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9" r:id="rId5"/>
  </p:sldMasterIdLst>
  <p:notesMasterIdLst>
    <p:notesMasterId r:id="rId71"/>
  </p:notesMasterIdLst>
  <p:handoutMasterIdLst>
    <p:handoutMasterId r:id="rId72"/>
  </p:handoutMasterIdLst>
  <p:sldIdLst>
    <p:sldId id="256" r:id="rId6"/>
    <p:sldId id="273" r:id="rId7"/>
    <p:sldId id="272" r:id="rId8"/>
    <p:sldId id="257" r:id="rId9"/>
    <p:sldId id="267" r:id="rId10"/>
    <p:sldId id="258" r:id="rId11"/>
    <p:sldId id="266" r:id="rId12"/>
    <p:sldId id="360" r:id="rId13"/>
    <p:sldId id="259" r:id="rId14"/>
    <p:sldId id="260" r:id="rId15"/>
    <p:sldId id="361" r:id="rId16"/>
    <p:sldId id="265" r:id="rId17"/>
    <p:sldId id="264" r:id="rId18"/>
    <p:sldId id="363" r:id="rId19"/>
    <p:sldId id="279" r:id="rId20"/>
    <p:sldId id="280" r:id="rId21"/>
    <p:sldId id="281" r:id="rId22"/>
    <p:sldId id="282" r:id="rId23"/>
    <p:sldId id="395" r:id="rId24"/>
    <p:sldId id="286" r:id="rId25"/>
    <p:sldId id="365" r:id="rId26"/>
    <p:sldId id="330" r:id="rId27"/>
    <p:sldId id="332" r:id="rId28"/>
    <p:sldId id="331" r:id="rId29"/>
    <p:sldId id="364" r:id="rId30"/>
    <p:sldId id="336" r:id="rId31"/>
    <p:sldId id="396" r:id="rId32"/>
    <p:sldId id="397" r:id="rId33"/>
    <p:sldId id="398" r:id="rId34"/>
    <p:sldId id="399" r:id="rId35"/>
    <p:sldId id="366" r:id="rId36"/>
    <p:sldId id="342" r:id="rId37"/>
    <p:sldId id="346" r:id="rId38"/>
    <p:sldId id="345" r:id="rId39"/>
    <p:sldId id="351" r:id="rId40"/>
    <p:sldId id="352" r:id="rId41"/>
    <p:sldId id="353" r:id="rId42"/>
    <p:sldId id="354" r:id="rId43"/>
    <p:sldId id="355" r:id="rId44"/>
    <p:sldId id="357" r:id="rId45"/>
    <p:sldId id="358" r:id="rId46"/>
    <p:sldId id="344" r:id="rId47"/>
    <p:sldId id="368" r:id="rId48"/>
    <p:sldId id="370" r:id="rId49"/>
    <p:sldId id="371" r:id="rId50"/>
    <p:sldId id="373" r:id="rId51"/>
    <p:sldId id="386" r:id="rId52"/>
    <p:sldId id="387" r:id="rId53"/>
    <p:sldId id="388" r:id="rId54"/>
    <p:sldId id="389" r:id="rId55"/>
    <p:sldId id="390" r:id="rId56"/>
    <p:sldId id="367" r:id="rId57"/>
    <p:sldId id="391" r:id="rId58"/>
    <p:sldId id="392" r:id="rId59"/>
    <p:sldId id="393" r:id="rId60"/>
    <p:sldId id="394" r:id="rId61"/>
    <p:sldId id="369" r:id="rId62"/>
    <p:sldId id="324" r:id="rId63"/>
    <p:sldId id="325" r:id="rId64"/>
    <p:sldId id="326" r:id="rId65"/>
    <p:sldId id="327" r:id="rId66"/>
    <p:sldId id="328" r:id="rId67"/>
    <p:sldId id="329" r:id="rId68"/>
    <p:sldId id="292" r:id="rId69"/>
    <p:sldId id="343" r:id="rId7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0"/>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32C855-E968-4DC9-8CAB-43B80A49154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51C4A92-C71A-41B8-83AE-C312F066D0BD}">
      <dgm:prSet/>
      <dgm:spPr/>
      <dgm:t>
        <a:bodyPr/>
        <a:lstStyle/>
        <a:p>
          <a:r>
            <a:rPr lang="en-GB"/>
            <a:t>What are the key issues influencing policy agendas today? </a:t>
          </a:r>
          <a:endParaRPr lang="en-US"/>
        </a:p>
      </dgm:t>
    </dgm:pt>
    <dgm:pt modelId="{37C765FA-1AFF-4CA2-9891-6DBD9A5B1C9C}" type="parTrans" cxnId="{448C3AAB-DCB4-4C20-ACF6-85A578A3BB5E}">
      <dgm:prSet/>
      <dgm:spPr/>
      <dgm:t>
        <a:bodyPr/>
        <a:lstStyle/>
        <a:p>
          <a:endParaRPr lang="en-US"/>
        </a:p>
      </dgm:t>
    </dgm:pt>
    <dgm:pt modelId="{7E45DD57-7891-478C-A6F9-BFBC42023666}" type="sibTrans" cxnId="{448C3AAB-DCB4-4C20-ACF6-85A578A3BB5E}">
      <dgm:prSet/>
      <dgm:spPr/>
      <dgm:t>
        <a:bodyPr/>
        <a:lstStyle/>
        <a:p>
          <a:endParaRPr lang="en-US"/>
        </a:p>
      </dgm:t>
    </dgm:pt>
    <dgm:pt modelId="{F969E691-F883-446C-936A-A721B54CDA07}">
      <dgm:prSet/>
      <dgm:spPr/>
      <dgm:t>
        <a:bodyPr/>
        <a:lstStyle/>
        <a:p>
          <a:r>
            <a:rPr lang="en-GB"/>
            <a:t>How can we influence policy? </a:t>
          </a:r>
          <a:endParaRPr lang="en-US"/>
        </a:p>
      </dgm:t>
    </dgm:pt>
    <dgm:pt modelId="{F8452849-0810-43D8-AED8-61442A4CAEF4}" type="parTrans" cxnId="{FF1E1FEC-FF1E-41A1-8E3A-4EA09B648BAD}">
      <dgm:prSet/>
      <dgm:spPr/>
      <dgm:t>
        <a:bodyPr/>
        <a:lstStyle/>
        <a:p>
          <a:endParaRPr lang="en-US"/>
        </a:p>
      </dgm:t>
    </dgm:pt>
    <dgm:pt modelId="{79E0EF73-F4E5-4F09-891A-1CF1E3530A95}" type="sibTrans" cxnId="{FF1E1FEC-FF1E-41A1-8E3A-4EA09B648BAD}">
      <dgm:prSet/>
      <dgm:spPr/>
      <dgm:t>
        <a:bodyPr/>
        <a:lstStyle/>
        <a:p>
          <a:endParaRPr lang="en-US"/>
        </a:p>
      </dgm:t>
    </dgm:pt>
    <dgm:pt modelId="{89DB2D61-B0F3-47C5-B537-F852B7C80338}" type="pres">
      <dgm:prSet presAssocID="{6532C855-E968-4DC9-8CAB-43B80A491540}" presName="root" presStyleCnt="0">
        <dgm:presLayoutVars>
          <dgm:dir/>
          <dgm:resizeHandles val="exact"/>
        </dgm:presLayoutVars>
      </dgm:prSet>
      <dgm:spPr/>
    </dgm:pt>
    <dgm:pt modelId="{8DD5AFB9-7815-4138-B90F-495AF7985120}" type="pres">
      <dgm:prSet presAssocID="{551C4A92-C71A-41B8-83AE-C312F066D0BD}" presName="compNode" presStyleCnt="0"/>
      <dgm:spPr/>
    </dgm:pt>
    <dgm:pt modelId="{3DB4E27E-C5E0-43F9-8B67-54BE77DD00A8}" type="pres">
      <dgm:prSet presAssocID="{551C4A92-C71A-41B8-83AE-C312F066D0BD}" presName="bgRect" presStyleLbl="bgShp" presStyleIdx="0" presStyleCnt="2"/>
      <dgm:spPr/>
    </dgm:pt>
    <dgm:pt modelId="{EEC93B08-E66A-4F65-9FBE-2B0688777662}" type="pres">
      <dgm:prSet presAssocID="{551C4A92-C71A-41B8-83AE-C312F066D0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D62F6A8-2FE2-4104-98ED-32EF8D88EA00}" type="pres">
      <dgm:prSet presAssocID="{551C4A92-C71A-41B8-83AE-C312F066D0BD}" presName="spaceRect" presStyleCnt="0"/>
      <dgm:spPr/>
    </dgm:pt>
    <dgm:pt modelId="{7EA13A90-E8E3-46BC-886E-4752253CAB4A}" type="pres">
      <dgm:prSet presAssocID="{551C4A92-C71A-41B8-83AE-C312F066D0BD}" presName="parTx" presStyleLbl="revTx" presStyleIdx="0" presStyleCnt="2">
        <dgm:presLayoutVars>
          <dgm:chMax val="0"/>
          <dgm:chPref val="0"/>
        </dgm:presLayoutVars>
      </dgm:prSet>
      <dgm:spPr/>
    </dgm:pt>
    <dgm:pt modelId="{16503810-06C3-4834-B851-2F1EC6120CFF}" type="pres">
      <dgm:prSet presAssocID="{7E45DD57-7891-478C-A6F9-BFBC42023666}" presName="sibTrans" presStyleCnt="0"/>
      <dgm:spPr/>
    </dgm:pt>
    <dgm:pt modelId="{BC854FAE-9523-442B-BAFD-52A478CADB06}" type="pres">
      <dgm:prSet presAssocID="{F969E691-F883-446C-936A-A721B54CDA07}" presName="compNode" presStyleCnt="0"/>
      <dgm:spPr/>
    </dgm:pt>
    <dgm:pt modelId="{B83BF4BB-1C0B-4E56-8526-F0AA8B92E3F5}" type="pres">
      <dgm:prSet presAssocID="{F969E691-F883-446C-936A-A721B54CDA07}" presName="bgRect" presStyleLbl="bgShp" presStyleIdx="1" presStyleCnt="2"/>
      <dgm:spPr/>
    </dgm:pt>
    <dgm:pt modelId="{D7D9940B-4B7D-43FA-B17F-4BF38FB273CD}" type="pres">
      <dgm:prSet presAssocID="{F969E691-F883-446C-936A-A721B54CDA0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B385BDB8-5A7D-432D-8D64-F36FBC9CBF14}" type="pres">
      <dgm:prSet presAssocID="{F969E691-F883-446C-936A-A721B54CDA07}" presName="spaceRect" presStyleCnt="0"/>
      <dgm:spPr/>
    </dgm:pt>
    <dgm:pt modelId="{04A38E75-4FC7-4FB8-A5B8-6415BB9CC96B}" type="pres">
      <dgm:prSet presAssocID="{F969E691-F883-446C-936A-A721B54CDA07}" presName="parTx" presStyleLbl="revTx" presStyleIdx="1" presStyleCnt="2">
        <dgm:presLayoutVars>
          <dgm:chMax val="0"/>
          <dgm:chPref val="0"/>
        </dgm:presLayoutVars>
      </dgm:prSet>
      <dgm:spPr/>
    </dgm:pt>
  </dgm:ptLst>
  <dgm:cxnLst>
    <dgm:cxn modelId="{2C0AC10D-F6E8-4734-80FB-D43854A01D81}" type="presOf" srcId="{F969E691-F883-446C-936A-A721B54CDA07}" destId="{04A38E75-4FC7-4FB8-A5B8-6415BB9CC96B}" srcOrd="0" destOrd="0" presId="urn:microsoft.com/office/officeart/2018/2/layout/IconVerticalSolidList"/>
    <dgm:cxn modelId="{F307F56C-27DD-41D4-98D0-9853F47BBBED}" type="presOf" srcId="{6532C855-E968-4DC9-8CAB-43B80A491540}" destId="{89DB2D61-B0F3-47C5-B537-F852B7C80338}" srcOrd="0" destOrd="0" presId="urn:microsoft.com/office/officeart/2018/2/layout/IconVerticalSolidList"/>
    <dgm:cxn modelId="{448C3AAB-DCB4-4C20-ACF6-85A578A3BB5E}" srcId="{6532C855-E968-4DC9-8CAB-43B80A491540}" destId="{551C4A92-C71A-41B8-83AE-C312F066D0BD}" srcOrd="0" destOrd="0" parTransId="{37C765FA-1AFF-4CA2-9891-6DBD9A5B1C9C}" sibTransId="{7E45DD57-7891-478C-A6F9-BFBC42023666}"/>
    <dgm:cxn modelId="{F7C873E8-458B-492C-AEFA-D28A29885EC6}" type="presOf" srcId="{551C4A92-C71A-41B8-83AE-C312F066D0BD}" destId="{7EA13A90-E8E3-46BC-886E-4752253CAB4A}" srcOrd="0" destOrd="0" presId="urn:microsoft.com/office/officeart/2018/2/layout/IconVerticalSolidList"/>
    <dgm:cxn modelId="{FF1E1FEC-FF1E-41A1-8E3A-4EA09B648BAD}" srcId="{6532C855-E968-4DC9-8CAB-43B80A491540}" destId="{F969E691-F883-446C-936A-A721B54CDA07}" srcOrd="1" destOrd="0" parTransId="{F8452849-0810-43D8-AED8-61442A4CAEF4}" sibTransId="{79E0EF73-F4E5-4F09-891A-1CF1E3530A95}"/>
    <dgm:cxn modelId="{B4B68343-AD9E-4686-9ACF-F3326CB26F13}" type="presParOf" srcId="{89DB2D61-B0F3-47C5-B537-F852B7C80338}" destId="{8DD5AFB9-7815-4138-B90F-495AF7985120}" srcOrd="0" destOrd="0" presId="urn:microsoft.com/office/officeart/2018/2/layout/IconVerticalSolidList"/>
    <dgm:cxn modelId="{D4916809-C4EC-4188-91AF-BAB04C714E88}" type="presParOf" srcId="{8DD5AFB9-7815-4138-B90F-495AF7985120}" destId="{3DB4E27E-C5E0-43F9-8B67-54BE77DD00A8}" srcOrd="0" destOrd="0" presId="urn:microsoft.com/office/officeart/2018/2/layout/IconVerticalSolidList"/>
    <dgm:cxn modelId="{488B2752-BA12-4F95-87F8-2CF90386985B}" type="presParOf" srcId="{8DD5AFB9-7815-4138-B90F-495AF7985120}" destId="{EEC93B08-E66A-4F65-9FBE-2B0688777662}" srcOrd="1" destOrd="0" presId="urn:microsoft.com/office/officeart/2018/2/layout/IconVerticalSolidList"/>
    <dgm:cxn modelId="{882AF4C3-7C67-4BC5-8975-F97DD11D7A62}" type="presParOf" srcId="{8DD5AFB9-7815-4138-B90F-495AF7985120}" destId="{7D62F6A8-2FE2-4104-98ED-32EF8D88EA00}" srcOrd="2" destOrd="0" presId="urn:microsoft.com/office/officeart/2018/2/layout/IconVerticalSolidList"/>
    <dgm:cxn modelId="{0E596A8B-E5BB-48CA-B84D-AAE63770FF6D}" type="presParOf" srcId="{8DD5AFB9-7815-4138-B90F-495AF7985120}" destId="{7EA13A90-E8E3-46BC-886E-4752253CAB4A}" srcOrd="3" destOrd="0" presId="urn:microsoft.com/office/officeart/2018/2/layout/IconVerticalSolidList"/>
    <dgm:cxn modelId="{69A50D4F-A42A-427A-8B7A-CC8A40B71A36}" type="presParOf" srcId="{89DB2D61-B0F3-47C5-B537-F852B7C80338}" destId="{16503810-06C3-4834-B851-2F1EC6120CFF}" srcOrd="1" destOrd="0" presId="urn:microsoft.com/office/officeart/2018/2/layout/IconVerticalSolidList"/>
    <dgm:cxn modelId="{A577AC50-2AFF-411A-93F1-8A215A7E5740}" type="presParOf" srcId="{89DB2D61-B0F3-47C5-B537-F852B7C80338}" destId="{BC854FAE-9523-442B-BAFD-52A478CADB06}" srcOrd="2" destOrd="0" presId="urn:microsoft.com/office/officeart/2018/2/layout/IconVerticalSolidList"/>
    <dgm:cxn modelId="{7F8F8256-EE2E-4258-A9EB-2052F930ABFC}" type="presParOf" srcId="{BC854FAE-9523-442B-BAFD-52A478CADB06}" destId="{B83BF4BB-1C0B-4E56-8526-F0AA8B92E3F5}" srcOrd="0" destOrd="0" presId="urn:microsoft.com/office/officeart/2018/2/layout/IconVerticalSolidList"/>
    <dgm:cxn modelId="{A893F997-7D79-43CF-86F8-2BB8F0EFFF88}" type="presParOf" srcId="{BC854FAE-9523-442B-BAFD-52A478CADB06}" destId="{D7D9940B-4B7D-43FA-B17F-4BF38FB273CD}" srcOrd="1" destOrd="0" presId="urn:microsoft.com/office/officeart/2018/2/layout/IconVerticalSolidList"/>
    <dgm:cxn modelId="{813072DB-45A1-4A60-A12D-8BEF81429BCB}" type="presParOf" srcId="{BC854FAE-9523-442B-BAFD-52A478CADB06}" destId="{B385BDB8-5A7D-432D-8D64-F36FBC9CBF14}" srcOrd="2" destOrd="0" presId="urn:microsoft.com/office/officeart/2018/2/layout/IconVerticalSolidList"/>
    <dgm:cxn modelId="{57ACAC8F-A37D-4275-9C8E-5B9A770C0BC4}" type="presParOf" srcId="{BC854FAE-9523-442B-BAFD-52A478CADB06}" destId="{04A38E75-4FC7-4FB8-A5B8-6415BB9CC9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6B147A-03B1-4476-9697-AA2CB1E8489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57700B2-17F8-4074-A7D6-082D126ACCF0}">
      <dgm:prSet/>
      <dgm:spPr/>
      <dgm:t>
        <a:bodyPr/>
        <a:lstStyle/>
        <a:p>
          <a:r>
            <a:rPr lang="en-GB"/>
            <a:t>How does  the ‘top-down’ approach of policy development impact on the role of the youth worker? </a:t>
          </a:r>
          <a:endParaRPr lang="en-US"/>
        </a:p>
      </dgm:t>
    </dgm:pt>
    <dgm:pt modelId="{EB4969B9-0D3D-4832-9B09-5B732F00A65A}" type="parTrans" cxnId="{965D1447-B3FB-4DCC-B36B-62033CC96B00}">
      <dgm:prSet/>
      <dgm:spPr/>
      <dgm:t>
        <a:bodyPr/>
        <a:lstStyle/>
        <a:p>
          <a:endParaRPr lang="en-US"/>
        </a:p>
      </dgm:t>
    </dgm:pt>
    <dgm:pt modelId="{7438B48C-46EE-42DC-BB71-57F09EB86CCD}" type="sibTrans" cxnId="{965D1447-B3FB-4DCC-B36B-62033CC96B00}">
      <dgm:prSet/>
      <dgm:spPr/>
      <dgm:t>
        <a:bodyPr/>
        <a:lstStyle/>
        <a:p>
          <a:endParaRPr lang="en-US"/>
        </a:p>
      </dgm:t>
    </dgm:pt>
    <dgm:pt modelId="{7CC28945-4F32-4466-B1CA-A52198632B55}">
      <dgm:prSet/>
      <dgm:spPr/>
      <dgm:t>
        <a:bodyPr/>
        <a:lstStyle/>
        <a:p>
          <a:r>
            <a:rPr lang="en-GB"/>
            <a:t>What are these ‘historic features of youth work’ that Davies and Merton (2009, p. 7) refers to?</a:t>
          </a:r>
          <a:endParaRPr lang="en-US"/>
        </a:p>
      </dgm:t>
    </dgm:pt>
    <dgm:pt modelId="{DA6D8C81-B5D8-4A4E-BD4E-0DB712470D89}" type="parTrans" cxnId="{40B0C1D4-8167-46AE-B1C1-DECF0E84DEA1}">
      <dgm:prSet/>
      <dgm:spPr/>
      <dgm:t>
        <a:bodyPr/>
        <a:lstStyle/>
        <a:p>
          <a:endParaRPr lang="en-US"/>
        </a:p>
      </dgm:t>
    </dgm:pt>
    <dgm:pt modelId="{5AA59AD8-C5BE-4143-8B51-A36A390F4FC3}" type="sibTrans" cxnId="{40B0C1D4-8167-46AE-B1C1-DECF0E84DEA1}">
      <dgm:prSet/>
      <dgm:spPr/>
      <dgm:t>
        <a:bodyPr/>
        <a:lstStyle/>
        <a:p>
          <a:endParaRPr lang="en-US"/>
        </a:p>
      </dgm:t>
    </dgm:pt>
    <dgm:pt modelId="{BFA2244E-B68D-4349-A1AF-F669BD8DFEA5}" type="pres">
      <dgm:prSet presAssocID="{E16B147A-03B1-4476-9697-AA2CB1E8489A}" presName="root" presStyleCnt="0">
        <dgm:presLayoutVars>
          <dgm:dir/>
          <dgm:resizeHandles val="exact"/>
        </dgm:presLayoutVars>
      </dgm:prSet>
      <dgm:spPr/>
    </dgm:pt>
    <dgm:pt modelId="{D7965552-B595-411D-A5AB-5B4FD3DD8701}" type="pres">
      <dgm:prSet presAssocID="{E57700B2-17F8-4074-A7D6-082D126ACCF0}" presName="compNode" presStyleCnt="0"/>
      <dgm:spPr/>
    </dgm:pt>
    <dgm:pt modelId="{26F53E70-1A33-4D73-9C1F-FCD0D78E68E8}" type="pres">
      <dgm:prSet presAssocID="{E57700B2-17F8-4074-A7D6-082D126ACCF0}" presName="bgRect" presStyleLbl="bgShp" presStyleIdx="0" presStyleCnt="2"/>
      <dgm:spPr/>
    </dgm:pt>
    <dgm:pt modelId="{71D4D4B1-225E-4AA5-B47B-DC5374B7C918}" type="pres">
      <dgm:prSet presAssocID="{E57700B2-17F8-4074-A7D6-082D126ACCF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2A6D23F-587E-4284-81AD-21461C31ADC0}" type="pres">
      <dgm:prSet presAssocID="{E57700B2-17F8-4074-A7D6-082D126ACCF0}" presName="spaceRect" presStyleCnt="0"/>
      <dgm:spPr/>
    </dgm:pt>
    <dgm:pt modelId="{3AA85B55-C7EC-4CEC-9053-59A4C37D3899}" type="pres">
      <dgm:prSet presAssocID="{E57700B2-17F8-4074-A7D6-082D126ACCF0}" presName="parTx" presStyleLbl="revTx" presStyleIdx="0" presStyleCnt="2">
        <dgm:presLayoutVars>
          <dgm:chMax val="0"/>
          <dgm:chPref val="0"/>
        </dgm:presLayoutVars>
      </dgm:prSet>
      <dgm:spPr/>
    </dgm:pt>
    <dgm:pt modelId="{1B2E82DD-5C1D-480A-898F-25A9F02843DC}" type="pres">
      <dgm:prSet presAssocID="{7438B48C-46EE-42DC-BB71-57F09EB86CCD}" presName="sibTrans" presStyleCnt="0"/>
      <dgm:spPr/>
    </dgm:pt>
    <dgm:pt modelId="{8588A7EE-ADF7-4959-A667-66B75EF00E2D}" type="pres">
      <dgm:prSet presAssocID="{7CC28945-4F32-4466-B1CA-A52198632B55}" presName="compNode" presStyleCnt="0"/>
      <dgm:spPr/>
    </dgm:pt>
    <dgm:pt modelId="{6F924D07-62A7-4130-BFF0-149B90F1CDC3}" type="pres">
      <dgm:prSet presAssocID="{7CC28945-4F32-4466-B1CA-A52198632B55}" presName="bgRect" presStyleLbl="bgShp" presStyleIdx="1" presStyleCnt="2"/>
      <dgm:spPr/>
    </dgm:pt>
    <dgm:pt modelId="{E008BD3C-9504-44C1-B03B-E18BEA0C9A64}" type="pres">
      <dgm:prSet presAssocID="{7CC28945-4F32-4466-B1CA-A52198632B5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C1969F99-501A-448E-9B9C-FF28FD7C36E3}" type="pres">
      <dgm:prSet presAssocID="{7CC28945-4F32-4466-B1CA-A52198632B55}" presName="spaceRect" presStyleCnt="0"/>
      <dgm:spPr/>
    </dgm:pt>
    <dgm:pt modelId="{966E17AF-B00C-41B2-91D2-B95EBB4EA226}" type="pres">
      <dgm:prSet presAssocID="{7CC28945-4F32-4466-B1CA-A52198632B55}" presName="parTx" presStyleLbl="revTx" presStyleIdx="1" presStyleCnt="2">
        <dgm:presLayoutVars>
          <dgm:chMax val="0"/>
          <dgm:chPref val="0"/>
        </dgm:presLayoutVars>
      </dgm:prSet>
      <dgm:spPr/>
    </dgm:pt>
  </dgm:ptLst>
  <dgm:cxnLst>
    <dgm:cxn modelId="{DCE20702-375B-497B-BFE4-81A132A4B413}" type="presOf" srcId="{E16B147A-03B1-4476-9697-AA2CB1E8489A}" destId="{BFA2244E-B68D-4349-A1AF-F669BD8DFEA5}" srcOrd="0" destOrd="0" presId="urn:microsoft.com/office/officeart/2018/2/layout/IconVerticalSolidList"/>
    <dgm:cxn modelId="{C46A565B-7711-42A5-BCE5-C8BD87EA1447}" type="presOf" srcId="{E57700B2-17F8-4074-A7D6-082D126ACCF0}" destId="{3AA85B55-C7EC-4CEC-9053-59A4C37D3899}" srcOrd="0" destOrd="0" presId="urn:microsoft.com/office/officeart/2018/2/layout/IconVerticalSolidList"/>
    <dgm:cxn modelId="{965D1447-B3FB-4DCC-B36B-62033CC96B00}" srcId="{E16B147A-03B1-4476-9697-AA2CB1E8489A}" destId="{E57700B2-17F8-4074-A7D6-082D126ACCF0}" srcOrd="0" destOrd="0" parTransId="{EB4969B9-0D3D-4832-9B09-5B732F00A65A}" sibTransId="{7438B48C-46EE-42DC-BB71-57F09EB86CCD}"/>
    <dgm:cxn modelId="{76C7FB52-7E9C-491A-8FE7-4ED848255698}" type="presOf" srcId="{7CC28945-4F32-4466-B1CA-A52198632B55}" destId="{966E17AF-B00C-41B2-91D2-B95EBB4EA226}" srcOrd="0" destOrd="0" presId="urn:microsoft.com/office/officeart/2018/2/layout/IconVerticalSolidList"/>
    <dgm:cxn modelId="{40B0C1D4-8167-46AE-B1C1-DECF0E84DEA1}" srcId="{E16B147A-03B1-4476-9697-AA2CB1E8489A}" destId="{7CC28945-4F32-4466-B1CA-A52198632B55}" srcOrd="1" destOrd="0" parTransId="{DA6D8C81-B5D8-4A4E-BD4E-0DB712470D89}" sibTransId="{5AA59AD8-C5BE-4143-8B51-A36A390F4FC3}"/>
    <dgm:cxn modelId="{9ED28C5B-BAE8-47A2-8015-3C3570A8F5D9}" type="presParOf" srcId="{BFA2244E-B68D-4349-A1AF-F669BD8DFEA5}" destId="{D7965552-B595-411D-A5AB-5B4FD3DD8701}" srcOrd="0" destOrd="0" presId="urn:microsoft.com/office/officeart/2018/2/layout/IconVerticalSolidList"/>
    <dgm:cxn modelId="{A6892DB8-DAA5-42FC-8022-69E529234698}" type="presParOf" srcId="{D7965552-B595-411D-A5AB-5B4FD3DD8701}" destId="{26F53E70-1A33-4D73-9C1F-FCD0D78E68E8}" srcOrd="0" destOrd="0" presId="urn:microsoft.com/office/officeart/2018/2/layout/IconVerticalSolidList"/>
    <dgm:cxn modelId="{0C78D75F-0026-417D-9D55-7EB655713361}" type="presParOf" srcId="{D7965552-B595-411D-A5AB-5B4FD3DD8701}" destId="{71D4D4B1-225E-4AA5-B47B-DC5374B7C918}" srcOrd="1" destOrd="0" presId="urn:microsoft.com/office/officeart/2018/2/layout/IconVerticalSolidList"/>
    <dgm:cxn modelId="{F916C294-DC6D-450D-A28C-6590D99D749F}" type="presParOf" srcId="{D7965552-B595-411D-A5AB-5B4FD3DD8701}" destId="{52A6D23F-587E-4284-81AD-21461C31ADC0}" srcOrd="2" destOrd="0" presId="urn:microsoft.com/office/officeart/2018/2/layout/IconVerticalSolidList"/>
    <dgm:cxn modelId="{40DF43D3-781F-4214-9E90-37F97ECF32BF}" type="presParOf" srcId="{D7965552-B595-411D-A5AB-5B4FD3DD8701}" destId="{3AA85B55-C7EC-4CEC-9053-59A4C37D3899}" srcOrd="3" destOrd="0" presId="urn:microsoft.com/office/officeart/2018/2/layout/IconVerticalSolidList"/>
    <dgm:cxn modelId="{DDF4612F-6C13-4096-B96E-47F17304FE93}" type="presParOf" srcId="{BFA2244E-B68D-4349-A1AF-F669BD8DFEA5}" destId="{1B2E82DD-5C1D-480A-898F-25A9F02843DC}" srcOrd="1" destOrd="0" presId="urn:microsoft.com/office/officeart/2018/2/layout/IconVerticalSolidList"/>
    <dgm:cxn modelId="{CACF410D-08DE-4252-8DE1-CD481F6F040B}" type="presParOf" srcId="{BFA2244E-B68D-4349-A1AF-F669BD8DFEA5}" destId="{8588A7EE-ADF7-4959-A667-66B75EF00E2D}" srcOrd="2" destOrd="0" presId="urn:microsoft.com/office/officeart/2018/2/layout/IconVerticalSolidList"/>
    <dgm:cxn modelId="{EFC5A39A-E648-4C51-A56A-94380D425A57}" type="presParOf" srcId="{8588A7EE-ADF7-4959-A667-66B75EF00E2D}" destId="{6F924D07-62A7-4130-BFF0-149B90F1CDC3}" srcOrd="0" destOrd="0" presId="urn:microsoft.com/office/officeart/2018/2/layout/IconVerticalSolidList"/>
    <dgm:cxn modelId="{90F56CA4-DEA7-4EAF-9796-7339B4FC914B}" type="presParOf" srcId="{8588A7EE-ADF7-4959-A667-66B75EF00E2D}" destId="{E008BD3C-9504-44C1-B03B-E18BEA0C9A64}" srcOrd="1" destOrd="0" presId="urn:microsoft.com/office/officeart/2018/2/layout/IconVerticalSolidList"/>
    <dgm:cxn modelId="{0996C458-B64E-4ED4-B6CE-A3412B53D66C}" type="presParOf" srcId="{8588A7EE-ADF7-4959-A667-66B75EF00E2D}" destId="{C1969F99-501A-448E-9B9C-FF28FD7C36E3}" srcOrd="2" destOrd="0" presId="urn:microsoft.com/office/officeart/2018/2/layout/IconVerticalSolidList"/>
    <dgm:cxn modelId="{F774568C-A3B1-498F-A63D-CC3968548843}" type="presParOf" srcId="{8588A7EE-ADF7-4959-A667-66B75EF00E2D}" destId="{966E17AF-B00C-41B2-91D2-B95EBB4EA2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4E27E-C5E0-43F9-8B67-54BE77DD00A8}">
      <dsp:nvSpPr>
        <dsp:cNvPr id="0" name=""/>
        <dsp:cNvSpPr/>
      </dsp:nvSpPr>
      <dsp:spPr>
        <a:xfrm>
          <a:off x="0" y="591522"/>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C93B08-E66A-4F65-9FBE-2B0688777662}">
      <dsp:nvSpPr>
        <dsp:cNvPr id="0" name=""/>
        <dsp:cNvSpPr/>
      </dsp:nvSpPr>
      <dsp:spPr>
        <a:xfrm>
          <a:off x="330342" y="837231"/>
          <a:ext cx="600622" cy="600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13A90-E8E3-46BC-886E-4752253CAB4A}">
      <dsp:nvSpPr>
        <dsp:cNvPr id="0" name=""/>
        <dsp:cNvSpPr/>
      </dsp:nvSpPr>
      <dsp:spPr>
        <a:xfrm>
          <a:off x="1261307" y="591522"/>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What are the key issues influencing policy agendas today? </a:t>
          </a:r>
          <a:endParaRPr lang="en-US" sz="2500" kern="1200"/>
        </a:p>
      </dsp:txBody>
      <dsp:txXfrm>
        <a:off x="1261307" y="591522"/>
        <a:ext cx="9254292" cy="1092041"/>
      </dsp:txXfrm>
    </dsp:sp>
    <dsp:sp modelId="{B83BF4BB-1C0B-4E56-8526-F0AA8B92E3F5}">
      <dsp:nvSpPr>
        <dsp:cNvPr id="0" name=""/>
        <dsp:cNvSpPr/>
      </dsp:nvSpPr>
      <dsp:spPr>
        <a:xfrm>
          <a:off x="0" y="1956574"/>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9940B-4B7D-43FA-B17F-4BF38FB273CD}">
      <dsp:nvSpPr>
        <dsp:cNvPr id="0" name=""/>
        <dsp:cNvSpPr/>
      </dsp:nvSpPr>
      <dsp:spPr>
        <a:xfrm>
          <a:off x="330342" y="2202283"/>
          <a:ext cx="600622" cy="600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A38E75-4FC7-4FB8-A5B8-6415BB9CC96B}">
      <dsp:nvSpPr>
        <dsp:cNvPr id="0" name=""/>
        <dsp:cNvSpPr/>
      </dsp:nvSpPr>
      <dsp:spPr>
        <a:xfrm>
          <a:off x="1261307" y="1956574"/>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How can we influence policy? </a:t>
          </a:r>
          <a:endParaRPr lang="en-US" sz="2500" kern="1200"/>
        </a:p>
      </dsp:txBody>
      <dsp:txXfrm>
        <a:off x="1261307" y="1956574"/>
        <a:ext cx="9254292" cy="10920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53E70-1A33-4D73-9C1F-FCD0D78E68E8}">
      <dsp:nvSpPr>
        <dsp:cNvPr id="0" name=""/>
        <dsp:cNvSpPr/>
      </dsp:nvSpPr>
      <dsp:spPr>
        <a:xfrm>
          <a:off x="0" y="591522"/>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4D4B1-225E-4AA5-B47B-DC5374B7C918}">
      <dsp:nvSpPr>
        <dsp:cNvPr id="0" name=""/>
        <dsp:cNvSpPr/>
      </dsp:nvSpPr>
      <dsp:spPr>
        <a:xfrm>
          <a:off x="330342" y="837231"/>
          <a:ext cx="600622" cy="600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85B55-C7EC-4CEC-9053-59A4C37D3899}">
      <dsp:nvSpPr>
        <dsp:cNvPr id="0" name=""/>
        <dsp:cNvSpPr/>
      </dsp:nvSpPr>
      <dsp:spPr>
        <a:xfrm>
          <a:off x="1261307" y="591522"/>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How does  the ‘top-down’ approach of policy development impact on the role of the youth worker? </a:t>
          </a:r>
          <a:endParaRPr lang="en-US" sz="2500" kern="1200"/>
        </a:p>
      </dsp:txBody>
      <dsp:txXfrm>
        <a:off x="1261307" y="591522"/>
        <a:ext cx="9254292" cy="1092041"/>
      </dsp:txXfrm>
    </dsp:sp>
    <dsp:sp modelId="{6F924D07-62A7-4130-BFF0-149B90F1CDC3}">
      <dsp:nvSpPr>
        <dsp:cNvPr id="0" name=""/>
        <dsp:cNvSpPr/>
      </dsp:nvSpPr>
      <dsp:spPr>
        <a:xfrm>
          <a:off x="0" y="1956574"/>
          <a:ext cx="10515600" cy="10920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8BD3C-9504-44C1-B03B-E18BEA0C9A64}">
      <dsp:nvSpPr>
        <dsp:cNvPr id="0" name=""/>
        <dsp:cNvSpPr/>
      </dsp:nvSpPr>
      <dsp:spPr>
        <a:xfrm>
          <a:off x="330342" y="2202283"/>
          <a:ext cx="600622" cy="600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E17AF-B00C-41B2-91D2-B95EBB4EA226}">
      <dsp:nvSpPr>
        <dsp:cNvPr id="0" name=""/>
        <dsp:cNvSpPr/>
      </dsp:nvSpPr>
      <dsp:spPr>
        <a:xfrm>
          <a:off x="1261307" y="1956574"/>
          <a:ext cx="925429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90000"/>
            </a:lnSpc>
            <a:spcBef>
              <a:spcPct val="0"/>
            </a:spcBef>
            <a:spcAft>
              <a:spcPct val="35000"/>
            </a:spcAft>
            <a:buNone/>
          </a:pPr>
          <a:r>
            <a:rPr lang="en-GB" sz="2500" kern="1200"/>
            <a:t>What are these ‘historic features of youth work’ that Davies and Merton (2009, p. 7) refers to?</a:t>
          </a:r>
          <a:endParaRPr lang="en-US" sz="2500" kern="1200"/>
        </a:p>
      </dsp:txBody>
      <dsp:txXfrm>
        <a:off x="1261307" y="1956574"/>
        <a:ext cx="9254292" cy="10920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24/11/2025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24/11/2025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553FF9C3-876A-CB4C-100C-A3058C1DCDF6}"/>
              </a:ext>
            </a:extLst>
          </p:cNvPr>
          <p:cNvSpPr>
            <a:spLocks noGrp="1" noRot="1" noChangeAspect="1" noChangeArrowheads="1" noTextEdit="1"/>
          </p:cNvSpPr>
          <p:nvPr>
            <p:ph type="sldImg"/>
          </p:nvPr>
        </p:nvSpPr>
        <p:spPr>
          <a:ln/>
        </p:spPr>
      </p:sp>
      <p:sp>
        <p:nvSpPr>
          <p:cNvPr id="5123" name="Notes Placeholder 2">
            <a:extLst>
              <a:ext uri="{FF2B5EF4-FFF2-40B4-BE49-F238E27FC236}">
                <a16:creationId xmlns:a16="http://schemas.microsoft.com/office/drawing/2014/main" id="{D67702D0-67C9-4F28-4152-DC9B3C8428D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124" name="Slide Number Placeholder 3">
            <a:extLst>
              <a:ext uri="{FF2B5EF4-FFF2-40B4-BE49-F238E27FC236}">
                <a16:creationId xmlns:a16="http://schemas.microsoft.com/office/drawing/2014/main" id="{805552F4-01A4-193F-9710-9A4268DA84C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65026693-A5A2-4E4D-B7CC-59164B7823D3}" type="slidenum">
              <a:rPr lang="en-US" altLang="en-US"/>
              <a:pPr fontAlgn="base">
                <a:spcBef>
                  <a:spcPct val="0"/>
                </a:spcBef>
                <a:spcAft>
                  <a:spcPct val="0"/>
                </a:spcAft>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F9815ADF-FC97-3765-A1E1-181AB1AB94FE}"/>
              </a:ext>
            </a:extLst>
          </p:cNvPr>
          <p:cNvSpPr>
            <a:spLocks noGrp="1" noRot="1" noChangeAspect="1" noChangeArrowheads="1" noTextEdit="1"/>
          </p:cNvSpPr>
          <p:nvPr>
            <p:ph type="sldImg"/>
          </p:nvPr>
        </p:nvSpPr>
        <p:spPr>
          <a:ln/>
        </p:spPr>
      </p:sp>
      <p:sp>
        <p:nvSpPr>
          <p:cNvPr id="7171" name="Notes Placeholder 2">
            <a:extLst>
              <a:ext uri="{FF2B5EF4-FFF2-40B4-BE49-F238E27FC236}">
                <a16:creationId xmlns:a16="http://schemas.microsoft.com/office/drawing/2014/main" id="{016FF170-C12B-337F-5976-FAFC19CEFCF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7172" name="Slide Number Placeholder 3">
            <a:extLst>
              <a:ext uri="{FF2B5EF4-FFF2-40B4-BE49-F238E27FC236}">
                <a16:creationId xmlns:a16="http://schemas.microsoft.com/office/drawing/2014/main" id="{B9E68FED-D117-4173-5512-5EC7104CABA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61DFE94D-7908-4167-AAF4-D604DEC95954}" type="slidenum">
              <a:rPr lang="en-US" altLang="en-US"/>
              <a:pPr fontAlgn="base">
                <a:spcBef>
                  <a:spcPct val="0"/>
                </a:spcBef>
                <a:spcAft>
                  <a:spcPct val="0"/>
                </a:spcAft>
              </a:pPr>
              <a:t>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026E0E3-D225-12C1-4C16-BCA594877D1E}"/>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9047A938-053A-27B6-C811-516E5E62A20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9220" name="Slide Number Placeholder 3">
            <a:extLst>
              <a:ext uri="{FF2B5EF4-FFF2-40B4-BE49-F238E27FC236}">
                <a16:creationId xmlns:a16="http://schemas.microsoft.com/office/drawing/2014/main" id="{2C12FD9B-B042-97E8-8ECE-3ED03D0080F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A27209F4-52B5-4D47-BBA8-565BA05F0E06}" type="slidenum">
              <a:rPr lang="en-US" altLang="en-US"/>
              <a:pPr fontAlgn="base">
                <a:spcBef>
                  <a:spcPct val="0"/>
                </a:spcBef>
                <a:spcAft>
                  <a:spcPct val="0"/>
                </a:spcAft>
              </a:pPr>
              <a:t>3</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7145D67E-E04A-EF49-AEF0-AC9D0A59D7B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C1C543CF-0390-4F32-9AE4-650D9DA1E22E}" type="slidenum">
              <a:rPr lang="en-US" altLang="en-US"/>
              <a:pPr fontAlgn="base">
                <a:spcBef>
                  <a:spcPct val="0"/>
                </a:spcBef>
                <a:spcAft>
                  <a:spcPct val="0"/>
                </a:spcAft>
              </a:pPr>
              <a:t>4</a:t>
            </a:fld>
            <a:endParaRPr lang="en-US" altLang="en-US"/>
          </a:p>
        </p:txBody>
      </p:sp>
      <p:sp>
        <p:nvSpPr>
          <p:cNvPr id="11267" name="Rectangle 2">
            <a:extLst>
              <a:ext uri="{FF2B5EF4-FFF2-40B4-BE49-F238E27FC236}">
                <a16:creationId xmlns:a16="http://schemas.microsoft.com/office/drawing/2014/main" id="{43AD00AA-EF35-2999-AA0E-6BA72D9E3B9F}"/>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08276159-2582-FC8A-E0D9-258DBB1D5E9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5066C55-F114-13CF-4185-8875EE3C02B0}"/>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18F28ACB-CB44-5876-DC46-45B4D2E761B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3316" name="Slide Number Placeholder 3">
            <a:extLst>
              <a:ext uri="{FF2B5EF4-FFF2-40B4-BE49-F238E27FC236}">
                <a16:creationId xmlns:a16="http://schemas.microsoft.com/office/drawing/2014/main" id="{876344F1-9D87-CF74-9293-275AD2FB814A}"/>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A3C6C6FA-63FE-465C-A1DA-4364EFA82B2A}" type="slidenum">
              <a:rPr lang="en-US" altLang="en-US"/>
              <a:pPr fontAlgn="base">
                <a:spcBef>
                  <a:spcPct val="0"/>
                </a:spcBef>
                <a:spcAft>
                  <a:spcPct val="0"/>
                </a:spcAft>
              </a:pPr>
              <a:t>5</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251384D0-CDCC-3DD8-7B14-A918EE55EA2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1A7B7B0-C585-45B2-BC6A-06EA1485CF6F}" type="slidenum">
              <a:rPr lang="en-US" altLang="en-US"/>
              <a:pPr fontAlgn="base">
                <a:spcBef>
                  <a:spcPct val="0"/>
                </a:spcBef>
                <a:spcAft>
                  <a:spcPct val="0"/>
                </a:spcAft>
              </a:pPr>
              <a:t>6</a:t>
            </a:fld>
            <a:endParaRPr lang="en-US" altLang="en-US"/>
          </a:p>
        </p:txBody>
      </p:sp>
      <p:sp>
        <p:nvSpPr>
          <p:cNvPr id="15363" name="Rectangle 2">
            <a:extLst>
              <a:ext uri="{FF2B5EF4-FFF2-40B4-BE49-F238E27FC236}">
                <a16:creationId xmlns:a16="http://schemas.microsoft.com/office/drawing/2014/main" id="{848E2AD2-A249-AE8F-BAEA-41100A56F5C3}"/>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703CB4DC-7CFC-97F9-C2AC-646B1E76ACD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DF01D4EA-B960-8E75-6CD9-B5FDB4749630}"/>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62CA23B4-8767-C393-9291-62CEA4BD05D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7412" name="Slide Number Placeholder 3">
            <a:extLst>
              <a:ext uri="{FF2B5EF4-FFF2-40B4-BE49-F238E27FC236}">
                <a16:creationId xmlns:a16="http://schemas.microsoft.com/office/drawing/2014/main" id="{59AE025A-FFA0-26AA-58FA-CE8CF742D7B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4A15E46-E45A-4153-948D-370ADB5AC361}" type="slidenum">
              <a:rPr lang="en-US" altLang="en-US"/>
              <a:pPr fontAlgn="base">
                <a:spcBef>
                  <a:spcPct val="0"/>
                </a:spcBef>
                <a:spcAft>
                  <a:spcPct val="0"/>
                </a:spcAft>
              </a:pPr>
              <a:t>7</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25F4E921-6F4B-C51E-0ED8-F663B4598A7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91D9AA8-8360-42D3-9097-83691FBE8E98}" type="slidenum">
              <a:rPr lang="en-US" altLang="en-US"/>
              <a:pPr fontAlgn="base">
                <a:spcBef>
                  <a:spcPct val="0"/>
                </a:spcBef>
                <a:spcAft>
                  <a:spcPct val="0"/>
                </a:spcAft>
              </a:pPr>
              <a:t>9</a:t>
            </a:fld>
            <a:endParaRPr lang="en-US" altLang="en-US"/>
          </a:p>
        </p:txBody>
      </p:sp>
      <p:sp>
        <p:nvSpPr>
          <p:cNvPr id="20483" name="Rectangle 2">
            <a:extLst>
              <a:ext uri="{FF2B5EF4-FFF2-40B4-BE49-F238E27FC236}">
                <a16:creationId xmlns:a16="http://schemas.microsoft.com/office/drawing/2014/main" id="{D38A0D07-7382-2F62-46A3-24FE17325287}"/>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2489CB65-1D74-22CC-4639-55AA2D5E6FA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sz="1400"/>
          </a:p>
          <a:p>
            <a:pPr eaLnBrk="1" hangingPunct="1"/>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670DDAA9-B6F5-6EE0-BB99-F0BCFB53856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32D45A8-D077-44B9-8057-B9D52C6517D7}" type="slidenum">
              <a:rPr lang="en-US" altLang="en-US"/>
              <a:pPr fontAlgn="base">
                <a:spcBef>
                  <a:spcPct val="0"/>
                </a:spcBef>
                <a:spcAft>
                  <a:spcPct val="0"/>
                </a:spcAft>
              </a:pPr>
              <a:t>10</a:t>
            </a:fld>
            <a:endParaRPr lang="en-US" altLang="en-US"/>
          </a:p>
        </p:txBody>
      </p:sp>
      <p:sp>
        <p:nvSpPr>
          <p:cNvPr id="22531" name="Rectangle 2">
            <a:extLst>
              <a:ext uri="{FF2B5EF4-FFF2-40B4-BE49-F238E27FC236}">
                <a16:creationId xmlns:a16="http://schemas.microsoft.com/office/drawing/2014/main" id="{4850435C-DB5A-ABEF-BC0C-AB26979FC33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51DC1405-2FC8-A017-B80A-ECEB70BC032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0F82649-92C3-D3EE-03F5-637348B6543C}"/>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A1020841-FA27-A573-DEAC-935F02FB47F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4580" name="Slide Number Placeholder 3">
            <a:extLst>
              <a:ext uri="{FF2B5EF4-FFF2-40B4-BE49-F238E27FC236}">
                <a16:creationId xmlns:a16="http://schemas.microsoft.com/office/drawing/2014/main" id="{2169B356-FFB4-6622-2539-9379E6CD557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F788F35-4FAD-49B7-91C3-03A7589215D6}" type="slidenum">
              <a:rPr lang="en-US" altLang="en-US">
                <a:latin typeface="Arial" panose="020B0604020202020204" pitchFamily="34" charset="0"/>
                <a:cs typeface="Arial" panose="020B0604020202020204" pitchFamily="34" charset="0"/>
              </a:rPr>
              <a:pPr fontAlgn="base">
                <a:spcBef>
                  <a:spcPct val="0"/>
                </a:spcBef>
                <a:spcAft>
                  <a:spcPct val="0"/>
                </a:spcAft>
              </a:pPr>
              <a:t>11</a:t>
            </a:fld>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EB04DC9-DF73-5E3F-7C54-9F8447C62565}"/>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BED46549-BFFA-86E5-58AB-E6463710007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6628" name="Slide Number Placeholder 3">
            <a:extLst>
              <a:ext uri="{FF2B5EF4-FFF2-40B4-BE49-F238E27FC236}">
                <a16:creationId xmlns:a16="http://schemas.microsoft.com/office/drawing/2014/main" id="{6E470E08-4741-9427-0E9E-2E7585394B1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F299C8C-C955-45C9-9B9D-8A765FF32304}" type="slidenum">
              <a:rPr lang="en-US" altLang="en-US"/>
              <a:pPr fontAlgn="base">
                <a:spcBef>
                  <a:spcPct val="0"/>
                </a:spcBef>
                <a:spcAft>
                  <a:spcPct val="0"/>
                </a:spcAft>
              </a:pPr>
              <a:t>12</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6D2F918-6D5B-BD97-723A-B3AC712AC9E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9F10BAB8-BB87-E7A9-88C3-42DAE1D8986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8676" name="Slide Number Placeholder 3">
            <a:extLst>
              <a:ext uri="{FF2B5EF4-FFF2-40B4-BE49-F238E27FC236}">
                <a16:creationId xmlns:a16="http://schemas.microsoft.com/office/drawing/2014/main" id="{063F856A-8B87-EB3C-68AC-8B98E87DE43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9229BC9-FAF8-4AFD-851D-03937026FB4D}" type="slidenum">
              <a:rPr lang="en-US" altLang="en-US"/>
              <a:pPr fontAlgn="base">
                <a:spcBef>
                  <a:spcPct val="0"/>
                </a:spcBef>
                <a:spcAft>
                  <a:spcPct val="0"/>
                </a:spcAft>
              </a:pPr>
              <a:t>13</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311FFDD8-A9D1-79EA-9DA2-E18F27B0DF5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AEA9706-E38C-4D8E-9CE0-3E4B32E42AEB}" type="slidenum">
              <a:rPr lang="en-US" altLang="en-US">
                <a:latin typeface="Arial" panose="020B0604020202020204" pitchFamily="34" charset="0"/>
                <a:cs typeface="Arial" panose="020B0604020202020204" pitchFamily="34" charset="0"/>
              </a:rPr>
              <a:pPr fontAlgn="base">
                <a:spcBef>
                  <a:spcPct val="0"/>
                </a:spcBef>
                <a:spcAft>
                  <a:spcPct val="0"/>
                </a:spcAft>
              </a:pPr>
              <a:t>14</a:t>
            </a:fld>
            <a:endParaRPr lang="en-US" altLang="en-US">
              <a:latin typeface="Arial" panose="020B0604020202020204" pitchFamily="34" charset="0"/>
              <a:cs typeface="Arial" panose="020B0604020202020204" pitchFamily="34" charset="0"/>
            </a:endParaRPr>
          </a:p>
        </p:txBody>
      </p:sp>
      <p:sp>
        <p:nvSpPr>
          <p:cNvPr id="30723" name="Rectangle 7">
            <a:extLst>
              <a:ext uri="{FF2B5EF4-FFF2-40B4-BE49-F238E27FC236}">
                <a16:creationId xmlns:a16="http://schemas.microsoft.com/office/drawing/2014/main" id="{46D40D94-4766-FC4F-29F3-11B1602EB3B6}"/>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4351CC97-B88B-4F05-9562-C7628EB82980}" type="slidenum">
              <a:rPr lang="en-GB" altLang="en-US" sz="1200">
                <a:latin typeface="Arial" panose="020B0604020202020204" pitchFamily="34" charset="0"/>
                <a:cs typeface="Arial" panose="020B0604020202020204" pitchFamily="34" charset="0"/>
              </a:rPr>
              <a:pPr algn="r" eaLnBrk="1" hangingPunct="1"/>
              <a:t>14</a:t>
            </a:fld>
            <a:endParaRPr lang="en-GB" altLang="en-US" sz="1200">
              <a:latin typeface="Arial" panose="020B0604020202020204" pitchFamily="34" charset="0"/>
              <a:cs typeface="Arial" panose="020B0604020202020204" pitchFamily="34" charset="0"/>
            </a:endParaRPr>
          </a:p>
        </p:txBody>
      </p:sp>
      <p:sp>
        <p:nvSpPr>
          <p:cNvPr id="30724" name="Rectangle 2">
            <a:extLst>
              <a:ext uri="{FF2B5EF4-FFF2-40B4-BE49-F238E27FC236}">
                <a16:creationId xmlns:a16="http://schemas.microsoft.com/office/drawing/2014/main" id="{5E32CA3A-B899-7BCC-C8E5-55515091499F}"/>
              </a:ext>
            </a:extLst>
          </p:cNvPr>
          <p:cNvSpPr>
            <a:spLocks noGrp="1" noRot="1" noChangeAspect="1" noChangeArrowheads="1" noTextEdit="1"/>
          </p:cNvSpPr>
          <p:nvPr>
            <p:ph type="sldImg"/>
          </p:nvPr>
        </p:nvSpPr>
        <p:spPr>
          <a:ln/>
        </p:spPr>
      </p:sp>
      <p:sp>
        <p:nvSpPr>
          <p:cNvPr id="30725" name="Rectangle 3">
            <a:extLst>
              <a:ext uri="{FF2B5EF4-FFF2-40B4-BE49-F238E27FC236}">
                <a16:creationId xmlns:a16="http://schemas.microsoft.com/office/drawing/2014/main" id="{23911963-44EF-B028-6C61-424C447243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a:p>
            <a:pPr eaLnBrk="1" hangingPunct="1"/>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BEB1F4AA-55BB-E294-7E06-7E4D0263E3C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A16CC33-B5D0-47CF-9D70-9F51272D5B65}" type="slidenum">
              <a:rPr lang="en-US" altLang="en-US"/>
              <a:pPr fontAlgn="base">
                <a:spcBef>
                  <a:spcPct val="0"/>
                </a:spcBef>
                <a:spcAft>
                  <a:spcPct val="0"/>
                </a:spcAft>
              </a:pPr>
              <a:t>15</a:t>
            </a:fld>
            <a:endParaRPr lang="en-US" altLang="en-US"/>
          </a:p>
        </p:txBody>
      </p:sp>
      <p:sp>
        <p:nvSpPr>
          <p:cNvPr id="32771" name="Rectangle 2">
            <a:extLst>
              <a:ext uri="{FF2B5EF4-FFF2-40B4-BE49-F238E27FC236}">
                <a16:creationId xmlns:a16="http://schemas.microsoft.com/office/drawing/2014/main" id="{BC246FAD-925C-1345-08E4-63D041D3E857}"/>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D8D46B14-7C60-2C1C-E41A-991CA405CA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E722587-B4A0-0CF9-30C3-A1CE9EA85D8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2D54DB1-F484-4DE5-8372-4629233586A6}" type="slidenum">
              <a:rPr lang="en-US" altLang="en-US"/>
              <a:pPr fontAlgn="base">
                <a:spcBef>
                  <a:spcPct val="0"/>
                </a:spcBef>
                <a:spcAft>
                  <a:spcPct val="0"/>
                </a:spcAft>
              </a:pPr>
              <a:t>16</a:t>
            </a:fld>
            <a:endParaRPr lang="en-US" altLang="en-US"/>
          </a:p>
        </p:txBody>
      </p:sp>
      <p:sp>
        <p:nvSpPr>
          <p:cNvPr id="34819" name="Rectangle 2">
            <a:extLst>
              <a:ext uri="{FF2B5EF4-FFF2-40B4-BE49-F238E27FC236}">
                <a16:creationId xmlns:a16="http://schemas.microsoft.com/office/drawing/2014/main" id="{81D5E403-9377-8479-B23D-466A6D9C1746}"/>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8A224F8-0EC2-99DF-ACFA-CEA2ABE7F4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0C15F4E6-B115-8851-6A47-AF45D2775CD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61E6A416-BA96-40EA-97CE-8EB7505EEDAF}" type="slidenum">
              <a:rPr lang="en-US" altLang="en-US"/>
              <a:pPr fontAlgn="base">
                <a:spcBef>
                  <a:spcPct val="0"/>
                </a:spcBef>
                <a:spcAft>
                  <a:spcPct val="0"/>
                </a:spcAft>
              </a:pPr>
              <a:t>17</a:t>
            </a:fld>
            <a:endParaRPr lang="en-US" altLang="en-US"/>
          </a:p>
        </p:txBody>
      </p:sp>
      <p:sp>
        <p:nvSpPr>
          <p:cNvPr id="36867" name="Rectangle 7">
            <a:extLst>
              <a:ext uri="{FF2B5EF4-FFF2-40B4-BE49-F238E27FC236}">
                <a16:creationId xmlns:a16="http://schemas.microsoft.com/office/drawing/2014/main" id="{E2610681-9672-094F-E294-41C416AA92D5}"/>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86D00541-C8B7-4CA9-B20A-C090B2833091}" type="slidenum">
              <a:rPr lang="en-GB" altLang="en-US"/>
              <a:pPr algn="r" eaLnBrk="1" hangingPunct="1">
                <a:spcBef>
                  <a:spcPct val="0"/>
                </a:spcBef>
              </a:pPr>
              <a:t>17</a:t>
            </a:fld>
            <a:endParaRPr lang="en-GB" altLang="en-US"/>
          </a:p>
        </p:txBody>
      </p:sp>
      <p:sp>
        <p:nvSpPr>
          <p:cNvPr id="36868" name="Rectangle 2">
            <a:extLst>
              <a:ext uri="{FF2B5EF4-FFF2-40B4-BE49-F238E27FC236}">
                <a16:creationId xmlns:a16="http://schemas.microsoft.com/office/drawing/2014/main" id="{07AD00FD-3107-4F89-59B8-80903D38D6DD}"/>
              </a:ext>
            </a:extLst>
          </p:cNvPr>
          <p:cNvSpPr>
            <a:spLocks noGrp="1" noRot="1" noChangeAspect="1" noChangeArrowheads="1" noTextEdit="1"/>
          </p:cNvSpPr>
          <p:nvPr>
            <p:ph type="sldImg"/>
          </p:nvPr>
        </p:nvSpPr>
        <p:spPr>
          <a:ln/>
        </p:spPr>
      </p:sp>
      <p:sp>
        <p:nvSpPr>
          <p:cNvPr id="36869" name="Rectangle 3">
            <a:extLst>
              <a:ext uri="{FF2B5EF4-FFF2-40B4-BE49-F238E27FC236}">
                <a16:creationId xmlns:a16="http://schemas.microsoft.com/office/drawing/2014/main" id="{761FE591-3236-924C-74B3-79036223C5C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A31F7B7-C32E-1955-B3BF-B3BC1B65BBF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19306E5-A964-41C8-A9D1-0198B9739DE3}" type="slidenum">
              <a:rPr lang="en-US" altLang="en-US"/>
              <a:pPr fontAlgn="base">
                <a:spcBef>
                  <a:spcPct val="0"/>
                </a:spcBef>
                <a:spcAft>
                  <a:spcPct val="0"/>
                </a:spcAft>
              </a:pPr>
              <a:t>18</a:t>
            </a:fld>
            <a:endParaRPr lang="en-US" altLang="en-US"/>
          </a:p>
        </p:txBody>
      </p:sp>
      <p:sp>
        <p:nvSpPr>
          <p:cNvPr id="38915" name="Slide Image Placeholder 1">
            <a:extLst>
              <a:ext uri="{FF2B5EF4-FFF2-40B4-BE49-F238E27FC236}">
                <a16:creationId xmlns:a16="http://schemas.microsoft.com/office/drawing/2014/main" id="{88C18F4B-A921-B28E-927F-6AC629C270EB}"/>
              </a:ext>
            </a:extLst>
          </p:cNvPr>
          <p:cNvSpPr>
            <a:spLocks noGrp="1" noRot="1" noChangeAspect="1" noChangeArrowheads="1" noTextEdit="1"/>
          </p:cNvSpPr>
          <p:nvPr>
            <p:ph type="sldImg"/>
          </p:nvPr>
        </p:nvSpPr>
        <p:spPr>
          <a:ln/>
        </p:spPr>
      </p:sp>
      <p:sp>
        <p:nvSpPr>
          <p:cNvPr id="38916" name="Notes Placeholder 2">
            <a:extLst>
              <a:ext uri="{FF2B5EF4-FFF2-40B4-BE49-F238E27FC236}">
                <a16:creationId xmlns:a16="http://schemas.microsoft.com/office/drawing/2014/main" id="{6BEC64EF-85FB-A9AB-F761-47B6F3F5F8D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8917" name="Slide Number Placeholder 3">
            <a:extLst>
              <a:ext uri="{FF2B5EF4-FFF2-40B4-BE49-F238E27FC236}">
                <a16:creationId xmlns:a16="http://schemas.microsoft.com/office/drawing/2014/main" id="{48D51FDB-026C-A743-C791-3FAB1475F1F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B1D43016-CDFF-49FB-A132-FC1687D4A555}" type="slidenum">
              <a:rPr lang="en-GB" altLang="en-US"/>
              <a:pPr algn="r" eaLnBrk="1" hangingPunct="1">
                <a:spcBef>
                  <a:spcPct val="0"/>
                </a:spcBef>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A31F7B7-C32E-1955-B3BF-B3BC1B65BBF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19306E5-A964-41C8-A9D1-0198B9739DE3}" type="slidenum">
              <a:rPr lang="en-US" altLang="en-US"/>
              <a:pPr fontAlgn="base">
                <a:spcBef>
                  <a:spcPct val="0"/>
                </a:spcBef>
                <a:spcAft>
                  <a:spcPct val="0"/>
                </a:spcAft>
              </a:pPr>
              <a:t>19</a:t>
            </a:fld>
            <a:endParaRPr lang="en-US" altLang="en-US"/>
          </a:p>
        </p:txBody>
      </p:sp>
      <p:sp>
        <p:nvSpPr>
          <p:cNvPr id="38915" name="Slide Image Placeholder 1">
            <a:extLst>
              <a:ext uri="{FF2B5EF4-FFF2-40B4-BE49-F238E27FC236}">
                <a16:creationId xmlns:a16="http://schemas.microsoft.com/office/drawing/2014/main" id="{88C18F4B-A921-B28E-927F-6AC629C270EB}"/>
              </a:ext>
            </a:extLst>
          </p:cNvPr>
          <p:cNvSpPr>
            <a:spLocks noGrp="1" noRot="1" noChangeAspect="1" noChangeArrowheads="1" noTextEdit="1"/>
          </p:cNvSpPr>
          <p:nvPr>
            <p:ph type="sldImg"/>
          </p:nvPr>
        </p:nvSpPr>
        <p:spPr>
          <a:ln/>
        </p:spPr>
      </p:sp>
      <p:sp>
        <p:nvSpPr>
          <p:cNvPr id="38916" name="Notes Placeholder 2">
            <a:extLst>
              <a:ext uri="{FF2B5EF4-FFF2-40B4-BE49-F238E27FC236}">
                <a16:creationId xmlns:a16="http://schemas.microsoft.com/office/drawing/2014/main" id="{6BEC64EF-85FB-A9AB-F761-47B6F3F5F8D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8917" name="Slide Number Placeholder 3">
            <a:extLst>
              <a:ext uri="{FF2B5EF4-FFF2-40B4-BE49-F238E27FC236}">
                <a16:creationId xmlns:a16="http://schemas.microsoft.com/office/drawing/2014/main" id="{48D51FDB-026C-A743-C791-3FAB1475F1F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B1D43016-CDFF-49FB-A132-FC1687D4A555}" type="slidenum">
              <a:rPr lang="en-GB" altLang="en-US"/>
              <a:pPr algn="r" eaLnBrk="1" hangingPunct="1">
                <a:spcBef>
                  <a:spcPct val="0"/>
                </a:spcBef>
              </a:pPr>
              <a:t>19</a:t>
            </a:fld>
            <a:endParaRPr lang="en-GB" altLang="en-US"/>
          </a:p>
        </p:txBody>
      </p:sp>
    </p:spTree>
    <p:extLst>
      <p:ext uri="{BB962C8B-B14F-4D97-AF65-F5344CB8AC3E}">
        <p14:creationId xmlns:p14="http://schemas.microsoft.com/office/powerpoint/2010/main" val="2237002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22CE54E3-E60F-3D1F-0AB9-BB23313D2FE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E602DAA-7546-4F08-804C-29AA624357EE}" type="slidenum">
              <a:rPr lang="en-US" altLang="en-US"/>
              <a:pPr fontAlgn="base">
                <a:spcBef>
                  <a:spcPct val="0"/>
                </a:spcBef>
                <a:spcAft>
                  <a:spcPct val="0"/>
                </a:spcAft>
              </a:pPr>
              <a:t>20</a:t>
            </a:fld>
            <a:endParaRPr lang="en-US" altLang="en-US"/>
          </a:p>
        </p:txBody>
      </p:sp>
      <p:sp>
        <p:nvSpPr>
          <p:cNvPr id="43011" name="Slide Image Placeholder 1">
            <a:extLst>
              <a:ext uri="{FF2B5EF4-FFF2-40B4-BE49-F238E27FC236}">
                <a16:creationId xmlns:a16="http://schemas.microsoft.com/office/drawing/2014/main" id="{5E64B3B3-47F6-8F91-E8D1-DEBD0BDBED91}"/>
              </a:ext>
            </a:extLst>
          </p:cNvPr>
          <p:cNvSpPr>
            <a:spLocks noGrp="1" noRot="1" noChangeAspect="1" noChangeArrowheads="1" noTextEdit="1"/>
          </p:cNvSpPr>
          <p:nvPr>
            <p:ph type="sldImg"/>
          </p:nvPr>
        </p:nvSpPr>
        <p:spPr>
          <a:ln/>
        </p:spPr>
      </p:sp>
      <p:sp>
        <p:nvSpPr>
          <p:cNvPr id="43012" name="Notes Placeholder 2">
            <a:extLst>
              <a:ext uri="{FF2B5EF4-FFF2-40B4-BE49-F238E27FC236}">
                <a16:creationId xmlns:a16="http://schemas.microsoft.com/office/drawing/2014/main" id="{E8F8DFBD-DCC6-9E0D-C72B-07DFD828985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43013" name="Slide Number Placeholder 3">
            <a:extLst>
              <a:ext uri="{FF2B5EF4-FFF2-40B4-BE49-F238E27FC236}">
                <a16:creationId xmlns:a16="http://schemas.microsoft.com/office/drawing/2014/main" id="{8291DCC6-0D3C-C1EA-7250-34FC3F7C3E3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8063708-EC65-40B4-B4AE-87521444B9EE}" type="slidenum">
              <a:rPr lang="en-GB" altLang="en-US"/>
              <a:pPr algn="r" eaLnBrk="1" hangingPunct="1">
                <a:spcBef>
                  <a:spcPct val="0"/>
                </a:spcBef>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034872C7-3763-EA54-3802-3020F049A1A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64DBBEC-F4D8-421F-888E-FFE1619B4629}" type="slidenum">
              <a:rPr lang="en-US" altLang="en-US"/>
              <a:pPr fontAlgn="base">
                <a:spcBef>
                  <a:spcPct val="0"/>
                </a:spcBef>
                <a:spcAft>
                  <a:spcPct val="0"/>
                </a:spcAft>
              </a:pPr>
              <a:t>22</a:t>
            </a:fld>
            <a:endParaRPr lang="en-US" altLang="en-US"/>
          </a:p>
        </p:txBody>
      </p:sp>
      <p:sp>
        <p:nvSpPr>
          <p:cNvPr id="46083" name="Slide Image Placeholder 1">
            <a:extLst>
              <a:ext uri="{FF2B5EF4-FFF2-40B4-BE49-F238E27FC236}">
                <a16:creationId xmlns:a16="http://schemas.microsoft.com/office/drawing/2014/main" id="{8E3FC806-2196-5DFB-BFEE-FA62CE7EAAC5}"/>
              </a:ext>
            </a:extLst>
          </p:cNvPr>
          <p:cNvSpPr>
            <a:spLocks noGrp="1" noRot="1" noChangeAspect="1" noChangeArrowheads="1" noTextEdit="1"/>
          </p:cNvSpPr>
          <p:nvPr>
            <p:ph type="sldImg"/>
          </p:nvPr>
        </p:nvSpPr>
        <p:spPr>
          <a:ln/>
        </p:spPr>
      </p:sp>
      <p:sp>
        <p:nvSpPr>
          <p:cNvPr id="46084" name="Notes Placeholder 2">
            <a:extLst>
              <a:ext uri="{FF2B5EF4-FFF2-40B4-BE49-F238E27FC236}">
                <a16:creationId xmlns:a16="http://schemas.microsoft.com/office/drawing/2014/main" id="{97DEC001-3568-D303-B963-4EA56C40524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46085" name="Slide Number Placeholder 3">
            <a:extLst>
              <a:ext uri="{FF2B5EF4-FFF2-40B4-BE49-F238E27FC236}">
                <a16:creationId xmlns:a16="http://schemas.microsoft.com/office/drawing/2014/main" id="{CD34ADED-FA8D-D5DC-58E6-B7D904790949}"/>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D0B1FF7-C5E0-4793-A705-28DE9296F0BD}" type="slidenum">
              <a:rPr lang="en-GB" altLang="en-US"/>
              <a:pPr algn="r" eaLnBrk="1" hangingPunct="1">
                <a:spcBef>
                  <a:spcPct val="0"/>
                </a:spcBef>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CDCF4FF7-4559-FE65-F5B0-0D9AE59BA92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7ADD494-2CF8-49B3-B3AB-2CABA25BBCB5}" type="slidenum">
              <a:rPr lang="en-US" altLang="en-US"/>
              <a:pPr fontAlgn="base">
                <a:spcBef>
                  <a:spcPct val="0"/>
                </a:spcBef>
                <a:spcAft>
                  <a:spcPct val="0"/>
                </a:spcAft>
              </a:pPr>
              <a:t>23</a:t>
            </a:fld>
            <a:endParaRPr lang="en-US" altLang="en-US"/>
          </a:p>
        </p:txBody>
      </p:sp>
      <p:sp>
        <p:nvSpPr>
          <p:cNvPr id="48131" name="Rectangle 7">
            <a:extLst>
              <a:ext uri="{FF2B5EF4-FFF2-40B4-BE49-F238E27FC236}">
                <a16:creationId xmlns:a16="http://schemas.microsoft.com/office/drawing/2014/main" id="{E8CF091B-A89C-E415-5CA6-D2773D264BC7}"/>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DA3B304-3A84-4DD1-A276-D72B58BA4BFC}" type="slidenum">
              <a:rPr lang="en-GB" altLang="en-US"/>
              <a:pPr algn="r" eaLnBrk="1" hangingPunct="1">
                <a:spcBef>
                  <a:spcPct val="0"/>
                </a:spcBef>
              </a:pPr>
              <a:t>23</a:t>
            </a:fld>
            <a:endParaRPr lang="en-GB" altLang="en-US"/>
          </a:p>
        </p:txBody>
      </p:sp>
      <p:sp>
        <p:nvSpPr>
          <p:cNvPr id="48132" name="Rectangle 2">
            <a:extLst>
              <a:ext uri="{FF2B5EF4-FFF2-40B4-BE49-F238E27FC236}">
                <a16:creationId xmlns:a16="http://schemas.microsoft.com/office/drawing/2014/main" id="{91AE58F4-F4E8-99EB-A265-CCE19C96FF55}"/>
              </a:ext>
            </a:extLst>
          </p:cNvPr>
          <p:cNvSpPr>
            <a:spLocks noGrp="1" noRot="1" noChangeAspect="1" noChangeArrowheads="1" noTextEdit="1"/>
          </p:cNvSpPr>
          <p:nvPr>
            <p:ph type="sldImg"/>
          </p:nvPr>
        </p:nvSpPr>
        <p:spPr>
          <a:ln/>
        </p:spPr>
      </p:sp>
      <p:sp>
        <p:nvSpPr>
          <p:cNvPr id="48133" name="Rectangle 3">
            <a:extLst>
              <a:ext uri="{FF2B5EF4-FFF2-40B4-BE49-F238E27FC236}">
                <a16:creationId xmlns:a16="http://schemas.microsoft.com/office/drawing/2014/main" id="{5EFA6972-2594-847F-7298-A4B816BD816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FD4F7EA-BE4A-4FFE-5459-768047AB4C3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F768C66-1DE7-4053-A5F9-7B5490C9AFAF}" type="slidenum">
              <a:rPr lang="en-US" altLang="en-US"/>
              <a:pPr fontAlgn="base">
                <a:spcBef>
                  <a:spcPct val="0"/>
                </a:spcBef>
                <a:spcAft>
                  <a:spcPct val="0"/>
                </a:spcAft>
              </a:pPr>
              <a:t>24</a:t>
            </a:fld>
            <a:endParaRPr lang="en-US" altLang="en-US"/>
          </a:p>
        </p:txBody>
      </p:sp>
      <p:sp>
        <p:nvSpPr>
          <p:cNvPr id="50179" name="Slide Image Placeholder 1">
            <a:extLst>
              <a:ext uri="{FF2B5EF4-FFF2-40B4-BE49-F238E27FC236}">
                <a16:creationId xmlns:a16="http://schemas.microsoft.com/office/drawing/2014/main" id="{B0950AC0-24A7-6C52-ECDD-B691147C2B34}"/>
              </a:ext>
            </a:extLst>
          </p:cNvPr>
          <p:cNvSpPr>
            <a:spLocks noGrp="1" noRot="1" noChangeAspect="1" noChangeArrowheads="1" noTextEdit="1"/>
          </p:cNvSpPr>
          <p:nvPr>
            <p:ph type="sldImg"/>
          </p:nvPr>
        </p:nvSpPr>
        <p:spPr>
          <a:ln/>
        </p:spPr>
      </p:sp>
      <p:sp>
        <p:nvSpPr>
          <p:cNvPr id="50180" name="Notes Placeholder 2">
            <a:extLst>
              <a:ext uri="{FF2B5EF4-FFF2-40B4-BE49-F238E27FC236}">
                <a16:creationId xmlns:a16="http://schemas.microsoft.com/office/drawing/2014/main" id="{A13AC3A4-BBDE-F26E-05BE-9CEB18C551A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0181" name="Slide Number Placeholder 3">
            <a:extLst>
              <a:ext uri="{FF2B5EF4-FFF2-40B4-BE49-F238E27FC236}">
                <a16:creationId xmlns:a16="http://schemas.microsoft.com/office/drawing/2014/main" id="{7AC37C47-835D-4874-8429-4089B83A380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40F7315-943C-4FEC-9272-C0B7BB4547D7}" type="slidenum">
              <a:rPr lang="en-GB" altLang="en-US"/>
              <a:pPr algn="r" eaLnBrk="1" hangingPunct="1">
                <a:spcBef>
                  <a:spcPct val="0"/>
                </a:spcBef>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1375697-C2D0-D8AE-1B17-4A406994FD5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7310DE3-272C-431D-BA2A-717B0D82130C}" type="slidenum">
              <a:rPr lang="en-US" altLang="en-US">
                <a:latin typeface="Arial" panose="020B0604020202020204" pitchFamily="34" charset="0"/>
                <a:cs typeface="Arial" panose="020B0604020202020204" pitchFamily="34" charset="0"/>
              </a:rPr>
              <a:pPr fontAlgn="base">
                <a:spcBef>
                  <a:spcPct val="0"/>
                </a:spcBef>
                <a:spcAft>
                  <a:spcPct val="0"/>
                </a:spcAft>
              </a:pPr>
              <a:t>25</a:t>
            </a:fld>
            <a:endParaRPr lang="en-US" altLang="en-US">
              <a:latin typeface="Arial" panose="020B0604020202020204" pitchFamily="34" charset="0"/>
              <a:cs typeface="Arial" panose="020B0604020202020204" pitchFamily="34" charset="0"/>
            </a:endParaRPr>
          </a:p>
        </p:txBody>
      </p:sp>
      <p:sp>
        <p:nvSpPr>
          <p:cNvPr id="52227" name="Slide Image Placeholder 1">
            <a:extLst>
              <a:ext uri="{FF2B5EF4-FFF2-40B4-BE49-F238E27FC236}">
                <a16:creationId xmlns:a16="http://schemas.microsoft.com/office/drawing/2014/main" id="{86BF641E-F8E6-39A8-3450-A43E3E35CE3E}"/>
              </a:ext>
            </a:extLst>
          </p:cNvPr>
          <p:cNvSpPr>
            <a:spLocks noGrp="1" noRot="1" noChangeAspect="1" noChangeArrowheads="1" noTextEdit="1"/>
          </p:cNvSpPr>
          <p:nvPr>
            <p:ph type="sldImg"/>
          </p:nvPr>
        </p:nvSpPr>
        <p:spPr>
          <a:ln/>
        </p:spPr>
      </p:sp>
      <p:sp>
        <p:nvSpPr>
          <p:cNvPr id="52228" name="Notes Placeholder 2">
            <a:extLst>
              <a:ext uri="{FF2B5EF4-FFF2-40B4-BE49-F238E27FC236}">
                <a16:creationId xmlns:a16="http://schemas.microsoft.com/office/drawing/2014/main" id="{DE649F3F-F13F-CBC0-CE8D-E2C76102C57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2229" name="Slide Number Placeholder 3">
            <a:extLst>
              <a:ext uri="{FF2B5EF4-FFF2-40B4-BE49-F238E27FC236}">
                <a16:creationId xmlns:a16="http://schemas.microsoft.com/office/drawing/2014/main" id="{E8E0F5C4-4A14-FFA0-793A-069C1645912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9231FC75-E631-4F57-8072-ACA50EFCA78A}" type="slidenum">
              <a:rPr lang="en-GB" altLang="en-US" sz="1200">
                <a:latin typeface="Arial" panose="020B0604020202020204" pitchFamily="34" charset="0"/>
                <a:cs typeface="Arial" panose="020B0604020202020204" pitchFamily="34" charset="0"/>
              </a:rPr>
              <a:pPr algn="r" eaLnBrk="1" hangingPunct="1"/>
              <a:t>25</a:t>
            </a:fld>
            <a:endParaRPr lang="en-GB" altLang="en-US" sz="1200">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5FB237D2-4865-BD2D-83F6-302329792C1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5B36340-53ED-4172-80BC-80E036B89E3A}" type="slidenum">
              <a:rPr lang="en-US" altLang="en-US"/>
              <a:pPr fontAlgn="base">
                <a:spcBef>
                  <a:spcPct val="0"/>
                </a:spcBef>
                <a:spcAft>
                  <a:spcPct val="0"/>
                </a:spcAft>
              </a:pPr>
              <a:t>26</a:t>
            </a:fld>
            <a:endParaRPr lang="en-US" altLang="en-US"/>
          </a:p>
        </p:txBody>
      </p:sp>
      <p:sp>
        <p:nvSpPr>
          <p:cNvPr id="54275" name="Slide Image Placeholder 1">
            <a:extLst>
              <a:ext uri="{FF2B5EF4-FFF2-40B4-BE49-F238E27FC236}">
                <a16:creationId xmlns:a16="http://schemas.microsoft.com/office/drawing/2014/main" id="{04F2E2FF-360E-DF48-6669-954A43610C14}"/>
              </a:ext>
            </a:extLst>
          </p:cNvPr>
          <p:cNvSpPr>
            <a:spLocks noGrp="1" noRot="1" noChangeAspect="1" noChangeArrowheads="1" noTextEdit="1"/>
          </p:cNvSpPr>
          <p:nvPr>
            <p:ph type="sldImg"/>
          </p:nvPr>
        </p:nvSpPr>
        <p:spPr>
          <a:ln/>
        </p:spPr>
      </p:sp>
      <p:sp>
        <p:nvSpPr>
          <p:cNvPr id="54276" name="Notes Placeholder 2">
            <a:extLst>
              <a:ext uri="{FF2B5EF4-FFF2-40B4-BE49-F238E27FC236}">
                <a16:creationId xmlns:a16="http://schemas.microsoft.com/office/drawing/2014/main" id="{30C8B1F2-DD99-59CD-ED46-7602F4E372A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54277" name="Slide Number Placeholder 3">
            <a:extLst>
              <a:ext uri="{FF2B5EF4-FFF2-40B4-BE49-F238E27FC236}">
                <a16:creationId xmlns:a16="http://schemas.microsoft.com/office/drawing/2014/main" id="{C3D33F5F-E92F-41A7-B5C0-01D469AFA1EB}"/>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1B3439F1-3380-4D86-B314-CC282E4133BC}" type="slidenum">
              <a:rPr lang="en-GB" altLang="en-US"/>
              <a:pPr algn="r" eaLnBrk="1" hangingPunct="1">
                <a:spcBef>
                  <a:spcPct val="0"/>
                </a:spcBef>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786FD16A-7FB7-6087-B524-B00DACB852A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37F913B-6181-470A-95BB-A4D1F0A6DC6E}" type="slidenum">
              <a:rPr lang="en-US" altLang="en-US"/>
              <a:pPr fontAlgn="base">
                <a:spcBef>
                  <a:spcPct val="0"/>
                </a:spcBef>
                <a:spcAft>
                  <a:spcPct val="0"/>
                </a:spcAft>
              </a:pPr>
              <a:t>31</a:t>
            </a:fld>
            <a:endParaRPr lang="en-US" altLang="en-US"/>
          </a:p>
        </p:txBody>
      </p:sp>
      <p:sp>
        <p:nvSpPr>
          <p:cNvPr id="64515" name="Slide Image Placeholder 1">
            <a:extLst>
              <a:ext uri="{FF2B5EF4-FFF2-40B4-BE49-F238E27FC236}">
                <a16:creationId xmlns:a16="http://schemas.microsoft.com/office/drawing/2014/main" id="{31E586E3-628E-1331-422C-0FE73B804A03}"/>
              </a:ext>
            </a:extLst>
          </p:cNvPr>
          <p:cNvSpPr>
            <a:spLocks noGrp="1" noRot="1" noChangeAspect="1" noChangeArrowheads="1" noTextEdit="1"/>
          </p:cNvSpPr>
          <p:nvPr>
            <p:ph type="sldImg"/>
          </p:nvPr>
        </p:nvSpPr>
        <p:spPr>
          <a:ln/>
        </p:spPr>
      </p:sp>
      <p:sp>
        <p:nvSpPr>
          <p:cNvPr id="64516" name="Notes Placeholder 2">
            <a:extLst>
              <a:ext uri="{FF2B5EF4-FFF2-40B4-BE49-F238E27FC236}">
                <a16:creationId xmlns:a16="http://schemas.microsoft.com/office/drawing/2014/main" id="{3C4256FC-9C84-6FBF-E717-B6B322E39E8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64517" name="Slide Number Placeholder 3">
            <a:extLst>
              <a:ext uri="{FF2B5EF4-FFF2-40B4-BE49-F238E27FC236}">
                <a16:creationId xmlns:a16="http://schemas.microsoft.com/office/drawing/2014/main" id="{09864607-83E3-5C15-3615-F69C51A544A2}"/>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5277D91-C9DE-4D74-AE51-32B4684BD93E}" type="slidenum">
              <a:rPr lang="en-GB" altLang="en-US"/>
              <a:pPr algn="r" eaLnBrk="1" hangingPunct="1">
                <a:spcBef>
                  <a:spcPct val="0"/>
                </a:spcBef>
              </a:pPr>
              <a:t>31</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C763DD17-3B06-7A21-7C00-435C2C5E23A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C62DBDE-BD6B-404D-96AD-439C8796E4BF}" type="slidenum">
              <a:rPr lang="en-US" altLang="en-US"/>
              <a:pPr fontAlgn="base">
                <a:spcBef>
                  <a:spcPct val="0"/>
                </a:spcBef>
                <a:spcAft>
                  <a:spcPct val="0"/>
                </a:spcAft>
              </a:pPr>
              <a:t>32</a:t>
            </a:fld>
            <a:endParaRPr lang="en-US" altLang="en-US"/>
          </a:p>
        </p:txBody>
      </p:sp>
      <p:sp>
        <p:nvSpPr>
          <p:cNvPr id="66563" name="Slide Image Placeholder 1">
            <a:extLst>
              <a:ext uri="{FF2B5EF4-FFF2-40B4-BE49-F238E27FC236}">
                <a16:creationId xmlns:a16="http://schemas.microsoft.com/office/drawing/2014/main" id="{37F582DB-1955-830C-8D42-70093781C5CA}"/>
              </a:ext>
            </a:extLst>
          </p:cNvPr>
          <p:cNvSpPr>
            <a:spLocks noGrp="1" noRot="1" noChangeAspect="1" noChangeArrowheads="1" noTextEdit="1"/>
          </p:cNvSpPr>
          <p:nvPr>
            <p:ph type="sldImg"/>
          </p:nvPr>
        </p:nvSpPr>
        <p:spPr>
          <a:ln/>
        </p:spPr>
      </p:sp>
      <p:sp>
        <p:nvSpPr>
          <p:cNvPr id="66564" name="Notes Placeholder 2">
            <a:extLst>
              <a:ext uri="{FF2B5EF4-FFF2-40B4-BE49-F238E27FC236}">
                <a16:creationId xmlns:a16="http://schemas.microsoft.com/office/drawing/2014/main" id="{19CF5462-91C1-C85E-CF98-159546ED8F3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66565" name="Slide Number Placeholder 3">
            <a:extLst>
              <a:ext uri="{FF2B5EF4-FFF2-40B4-BE49-F238E27FC236}">
                <a16:creationId xmlns:a16="http://schemas.microsoft.com/office/drawing/2014/main" id="{C653FED2-6D59-4525-3A96-78D64487FB11}"/>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1F3E08A-424A-4702-8C2E-5C1E92E31342}" type="slidenum">
              <a:rPr lang="en-GB" altLang="en-US"/>
              <a:pPr algn="r" eaLnBrk="1" hangingPunct="1">
                <a:spcBef>
                  <a:spcPct val="0"/>
                </a:spcBef>
              </a:pPr>
              <a:t>32</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F8D3B8C-7300-DD5F-D4F9-3C41F10B29CD}"/>
              </a:ext>
            </a:extLst>
          </p:cNvPr>
          <p:cNvSpPr>
            <a:spLocks noGrp="1" noRot="1" noChangeAspect="1" noChangeArrowheads="1" noTextEdit="1"/>
          </p:cNvSpPr>
          <p:nvPr>
            <p:ph type="sldImg"/>
          </p:nvPr>
        </p:nvSpPr>
        <p:spPr>
          <a:ln/>
        </p:spPr>
      </p:sp>
      <p:sp>
        <p:nvSpPr>
          <p:cNvPr id="77827" name="Notes Placeholder 2">
            <a:extLst>
              <a:ext uri="{FF2B5EF4-FFF2-40B4-BE49-F238E27FC236}">
                <a16:creationId xmlns:a16="http://schemas.microsoft.com/office/drawing/2014/main" id="{AC1C3287-1F06-EC37-2D54-3BFFF1F94B2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77828" name="Slide Number Placeholder 3">
            <a:extLst>
              <a:ext uri="{FF2B5EF4-FFF2-40B4-BE49-F238E27FC236}">
                <a16:creationId xmlns:a16="http://schemas.microsoft.com/office/drawing/2014/main" id="{C85FED7C-9486-57B4-9499-AFFF7B586AB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5A7129F-DDF1-4FF2-B63D-70FA9AE4368D}" type="slidenum">
              <a:rPr lang="en-US" altLang="en-US"/>
              <a:pPr fontAlgn="base">
                <a:spcBef>
                  <a:spcPct val="0"/>
                </a:spcBef>
                <a:spcAft>
                  <a:spcPct val="0"/>
                </a:spcAft>
              </a:pPr>
              <a:t>42</a:t>
            </a:fld>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24/11/2025</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45</a:t>
            </a:fld>
            <a:endParaRPr lang="en-GB" noProof="0" dirty="0"/>
          </a:p>
        </p:txBody>
      </p:sp>
    </p:spTree>
    <p:extLst>
      <p:ext uri="{BB962C8B-B14F-4D97-AF65-F5344CB8AC3E}">
        <p14:creationId xmlns:p14="http://schemas.microsoft.com/office/powerpoint/2010/main" val="32397392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B39B5268-18E6-ECD5-6578-7DF313718B4C}"/>
              </a:ext>
            </a:extLst>
          </p:cNvPr>
          <p:cNvSpPr>
            <a:spLocks noGrp="1" noRot="1" noChangeAspect="1" noChangeArrowheads="1" noTextEdit="1"/>
          </p:cNvSpPr>
          <p:nvPr>
            <p:ph type="sldImg"/>
          </p:nvPr>
        </p:nvSpPr>
        <p:spPr>
          <a:ln/>
        </p:spPr>
      </p:sp>
      <p:sp>
        <p:nvSpPr>
          <p:cNvPr id="90115" name="Notes Placeholder 2">
            <a:extLst>
              <a:ext uri="{FF2B5EF4-FFF2-40B4-BE49-F238E27FC236}">
                <a16:creationId xmlns:a16="http://schemas.microsoft.com/office/drawing/2014/main" id="{9FAF6976-A8E1-DC5A-506C-6FF39B305F8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p>
        </p:txBody>
      </p:sp>
      <p:sp>
        <p:nvSpPr>
          <p:cNvPr id="90116" name="Slide Number Placeholder 3">
            <a:extLst>
              <a:ext uri="{FF2B5EF4-FFF2-40B4-BE49-F238E27FC236}">
                <a16:creationId xmlns:a16="http://schemas.microsoft.com/office/drawing/2014/main" id="{FF294BE5-8D7B-4737-FF5E-1B53FDD7AF4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0C144544-13F9-4C93-A65E-99EFE8AF6B8D}" type="slidenum">
              <a:rPr lang="en-US" altLang="en-US"/>
              <a:pPr fontAlgn="base">
                <a:spcBef>
                  <a:spcPct val="0"/>
                </a:spcBef>
                <a:spcAft>
                  <a:spcPct val="0"/>
                </a:spcAft>
              </a:pPr>
              <a:t>53</a:t>
            </a:fld>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F220DC5E-1911-84FD-23EB-A0F757C0F058}"/>
              </a:ext>
            </a:extLst>
          </p:cNvPr>
          <p:cNvSpPr>
            <a:spLocks noGrp="1" noRot="1" noChangeAspect="1" noChangeArrowheads="1" noTextEdit="1"/>
          </p:cNvSpPr>
          <p:nvPr>
            <p:ph type="sldImg"/>
          </p:nvPr>
        </p:nvSpPr>
        <p:spPr>
          <a:ln/>
        </p:spPr>
      </p:sp>
      <p:sp>
        <p:nvSpPr>
          <p:cNvPr id="96259" name="Notes Placeholder 2">
            <a:extLst>
              <a:ext uri="{FF2B5EF4-FFF2-40B4-BE49-F238E27FC236}">
                <a16:creationId xmlns:a16="http://schemas.microsoft.com/office/drawing/2014/main" id="{64570C85-D787-69C0-61A1-C28B6B3295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96260" name="Slide Number Placeholder 3">
            <a:extLst>
              <a:ext uri="{FF2B5EF4-FFF2-40B4-BE49-F238E27FC236}">
                <a16:creationId xmlns:a16="http://schemas.microsoft.com/office/drawing/2014/main" id="{75449108-DAC8-0671-055E-BE2140D209B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D7DC9808-5731-4D02-9FFA-302B81F1E7DA}" type="slidenum">
              <a:rPr lang="en-US" altLang="en-US"/>
              <a:pPr fontAlgn="base">
                <a:spcBef>
                  <a:spcPct val="0"/>
                </a:spcBef>
                <a:spcAft>
                  <a:spcPct val="0"/>
                </a:spcAft>
              </a:pPr>
              <a:t>58</a:t>
            </a:fld>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A76C6B77-1B8F-AF7A-4315-D079CA897E88}"/>
              </a:ext>
            </a:extLst>
          </p:cNvPr>
          <p:cNvSpPr>
            <a:spLocks noGrp="1" noRot="1" noChangeAspect="1" noChangeArrowheads="1" noTextEdit="1"/>
          </p:cNvSpPr>
          <p:nvPr>
            <p:ph type="sldImg"/>
          </p:nvPr>
        </p:nvSpPr>
        <p:spPr>
          <a:ln/>
        </p:spPr>
      </p:sp>
      <p:sp>
        <p:nvSpPr>
          <p:cNvPr id="98307" name="Notes Placeholder 2">
            <a:extLst>
              <a:ext uri="{FF2B5EF4-FFF2-40B4-BE49-F238E27FC236}">
                <a16:creationId xmlns:a16="http://schemas.microsoft.com/office/drawing/2014/main" id="{30CFFC2F-6CE9-1D8E-6A10-329B9EDBEC3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98308" name="Slide Number Placeholder 3">
            <a:extLst>
              <a:ext uri="{FF2B5EF4-FFF2-40B4-BE49-F238E27FC236}">
                <a16:creationId xmlns:a16="http://schemas.microsoft.com/office/drawing/2014/main" id="{7735A743-48FB-BC62-7FBA-900449457D3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5A0EAB8-E7C7-4CCB-B0DD-6400E0585737}" type="slidenum">
              <a:rPr lang="en-US" altLang="en-US"/>
              <a:pPr fontAlgn="base">
                <a:spcBef>
                  <a:spcPct val="0"/>
                </a:spcBef>
                <a:spcAft>
                  <a:spcPct val="0"/>
                </a:spcAft>
              </a:pPr>
              <a:t>59</a:t>
            </a:fld>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07BD830A-27CF-F322-D832-02768792F7CA}"/>
              </a:ext>
            </a:extLst>
          </p:cNvPr>
          <p:cNvSpPr>
            <a:spLocks noGrp="1" noRot="1" noChangeAspect="1" noChangeArrowheads="1" noTextEdit="1"/>
          </p:cNvSpPr>
          <p:nvPr>
            <p:ph type="sldImg"/>
          </p:nvPr>
        </p:nvSpPr>
        <p:spPr>
          <a:ln/>
        </p:spPr>
      </p:sp>
      <p:sp>
        <p:nvSpPr>
          <p:cNvPr id="100355" name="Notes Placeholder 2">
            <a:extLst>
              <a:ext uri="{FF2B5EF4-FFF2-40B4-BE49-F238E27FC236}">
                <a16:creationId xmlns:a16="http://schemas.microsoft.com/office/drawing/2014/main" id="{8F8A490B-A913-696F-3AF0-2A1BE2FDBF9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0356" name="Slide Number Placeholder 3">
            <a:extLst>
              <a:ext uri="{FF2B5EF4-FFF2-40B4-BE49-F238E27FC236}">
                <a16:creationId xmlns:a16="http://schemas.microsoft.com/office/drawing/2014/main" id="{07005A6E-F463-ED33-2499-EFB5D2A50C6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710F00B-E1B1-463F-B9CE-D5D6FBB03589}" type="slidenum">
              <a:rPr lang="en-US" altLang="en-US"/>
              <a:pPr fontAlgn="base">
                <a:spcBef>
                  <a:spcPct val="0"/>
                </a:spcBef>
                <a:spcAft>
                  <a:spcPct val="0"/>
                </a:spcAft>
              </a:pPr>
              <a:t>60</a:t>
            </a:fld>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5FFB0277-3E8A-27DF-60A6-FA2862917C0C}"/>
              </a:ext>
            </a:extLst>
          </p:cNvPr>
          <p:cNvSpPr>
            <a:spLocks noGrp="1" noRot="1" noChangeAspect="1" noChangeArrowheads="1" noTextEdit="1"/>
          </p:cNvSpPr>
          <p:nvPr>
            <p:ph type="sldImg"/>
          </p:nvPr>
        </p:nvSpPr>
        <p:spPr>
          <a:ln/>
        </p:spPr>
      </p:sp>
      <p:sp>
        <p:nvSpPr>
          <p:cNvPr id="102403" name="Notes Placeholder 2">
            <a:extLst>
              <a:ext uri="{FF2B5EF4-FFF2-40B4-BE49-F238E27FC236}">
                <a16:creationId xmlns:a16="http://schemas.microsoft.com/office/drawing/2014/main" id="{BDE4AA25-568E-9B17-C4E5-BFBA75BC310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2404" name="Slide Number Placeholder 3">
            <a:extLst>
              <a:ext uri="{FF2B5EF4-FFF2-40B4-BE49-F238E27FC236}">
                <a16:creationId xmlns:a16="http://schemas.microsoft.com/office/drawing/2014/main" id="{CCB5361E-5A46-1A54-3DAF-FC0E7F15FEA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040DA0B-CAA0-4F52-BABF-43DFC5E859FE}" type="slidenum">
              <a:rPr lang="en-US" altLang="en-US"/>
              <a:pPr fontAlgn="base">
                <a:spcBef>
                  <a:spcPct val="0"/>
                </a:spcBef>
                <a:spcAft>
                  <a:spcPct val="0"/>
                </a:spcAft>
              </a:pPr>
              <a:t>61</a:t>
            </a:fld>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3AC58E22-6762-EE7E-AEC4-CED19AEB56AE}"/>
              </a:ext>
            </a:extLst>
          </p:cNvPr>
          <p:cNvSpPr>
            <a:spLocks noGrp="1" noRot="1" noChangeAspect="1" noChangeArrowheads="1" noTextEdit="1"/>
          </p:cNvSpPr>
          <p:nvPr>
            <p:ph type="sldImg"/>
          </p:nvPr>
        </p:nvSpPr>
        <p:spPr>
          <a:ln/>
        </p:spPr>
      </p:sp>
      <p:sp>
        <p:nvSpPr>
          <p:cNvPr id="104451" name="Notes Placeholder 2">
            <a:extLst>
              <a:ext uri="{FF2B5EF4-FFF2-40B4-BE49-F238E27FC236}">
                <a16:creationId xmlns:a16="http://schemas.microsoft.com/office/drawing/2014/main" id="{BB06C499-6A6E-D293-28F5-3EB748826CA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4452" name="Slide Number Placeholder 3">
            <a:extLst>
              <a:ext uri="{FF2B5EF4-FFF2-40B4-BE49-F238E27FC236}">
                <a16:creationId xmlns:a16="http://schemas.microsoft.com/office/drawing/2014/main" id="{AEE84864-8C1E-0535-BC29-83E7938537E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017D42C-E638-4F63-B840-631AD284A229}" type="slidenum">
              <a:rPr lang="en-US" altLang="en-US"/>
              <a:pPr fontAlgn="base">
                <a:spcBef>
                  <a:spcPct val="0"/>
                </a:spcBef>
                <a:spcAft>
                  <a:spcPct val="0"/>
                </a:spcAft>
              </a:pPr>
              <a:t>62</a:t>
            </a:fld>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AA85494E-426F-54B5-9A3B-C64CD340DB61}"/>
              </a:ext>
            </a:extLst>
          </p:cNvPr>
          <p:cNvSpPr>
            <a:spLocks noGrp="1" noRot="1" noChangeAspect="1" noChangeArrowheads="1" noTextEdit="1"/>
          </p:cNvSpPr>
          <p:nvPr>
            <p:ph type="sldImg"/>
          </p:nvPr>
        </p:nvSpPr>
        <p:spPr>
          <a:ln/>
        </p:spPr>
      </p:sp>
      <p:sp>
        <p:nvSpPr>
          <p:cNvPr id="106499" name="Notes Placeholder 2">
            <a:extLst>
              <a:ext uri="{FF2B5EF4-FFF2-40B4-BE49-F238E27FC236}">
                <a16:creationId xmlns:a16="http://schemas.microsoft.com/office/drawing/2014/main" id="{866B0D1A-CF1B-18FB-33CA-6AFFEE74F6E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6500" name="Slide Number Placeholder 3">
            <a:extLst>
              <a:ext uri="{FF2B5EF4-FFF2-40B4-BE49-F238E27FC236}">
                <a16:creationId xmlns:a16="http://schemas.microsoft.com/office/drawing/2014/main" id="{DAF39BA3-45C9-50FC-1137-1317D7E56C7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A5907BD4-634D-487E-9267-0DC5BEB347DE}" type="slidenum">
              <a:rPr lang="en-US" altLang="en-US"/>
              <a:pPr fontAlgn="base">
                <a:spcBef>
                  <a:spcPct val="0"/>
                </a:spcBef>
                <a:spcAft>
                  <a:spcPct val="0"/>
                </a:spcAft>
              </a:pPr>
              <a:t>63</a:t>
            </a:fld>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889F468E-77F3-3945-C6C0-5C7E4118104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E725E32-4559-42F9-8484-BC0B374DE19D}" type="slidenum">
              <a:rPr lang="en-US" altLang="en-US"/>
              <a:pPr fontAlgn="base">
                <a:spcBef>
                  <a:spcPct val="0"/>
                </a:spcBef>
                <a:spcAft>
                  <a:spcPct val="0"/>
                </a:spcAft>
              </a:pPr>
              <a:t>64</a:t>
            </a:fld>
            <a:endParaRPr lang="en-US" altLang="en-US"/>
          </a:p>
        </p:txBody>
      </p:sp>
      <p:sp>
        <p:nvSpPr>
          <p:cNvPr id="108547" name="Slide Image Placeholder 1">
            <a:extLst>
              <a:ext uri="{FF2B5EF4-FFF2-40B4-BE49-F238E27FC236}">
                <a16:creationId xmlns:a16="http://schemas.microsoft.com/office/drawing/2014/main" id="{3EF1C8ED-C2A8-6369-789E-AABF37549F15}"/>
              </a:ext>
            </a:extLst>
          </p:cNvPr>
          <p:cNvSpPr>
            <a:spLocks noGrp="1" noRot="1" noChangeAspect="1" noChangeArrowheads="1" noTextEdit="1"/>
          </p:cNvSpPr>
          <p:nvPr>
            <p:ph type="sldImg"/>
          </p:nvPr>
        </p:nvSpPr>
        <p:spPr>
          <a:ln/>
        </p:spPr>
      </p:sp>
      <p:sp>
        <p:nvSpPr>
          <p:cNvPr id="108548" name="Notes Placeholder 2">
            <a:extLst>
              <a:ext uri="{FF2B5EF4-FFF2-40B4-BE49-F238E27FC236}">
                <a16:creationId xmlns:a16="http://schemas.microsoft.com/office/drawing/2014/main" id="{809F8627-FCED-E25E-11DC-92DBAF7641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08549" name="Slide Number Placeholder 3">
            <a:extLst>
              <a:ext uri="{FF2B5EF4-FFF2-40B4-BE49-F238E27FC236}">
                <a16:creationId xmlns:a16="http://schemas.microsoft.com/office/drawing/2014/main" id="{0B411CF6-4972-D26E-F234-7809A22B4F69}"/>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F9D5354-21F6-4410-9422-9D05833E103D}" type="slidenum">
              <a:rPr lang="en-GB" altLang="en-US"/>
              <a:pPr algn="r" eaLnBrk="1" hangingPunct="1">
                <a:spcBef>
                  <a:spcPct val="0"/>
                </a:spcBef>
              </a:pPr>
              <a:t>64</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49C9A54D-2F3E-45E7-FDCE-79E3042671C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BB6DD9C6-6891-409C-BCB0-F6CE475587CB}" type="slidenum">
              <a:rPr lang="en-US" altLang="en-US"/>
              <a:pPr fontAlgn="base">
                <a:spcBef>
                  <a:spcPct val="0"/>
                </a:spcBef>
                <a:spcAft>
                  <a:spcPct val="0"/>
                </a:spcAft>
              </a:pPr>
              <a:t>65</a:t>
            </a:fld>
            <a:endParaRPr lang="en-US" altLang="en-US"/>
          </a:p>
        </p:txBody>
      </p:sp>
      <p:sp>
        <p:nvSpPr>
          <p:cNvPr id="110595" name="Slide Image Placeholder 1">
            <a:extLst>
              <a:ext uri="{FF2B5EF4-FFF2-40B4-BE49-F238E27FC236}">
                <a16:creationId xmlns:a16="http://schemas.microsoft.com/office/drawing/2014/main" id="{24EF0541-7D6E-369A-5320-9BAE7D94D5EE}"/>
              </a:ext>
            </a:extLst>
          </p:cNvPr>
          <p:cNvSpPr>
            <a:spLocks noGrp="1" noRot="1" noChangeAspect="1" noChangeArrowheads="1" noTextEdit="1"/>
          </p:cNvSpPr>
          <p:nvPr>
            <p:ph type="sldImg"/>
          </p:nvPr>
        </p:nvSpPr>
        <p:spPr>
          <a:ln/>
        </p:spPr>
      </p:sp>
      <p:sp>
        <p:nvSpPr>
          <p:cNvPr id="110596" name="Notes Placeholder 2">
            <a:extLst>
              <a:ext uri="{FF2B5EF4-FFF2-40B4-BE49-F238E27FC236}">
                <a16:creationId xmlns:a16="http://schemas.microsoft.com/office/drawing/2014/main" id="{A0C18B30-4208-680F-1D87-FEAD1AE7A9F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10597" name="Slide Number Placeholder 3">
            <a:extLst>
              <a:ext uri="{FF2B5EF4-FFF2-40B4-BE49-F238E27FC236}">
                <a16:creationId xmlns:a16="http://schemas.microsoft.com/office/drawing/2014/main" id="{2167391F-37E6-C61F-AB30-414938B2F3BD}"/>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960A879-2744-47E5-9F2E-C851582B12F1}" type="slidenum">
              <a:rPr lang="en-GB" altLang="en-US"/>
              <a:pPr algn="r" eaLnBrk="1" hangingPunct="1">
                <a:spcBef>
                  <a:spcPct val="0"/>
                </a:spcBef>
              </a:pPr>
              <a:t>65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6512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24/11/2025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9641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24/11/2025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61631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24/11/2025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27430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24/11/2025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87150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63008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3221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4468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928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31729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33267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24/11/2025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1369434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269130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907509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4443A35C-2CC7-49E9-23CF-05E710A4A3F4}"/>
              </a:ext>
            </a:extLst>
          </p:cNvPr>
          <p:cNvSpPr>
            <a:spLocks noGrp="1" noChangeArrowheads="1"/>
          </p:cNvSpPr>
          <p:nvPr>
            <p:ph type="ctrTitle"/>
          </p:nvPr>
        </p:nvSpPr>
        <p:spPr/>
        <p:txBody>
          <a:bodyPr/>
          <a:lstStyle/>
          <a:p>
            <a:pPr algn="l"/>
            <a:r>
              <a:rPr lang="cy-GB" altLang="en-US" b="1" dirty="0"/>
              <a:t>ECGE6003Q</a:t>
            </a:r>
            <a:br>
              <a:rPr lang="cy-GB" altLang="en-US" b="1" dirty="0"/>
            </a:br>
            <a:endParaRPr lang="en-US" altLang="en-US" b="1" dirty="0"/>
          </a:p>
        </p:txBody>
      </p:sp>
      <p:sp>
        <p:nvSpPr>
          <p:cNvPr id="4099" name="Rectangle 3">
            <a:extLst>
              <a:ext uri="{FF2B5EF4-FFF2-40B4-BE49-F238E27FC236}">
                <a16:creationId xmlns:a16="http://schemas.microsoft.com/office/drawing/2014/main" id="{DC607307-53BC-0FDA-6C6F-AEC5D7CAE985}"/>
              </a:ext>
            </a:extLst>
          </p:cNvPr>
          <p:cNvSpPr>
            <a:spLocks noGrp="1" noChangeArrowheads="1"/>
          </p:cNvSpPr>
          <p:nvPr>
            <p:ph type="subTitle" idx="1"/>
          </p:nvPr>
        </p:nvSpPr>
        <p:spPr bwMode="auto">
          <a:xfrm>
            <a:off x="1608294" y="3326685"/>
            <a:ext cx="6400800" cy="1752600"/>
          </a:xfrm>
        </p:spPr>
        <p:txBody>
          <a:bodyPr wrap="square" numCol="1" anchor="t" anchorCtr="0" compatLnSpc="1">
            <a:prstTxWarp prst="textNoShape">
              <a:avLst/>
            </a:prstTxWarp>
          </a:bodyPr>
          <a:lstStyle/>
          <a:p>
            <a:pPr algn="l"/>
            <a:r>
              <a:rPr lang="en-US" altLang="en-US" b="1" dirty="0"/>
              <a:t>Youth Work Policy Agendas</a:t>
            </a:r>
          </a:p>
          <a:p>
            <a:pPr algn="l"/>
            <a:endParaRPr lang="en-US" altLang="en-US"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a:extLst>
              <a:ext uri="{FF2B5EF4-FFF2-40B4-BE49-F238E27FC236}">
                <a16:creationId xmlns:a16="http://schemas.microsoft.com/office/drawing/2014/main" id="{57390A3F-EF4D-4943-F894-EF57E223CE38}"/>
              </a:ext>
            </a:extLst>
          </p:cNvPr>
          <p:cNvSpPr>
            <a:spLocks noGrp="1" noChangeArrowheads="1"/>
          </p:cNvSpPr>
          <p:nvPr>
            <p:ph type="title"/>
          </p:nvPr>
        </p:nvSpPr>
        <p:spPr/>
        <p:txBody>
          <a:bodyPr/>
          <a:lstStyle/>
          <a:p>
            <a:r>
              <a:rPr lang="en-GB" altLang="en-US" sz="4000" b="1"/>
              <a:t>Lecture Overview</a:t>
            </a:r>
          </a:p>
        </p:txBody>
      </p:sp>
      <p:sp>
        <p:nvSpPr>
          <p:cNvPr id="6147" name="Rectangle 6">
            <a:extLst>
              <a:ext uri="{FF2B5EF4-FFF2-40B4-BE49-F238E27FC236}">
                <a16:creationId xmlns:a16="http://schemas.microsoft.com/office/drawing/2014/main" id="{15FB80E0-2F89-5379-EA94-9A14BD1B5364}"/>
              </a:ext>
            </a:extLst>
          </p:cNvPr>
          <p:cNvSpPr>
            <a:spLocks noGrp="1" noChangeArrowheads="1"/>
          </p:cNvSpPr>
          <p:nvPr>
            <p:ph idx="1"/>
          </p:nvPr>
        </p:nvSpPr>
        <p:spPr bwMode="auto">
          <a:xfrm>
            <a:off x="2152650" y="2638426"/>
            <a:ext cx="7399338" cy="4030663"/>
          </a:xfrm>
        </p:spPr>
        <p:txBody>
          <a:bodyPr wrap="square" numCol="1" anchor="t" anchorCtr="0" compatLnSpc="1">
            <a:prstTxWarp prst="textNoShape">
              <a:avLst/>
            </a:prstTxWarp>
          </a:bodyPr>
          <a:lstStyle/>
          <a:p>
            <a:r>
              <a:rPr lang="en-GB" altLang="en-US"/>
              <a:t>Why policy?</a:t>
            </a:r>
          </a:p>
          <a:p>
            <a:r>
              <a:rPr lang="en-GB" altLang="en-US"/>
              <a:t>Current policy agendas</a:t>
            </a:r>
          </a:p>
          <a:p>
            <a:r>
              <a:rPr lang="en-GB" altLang="en-US"/>
              <a:t>Group Tasks and Directed Study activity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a:extLst>
              <a:ext uri="{FF2B5EF4-FFF2-40B4-BE49-F238E27FC236}">
                <a16:creationId xmlns:a16="http://schemas.microsoft.com/office/drawing/2014/main" id="{49522CCC-4DDA-5B80-0070-22F2A4A141E4}"/>
              </a:ext>
            </a:extLst>
          </p:cNvPr>
          <p:cNvSpPr>
            <a:spLocks noGrp="1" noChangeArrowheads="1"/>
          </p:cNvSpPr>
          <p:nvPr>
            <p:ph type="title"/>
          </p:nvPr>
        </p:nvSpPr>
        <p:spPr/>
        <p:txBody>
          <a:bodyPr/>
          <a:lstStyle/>
          <a:p>
            <a:r>
              <a:rPr lang="en-GB" altLang="en-US" sz="3200" b="1"/>
              <a:t>What is policy?  What is its purpose?</a:t>
            </a:r>
          </a:p>
        </p:txBody>
      </p:sp>
      <p:sp>
        <p:nvSpPr>
          <p:cNvPr id="8195" name="Rectangle 6">
            <a:extLst>
              <a:ext uri="{FF2B5EF4-FFF2-40B4-BE49-F238E27FC236}">
                <a16:creationId xmlns:a16="http://schemas.microsoft.com/office/drawing/2014/main" id="{6CB7443D-7309-3E20-B881-C1843DAF92A5}"/>
              </a:ext>
            </a:extLst>
          </p:cNvPr>
          <p:cNvSpPr>
            <a:spLocks noGrp="1" noChangeArrowheads="1"/>
          </p:cNvSpPr>
          <p:nvPr>
            <p:ph idx="1"/>
          </p:nvPr>
        </p:nvSpPr>
        <p:spPr bwMode="auto"/>
        <p:txBody>
          <a:bodyPr wrap="square" numCol="1" anchor="t" anchorCtr="0" compatLnSpc="1">
            <a:prstTxWarp prst="textNoShape">
              <a:avLst/>
            </a:prstTxWarp>
          </a:bodyPr>
          <a:lstStyle/>
          <a:p>
            <a:pPr>
              <a:buFontTx/>
              <a:buNone/>
            </a:pPr>
            <a:r>
              <a:rPr lang="en-GB" altLang="en-US" sz="2600"/>
              <a:t>	“Policy can be described as a plan or course of action of an organisation (this could be national or local government or a political party, or a company or voluntary organisation) intended to influence and determine decisions, actions, and other matters.  As a consequence, policy is developed in accordance with the priorities of particular organisations or political parties”. </a:t>
            </a:r>
          </a:p>
          <a:p>
            <a:pPr algn="r">
              <a:buFontTx/>
              <a:buNone/>
            </a:pPr>
            <a:endParaRPr lang="en-GB" altLang="en-US" sz="2600"/>
          </a:p>
          <a:p>
            <a:pPr algn="r">
              <a:buFontTx/>
              <a:buNone/>
            </a:pPr>
            <a:r>
              <a:rPr lang="en-GB" altLang="en-US" sz="2600"/>
              <a:t>(Rose, 2013)</a:t>
            </a:r>
          </a:p>
          <a:p>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9BE5B40-D53B-9E1B-BD12-BC5FA491EC56}"/>
              </a:ext>
            </a:extLst>
          </p:cNvPr>
          <p:cNvSpPr>
            <a:spLocks noGrp="1" noChangeArrowheads="1"/>
          </p:cNvSpPr>
          <p:nvPr>
            <p:ph type="title"/>
          </p:nvPr>
        </p:nvSpPr>
        <p:spPr/>
        <p:txBody>
          <a:bodyPr/>
          <a:lstStyle/>
          <a:p>
            <a:r>
              <a:rPr lang="cy-GB" altLang="en-US" sz="4000" b="1"/>
              <a:t>The Bigger Picture</a:t>
            </a:r>
            <a:endParaRPr lang="cy-GB" altLang="en-US" sz="2800" b="1"/>
          </a:p>
        </p:txBody>
      </p:sp>
      <p:sp>
        <p:nvSpPr>
          <p:cNvPr id="10243" name="Rectangle 4">
            <a:extLst>
              <a:ext uri="{FF2B5EF4-FFF2-40B4-BE49-F238E27FC236}">
                <a16:creationId xmlns:a16="http://schemas.microsoft.com/office/drawing/2014/main" id="{E329293A-B74C-3D7D-AF7F-55E52D9BADB6}"/>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Policy relating to young people is important, as is its continuous evolution (Merton, 2009, p. 117).</a:t>
            </a:r>
          </a:p>
          <a:p>
            <a:r>
              <a:rPr lang="en-GB" altLang="en-US"/>
              <a:t>Youth workers and their managers need to understand the bigger picture and to appreciate the significance of developing a perspective on policy (Merton, 2009, p. 116).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CFFA4539-BC89-6F26-F0F3-BB92CA3E9DD4}"/>
              </a:ext>
            </a:extLst>
          </p:cNvPr>
          <p:cNvSpPr>
            <a:spLocks noGrp="1" noChangeArrowheads="1"/>
          </p:cNvSpPr>
          <p:nvPr>
            <p:ph type="title"/>
          </p:nvPr>
        </p:nvSpPr>
        <p:spPr/>
        <p:txBody>
          <a:bodyPr/>
          <a:lstStyle/>
          <a:p>
            <a:r>
              <a:rPr lang="cy-GB" altLang="en-US" sz="4000" b="1"/>
              <a:t>The Bigger Picture</a:t>
            </a:r>
            <a:endParaRPr lang="en-GB" altLang="en-US" sz="4000" b="1"/>
          </a:p>
        </p:txBody>
      </p:sp>
      <p:sp>
        <p:nvSpPr>
          <p:cNvPr id="12291" name="Rectangle 6">
            <a:extLst>
              <a:ext uri="{FF2B5EF4-FFF2-40B4-BE49-F238E27FC236}">
                <a16:creationId xmlns:a16="http://schemas.microsoft.com/office/drawing/2014/main" id="{46FF7596-8FE5-B8FE-8E03-81F5A49DB9BF}"/>
              </a:ext>
            </a:extLst>
          </p:cNvPr>
          <p:cNvSpPr>
            <a:spLocks noGrp="1" noChangeArrowheads="1"/>
          </p:cNvSpPr>
          <p:nvPr>
            <p:ph idx="1"/>
          </p:nvPr>
        </p:nvSpPr>
        <p:spPr>
          <a:xfrm>
            <a:off x="1589147" y="1883703"/>
            <a:ext cx="9326858" cy="3814763"/>
          </a:xfrm>
        </p:spPr>
        <p:txBody>
          <a:bodyPr>
            <a:normAutofit fontScale="85000" lnSpcReduction="20000"/>
          </a:bodyPr>
          <a:lstStyle/>
          <a:p>
            <a:pPr>
              <a:lnSpc>
                <a:spcPct val="120000"/>
              </a:lnSpc>
              <a:defRPr/>
            </a:pPr>
            <a:r>
              <a:rPr lang="en-GB" altLang="en-US" dirty="0"/>
              <a:t>Merton (2009, p. 117) clarifies the importance of being politically aware, and how it matters that </a:t>
            </a:r>
            <a:endParaRPr lang="en-GB" altLang="en-US" i="1" dirty="0"/>
          </a:p>
          <a:p>
            <a:pPr>
              <a:lnSpc>
                <a:spcPct val="120000"/>
              </a:lnSpc>
              <a:buNone/>
              <a:defRPr/>
            </a:pPr>
            <a:endParaRPr lang="en-GB" altLang="en-US" i="1" dirty="0"/>
          </a:p>
          <a:p>
            <a:pPr>
              <a:lnSpc>
                <a:spcPct val="120000"/>
              </a:lnSpc>
              <a:buNone/>
              <a:defRPr/>
            </a:pPr>
            <a:r>
              <a:rPr lang="en-GB" altLang="en-US" i="1" dirty="0"/>
              <a:t>	</a:t>
            </a:r>
            <a:r>
              <a:rPr lang="en-GB" altLang="en-US" dirty="0"/>
              <a:t>…“those who work with young people have policy memory – that they know where policy comes from and why.  It does not just come out of the ether.  Policy is made by men and women and it is shaped by the circumstances and conditions of the time.”</a:t>
            </a:r>
          </a:p>
          <a:p>
            <a:pPr algn="r">
              <a:lnSpc>
                <a:spcPct val="80000"/>
              </a:lnSpc>
              <a:buNone/>
              <a:defRPr/>
            </a:pPr>
            <a:endParaRPr lang="en-GB" altLang="en-US" dirty="0"/>
          </a:p>
          <a:p>
            <a:pPr algn="r">
              <a:lnSpc>
                <a:spcPct val="80000"/>
              </a:lnSpc>
              <a:buNone/>
              <a:defRPr/>
            </a:pPr>
            <a:r>
              <a:rPr lang="en-GB" altLang="en-US" dirty="0"/>
              <a:t>(Merton, 2009, p. 117)</a:t>
            </a:r>
          </a:p>
          <a:p>
            <a:pPr>
              <a:lnSpc>
                <a:spcPct val="80000"/>
              </a:lnSpc>
              <a:defRPr/>
            </a:pPr>
            <a:endParaRPr lang="en-US" altLang="en-US" dirty="0"/>
          </a:p>
          <a:p>
            <a:pPr>
              <a:lnSpc>
                <a:spcPct val="80000"/>
              </a:lnSpc>
              <a:defRPr/>
            </a:pP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008ADEA-75D9-6E69-D0BB-C27DD1788E64}"/>
              </a:ext>
            </a:extLst>
          </p:cNvPr>
          <p:cNvSpPr>
            <a:spLocks noGrp="1" noChangeArrowheads="1"/>
          </p:cNvSpPr>
          <p:nvPr>
            <p:ph type="title"/>
          </p:nvPr>
        </p:nvSpPr>
        <p:spPr/>
        <p:txBody>
          <a:bodyPr/>
          <a:lstStyle/>
          <a:p>
            <a:r>
              <a:rPr lang="en-GB" altLang="en-US" b="1"/>
              <a:t>Examples…</a:t>
            </a:r>
          </a:p>
        </p:txBody>
      </p:sp>
      <p:sp>
        <p:nvSpPr>
          <p:cNvPr id="14339" name="Rectangle 4">
            <a:extLst>
              <a:ext uri="{FF2B5EF4-FFF2-40B4-BE49-F238E27FC236}">
                <a16:creationId xmlns:a16="http://schemas.microsoft.com/office/drawing/2014/main" id="{9118616C-7025-76CD-B54A-19F5E53CFCF9}"/>
              </a:ext>
            </a:extLst>
          </p:cNvPr>
          <p:cNvSpPr>
            <a:spLocks noGrp="1" noChangeArrowheads="1"/>
          </p:cNvSpPr>
          <p:nvPr>
            <p:ph idx="1"/>
          </p:nvPr>
        </p:nvSpPr>
        <p:spPr>
          <a:xfrm>
            <a:off x="838200" y="1825625"/>
            <a:ext cx="10515600" cy="3694852"/>
          </a:xfrm>
        </p:spPr>
        <p:txBody>
          <a:bodyPr>
            <a:normAutofit fontScale="92500"/>
          </a:bodyPr>
          <a:lstStyle/>
          <a:p>
            <a:pPr algn="just">
              <a:lnSpc>
                <a:spcPct val="120000"/>
              </a:lnSpc>
              <a:defRPr/>
            </a:pPr>
            <a:r>
              <a:rPr lang="en-GB" altLang="en-US" dirty="0"/>
              <a:t>There was a distinct rationale behind the establishment of the Albemarle Committee in 1958 and its subsequent report published in 1960.  </a:t>
            </a:r>
          </a:p>
          <a:p>
            <a:pPr algn="just">
              <a:lnSpc>
                <a:spcPct val="120000"/>
              </a:lnSpc>
              <a:defRPr/>
            </a:pPr>
            <a:r>
              <a:rPr lang="en-GB" altLang="en-US" dirty="0"/>
              <a:t>An estimation that there would be an extra 800,000 14-20 year olds in the UK by the early 1960s due to the ‘bulge’, coupled with the end of National Service in 1960, were just two of the many factors that caused great concern and worry to the Conservative government of that time, and influenced their decision to review the Youth Service (Davies, 2010, p. 8).</a:t>
            </a: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id="{21EA38FC-F4BA-71D5-2AF5-294968BE1B37}"/>
              </a:ext>
            </a:extLst>
          </p:cNvPr>
          <p:cNvSpPr>
            <a:spLocks noGrp="1" noChangeArrowheads="1"/>
          </p:cNvSpPr>
          <p:nvPr>
            <p:ph type="title"/>
          </p:nvPr>
        </p:nvSpPr>
        <p:spPr/>
        <p:txBody>
          <a:bodyPr/>
          <a:lstStyle/>
          <a:p>
            <a:r>
              <a:rPr lang="en-GB" altLang="en-US" b="1"/>
              <a:t>Examples…</a:t>
            </a:r>
            <a:endParaRPr lang="en-US" altLang="en-US" b="1"/>
          </a:p>
        </p:txBody>
      </p:sp>
      <p:sp>
        <p:nvSpPr>
          <p:cNvPr id="16387" name="Rectangle 6">
            <a:extLst>
              <a:ext uri="{FF2B5EF4-FFF2-40B4-BE49-F238E27FC236}">
                <a16:creationId xmlns:a16="http://schemas.microsoft.com/office/drawing/2014/main" id="{4BB43ABE-6D6A-5B6D-27DB-3472B9A29B77}"/>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a:t>Every Child Matters (DfES, 2003) policy, with its emphasis on ‘joined-up services’ and its aspiration of ‘improving the outcomes of children and young people’, following the death of Victoria Climbié (Davies, 2009, pp. 187-201; Wood and Hine 2009, pp. 1-2).  </a:t>
            </a:r>
          </a:p>
          <a:p>
            <a:pPr algn="just"/>
            <a:r>
              <a:rPr lang="en-GB" altLang="en-US"/>
              <a:t>Here are  examples of the importance and significance of policy, and the role it plays in shaping our work.</a:t>
            </a:r>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F83BFFC-08E9-89C0-ACE3-BF3FFD338F1E}"/>
              </a:ext>
            </a:extLst>
          </p:cNvPr>
          <p:cNvSpPr>
            <a:spLocks noGrp="1" noChangeArrowheads="1"/>
          </p:cNvSpPr>
          <p:nvPr>
            <p:ph type="title"/>
          </p:nvPr>
        </p:nvSpPr>
        <p:spPr/>
        <p:txBody>
          <a:bodyPr anchor="ctr">
            <a:normAutofit/>
          </a:bodyPr>
          <a:lstStyle/>
          <a:p>
            <a:r>
              <a:rPr lang="en-GB" altLang="en-US" b="1"/>
              <a:t>Group Task:</a:t>
            </a:r>
            <a:br>
              <a:rPr lang="en-GB" altLang="en-US" b="1"/>
            </a:br>
            <a:r>
              <a:rPr lang="en-GB" altLang="en-US" b="1"/>
              <a:t>Influencing Policy</a:t>
            </a:r>
          </a:p>
        </p:txBody>
      </p:sp>
      <p:graphicFrame>
        <p:nvGraphicFramePr>
          <p:cNvPr id="18437" name="Content Placeholder 2">
            <a:extLst>
              <a:ext uri="{FF2B5EF4-FFF2-40B4-BE49-F238E27FC236}">
                <a16:creationId xmlns:a16="http://schemas.microsoft.com/office/drawing/2014/main" id="{D08C5750-9324-F663-E0F1-2CEC6DC62555}"/>
              </a:ext>
            </a:extLst>
          </p:cNvPr>
          <p:cNvGraphicFramePr>
            <a:graphicFrameLocks noGrp="1"/>
          </p:cNvGraphicFramePr>
          <p:nvPr>
            <p:ph idx="1"/>
            <p:extLst>
              <p:ext uri="{D42A27DB-BD31-4B8C-83A1-F6EECF244321}">
                <p14:modId xmlns:p14="http://schemas.microsoft.com/office/powerpoint/2010/main" val="2769957106"/>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71D0029-940C-163D-7412-0A1C42FB3FA5}"/>
              </a:ext>
            </a:extLst>
          </p:cNvPr>
          <p:cNvSpPr>
            <a:spLocks noGrp="1" noChangeArrowheads="1"/>
          </p:cNvSpPr>
          <p:nvPr>
            <p:ph type="title"/>
          </p:nvPr>
        </p:nvSpPr>
        <p:spPr/>
        <p:txBody>
          <a:bodyPr/>
          <a:lstStyle/>
          <a:p>
            <a:endParaRPr lang="en-GB" altLang="en-US"/>
          </a:p>
        </p:txBody>
      </p:sp>
      <p:sp>
        <p:nvSpPr>
          <p:cNvPr id="19459" name="Rectangle 5">
            <a:extLst>
              <a:ext uri="{FF2B5EF4-FFF2-40B4-BE49-F238E27FC236}">
                <a16:creationId xmlns:a16="http://schemas.microsoft.com/office/drawing/2014/main" id="{C6410394-6BD8-7B74-FB9C-405D5DEB4017}"/>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sz="2400"/>
              <a:t>As Young (1999, p. 6) states below, youth work does not just happen in a vacuum,</a:t>
            </a:r>
            <a:endParaRPr lang="en-GB" altLang="en-US" sz="2400" i="1"/>
          </a:p>
          <a:p>
            <a:pPr>
              <a:buFontTx/>
              <a:buNone/>
            </a:pPr>
            <a:r>
              <a:rPr lang="en-GB" altLang="en-US" sz="2400" i="1"/>
              <a:t>	</a:t>
            </a:r>
          </a:p>
          <a:p>
            <a:pPr>
              <a:buFontTx/>
              <a:buNone/>
            </a:pPr>
            <a:r>
              <a:rPr lang="en-GB" altLang="en-US" sz="2400"/>
              <a:t>	“Social policies and priorities change.  Organisational structures are created and transmuted.  Provision and practice are transformed”.</a:t>
            </a:r>
          </a:p>
          <a:p>
            <a:pPr algn="r">
              <a:buFontTx/>
              <a:buNone/>
            </a:pPr>
            <a:r>
              <a:rPr lang="en-GB" altLang="en-US" sz="2400"/>
              <a:t>(Young, 1999, p. 6)</a:t>
            </a:r>
          </a:p>
          <a:p>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A54446D-5C44-4C9A-DD42-55C78C6ADC8F}"/>
              </a:ext>
            </a:extLst>
          </p:cNvPr>
          <p:cNvSpPr>
            <a:spLocks noGrp="1" noChangeArrowheads="1"/>
          </p:cNvSpPr>
          <p:nvPr>
            <p:ph type="title"/>
          </p:nvPr>
        </p:nvSpPr>
        <p:spPr/>
        <p:txBody>
          <a:bodyPr/>
          <a:lstStyle/>
          <a:p>
            <a:endParaRPr lang="en-GB" altLang="en-US"/>
          </a:p>
        </p:txBody>
      </p:sp>
      <p:sp>
        <p:nvSpPr>
          <p:cNvPr id="21507" name="Rectangle 5">
            <a:extLst>
              <a:ext uri="{FF2B5EF4-FFF2-40B4-BE49-F238E27FC236}">
                <a16:creationId xmlns:a16="http://schemas.microsoft.com/office/drawing/2014/main" id="{C9165032-5F68-10E5-2305-3EFE561125D6}"/>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Davies and Merton (2009) in their ‘inquiry into the state of youth work in a changing policy environment’, discuss amongst many things how the ‘top-down’ approach of policy development impacts on the role of the youth worker, and also how these policies impact upon their ‘ability to adhere to the historic features of youth work’ (Davies and Merton 2009, p. 7). </a:t>
            </a:r>
          </a:p>
          <a:p>
            <a:endParaRPr lang="en-GB" altLang="en-US"/>
          </a:p>
          <a:p>
            <a:endParaRPr lang="en-US" altLang="en-US"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AAF4F6B-B9C3-E47A-2EAD-5539CAC90624}"/>
              </a:ext>
            </a:extLst>
          </p:cNvPr>
          <p:cNvSpPr>
            <a:spLocks noGrp="1" noChangeArrowheads="1"/>
          </p:cNvSpPr>
          <p:nvPr>
            <p:ph type="title"/>
          </p:nvPr>
        </p:nvSpPr>
        <p:spPr/>
        <p:txBody>
          <a:bodyPr anchor="ctr">
            <a:normAutofit/>
          </a:bodyPr>
          <a:lstStyle/>
          <a:p>
            <a:r>
              <a:rPr lang="en-GB" altLang="en-US" b="1"/>
              <a:t>Questions in relation to Davies &amp; Merton (2009)</a:t>
            </a:r>
          </a:p>
        </p:txBody>
      </p:sp>
      <p:graphicFrame>
        <p:nvGraphicFramePr>
          <p:cNvPr id="23556" name="Rectangle 6">
            <a:extLst>
              <a:ext uri="{FF2B5EF4-FFF2-40B4-BE49-F238E27FC236}">
                <a16:creationId xmlns:a16="http://schemas.microsoft.com/office/drawing/2014/main" id="{DED982E9-6E1F-26FD-8E99-D72FDCF843AB}"/>
              </a:ext>
            </a:extLst>
          </p:cNvPr>
          <p:cNvGraphicFramePr>
            <a:graphicFrameLocks noGrp="1"/>
          </p:cNvGraphicFramePr>
          <p:nvPr>
            <p:ph idx="1"/>
            <p:extLst>
              <p:ext uri="{D42A27DB-BD31-4B8C-83A1-F6EECF244321}">
                <p14:modId xmlns:p14="http://schemas.microsoft.com/office/powerpoint/2010/main" val="426648450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6">
            <a:extLst>
              <a:ext uri="{FF2B5EF4-FFF2-40B4-BE49-F238E27FC236}">
                <a16:creationId xmlns:a16="http://schemas.microsoft.com/office/drawing/2014/main" id="{4529E62B-73C0-762D-3135-9ACBADA321CA}"/>
              </a:ext>
            </a:extLst>
          </p:cNvPr>
          <p:cNvSpPr>
            <a:spLocks noGrp="1" noChangeArrowheads="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b" anchorCtr="0" compatLnSpc="1">
            <a:prstTxWarp prst="textNoShape">
              <a:avLst/>
            </a:prstTxWarp>
            <a:normAutofit/>
          </a:bodyPr>
          <a:lstStyle/>
          <a:p>
            <a:r>
              <a:rPr lang="en-GB" altLang="en-US" sz="2400"/>
              <a:t>There is also considerable debate of youth work becoming more and more required to “show more tangible and positive results for the resources invested in it” (Davies and Merton, 2009, p. 6) through meeting targets and performance indicators, in an ever-increasing target driven culture which does not necessarily sit well with traditionalists who fear for the future of such a unique form of work with young people – a form of work which traditionally has been for ‘all’ young people.</a:t>
            </a:r>
          </a:p>
          <a:p>
            <a:endParaRPr lang="en-US" altLang="en-US" sz="2400"/>
          </a:p>
        </p:txBody>
      </p:sp>
      <p:sp>
        <p:nvSpPr>
          <p:cNvPr id="25602" name="Rectangle 5">
            <a:extLst>
              <a:ext uri="{FF2B5EF4-FFF2-40B4-BE49-F238E27FC236}">
                <a16:creationId xmlns:a16="http://schemas.microsoft.com/office/drawing/2014/main" id="{31A8BE03-A6F8-C44C-40CA-F442F1C43422}"/>
              </a:ext>
            </a:extLst>
          </p:cNvPr>
          <p:cNvSpPr>
            <a:spLocks noGrp="1" noChangeArrowheads="1"/>
          </p:cNvSpPr>
          <p:nvPr>
            <p:ph type="body" idx="1"/>
          </p:nvPr>
        </p:nvSpPr>
        <p:spPr bwMode="auto"/>
        <p:txBody>
          <a:bodyPr numCol="1" anchorCtr="0" compatLnSpc="1">
            <a:prstTxWarp prst="textNoShape">
              <a:avLst/>
            </a:prstTxWarp>
            <a:normAutofit/>
          </a:bodyPr>
          <a:lstStyle/>
          <a:p>
            <a:endParaRPr lang="en-GB" altLang="en-US"/>
          </a:p>
          <a:p>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638" name="Group 62">
            <a:extLst>
              <a:ext uri="{FF2B5EF4-FFF2-40B4-BE49-F238E27FC236}">
                <a16:creationId xmlns:a16="http://schemas.microsoft.com/office/drawing/2014/main" id="{0FED7C0C-5ABC-F6A6-65E9-166A551BE50F}"/>
              </a:ext>
            </a:extLst>
          </p:cNvPr>
          <p:cNvGraphicFramePr>
            <a:graphicFrameLocks noGrp="1"/>
          </p:cNvGraphicFramePr>
          <p:nvPr>
            <p:ph idx="1"/>
          </p:nvPr>
        </p:nvGraphicFramePr>
        <p:xfrm>
          <a:off x="1919288" y="765176"/>
          <a:ext cx="8229600" cy="3787775"/>
        </p:xfrm>
        <a:graphic>
          <a:graphicData uri="http://schemas.openxmlformats.org/drawingml/2006/table">
            <a:tbl>
              <a:tblPr/>
              <a:tblGrid>
                <a:gridCol w="4118034">
                  <a:extLst>
                    <a:ext uri="{9D8B030D-6E8A-4147-A177-3AD203B41FA5}">
                      <a16:colId xmlns:a16="http://schemas.microsoft.com/office/drawing/2014/main" val="20000"/>
                    </a:ext>
                  </a:extLst>
                </a:gridCol>
                <a:gridCol w="4111566">
                  <a:extLst>
                    <a:ext uri="{9D8B030D-6E8A-4147-A177-3AD203B41FA5}">
                      <a16:colId xmlns:a16="http://schemas.microsoft.com/office/drawing/2014/main" val="20001"/>
                    </a:ext>
                  </a:extLst>
                </a:gridCol>
              </a:tblGrid>
              <a:tr h="1151766">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itchFamily="34" charset="0"/>
                          <a:cs typeface="Arial" pitchFamily="34" charset="0"/>
                        </a:rPr>
                        <a:t>Key and Familiar terms within the Youth Work field - historically</a:t>
                      </a:r>
                    </a:p>
                  </a:txBody>
                  <a:tcPr marL="186331" marR="186331" marT="45706" marB="4570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itchFamily="34" charset="0"/>
                          <a:cs typeface="Arial" pitchFamily="34" charset="0"/>
                        </a:rPr>
                        <a:t>The most commonly recognised vocabulary associated with the contemporary field</a:t>
                      </a:r>
                    </a:p>
                  </a:txBody>
                  <a:tcPr marL="186331" marR="186331" marT="45706" marB="4570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636009">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cy-GB" altLang="en-US" sz="1600" b="0" i="0" u="none" strike="noStrike" cap="none" normalizeH="0" baseline="0" dirty="0">
                          <a:ln>
                            <a:noFill/>
                          </a:ln>
                          <a:solidFill>
                            <a:schemeClr val="tx1"/>
                          </a:solidFill>
                          <a:effectLst/>
                          <a:latin typeface="Arial" pitchFamily="34" charset="0"/>
                          <a:cs typeface="Arial" pitchFamily="34" charset="0"/>
                        </a:rPr>
                        <a:t> </a:t>
                      </a:r>
                      <a:r>
                        <a:rPr kumimoji="0" lang="en-GB" altLang="en-US" sz="1600" b="0" i="0" u="none" strike="noStrike" cap="none" normalizeH="0" baseline="0" dirty="0">
                          <a:ln>
                            <a:noFill/>
                          </a:ln>
                          <a:solidFill>
                            <a:schemeClr val="tx1"/>
                          </a:solidFill>
                          <a:effectLst/>
                          <a:latin typeface="Arial" pitchFamily="34" charset="0"/>
                          <a:cs typeface="Arial" pitchFamily="34" charset="0"/>
                        </a:rPr>
                        <a:t>Empowerment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non-formal education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open-access provision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achievement and participation</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cy-GB" altLang="en-US" sz="1600" b="0" i="0" u="none" strike="noStrike" cap="none" normalizeH="0" baseline="0" dirty="0">
                        <a:ln>
                          <a:noFill/>
                        </a:ln>
                        <a:solidFill>
                          <a:schemeClr val="tx1"/>
                        </a:solidFill>
                        <a:effectLst/>
                        <a:latin typeface="Arial" pitchFamily="34" charset="0"/>
                        <a:cs typeface="Arial" pitchFamily="34" charset="0"/>
                      </a:endParaRPr>
                    </a:p>
                  </a:txBody>
                  <a:tcPr marL="186331" marR="186331" marT="45706" marB="4570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cs typeface="Arial" pitchFamily="34" charset="0"/>
                        </a:defRPr>
                      </a:lvl1pPr>
                      <a:lvl2pPr>
                        <a:spcBef>
                          <a:spcPct val="20000"/>
                        </a:spcBef>
                        <a:defRPr sz="2400">
                          <a:solidFill>
                            <a:schemeClr val="tx1"/>
                          </a:solidFill>
                          <a:latin typeface="Arial" pitchFamily="34" charset="0"/>
                          <a:cs typeface="Arial" pitchFamily="34" charset="0"/>
                        </a:defRPr>
                      </a:lvl2pPr>
                      <a:lvl3pPr>
                        <a:spcBef>
                          <a:spcPct val="20000"/>
                        </a:spcBef>
                        <a:defRPr sz="2000">
                          <a:solidFill>
                            <a:schemeClr val="tx1"/>
                          </a:solidFill>
                          <a:latin typeface="Arial" pitchFamily="34" charset="0"/>
                          <a:cs typeface="Arial" pitchFamily="34" charset="0"/>
                        </a:defRPr>
                      </a:lvl3pPr>
                      <a:lvl4pPr>
                        <a:spcBef>
                          <a:spcPct val="20000"/>
                        </a:spcBef>
                        <a:defRPr>
                          <a:solidFill>
                            <a:schemeClr val="tx1"/>
                          </a:solidFill>
                          <a:latin typeface="Arial" pitchFamily="34" charset="0"/>
                          <a:cs typeface="Arial" pitchFamily="34" charset="0"/>
                        </a:defRPr>
                      </a:lvl4pPr>
                      <a:lvl5pPr>
                        <a:spcBef>
                          <a:spcPct val="20000"/>
                        </a:spcBef>
                        <a:defRPr>
                          <a:solidFill>
                            <a:schemeClr val="tx1"/>
                          </a:solidFill>
                          <a:latin typeface="Arial" pitchFamily="34" charset="0"/>
                          <a:cs typeface="Arial" pitchFamily="34" charset="0"/>
                        </a:defRPr>
                      </a:lvl5pPr>
                      <a:lvl6pPr fontAlgn="base">
                        <a:spcBef>
                          <a:spcPct val="20000"/>
                        </a:spcBef>
                        <a:spcAft>
                          <a:spcPct val="0"/>
                        </a:spcAft>
                        <a:defRPr>
                          <a:solidFill>
                            <a:schemeClr val="tx1"/>
                          </a:solidFill>
                          <a:latin typeface="Arial" pitchFamily="34" charset="0"/>
                          <a:cs typeface="Arial" pitchFamily="34" charset="0"/>
                        </a:defRPr>
                      </a:lvl6pPr>
                      <a:lvl7pPr fontAlgn="base">
                        <a:spcBef>
                          <a:spcPct val="20000"/>
                        </a:spcBef>
                        <a:spcAft>
                          <a:spcPct val="0"/>
                        </a:spcAft>
                        <a:defRPr>
                          <a:solidFill>
                            <a:schemeClr val="tx1"/>
                          </a:solidFill>
                          <a:latin typeface="Arial" pitchFamily="34" charset="0"/>
                          <a:cs typeface="Arial" pitchFamily="34" charset="0"/>
                        </a:defRPr>
                      </a:lvl7pPr>
                      <a:lvl8pPr fontAlgn="base">
                        <a:spcBef>
                          <a:spcPct val="20000"/>
                        </a:spcBef>
                        <a:spcAft>
                          <a:spcPct val="0"/>
                        </a:spcAft>
                        <a:defRPr>
                          <a:solidFill>
                            <a:schemeClr val="tx1"/>
                          </a:solidFill>
                          <a:latin typeface="Arial" pitchFamily="34" charset="0"/>
                          <a:cs typeface="Arial" pitchFamily="34" charset="0"/>
                        </a:defRPr>
                      </a:lvl8pPr>
                      <a:lvl9pPr fontAlgn="base">
                        <a:spcBef>
                          <a:spcPct val="2000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cy-GB" altLang="en-US" sz="1600" b="0" i="0" u="none" strike="noStrike" cap="none" normalizeH="0" baseline="0" dirty="0">
                          <a:ln>
                            <a:noFill/>
                          </a:ln>
                          <a:solidFill>
                            <a:schemeClr val="tx1"/>
                          </a:solidFill>
                          <a:effectLst/>
                          <a:latin typeface="Arial" pitchFamily="34" charset="0"/>
                          <a:cs typeface="Arial" pitchFamily="34" charset="0"/>
                        </a:rPr>
                        <a:t> </a:t>
                      </a:r>
                      <a:r>
                        <a:rPr kumimoji="0" lang="en-GB" altLang="en-US" sz="1600" b="0" i="0" u="none" strike="noStrike" cap="none" normalizeH="0" baseline="0" dirty="0">
                          <a:ln>
                            <a:noFill/>
                          </a:ln>
                          <a:solidFill>
                            <a:schemeClr val="tx1"/>
                          </a:solidFill>
                          <a:effectLst/>
                          <a:latin typeface="Arial" pitchFamily="34" charset="0"/>
                          <a:cs typeface="Arial" pitchFamily="34" charset="0"/>
                        </a:rPr>
                        <a:t>more for less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efficiency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targets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outcomes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performance indicators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best value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600" b="0" i="0" u="none" strike="noStrike" cap="none" normalizeH="0" baseline="0" dirty="0">
                          <a:ln>
                            <a:noFill/>
                          </a:ln>
                          <a:solidFill>
                            <a:schemeClr val="tx1"/>
                          </a:solidFill>
                          <a:effectLst/>
                          <a:latin typeface="Arial" pitchFamily="34" charset="0"/>
                          <a:cs typeface="Arial" pitchFamily="34" charset="0"/>
                        </a:rPr>
                        <a:t> accountability</a:t>
                      </a:r>
                      <a:endParaRPr kumimoji="0" lang="cy-GB" altLang="en-US" sz="1600" b="0" i="0" u="none" strike="noStrike" cap="none" normalizeH="0" baseline="0" dirty="0">
                        <a:ln>
                          <a:noFill/>
                        </a:ln>
                        <a:solidFill>
                          <a:schemeClr val="tx1"/>
                        </a:solidFill>
                        <a:effectLst/>
                        <a:latin typeface="Arial" pitchFamily="34" charset="0"/>
                        <a:cs typeface="Arial" pitchFamily="34" charset="0"/>
                      </a:endParaRPr>
                    </a:p>
                  </a:txBody>
                  <a:tcPr marL="186331" marR="186331" marT="45706" marB="4570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7661" name="Rectangle 61">
            <a:extLst>
              <a:ext uri="{FF2B5EF4-FFF2-40B4-BE49-F238E27FC236}">
                <a16:creationId xmlns:a16="http://schemas.microsoft.com/office/drawing/2014/main" id="{97C9FD07-D866-CC74-2513-E4ADCA73DBAD}"/>
              </a:ext>
            </a:extLst>
          </p:cNvPr>
          <p:cNvSpPr>
            <a:spLocks noChangeArrowheads="1"/>
          </p:cNvSpPr>
          <p:nvPr/>
        </p:nvSpPr>
        <p:spPr bwMode="auto">
          <a:xfrm>
            <a:off x="1774826" y="4868863"/>
            <a:ext cx="8532813" cy="1477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latin typeface="Arial" panose="020B0604020202020204" pitchFamily="34" charset="0"/>
                <a:cs typeface="Arial" panose="020B0604020202020204" pitchFamily="34" charset="0"/>
              </a:rPr>
              <a:t>It could be said that this shift in terms is due to the ‘professionalisation of youth work by the government and a shift towards more outcome-driven work’ </a:t>
            </a:r>
          </a:p>
          <a:p>
            <a:pPr algn="r" eaLnBrk="1" hangingPunct="1"/>
            <a:endParaRPr lang="en-GB" altLang="en-US">
              <a:latin typeface="Arial" panose="020B0604020202020204" pitchFamily="34" charset="0"/>
              <a:cs typeface="Arial" panose="020B0604020202020204" pitchFamily="34" charset="0"/>
            </a:endParaRPr>
          </a:p>
          <a:p>
            <a:pPr algn="r" eaLnBrk="1" hangingPunct="1"/>
            <a:r>
              <a:rPr lang="en-GB" altLang="en-US">
                <a:latin typeface="Arial" panose="020B0604020202020204" pitchFamily="34" charset="0"/>
                <a:cs typeface="Arial" panose="020B0604020202020204" pitchFamily="34" charset="0"/>
              </a:rPr>
              <a:t>(Jolly, 2010, p. 8).</a:t>
            </a: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4B57BF2-0E63-7955-5E0D-D0B1EE085ED8}"/>
              </a:ext>
            </a:extLst>
          </p:cNvPr>
          <p:cNvSpPr>
            <a:spLocks noGrp="1"/>
          </p:cNvSpPr>
          <p:nvPr>
            <p:ph type="ctrTitle"/>
          </p:nvPr>
        </p:nvSpPr>
        <p:spPr/>
        <p:txBody>
          <a:bodyPr rtlCol="0" anchor="b">
            <a:normAutofit/>
          </a:bodyPr>
          <a:lstStyle/>
          <a:p>
            <a:pPr>
              <a:defRPr/>
            </a:pPr>
            <a:br>
              <a:rPr lang="en-GB" altLang="en-US" sz="3800" b="1"/>
            </a:br>
            <a:r>
              <a:rPr lang="en-GB" altLang="en-US" sz="3800" b="1"/>
              <a:t>Learning and Skills Act (HMSO 2000)</a:t>
            </a:r>
            <a:br>
              <a:rPr lang="en-GB" altLang="en-US" sz="3800"/>
            </a:br>
            <a:endParaRPr lang="en-GB" altLang="en-US" sz="3800"/>
          </a:p>
        </p:txBody>
      </p:sp>
      <p:sp>
        <p:nvSpPr>
          <p:cNvPr id="29699" name="Rectangle 4">
            <a:extLst>
              <a:ext uri="{FF2B5EF4-FFF2-40B4-BE49-F238E27FC236}">
                <a16:creationId xmlns:a16="http://schemas.microsoft.com/office/drawing/2014/main" id="{396F764F-9184-266C-3D6C-510E7E361B90}"/>
              </a:ext>
            </a:extLst>
          </p:cNvPr>
          <p:cNvSpPr>
            <a:spLocks noGrp="1" noChangeArrowheads="1"/>
          </p:cNvSpPr>
          <p:nvPr>
            <p:ph type="subTitle" idx="1"/>
          </p:nvPr>
        </p:nvSpPr>
        <p:spPr bwMode="auto"/>
        <p:txBody>
          <a:bodyPr numCol="1" anchorCtr="0" compatLnSpc="1">
            <a:prstTxWarp prst="textNoShape">
              <a:avLst/>
            </a:prstTxWarp>
            <a:normAutofit/>
          </a:bodyPr>
          <a:lstStyle/>
          <a:p>
            <a:endParaRPr lang="en-GB" altLang="en-US"/>
          </a:p>
          <a:p>
            <a:r>
              <a:rPr lang="en-GB" altLang="en-US"/>
              <a:t>Enabled the National Assembly to direct Welsh local authorities to provide, secure or participate in the provision of youth support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ED7659-DD38-4FFE-315E-7939044C83AF}"/>
              </a:ext>
            </a:extLst>
          </p:cNvPr>
          <p:cNvSpPr>
            <a:spLocks noGrp="1" noChangeArrowheads="1"/>
          </p:cNvSpPr>
          <p:nvPr>
            <p:ph type="title"/>
          </p:nvPr>
        </p:nvSpPr>
        <p:spPr/>
        <p:txBody>
          <a:bodyPr anchor="ctr">
            <a:normAutofit/>
          </a:bodyPr>
          <a:lstStyle/>
          <a:p>
            <a:br>
              <a:rPr lang="cy-GB" altLang="en-US" sz="2800" b="1"/>
            </a:br>
            <a:r>
              <a:rPr lang="en-GB" altLang="en-US" sz="2800" b="1"/>
              <a:t>Extending Entitlement </a:t>
            </a:r>
            <a:br>
              <a:rPr lang="en-GB" altLang="en-US" sz="2800" b="1"/>
            </a:br>
            <a:r>
              <a:rPr lang="en-GB" altLang="en-US" sz="2800" b="1"/>
              <a:t>Supporting Young People in Wales</a:t>
            </a:r>
            <a:endParaRPr lang="cy-GB" altLang="en-US" sz="2800" b="1"/>
          </a:p>
        </p:txBody>
      </p:sp>
      <p:pic>
        <p:nvPicPr>
          <p:cNvPr id="31748" name="Picture 4">
            <a:extLst>
              <a:ext uri="{FF2B5EF4-FFF2-40B4-BE49-F238E27FC236}">
                <a16:creationId xmlns:a16="http://schemas.microsoft.com/office/drawing/2014/main" id="{B5E18B86-8DF7-678E-7BC8-2056DC4A42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86605" y="1027906"/>
            <a:ext cx="3078572" cy="43513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7B955979-A6F5-C866-AA63-88800A3DABAA}"/>
              </a:ext>
            </a:extLst>
          </p:cNvPr>
          <p:cNvSpPr>
            <a:spLocks noGrp="1" noChangeArrowheads="1"/>
          </p:cNvSpPr>
          <p:nvPr>
            <p:ph type="title"/>
          </p:nvPr>
        </p:nvSpPr>
        <p:spPr/>
        <p:txBody>
          <a:bodyPr/>
          <a:lstStyle/>
          <a:p>
            <a:br>
              <a:rPr lang="cy-GB" altLang="en-US" sz="3900" b="1"/>
            </a:br>
            <a:r>
              <a:rPr lang="cy-GB" altLang="en-US" sz="3900" b="1"/>
              <a:t>Extending Entitlement</a:t>
            </a:r>
          </a:p>
        </p:txBody>
      </p:sp>
      <p:sp>
        <p:nvSpPr>
          <p:cNvPr id="33795" name="Rectangle 4">
            <a:extLst>
              <a:ext uri="{FF2B5EF4-FFF2-40B4-BE49-F238E27FC236}">
                <a16:creationId xmlns:a16="http://schemas.microsoft.com/office/drawing/2014/main" id="{292C2A52-6DC5-1961-31D9-5F67D1DEA56F}"/>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sz="2400"/>
              <a:t>Extending Entitlement: Supporting Young People in Wales (WAG, 2002)</a:t>
            </a:r>
          </a:p>
          <a:p>
            <a:pPr>
              <a:buFontTx/>
              <a:buNone/>
            </a:pPr>
            <a:endParaRPr lang="en-GB" altLang="en-US" sz="2400"/>
          </a:p>
          <a:p>
            <a:pPr lvl="1"/>
            <a:r>
              <a:rPr lang="en-GB" altLang="en-US" sz="2000"/>
              <a:t>To ensure that all young people can access a whole range of support services</a:t>
            </a:r>
          </a:p>
          <a:p>
            <a:pPr lvl="1"/>
            <a:r>
              <a:rPr lang="en-GB" altLang="en-US" sz="2000"/>
              <a:t>Was devised to create a Welsh support system for young people aged between 11-25, and was based upon 10 entitlements</a:t>
            </a:r>
          </a:p>
          <a:p>
            <a:pPr lvl="1"/>
            <a:r>
              <a:rPr lang="en-GB" altLang="en-US" sz="2000"/>
              <a:t>Rights based</a:t>
            </a:r>
          </a:p>
          <a:p>
            <a:endParaRPr lang="en-GB"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795A50C-40C2-3E03-F548-AE5CE7566DC8}"/>
              </a:ext>
            </a:extLst>
          </p:cNvPr>
          <p:cNvSpPr>
            <a:spLocks noGrp="1" noChangeArrowheads="1"/>
          </p:cNvSpPr>
          <p:nvPr>
            <p:ph type="title"/>
          </p:nvPr>
        </p:nvSpPr>
        <p:spPr/>
        <p:txBody>
          <a:bodyPr/>
          <a:lstStyle/>
          <a:p>
            <a:br>
              <a:rPr lang="cy-GB" altLang="en-US" sz="3900" b="1"/>
            </a:br>
            <a:r>
              <a:rPr lang="cy-GB" altLang="en-US" sz="3900" b="1"/>
              <a:t>Extending Entitlement</a:t>
            </a:r>
            <a:endParaRPr lang="en-GB" altLang="en-US" sz="3900" b="1"/>
          </a:p>
        </p:txBody>
      </p:sp>
      <p:sp>
        <p:nvSpPr>
          <p:cNvPr id="35843" name="Rectangle 4">
            <a:extLst>
              <a:ext uri="{FF2B5EF4-FFF2-40B4-BE49-F238E27FC236}">
                <a16:creationId xmlns:a16="http://schemas.microsoft.com/office/drawing/2014/main" id="{3FCDCFE6-96D5-37AB-8ECC-BD05FB6492B9}"/>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sz="2400"/>
              <a:t>The EE strategy originally required each of the 22 local authorities to set up Young People’s Partnerships (YPPs)</a:t>
            </a:r>
          </a:p>
          <a:p>
            <a:r>
              <a:rPr lang="en-GB" altLang="en-US" sz="2400"/>
              <a:t>Focusing on 14-19 year olds</a:t>
            </a:r>
          </a:p>
          <a:p>
            <a:r>
              <a:rPr lang="en-GB" altLang="en-US" sz="2400"/>
              <a:t>YPPs – primary vehicle for co-ordinating multi-agency activity to deliver its 10 entitlements</a:t>
            </a:r>
          </a:p>
          <a:p>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8F8D34F-9118-2897-3E56-2FE7097673B7}"/>
              </a:ext>
            </a:extLst>
          </p:cNvPr>
          <p:cNvSpPr>
            <a:spLocks noGrp="1" noChangeArrowheads="1"/>
          </p:cNvSpPr>
          <p:nvPr>
            <p:ph type="title"/>
          </p:nvPr>
        </p:nvSpPr>
        <p:spPr/>
        <p:txBody>
          <a:bodyPr/>
          <a:lstStyle/>
          <a:p>
            <a:r>
              <a:rPr lang="cy-GB" altLang="en-US" sz="3900" b="1" dirty="0" err="1"/>
              <a:t>Extending</a:t>
            </a:r>
            <a:r>
              <a:rPr lang="cy-GB" altLang="en-US" sz="3900" b="1" dirty="0"/>
              <a:t> </a:t>
            </a:r>
            <a:r>
              <a:rPr lang="cy-GB" altLang="en-US" sz="3900" b="1" dirty="0" err="1"/>
              <a:t>Entitlement</a:t>
            </a:r>
            <a:endParaRPr lang="en-GB" altLang="en-US" sz="3900" b="1" dirty="0"/>
          </a:p>
        </p:txBody>
      </p:sp>
      <p:sp>
        <p:nvSpPr>
          <p:cNvPr id="37891" name="Rectangle 3">
            <a:extLst>
              <a:ext uri="{FF2B5EF4-FFF2-40B4-BE49-F238E27FC236}">
                <a16:creationId xmlns:a16="http://schemas.microsoft.com/office/drawing/2014/main" id="{0FFEC3EE-F810-32A6-B285-299B6F4B2036}"/>
              </a:ext>
            </a:extLst>
          </p:cNvPr>
          <p:cNvSpPr>
            <a:spLocks noGrp="1" noChangeArrowheads="1"/>
          </p:cNvSpPr>
          <p:nvPr>
            <p:ph idx="1"/>
          </p:nvPr>
        </p:nvSpPr>
        <p:spPr bwMode="auto"/>
        <p:txBody>
          <a:bodyPr wrap="square" numCol="1" anchor="t" anchorCtr="0" compatLnSpc="1">
            <a:prstTxWarp prst="textNoShape">
              <a:avLst/>
            </a:prstTxWarp>
          </a:bodyPr>
          <a:lstStyle/>
          <a:p>
            <a:pPr marL="457200" lvl="1" indent="0">
              <a:lnSpc>
                <a:spcPct val="80000"/>
              </a:lnSpc>
              <a:buNone/>
            </a:pPr>
            <a:endParaRPr lang="en-GB" altLang="en-US" sz="1600" dirty="0"/>
          </a:p>
          <a:p>
            <a:pPr>
              <a:lnSpc>
                <a:spcPct val="80000"/>
              </a:lnSpc>
            </a:pPr>
            <a:endParaRPr lang="en-GB" altLang="en-US" sz="1600" dirty="0"/>
          </a:p>
        </p:txBody>
      </p:sp>
      <p:sp>
        <p:nvSpPr>
          <p:cNvPr id="37892" name="Rectangle 6">
            <a:extLst>
              <a:ext uri="{FF2B5EF4-FFF2-40B4-BE49-F238E27FC236}">
                <a16:creationId xmlns:a16="http://schemas.microsoft.com/office/drawing/2014/main" id="{5A3AF502-6927-F830-7BFC-BCFD55B80E15}"/>
              </a:ext>
            </a:extLst>
          </p:cNvPr>
          <p:cNvSpPr>
            <a:spLocks noGrp="1" noChangeArrowheads="1"/>
          </p:cNvSpPr>
          <p:nvPr>
            <p:ph type="body" sz="half" idx="4294967295"/>
          </p:nvPr>
        </p:nvSpPr>
        <p:spPr bwMode="auto">
          <a:xfrm>
            <a:off x="8161338" y="1628775"/>
            <a:ext cx="4030662"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GB" altLang="en-US" sz="1800" dirty="0"/>
          </a:p>
          <a:p>
            <a:pPr>
              <a:lnSpc>
                <a:spcPct val="80000"/>
              </a:lnSpc>
              <a:buFontTx/>
              <a:buNone/>
            </a:pPr>
            <a:endParaRPr lang="en-GB" altLang="en-US" sz="1800" dirty="0"/>
          </a:p>
        </p:txBody>
      </p:sp>
      <p:sp>
        <p:nvSpPr>
          <p:cNvPr id="37893" name="Rectangle 5">
            <a:extLst>
              <a:ext uri="{FF2B5EF4-FFF2-40B4-BE49-F238E27FC236}">
                <a16:creationId xmlns:a16="http://schemas.microsoft.com/office/drawing/2014/main" id="{499FFB56-9FE1-BC25-6287-B7E417977064}"/>
              </a:ext>
            </a:extLst>
          </p:cNvPr>
          <p:cNvSpPr>
            <a:spLocks noChangeArrowheads="1"/>
          </p:cNvSpPr>
          <p:nvPr/>
        </p:nvSpPr>
        <p:spPr bwMode="auto">
          <a:xfrm>
            <a:off x="838200" y="1606552"/>
            <a:ext cx="883227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400"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7894" name="Rectangle 7">
            <a:extLst>
              <a:ext uri="{FF2B5EF4-FFF2-40B4-BE49-F238E27FC236}">
                <a16:creationId xmlns:a16="http://schemas.microsoft.com/office/drawing/2014/main" id="{C52A6C51-2A1C-B6D4-EFFA-644C7B3FF05B}"/>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F7922C82-EAD2-3066-AA40-40C4C5BCE25C}"/>
              </a:ext>
            </a:extLst>
          </p:cNvPr>
          <p:cNvSpPr>
            <a:spLocks noChangeArrowheads="1"/>
          </p:cNvSpPr>
          <p:nvPr/>
        </p:nvSpPr>
        <p:spPr bwMode="auto">
          <a:xfrm>
            <a:off x="949036" y="2270685"/>
            <a:ext cx="10674928"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FontTx/>
              <a:buAutoNum type="arabicPeriod"/>
            </a:pPr>
            <a:r>
              <a:rPr lang="en-GB" altLang="en-US" sz="2400" dirty="0">
                <a:latin typeface="Arial" panose="020B0604020202020204" pitchFamily="34" charset="0"/>
                <a:cs typeface="Arial" panose="020B0604020202020204" pitchFamily="34" charset="0"/>
              </a:rPr>
              <a:t>Education, training and work experience - tailored to their needs</a:t>
            </a:r>
          </a:p>
          <a:p>
            <a:pPr eaLnBrk="1" hangingPunct="1">
              <a:buFontTx/>
              <a:buAutoNum type="arabicPeriod"/>
            </a:pPr>
            <a:r>
              <a:rPr lang="en-GB" altLang="en-US" sz="2400" dirty="0">
                <a:latin typeface="Arial" panose="020B0604020202020204" pitchFamily="34" charset="0"/>
                <a:cs typeface="Arial" panose="020B0604020202020204" pitchFamily="34" charset="0"/>
              </a:rPr>
              <a:t>Basic skills which opens doors to a full life and promote social inclusion</a:t>
            </a:r>
          </a:p>
          <a:p>
            <a:pPr eaLnBrk="1" hangingPunct="1">
              <a:buFontTx/>
              <a:buAutoNum type="arabicPeriod"/>
            </a:pPr>
            <a:r>
              <a:rPr lang="en-GB" altLang="en-US" sz="2400" dirty="0">
                <a:latin typeface="Arial" panose="020B0604020202020204" pitchFamily="34" charset="0"/>
                <a:cs typeface="Arial" panose="020B0604020202020204" pitchFamily="34" charset="0"/>
              </a:rPr>
              <a:t>A wide and varied range of opportunities to participate in volunteering and active citizenship</a:t>
            </a:r>
          </a:p>
          <a:p>
            <a:pPr eaLnBrk="1" hangingPunct="1">
              <a:buFontTx/>
              <a:buAutoNum type="arabicPeriod"/>
            </a:pPr>
            <a:r>
              <a:rPr lang="en-GB" altLang="en-US" sz="2400" dirty="0">
                <a:latin typeface="Arial" panose="020B0604020202020204" pitchFamily="34" charset="0"/>
                <a:cs typeface="Arial" panose="020B0604020202020204" pitchFamily="34" charset="0"/>
              </a:rPr>
              <a:t>High quality, responsive, and accessible services and facilities</a:t>
            </a:r>
          </a:p>
          <a:p>
            <a:pPr eaLnBrk="1" hangingPunct="1">
              <a:buFontTx/>
              <a:buAutoNum type="arabicPeriod"/>
            </a:pPr>
            <a:r>
              <a:rPr lang="en-GB" altLang="en-US" sz="2400" dirty="0">
                <a:latin typeface="Arial" panose="020B0604020202020204" pitchFamily="34" charset="0"/>
                <a:cs typeface="Arial" panose="020B0604020202020204" pitchFamily="34" charset="0"/>
              </a:rPr>
              <a:t>Independent, specialist careers advice and guidance and student support and counselling services</a:t>
            </a:r>
          </a:p>
          <a:p>
            <a:pPr eaLnBrk="1" hangingPunct="1">
              <a:buFontTx/>
              <a:buAutoNum type="arabicPeriod"/>
            </a:pPr>
            <a:r>
              <a:rPr lang="en-GB" altLang="en-US" sz="2400" dirty="0">
                <a:latin typeface="Arial" panose="020B0604020202020204" pitchFamily="34" charset="0"/>
                <a:cs typeface="Arial" panose="020B0604020202020204" pitchFamily="34" charset="0"/>
              </a:rPr>
              <a:t>Personal support and advice – where and when needed and in appropriate formats – with clear ground rules on confidentiality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8F8D34F-9118-2897-3E56-2FE7097673B7}"/>
              </a:ext>
            </a:extLst>
          </p:cNvPr>
          <p:cNvSpPr>
            <a:spLocks noGrp="1" noChangeArrowheads="1"/>
          </p:cNvSpPr>
          <p:nvPr>
            <p:ph type="title"/>
          </p:nvPr>
        </p:nvSpPr>
        <p:spPr/>
        <p:txBody>
          <a:bodyPr/>
          <a:lstStyle/>
          <a:p>
            <a:r>
              <a:rPr lang="cy-GB" altLang="en-US" sz="3900" b="1" dirty="0" err="1"/>
              <a:t>Extending</a:t>
            </a:r>
            <a:r>
              <a:rPr lang="cy-GB" altLang="en-US" sz="3900" b="1" dirty="0"/>
              <a:t> </a:t>
            </a:r>
            <a:r>
              <a:rPr lang="cy-GB" altLang="en-US" sz="3900" b="1" dirty="0" err="1"/>
              <a:t>Entitlement</a:t>
            </a:r>
            <a:endParaRPr lang="en-GB" altLang="en-US" sz="3900" b="1" dirty="0"/>
          </a:p>
        </p:txBody>
      </p:sp>
      <p:sp>
        <p:nvSpPr>
          <p:cNvPr id="37891" name="Rectangle 3">
            <a:extLst>
              <a:ext uri="{FF2B5EF4-FFF2-40B4-BE49-F238E27FC236}">
                <a16:creationId xmlns:a16="http://schemas.microsoft.com/office/drawing/2014/main" id="{0FFEC3EE-F810-32A6-B285-299B6F4B2036}"/>
              </a:ext>
            </a:extLst>
          </p:cNvPr>
          <p:cNvSpPr>
            <a:spLocks noGrp="1" noChangeArrowheads="1"/>
          </p:cNvSpPr>
          <p:nvPr>
            <p:ph idx="1"/>
          </p:nvPr>
        </p:nvSpPr>
        <p:spPr bwMode="auto">
          <a:xfrm>
            <a:off x="838200" y="1719877"/>
            <a:ext cx="10515600" cy="4351338"/>
          </a:xfrm>
        </p:spPr>
        <p:txBody>
          <a:bodyPr wrap="square" numCol="1" anchor="t" anchorCtr="0" compatLnSpc="1">
            <a:prstTxWarp prst="textNoShape">
              <a:avLst/>
            </a:prstTxWarp>
          </a:bodyPr>
          <a:lstStyle/>
          <a:p>
            <a:pPr marL="457200" lvl="1" indent="0">
              <a:lnSpc>
                <a:spcPct val="80000"/>
              </a:lnSpc>
              <a:buNone/>
            </a:pPr>
            <a:endParaRPr lang="en-GB" altLang="en-US" sz="1600" dirty="0"/>
          </a:p>
          <a:p>
            <a:pPr>
              <a:lnSpc>
                <a:spcPct val="80000"/>
              </a:lnSpc>
            </a:pPr>
            <a:endParaRPr lang="en-GB" altLang="en-US" sz="1600" dirty="0"/>
          </a:p>
        </p:txBody>
      </p:sp>
      <p:sp>
        <p:nvSpPr>
          <p:cNvPr id="37892" name="Rectangle 6">
            <a:extLst>
              <a:ext uri="{FF2B5EF4-FFF2-40B4-BE49-F238E27FC236}">
                <a16:creationId xmlns:a16="http://schemas.microsoft.com/office/drawing/2014/main" id="{5A3AF502-6927-F830-7BFC-BCFD55B80E15}"/>
              </a:ext>
            </a:extLst>
          </p:cNvPr>
          <p:cNvSpPr>
            <a:spLocks noGrp="1" noChangeArrowheads="1"/>
          </p:cNvSpPr>
          <p:nvPr>
            <p:ph type="body" sz="half" idx="4294967295"/>
          </p:nvPr>
        </p:nvSpPr>
        <p:spPr bwMode="auto">
          <a:xfrm>
            <a:off x="8161338" y="1628775"/>
            <a:ext cx="4030662"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GB" altLang="en-US" sz="1800" dirty="0"/>
          </a:p>
          <a:p>
            <a:pPr>
              <a:lnSpc>
                <a:spcPct val="80000"/>
              </a:lnSpc>
              <a:buFontTx/>
              <a:buNone/>
            </a:pPr>
            <a:endParaRPr lang="en-GB" altLang="en-US" sz="1800" dirty="0"/>
          </a:p>
        </p:txBody>
      </p:sp>
      <p:sp>
        <p:nvSpPr>
          <p:cNvPr id="37893" name="Rectangle 5">
            <a:extLst>
              <a:ext uri="{FF2B5EF4-FFF2-40B4-BE49-F238E27FC236}">
                <a16:creationId xmlns:a16="http://schemas.microsoft.com/office/drawing/2014/main" id="{499FFB56-9FE1-BC25-6287-B7E417977064}"/>
              </a:ext>
            </a:extLst>
          </p:cNvPr>
          <p:cNvSpPr>
            <a:spLocks noChangeArrowheads="1"/>
          </p:cNvSpPr>
          <p:nvPr/>
        </p:nvSpPr>
        <p:spPr bwMode="auto">
          <a:xfrm>
            <a:off x="838200" y="1350545"/>
            <a:ext cx="883227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400"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7894" name="Rectangle 7">
            <a:extLst>
              <a:ext uri="{FF2B5EF4-FFF2-40B4-BE49-F238E27FC236}">
                <a16:creationId xmlns:a16="http://schemas.microsoft.com/office/drawing/2014/main" id="{C52A6C51-2A1C-B6D4-EFFA-644C7B3FF05B}"/>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F7922C82-EAD2-3066-AA40-40C4C5BCE25C}"/>
              </a:ext>
            </a:extLst>
          </p:cNvPr>
          <p:cNvSpPr>
            <a:spLocks noChangeArrowheads="1"/>
          </p:cNvSpPr>
          <p:nvPr/>
        </p:nvSpPr>
        <p:spPr bwMode="auto">
          <a:xfrm>
            <a:off x="838200" y="1998931"/>
            <a:ext cx="10674928" cy="411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marL="514350" indent="-514350">
              <a:lnSpc>
                <a:spcPct val="80000"/>
              </a:lnSpc>
              <a:buFontTx/>
              <a:buAutoNum type="arabicPeriod" startAt="7"/>
              <a:defRPr/>
            </a:pPr>
            <a:r>
              <a:rPr lang="en-GB" altLang="en-US" sz="2400" dirty="0">
                <a:latin typeface="+mn-lt"/>
              </a:rPr>
              <a:t>Advice on health, housing benefits and other issues provided in accessible and welcoming settings</a:t>
            </a:r>
          </a:p>
          <a:p>
            <a:pPr marL="514350" indent="-514350">
              <a:lnSpc>
                <a:spcPct val="80000"/>
              </a:lnSpc>
              <a:buFontTx/>
              <a:buAutoNum type="arabicPeriod" startAt="8"/>
              <a:defRPr/>
            </a:pPr>
            <a:r>
              <a:rPr lang="en-GB" altLang="en-US" sz="2400" dirty="0">
                <a:latin typeface="+mn-lt"/>
              </a:rPr>
              <a:t>Recreational and social opportunities in a safe and accessible environments</a:t>
            </a:r>
          </a:p>
          <a:p>
            <a:pPr marL="514350" indent="-514350">
              <a:lnSpc>
                <a:spcPct val="80000"/>
              </a:lnSpc>
              <a:buFontTx/>
              <a:buAutoNum type="arabicPeriod" startAt="8"/>
              <a:defRPr/>
            </a:pPr>
            <a:r>
              <a:rPr lang="en-GB" altLang="en-US" sz="2400" dirty="0">
                <a:latin typeface="+mn-lt"/>
              </a:rPr>
              <a:t>Sporting, artistic, musical and outdoor experiences to develop talents, broaden horizons and promote rounded perspectives including both national and international contexts</a:t>
            </a:r>
          </a:p>
          <a:p>
            <a:pPr marL="514350" indent="-514350">
              <a:lnSpc>
                <a:spcPct val="80000"/>
              </a:lnSpc>
              <a:buFontTx/>
              <a:buAutoNum type="arabicPeriod" startAt="8"/>
              <a:defRPr/>
            </a:pPr>
            <a:r>
              <a:rPr lang="en-GB" altLang="en-US" sz="2400" dirty="0">
                <a:latin typeface="+mn-lt"/>
              </a:rPr>
              <a:t>The right to be consulted, to participate in decision-making, and to be heard, on all matters which concern them or have an impact on their lives</a:t>
            </a:r>
          </a:p>
          <a:p>
            <a:pPr>
              <a:lnSpc>
                <a:spcPct val="90000"/>
              </a:lnSpc>
              <a:defRPr/>
            </a:pPr>
            <a:endParaRPr lang="en-GB" altLang="en-US" sz="2400" b="1" dirty="0"/>
          </a:p>
          <a:p>
            <a:pPr>
              <a:lnSpc>
                <a:spcPct val="90000"/>
              </a:lnSpc>
              <a:defRPr/>
            </a:pPr>
            <a:r>
              <a:rPr lang="en-GB" altLang="en-US" sz="2400" b="1" dirty="0"/>
              <a:t>What is the case today?</a:t>
            </a:r>
          </a:p>
          <a:p>
            <a:pPr>
              <a:lnSpc>
                <a:spcPct val="90000"/>
              </a:lnSpc>
              <a:defRPr/>
            </a:pPr>
            <a:r>
              <a:rPr lang="en-GB" altLang="en-US" sz="2400" b="1" dirty="0"/>
              <a:t>How are these entitlements realised? </a:t>
            </a:r>
          </a:p>
          <a:p>
            <a:pPr eaLnBrk="1" hangingPunct="1">
              <a:buFontTx/>
              <a:buAutoNum type="arabicPeriod"/>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4423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D8147D3-BC69-1091-7D0A-0F2159A69C05}"/>
              </a:ext>
            </a:extLst>
          </p:cNvPr>
          <p:cNvSpPr>
            <a:spLocks noGrp="1" noChangeArrowheads="1"/>
          </p:cNvSpPr>
          <p:nvPr>
            <p:ph type="title"/>
          </p:nvPr>
        </p:nvSpPr>
        <p:spPr/>
        <p:txBody>
          <a:bodyPr/>
          <a:lstStyle/>
          <a:p>
            <a:r>
              <a:rPr lang="cy-GB" altLang="en-US" sz="3900" b="1"/>
              <a:t>Extending Entitlement </a:t>
            </a:r>
            <a:endParaRPr lang="en-GB" altLang="en-US" sz="3900" b="1"/>
          </a:p>
        </p:txBody>
      </p:sp>
      <p:sp>
        <p:nvSpPr>
          <p:cNvPr id="28675" name="Rectangle 4">
            <a:extLst>
              <a:ext uri="{FF2B5EF4-FFF2-40B4-BE49-F238E27FC236}">
                <a16:creationId xmlns:a16="http://schemas.microsoft.com/office/drawing/2014/main" id="{36C9326B-5C5F-934A-F03E-CBC067E1B899}"/>
              </a:ext>
            </a:extLst>
          </p:cNvPr>
          <p:cNvSpPr>
            <a:spLocks noGrp="1" noChangeArrowheads="1"/>
          </p:cNvSpPr>
          <p:nvPr>
            <p:ph idx="1"/>
          </p:nvPr>
        </p:nvSpPr>
        <p:spPr/>
        <p:txBody>
          <a:bodyPr/>
          <a:lstStyle/>
          <a:p>
            <a:pPr>
              <a:defRPr/>
            </a:pPr>
            <a:r>
              <a:rPr lang="en-GB" altLang="en-US" dirty="0"/>
              <a:t>Enormous significance for the Youth Service in Wales</a:t>
            </a:r>
          </a:p>
          <a:p>
            <a:pPr marL="0" indent="0">
              <a:buNone/>
              <a:defRPr/>
            </a:pPr>
            <a:endParaRPr lang="en-GB" altLang="en-US" dirty="0"/>
          </a:p>
          <a:p>
            <a:pPr>
              <a:defRPr/>
            </a:pPr>
            <a:r>
              <a:rPr lang="en-GB" altLang="en-US" dirty="0"/>
              <a:t>Extending Entitlement has been reviewed – e-copy the Review on Moodle </a:t>
            </a:r>
          </a:p>
          <a:p>
            <a:pPr lvl="1">
              <a:defRPr/>
            </a:pPr>
            <a:r>
              <a:rPr lang="en-GB" altLang="en-US" dirty="0"/>
              <a:t>“Our Future – A Review of Extending Entitlement” (WG, 2018)</a:t>
            </a:r>
          </a:p>
          <a:p>
            <a:pPr>
              <a:defRPr/>
            </a:pPr>
            <a:endParaRPr lang="en-GB" altLang="en-US" dirty="0"/>
          </a:p>
          <a:p>
            <a:pPr>
              <a:buNone/>
              <a:defRPr/>
            </a:pPr>
            <a:r>
              <a:rPr lang="en-GB" altLang="en-US" dirty="0"/>
              <a:t>	</a:t>
            </a:r>
            <a:r>
              <a:rPr lang="en-GB" altLang="en-US" sz="1400" dirty="0"/>
              <a:t>National Assembly for Wales, (2000) </a:t>
            </a:r>
            <a:r>
              <a:rPr lang="en-GB" altLang="en-US" sz="1400" i="1" dirty="0"/>
              <a:t>Extending Entitlement: Supporting Young People in Wales, </a:t>
            </a:r>
            <a:r>
              <a:rPr lang="en-GB" altLang="en-US" sz="1400" dirty="0"/>
              <a:t>Cardiff: National Assembly for Wales.</a:t>
            </a:r>
          </a:p>
          <a:p>
            <a:pPr>
              <a:defRPr/>
            </a:pPr>
            <a:endParaRPr lang="en-GB" alt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227C4C5-81CF-9360-BD35-6D502A2F0909}"/>
              </a:ext>
            </a:extLst>
          </p:cNvPr>
          <p:cNvSpPr>
            <a:spLocks noGrp="1" noChangeArrowheads="1"/>
          </p:cNvSpPr>
          <p:nvPr>
            <p:ph type="title"/>
          </p:nvPr>
        </p:nvSpPr>
        <p:spPr/>
        <p:txBody>
          <a:bodyPr/>
          <a:lstStyle/>
          <a:p>
            <a:pPr algn="just"/>
            <a:r>
              <a:rPr lang="en-GB" altLang="en-US" sz="3200" b="1"/>
              <a:t>Our Future – A Review of Extending Entitlement (WG, 2018)</a:t>
            </a:r>
          </a:p>
        </p:txBody>
      </p:sp>
      <p:sp>
        <p:nvSpPr>
          <p:cNvPr id="44035" name="Content Placeholder 2">
            <a:extLst>
              <a:ext uri="{FF2B5EF4-FFF2-40B4-BE49-F238E27FC236}">
                <a16:creationId xmlns:a16="http://schemas.microsoft.com/office/drawing/2014/main" id="{200630A1-C081-4603-5BDE-FCAE344BF048}"/>
              </a:ext>
            </a:extLst>
          </p:cNvPr>
          <p:cNvSpPr>
            <a:spLocks noGrp="1" noChangeArrowheads="1"/>
          </p:cNvSpPr>
          <p:nvPr>
            <p:ph sz="half" idx="1"/>
          </p:nvPr>
        </p:nvSpPr>
        <p:spPr bwMode="auto"/>
        <p:txBody>
          <a:bodyPr wrap="square" numCol="1" anchor="t" anchorCtr="0" compatLnSpc="1">
            <a:prstTxWarp prst="textNoShape">
              <a:avLst/>
            </a:prstTxWarp>
          </a:bodyPr>
          <a:lstStyle/>
          <a:p>
            <a:pPr algn="just"/>
            <a:r>
              <a:rPr lang="en-GB" altLang="en-US" dirty="0"/>
              <a:t>Individual Task (Directed Study):</a:t>
            </a:r>
          </a:p>
          <a:p>
            <a:pPr lvl="1" algn="just"/>
            <a:r>
              <a:rPr lang="en-GB" altLang="en-US" dirty="0"/>
              <a:t>Please look at the document</a:t>
            </a:r>
          </a:p>
          <a:p>
            <a:pPr lvl="1" algn="just"/>
            <a:r>
              <a:rPr lang="en-GB" altLang="en-US" dirty="0"/>
              <a:t>What are your highlights from reading this?</a:t>
            </a:r>
          </a:p>
          <a:p>
            <a:pPr lvl="1" algn="just"/>
            <a:r>
              <a:rPr lang="en-GB" altLang="en-US" dirty="0"/>
              <a:t>Any considerations for your Youth Work practice?</a:t>
            </a:r>
          </a:p>
        </p:txBody>
      </p:sp>
      <p:pic>
        <p:nvPicPr>
          <p:cNvPr id="44036" name="Content Placeholder 7">
            <a:extLst>
              <a:ext uri="{FF2B5EF4-FFF2-40B4-BE49-F238E27FC236}">
                <a16:creationId xmlns:a16="http://schemas.microsoft.com/office/drawing/2014/main" id="{4CB0527D-EBE8-4691-3573-B635DE8032C1}"/>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14293" t="15620" r="17612" b="8173"/>
          <a:stretch>
            <a:fillRect/>
          </a:stretch>
        </p:blipFill>
        <p:spPr bwMode="auto">
          <a:xfrm>
            <a:off x="6311900" y="1922464"/>
            <a:ext cx="4038600" cy="30130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8D22BBB8-A2BD-326E-738F-B1C9664EC551}"/>
              </a:ext>
            </a:extLst>
          </p:cNvPr>
          <p:cNvSpPr>
            <a:spLocks noGrp="1"/>
          </p:cNvSpPr>
          <p:nvPr>
            <p:ph type="title"/>
          </p:nvPr>
        </p:nvSpPr>
        <p:spPr/>
        <p:txBody>
          <a:bodyPr rtlCol="0">
            <a:normAutofit fontScale="90000"/>
          </a:bodyPr>
          <a:lstStyle/>
          <a:p>
            <a:pPr>
              <a:defRPr/>
            </a:pPr>
            <a:br>
              <a:rPr lang="en-GB" altLang="en-US" sz="3200" b="1" i="1" dirty="0"/>
            </a:br>
            <a:r>
              <a:rPr lang="en-GB" altLang="en-US" sz="2700" b="1" i="1" dirty="0"/>
              <a:t>Young People, Youth Work, Youth Service </a:t>
            </a:r>
            <a:r>
              <a:rPr lang="en-GB" altLang="en-US" sz="2700" b="1" dirty="0"/>
              <a:t>National Youth Service Strategy for Wales (WAG, 2007)</a:t>
            </a:r>
            <a:br>
              <a:rPr lang="en-GB" altLang="en-US" b="1" dirty="0"/>
            </a:br>
            <a:endParaRPr lang="en-GB" altLang="en-US" dirty="0"/>
          </a:p>
        </p:txBody>
      </p:sp>
      <p:sp>
        <p:nvSpPr>
          <p:cNvPr id="55299" name="Rectangle 5">
            <a:extLst>
              <a:ext uri="{FF2B5EF4-FFF2-40B4-BE49-F238E27FC236}">
                <a16:creationId xmlns:a16="http://schemas.microsoft.com/office/drawing/2014/main" id="{42A64E60-6858-0A2F-C9DC-8E77BEEAE51E}"/>
              </a:ext>
            </a:extLst>
          </p:cNvPr>
          <p:cNvSpPr>
            <a:spLocks noGrp="1" noChangeArrowheads="1"/>
          </p:cNvSpPr>
          <p:nvPr>
            <p:ph sz="half" idx="1"/>
          </p:nvPr>
        </p:nvSpPr>
        <p:spPr/>
        <p:txBody>
          <a:bodyPr/>
          <a:lstStyle/>
          <a:p>
            <a:pPr>
              <a:defRPr/>
            </a:pPr>
            <a:endParaRPr lang="en-GB" altLang="en-US" b="1" dirty="0"/>
          </a:p>
          <a:p>
            <a:pPr>
              <a:defRPr/>
            </a:pPr>
            <a:r>
              <a:rPr lang="en-GB" altLang="en-US" dirty="0"/>
              <a:t>Wales’ first youth work strategy.</a:t>
            </a:r>
          </a:p>
          <a:p>
            <a:pPr marL="0" indent="0">
              <a:buNone/>
              <a:defRPr/>
            </a:pPr>
            <a:endParaRPr lang="en-GB" altLang="en-US" dirty="0"/>
          </a:p>
          <a:p>
            <a:pPr>
              <a:defRPr/>
            </a:pPr>
            <a:r>
              <a:rPr lang="en-GB" altLang="en-US" dirty="0"/>
              <a:t>Influence on practice???</a:t>
            </a:r>
          </a:p>
          <a:p>
            <a:pPr>
              <a:defRPr/>
            </a:pPr>
            <a:endParaRPr lang="en-GB" altLang="en-US" b="1" dirty="0"/>
          </a:p>
        </p:txBody>
      </p:sp>
      <p:pic>
        <p:nvPicPr>
          <p:cNvPr id="45060" name="Content Placeholder 2" descr="Graphical user interface, application&#10;&#10;Description automatically generated">
            <a:extLst>
              <a:ext uri="{FF2B5EF4-FFF2-40B4-BE49-F238E27FC236}">
                <a16:creationId xmlns:a16="http://schemas.microsoft.com/office/drawing/2014/main" id="{2D134AE2-0468-180B-A06A-7C02E9ED4FCF}"/>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l="29216" t="16428" r="34627" b="4945"/>
          <a:stretch>
            <a:fillRect/>
          </a:stretch>
        </p:blipFill>
        <p:spPr bwMode="auto">
          <a:xfrm>
            <a:off x="8353425" y="1027906"/>
            <a:ext cx="3000375" cy="435133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1D7B92B-0256-C7E2-755C-00C42A9C0B4D}"/>
              </a:ext>
            </a:extLst>
          </p:cNvPr>
          <p:cNvSpPr>
            <a:spLocks noGrp="1" noChangeArrowheads="1"/>
          </p:cNvSpPr>
          <p:nvPr>
            <p:ph type="title"/>
          </p:nvPr>
        </p:nvSpPr>
        <p:spPr/>
        <p:txBody>
          <a:bodyPr/>
          <a:lstStyle/>
          <a:p>
            <a:r>
              <a:rPr lang="en-GB" altLang="en-US" sz="3200" b="1"/>
              <a:t>National Youth Service Strategy for Wales</a:t>
            </a:r>
          </a:p>
        </p:txBody>
      </p:sp>
      <p:sp>
        <p:nvSpPr>
          <p:cNvPr id="54275" name="Rectangle 4">
            <a:extLst>
              <a:ext uri="{FF2B5EF4-FFF2-40B4-BE49-F238E27FC236}">
                <a16:creationId xmlns:a16="http://schemas.microsoft.com/office/drawing/2014/main" id="{0EC9231E-DB4A-FC5B-9EA5-5198971828FB}"/>
              </a:ext>
            </a:extLst>
          </p:cNvPr>
          <p:cNvSpPr>
            <a:spLocks noGrp="1" noChangeArrowheads="1"/>
          </p:cNvSpPr>
          <p:nvPr>
            <p:ph idx="1"/>
          </p:nvPr>
        </p:nvSpPr>
        <p:spPr/>
        <p:txBody>
          <a:bodyPr>
            <a:normAutofit lnSpcReduction="10000"/>
          </a:bodyPr>
          <a:lstStyle/>
          <a:p>
            <a:pPr algn="just">
              <a:lnSpc>
                <a:spcPct val="80000"/>
              </a:lnSpc>
              <a:defRPr/>
            </a:pPr>
            <a:r>
              <a:rPr lang="en-GB" altLang="en-US" dirty="0"/>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a:lnSpc>
                <a:spcPct val="80000"/>
              </a:lnSpc>
              <a:buNone/>
              <a:defRPr/>
            </a:pPr>
            <a:r>
              <a:rPr lang="en-GB" altLang="en-US" dirty="0"/>
              <a:t>	</a:t>
            </a:r>
          </a:p>
          <a:p>
            <a:pPr algn="r">
              <a:lnSpc>
                <a:spcPct val="80000"/>
              </a:lnSpc>
              <a:buNone/>
              <a:defRPr/>
            </a:pPr>
            <a:r>
              <a:rPr lang="en-GB" altLang="en-US" dirty="0"/>
              <a:t>	</a:t>
            </a:r>
            <a:r>
              <a:rPr lang="en-GB" altLang="en-US" sz="1600" dirty="0"/>
              <a:t>(WAG, 2007, p. 6)</a:t>
            </a:r>
          </a:p>
          <a:p>
            <a:pPr>
              <a:lnSpc>
                <a:spcPct val="80000"/>
              </a:lnSpc>
              <a:defRPr/>
            </a:pPr>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C3D8F6B-7F19-EE6A-0B16-26080DDADF50}"/>
              </a:ext>
            </a:extLst>
          </p:cNvPr>
          <p:cNvSpPr>
            <a:spLocks noGrp="1" noChangeArrowheads="1"/>
          </p:cNvSpPr>
          <p:nvPr>
            <p:ph type="title"/>
          </p:nvPr>
        </p:nvSpPr>
        <p:spPr>
          <a:xfrm>
            <a:off x="1095760" y="408017"/>
            <a:ext cx="8229600" cy="1143000"/>
          </a:xfrm>
        </p:spPr>
        <p:txBody>
          <a:bodyPr/>
          <a:lstStyle/>
          <a:p>
            <a:br>
              <a:rPr lang="cy-GB" altLang="en-US" sz="1800" b="1" dirty="0"/>
            </a:br>
            <a:r>
              <a:rPr lang="en-GB" altLang="en-US" sz="3200" b="1" dirty="0"/>
              <a:t>National Youth Service Strategy for Wales</a:t>
            </a:r>
            <a:br>
              <a:rPr lang="en-GB" altLang="en-US" sz="2000" b="1" dirty="0"/>
            </a:br>
            <a:endParaRPr lang="en-GB" altLang="en-US" sz="2000" b="1" dirty="0"/>
          </a:p>
        </p:txBody>
      </p:sp>
      <p:sp>
        <p:nvSpPr>
          <p:cNvPr id="49155" name="Rectangle 4">
            <a:extLst>
              <a:ext uri="{FF2B5EF4-FFF2-40B4-BE49-F238E27FC236}">
                <a16:creationId xmlns:a16="http://schemas.microsoft.com/office/drawing/2014/main" id="{195C7549-03FF-B5FE-EDED-A87EC46F0CAD}"/>
              </a:ext>
            </a:extLst>
          </p:cNvPr>
          <p:cNvSpPr>
            <a:spLocks noGrp="1" noChangeArrowheads="1"/>
          </p:cNvSpPr>
          <p:nvPr>
            <p:ph idx="1"/>
          </p:nvPr>
        </p:nvSpPr>
        <p:spPr bwMode="auto"/>
        <p:txBody>
          <a:bodyPr wrap="square" numCol="1" anchor="t" anchorCtr="0" compatLnSpc="1">
            <a:prstTxWarp prst="textNoShape">
              <a:avLst/>
            </a:prstTxWarp>
          </a:bodyPr>
          <a:lstStyle/>
          <a:p>
            <a:r>
              <a:rPr lang="en-GB" altLang="en-US"/>
              <a:t>Set out the Assembly’s strategy for youth services, and was a continuation of the policies and concerns that found expression in the Extending Entitlement framework of 2000</a:t>
            </a:r>
          </a:p>
          <a:p>
            <a:r>
              <a:rPr lang="en-GB" altLang="en-US"/>
              <a:t>Focus on active participation, wider skills development and enhanced emotional competence</a:t>
            </a:r>
          </a:p>
          <a:p>
            <a:endParaRPr lang="en-GB"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9EE4837-8CAC-B524-B998-806CEB37BB36}"/>
              </a:ext>
            </a:extLst>
          </p:cNvPr>
          <p:cNvSpPr>
            <a:spLocks noGrp="1" noChangeArrowheads="1"/>
          </p:cNvSpPr>
          <p:nvPr>
            <p:ph type="title"/>
          </p:nvPr>
        </p:nvSpPr>
        <p:spPr>
          <a:xfrm>
            <a:off x="838200" y="296971"/>
            <a:ext cx="10515600" cy="1325563"/>
          </a:xfrm>
        </p:spPr>
        <p:txBody>
          <a:bodyPr/>
          <a:lstStyle/>
          <a:p>
            <a:br>
              <a:rPr lang="cy-GB" altLang="en-US" sz="3200" b="1"/>
            </a:br>
            <a:r>
              <a:rPr lang="en-GB" altLang="en-US" sz="3200" b="1"/>
              <a:t>National Youth Service Strategy for Wales</a:t>
            </a:r>
          </a:p>
        </p:txBody>
      </p:sp>
      <p:sp>
        <p:nvSpPr>
          <p:cNvPr id="56323" name="Rectangle 4">
            <a:extLst>
              <a:ext uri="{FF2B5EF4-FFF2-40B4-BE49-F238E27FC236}">
                <a16:creationId xmlns:a16="http://schemas.microsoft.com/office/drawing/2014/main" id="{E1CEABE9-9E4B-8F64-88D4-46F973A0E6BB}"/>
              </a:ext>
            </a:extLst>
          </p:cNvPr>
          <p:cNvSpPr>
            <a:spLocks noGrp="1" noChangeArrowheads="1"/>
          </p:cNvSpPr>
          <p:nvPr>
            <p:ph idx="1"/>
          </p:nvPr>
        </p:nvSpPr>
        <p:spPr>
          <a:xfrm>
            <a:off x="838200" y="1581407"/>
            <a:ext cx="10515600" cy="4351338"/>
          </a:xfrm>
        </p:spPr>
        <p:txBody>
          <a:bodyPr>
            <a:normAutofit fontScale="85000" lnSpcReduction="10000"/>
          </a:bodyPr>
          <a:lstStyle/>
          <a:p>
            <a:pPr>
              <a:lnSpc>
                <a:spcPct val="80000"/>
              </a:lnSpc>
              <a:defRPr/>
            </a:pPr>
            <a:endParaRPr lang="en-GB" altLang="en-US" dirty="0"/>
          </a:p>
          <a:p>
            <a:pPr>
              <a:lnSpc>
                <a:spcPct val="110000"/>
              </a:lnSpc>
              <a:defRPr/>
            </a:pPr>
            <a:r>
              <a:rPr lang="en-GB" altLang="en-US" dirty="0"/>
              <a:t>The first strategy identified clearly the characteristics that underpin the Youth Service in Wales, consequently differentiating it from other services to young people:</a:t>
            </a:r>
          </a:p>
          <a:p>
            <a:pPr>
              <a:lnSpc>
                <a:spcPct val="110000"/>
              </a:lnSpc>
              <a:buNone/>
              <a:defRPr/>
            </a:pPr>
            <a:endParaRPr lang="en-GB" altLang="en-US" dirty="0"/>
          </a:p>
          <a:p>
            <a:pPr lvl="1">
              <a:lnSpc>
                <a:spcPct val="110000"/>
              </a:lnSpc>
              <a:defRPr/>
            </a:pPr>
            <a:r>
              <a:rPr lang="en-GB" altLang="en-US" dirty="0"/>
              <a:t>the voluntary involvement by young people who have chosen to engage in the process.</a:t>
            </a:r>
          </a:p>
          <a:p>
            <a:pPr lvl="1">
              <a:lnSpc>
                <a:spcPct val="110000"/>
              </a:lnSpc>
              <a:defRPr/>
            </a:pPr>
            <a:r>
              <a:rPr lang="en-GB" altLang="en-US" dirty="0"/>
              <a:t>being age specific, focused on 11-25 year olds.</a:t>
            </a:r>
          </a:p>
          <a:p>
            <a:pPr lvl="1">
              <a:lnSpc>
                <a:spcPct val="110000"/>
              </a:lnSpc>
              <a:defRPr/>
            </a:pPr>
            <a:r>
              <a:rPr lang="en-GB" altLang="en-US" dirty="0"/>
              <a:t>a non-formal education approach.</a:t>
            </a:r>
          </a:p>
          <a:p>
            <a:pPr lvl="1">
              <a:lnSpc>
                <a:spcPct val="110000"/>
              </a:lnSpc>
              <a:defRPr/>
            </a:pPr>
            <a:r>
              <a:rPr lang="en-GB" altLang="en-US" dirty="0"/>
              <a:t>being driven by a young-people-first approach.</a:t>
            </a:r>
          </a:p>
          <a:p>
            <a:pPr lvl="1">
              <a:lnSpc>
                <a:spcPct val="110000"/>
              </a:lnSpc>
              <a:defRPr/>
            </a:pPr>
            <a:r>
              <a:rPr lang="en-GB" altLang="en-US" dirty="0"/>
              <a:t>a universal approach.</a:t>
            </a:r>
          </a:p>
          <a:p>
            <a:pPr algn="r">
              <a:lnSpc>
                <a:spcPct val="80000"/>
              </a:lnSpc>
              <a:buNone/>
              <a:defRPr/>
            </a:pPr>
            <a:r>
              <a:rPr lang="en-GB" altLang="en-US" dirty="0"/>
              <a:t>							</a:t>
            </a:r>
            <a:r>
              <a:rPr lang="en-GB" altLang="en-US" sz="1600" dirty="0"/>
              <a:t>(WAG, 2007, p. 3)</a:t>
            </a:r>
          </a:p>
          <a:p>
            <a:pPr>
              <a:lnSpc>
                <a:spcPct val="80000"/>
              </a:lnSpc>
              <a:defRPr/>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170B5BA-C8A8-F5FA-587B-0534FFE4AB18}"/>
              </a:ext>
            </a:extLst>
          </p:cNvPr>
          <p:cNvSpPr>
            <a:spLocks noGrp="1" noChangeArrowheads="1"/>
          </p:cNvSpPr>
          <p:nvPr>
            <p:ph type="title"/>
          </p:nvPr>
        </p:nvSpPr>
        <p:spPr/>
        <p:txBody>
          <a:bodyPr/>
          <a:lstStyle/>
          <a:p>
            <a:r>
              <a:rPr lang="en-GB" altLang="en-US" sz="3200" b="1"/>
              <a:t>National Youth Service Strategy for Wales</a:t>
            </a:r>
          </a:p>
        </p:txBody>
      </p:sp>
      <p:sp>
        <p:nvSpPr>
          <p:cNvPr id="53251" name="Rectangle 4">
            <a:extLst>
              <a:ext uri="{FF2B5EF4-FFF2-40B4-BE49-F238E27FC236}">
                <a16:creationId xmlns:a16="http://schemas.microsoft.com/office/drawing/2014/main" id="{E24FC3A7-053E-9384-AD72-A8102A0A515E}"/>
              </a:ext>
            </a:extLst>
          </p:cNvPr>
          <p:cNvSpPr>
            <a:spLocks noGrp="1" noChangeArrowheads="1"/>
          </p:cNvSpPr>
          <p:nvPr>
            <p:ph idx="1"/>
          </p:nvPr>
        </p:nvSpPr>
        <p:spPr bwMode="auto"/>
        <p:txBody>
          <a:bodyPr wrap="square" numCol="1" anchor="t" anchorCtr="0" compatLnSpc="1">
            <a:prstTxWarp prst="textNoShape">
              <a:avLst/>
            </a:prstTxWarp>
            <a:normAutofit/>
          </a:bodyPr>
          <a:lstStyle/>
          <a:p>
            <a:r>
              <a:rPr lang="en-GB" altLang="en-US"/>
              <a:t>The strategy is about young people, and for young people</a:t>
            </a:r>
          </a:p>
          <a:p>
            <a:r>
              <a:rPr lang="en-GB" altLang="en-US"/>
              <a:t>The vision, values, goals and actions set out in the strategy demonstrate the intent to ensure that young people in Wales have access to, and are involved in decisions about the services, support, opportunities, activities and experiences which will enable them to gain the personal, social, emotional, intellectual and practical skills they need to get the best from their lies now and in the future</a:t>
            </a:r>
          </a:p>
          <a:p>
            <a:pPr algn="r">
              <a:buFontTx/>
              <a:buNone/>
            </a:pPr>
            <a:r>
              <a:rPr lang="en-GB" altLang="en-US"/>
              <a:t>(WAG, 2007, p. 1)</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BD2A0-7E87-5B48-6AC3-780B1E1B8827}"/>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CB3CA889-3B2E-3B04-0BC6-C72103289339}"/>
              </a:ext>
            </a:extLst>
          </p:cNvPr>
          <p:cNvSpPr>
            <a:spLocks noGrp="1"/>
          </p:cNvSpPr>
          <p:nvPr>
            <p:ph idx="1"/>
          </p:nvPr>
        </p:nvSpPr>
        <p:spPr/>
        <p:txBody>
          <a:bodyPr/>
          <a:lstStyle/>
          <a:p>
            <a:r>
              <a:rPr lang="en-GB" altLang="en-US" b="1" u="sng" dirty="0"/>
              <a:t>1.  Voluntary Engagement</a:t>
            </a:r>
          </a:p>
          <a:p>
            <a:pPr>
              <a:buFontTx/>
              <a:buNone/>
            </a:pPr>
            <a:endParaRPr lang="en-GB" altLang="en-US" b="1" u="sng" dirty="0"/>
          </a:p>
          <a:p>
            <a:r>
              <a:rPr lang="en-GB" altLang="en-US" dirty="0"/>
              <a:t>“One of the fundamental aspects of Youth Work practice is that young people should choose to engage or end their involvement”</a:t>
            </a:r>
          </a:p>
          <a:p>
            <a:pPr lvl="1" algn="r">
              <a:buFontTx/>
              <a:buNone/>
            </a:pPr>
            <a:endParaRPr lang="en-GB" altLang="en-US" dirty="0"/>
          </a:p>
          <a:p>
            <a:pPr lvl="1" algn="r">
              <a:buFontTx/>
              <a:buNone/>
            </a:pPr>
            <a:r>
              <a:rPr lang="en-GB" altLang="en-US" dirty="0"/>
              <a:t>(WAG, 2007, p. 5)</a:t>
            </a:r>
            <a:endParaRPr lang="en-GB" dirty="0"/>
          </a:p>
        </p:txBody>
      </p:sp>
    </p:spTree>
    <p:extLst>
      <p:ext uri="{BB962C8B-B14F-4D97-AF65-F5344CB8AC3E}">
        <p14:creationId xmlns:p14="http://schemas.microsoft.com/office/powerpoint/2010/main" val="3939062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1315-9508-4C7F-ED97-F73201F31861}"/>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1DA2889F-0B16-60B4-10E6-D17AB98DA5FD}"/>
              </a:ext>
            </a:extLst>
          </p:cNvPr>
          <p:cNvSpPr>
            <a:spLocks noGrp="1"/>
          </p:cNvSpPr>
          <p:nvPr>
            <p:ph idx="1"/>
          </p:nvPr>
        </p:nvSpPr>
        <p:spPr/>
        <p:txBody>
          <a:bodyPr/>
          <a:lstStyle/>
          <a:p>
            <a:pPr algn="just"/>
            <a:r>
              <a:rPr lang="en-GB" altLang="en-US" b="1" u="sng" dirty="0"/>
              <a:t>2.  Participation of Young People</a:t>
            </a:r>
          </a:p>
          <a:p>
            <a:pPr algn="just"/>
            <a:endParaRPr lang="en-GB" altLang="en-US" b="1" u="sng" dirty="0"/>
          </a:p>
          <a:p>
            <a:pPr algn="just"/>
            <a:r>
              <a:rPr lang="en-GB" altLang="en-US" dirty="0"/>
              <a:t>“The Youth Service in Wales is committed to a participative way of working which encourages and enables young people to share responsibility and become equal partners in their learning processes and decision making”.</a:t>
            </a:r>
          </a:p>
          <a:p>
            <a:pPr algn="r">
              <a:buFontTx/>
              <a:buNone/>
            </a:pPr>
            <a:r>
              <a:rPr lang="en-GB" altLang="en-US" dirty="0"/>
              <a:t>	</a:t>
            </a:r>
            <a:r>
              <a:rPr lang="en-GB" altLang="en-US" sz="1800" dirty="0"/>
              <a:t>(WAG, 2007, p. 6)</a:t>
            </a:r>
          </a:p>
          <a:p>
            <a:endParaRPr lang="en-GB" dirty="0"/>
          </a:p>
        </p:txBody>
      </p:sp>
    </p:spTree>
    <p:extLst>
      <p:ext uri="{BB962C8B-B14F-4D97-AF65-F5344CB8AC3E}">
        <p14:creationId xmlns:p14="http://schemas.microsoft.com/office/powerpoint/2010/main" val="1641159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33F8-DAF3-DBCD-126D-425FFDB0B544}"/>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78AF9651-535C-9017-5985-A787B9EB12C1}"/>
              </a:ext>
            </a:extLst>
          </p:cNvPr>
          <p:cNvSpPr>
            <a:spLocks noGrp="1"/>
          </p:cNvSpPr>
          <p:nvPr>
            <p:ph idx="1"/>
          </p:nvPr>
        </p:nvSpPr>
        <p:spPr>
          <a:xfrm>
            <a:off x="838200" y="1626842"/>
            <a:ext cx="10515600" cy="4351338"/>
          </a:xfrm>
        </p:spPr>
        <p:txBody>
          <a:bodyPr>
            <a:normAutofit/>
          </a:bodyPr>
          <a:lstStyle/>
          <a:p>
            <a:pPr>
              <a:lnSpc>
                <a:spcPct val="80000"/>
              </a:lnSpc>
              <a:defRPr/>
            </a:pPr>
            <a:r>
              <a:rPr lang="en-GB" altLang="en-US" sz="2000" b="1" u="sng" dirty="0"/>
              <a:t>3.  Outcomes for Young</a:t>
            </a:r>
          </a:p>
          <a:p>
            <a:pPr marL="0" indent="0">
              <a:lnSpc>
                <a:spcPct val="80000"/>
              </a:lnSpc>
              <a:buNone/>
              <a:defRPr/>
            </a:pPr>
            <a:endParaRPr lang="en-GB" altLang="en-US" sz="2000" b="1" u="sng" dirty="0"/>
          </a:p>
          <a:p>
            <a:pPr lvl="1">
              <a:lnSpc>
                <a:spcPct val="80000"/>
              </a:lnSpc>
              <a:defRPr/>
            </a:pPr>
            <a:r>
              <a:rPr lang="en-GB" altLang="en-US" sz="1800" dirty="0"/>
              <a:t>Active Participation</a:t>
            </a:r>
          </a:p>
          <a:p>
            <a:pPr lvl="2">
              <a:lnSpc>
                <a:spcPct val="80000"/>
              </a:lnSpc>
              <a:defRPr/>
            </a:pPr>
            <a:r>
              <a:rPr lang="en-GB" altLang="en-US" sz="1400" dirty="0"/>
              <a:t>Enjoyment and achievement;</a:t>
            </a:r>
          </a:p>
          <a:p>
            <a:pPr lvl="2">
              <a:lnSpc>
                <a:spcPct val="80000"/>
              </a:lnSpc>
              <a:defRPr/>
            </a:pPr>
            <a:r>
              <a:rPr lang="en-GB" altLang="en-US" sz="1400" dirty="0"/>
              <a:t>Improved health, fitness and well being;</a:t>
            </a:r>
          </a:p>
          <a:p>
            <a:pPr lvl="2">
              <a:lnSpc>
                <a:spcPct val="80000"/>
              </a:lnSpc>
              <a:defRPr/>
            </a:pPr>
            <a:r>
              <a:rPr lang="en-GB" altLang="en-US" sz="1400" dirty="0"/>
              <a:t>Becoming involved in community activities</a:t>
            </a:r>
          </a:p>
          <a:p>
            <a:pPr lvl="1">
              <a:lnSpc>
                <a:spcPct val="80000"/>
              </a:lnSpc>
              <a:defRPr/>
            </a:pPr>
            <a:r>
              <a:rPr lang="en-GB" altLang="en-US" sz="1800" dirty="0"/>
              <a:t>Wider Skills Development</a:t>
            </a:r>
          </a:p>
          <a:p>
            <a:pPr lvl="2">
              <a:lnSpc>
                <a:spcPct val="80000"/>
              </a:lnSpc>
              <a:defRPr/>
            </a:pPr>
            <a:r>
              <a:rPr lang="en-GB" altLang="en-US" sz="1400" dirty="0"/>
              <a:t>Team building</a:t>
            </a:r>
          </a:p>
          <a:p>
            <a:pPr lvl="2">
              <a:lnSpc>
                <a:spcPct val="80000"/>
              </a:lnSpc>
              <a:defRPr/>
            </a:pPr>
            <a:r>
              <a:rPr lang="en-GB" altLang="en-US" sz="1400" dirty="0"/>
              <a:t>Communication</a:t>
            </a:r>
          </a:p>
          <a:p>
            <a:pPr lvl="2">
              <a:lnSpc>
                <a:spcPct val="80000"/>
              </a:lnSpc>
              <a:defRPr/>
            </a:pPr>
            <a:r>
              <a:rPr lang="en-GB" altLang="en-US" sz="1400" dirty="0"/>
              <a:t>Problem solving</a:t>
            </a:r>
          </a:p>
          <a:p>
            <a:pPr lvl="1">
              <a:lnSpc>
                <a:spcPct val="80000"/>
              </a:lnSpc>
              <a:defRPr/>
            </a:pPr>
            <a:r>
              <a:rPr lang="en-GB" altLang="en-US" sz="1800" dirty="0"/>
              <a:t>Enhanced Emotional Competence</a:t>
            </a:r>
          </a:p>
          <a:p>
            <a:pPr lvl="2">
              <a:lnSpc>
                <a:spcPct val="80000"/>
              </a:lnSpc>
              <a:defRPr/>
            </a:pPr>
            <a:r>
              <a:rPr lang="en-GB" altLang="en-US" sz="1600" dirty="0"/>
              <a:t>Increased levels of confidence and self-motivation</a:t>
            </a:r>
          </a:p>
          <a:p>
            <a:pPr lvl="2">
              <a:lnSpc>
                <a:spcPct val="80000"/>
              </a:lnSpc>
              <a:defRPr/>
            </a:pPr>
            <a:r>
              <a:rPr lang="en-GB" altLang="en-US" sz="1600" dirty="0"/>
              <a:t>Maintaining the ability to develop and sustain relationships in a wide range of settings</a:t>
            </a:r>
          </a:p>
          <a:p>
            <a:pPr lvl="2">
              <a:lnSpc>
                <a:spcPct val="80000"/>
              </a:lnSpc>
              <a:defRPr/>
            </a:pPr>
            <a:r>
              <a:rPr lang="en-GB" altLang="en-US" sz="1600" dirty="0"/>
              <a:t>Empathy with and consideration for others</a:t>
            </a:r>
          </a:p>
          <a:p>
            <a:pPr lvl="2" algn="r">
              <a:lnSpc>
                <a:spcPct val="80000"/>
              </a:lnSpc>
              <a:buNone/>
              <a:defRPr/>
            </a:pPr>
            <a:r>
              <a:rPr lang="en-GB" altLang="en-US" dirty="0"/>
              <a:t>(WAG, 2007, p. 7)</a:t>
            </a:r>
            <a:endParaRPr lang="en-GB" dirty="0"/>
          </a:p>
        </p:txBody>
      </p:sp>
    </p:spTree>
    <p:extLst>
      <p:ext uri="{BB962C8B-B14F-4D97-AF65-F5344CB8AC3E}">
        <p14:creationId xmlns:p14="http://schemas.microsoft.com/office/powerpoint/2010/main" val="2130656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370C-B1F2-49FE-AF69-20FCEBD11247}"/>
              </a:ext>
            </a:extLst>
          </p:cNvPr>
          <p:cNvSpPr>
            <a:spLocks noGrp="1"/>
          </p:cNvSpPr>
          <p:nvPr>
            <p:ph type="title"/>
          </p:nvPr>
        </p:nvSpPr>
        <p:spPr/>
        <p:txBody>
          <a:bodyPr/>
          <a:lstStyle/>
          <a:p>
            <a:r>
              <a:rPr lang="en-GB" altLang="en-US" sz="4400" b="1" dirty="0"/>
              <a:t>National Youth Service Strategy for Wales</a:t>
            </a:r>
            <a:endParaRPr lang="en-GB" dirty="0"/>
          </a:p>
        </p:txBody>
      </p:sp>
      <p:sp>
        <p:nvSpPr>
          <p:cNvPr id="3" name="Content Placeholder 2">
            <a:extLst>
              <a:ext uri="{FF2B5EF4-FFF2-40B4-BE49-F238E27FC236}">
                <a16:creationId xmlns:a16="http://schemas.microsoft.com/office/drawing/2014/main" id="{7C8CBEAC-9C03-99B1-9312-48B4FF8BB336}"/>
              </a:ext>
            </a:extLst>
          </p:cNvPr>
          <p:cNvSpPr>
            <a:spLocks noGrp="1"/>
          </p:cNvSpPr>
          <p:nvPr>
            <p:ph idx="1"/>
          </p:nvPr>
        </p:nvSpPr>
        <p:spPr/>
        <p:txBody>
          <a:bodyPr>
            <a:normAutofit lnSpcReduction="10000"/>
          </a:bodyPr>
          <a:lstStyle/>
          <a:p>
            <a:pPr>
              <a:lnSpc>
                <a:spcPct val="80000"/>
              </a:lnSpc>
            </a:pPr>
            <a:r>
              <a:rPr lang="en-GB" altLang="en-US" b="1" u="sng" dirty="0"/>
              <a:t>4.  Measuring the Impact of Youth Work on Young People</a:t>
            </a:r>
            <a:r>
              <a:rPr lang="en-GB" altLang="en-US" sz="2000" b="1" u="sng" dirty="0"/>
              <a:t> </a:t>
            </a:r>
          </a:p>
          <a:p>
            <a:pPr>
              <a:lnSpc>
                <a:spcPct val="80000"/>
              </a:lnSpc>
            </a:pPr>
            <a:endParaRPr lang="en-GB" altLang="en-US" sz="2000" b="1" u="sng" dirty="0"/>
          </a:p>
          <a:p>
            <a:pPr>
              <a:lnSpc>
                <a:spcPct val="80000"/>
              </a:lnSpc>
            </a:pPr>
            <a:r>
              <a:rPr lang="en-GB" altLang="en-US" dirty="0"/>
              <a:t>“Evaluating the impact of Youth Work on young people as a result of their involvement in Youth Service programmes is complex and involves the use of a wide range of tools.  These will include tools capable of measuring personal achievement which will mainly depend on young people developing the skills of reflection and self-assessment of their involvement in a wide range of experiences and opportunities”</a:t>
            </a:r>
          </a:p>
          <a:p>
            <a:pPr algn="r">
              <a:lnSpc>
                <a:spcPct val="80000"/>
              </a:lnSpc>
              <a:buFontTx/>
              <a:buNone/>
            </a:pPr>
            <a:r>
              <a:rPr lang="en-GB" altLang="en-US" dirty="0"/>
              <a:t>(WAG, 2007, p. 8)</a:t>
            </a:r>
          </a:p>
          <a:p>
            <a:endParaRPr lang="en-GB" dirty="0"/>
          </a:p>
        </p:txBody>
      </p:sp>
    </p:spTree>
    <p:extLst>
      <p:ext uri="{BB962C8B-B14F-4D97-AF65-F5344CB8AC3E}">
        <p14:creationId xmlns:p14="http://schemas.microsoft.com/office/powerpoint/2010/main" val="2841293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5201C2AA-BAF4-2AFB-2B5E-C441AA13B476}"/>
              </a:ext>
            </a:extLst>
          </p:cNvPr>
          <p:cNvSpPr>
            <a:spLocks noGrp="1" noChangeArrowheads="1"/>
          </p:cNvSpPr>
          <p:nvPr>
            <p:ph type="title"/>
          </p:nvPr>
        </p:nvSpPr>
        <p:spPr/>
        <p:txBody>
          <a:bodyPr/>
          <a:lstStyle/>
          <a:p>
            <a:br>
              <a:rPr lang="cy-GB" altLang="en-US" sz="1800" b="1"/>
            </a:br>
            <a:r>
              <a:rPr lang="en-GB" altLang="en-US" sz="3200" b="1"/>
              <a:t>National Youth Service Strategy for Wales</a:t>
            </a:r>
            <a:endParaRPr lang="en-GB" altLang="en-US" sz="1800" b="1"/>
          </a:p>
        </p:txBody>
      </p:sp>
      <p:sp>
        <p:nvSpPr>
          <p:cNvPr id="63491" name="Rectangle 4">
            <a:extLst>
              <a:ext uri="{FF2B5EF4-FFF2-40B4-BE49-F238E27FC236}">
                <a16:creationId xmlns:a16="http://schemas.microsoft.com/office/drawing/2014/main" id="{FC710327-49FE-BC7C-2ED6-C2B6CE5690E8}"/>
              </a:ext>
            </a:extLst>
          </p:cNvPr>
          <p:cNvSpPr>
            <a:spLocks noGrp="1" noChangeArrowheads="1"/>
          </p:cNvSpPr>
          <p:nvPr>
            <p:ph idx="1"/>
          </p:nvPr>
        </p:nvSpPr>
        <p:spPr bwMode="auto">
          <a:xfrm>
            <a:off x="460040" y="1844676"/>
            <a:ext cx="11023915" cy="4525963"/>
          </a:xfrm>
        </p:spPr>
        <p:txBody>
          <a:bodyPr wrap="square" numCol="1" anchor="t" anchorCtr="0" compatLnSpc="1">
            <a:prstTxWarp prst="textNoShape">
              <a:avLst/>
            </a:prstTxWarp>
          </a:bodyPr>
          <a:lstStyle/>
          <a:p>
            <a:pPr algn="just">
              <a:lnSpc>
                <a:spcPct val="80000"/>
              </a:lnSpc>
              <a:buFontTx/>
              <a:buNone/>
            </a:pPr>
            <a:r>
              <a:rPr lang="en-GB" altLang="en-US" sz="2400" dirty="0"/>
              <a:t>	“I recognise that young people spend the equivalent of only 9 minutes of every waking hour in formal learning in school settings. The Youth Service can make the most difference in the remaining time, the equivalent of 51 minutes of their waking time that young people spend in their communities. This is where there is the greatest capacity and opportunity to enhance experience, to develop equality of opportunity, to ensure that all young people have access to opportunities and where the Youth Service will “make the difference””. </a:t>
            </a:r>
          </a:p>
          <a:p>
            <a:pPr algn="r">
              <a:lnSpc>
                <a:spcPct val="80000"/>
              </a:lnSpc>
              <a:buFontTx/>
              <a:buNone/>
            </a:pPr>
            <a:endParaRPr lang="en-GB" altLang="en-US" dirty="0"/>
          </a:p>
          <a:p>
            <a:pPr algn="r">
              <a:lnSpc>
                <a:spcPct val="80000"/>
              </a:lnSpc>
              <a:buFontTx/>
              <a:buNone/>
            </a:pPr>
            <a:r>
              <a:rPr lang="en-GB" altLang="en-US" dirty="0"/>
              <a:t>(WAG, 2007, p. ii)</a:t>
            </a:r>
          </a:p>
          <a:p>
            <a:pPr>
              <a:lnSpc>
                <a:spcPct val="80000"/>
              </a:lnSpc>
            </a:pPr>
            <a:endParaRPr lang="en-GB"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B96571BA-F769-16B5-6755-D16BD636D5D6}"/>
              </a:ext>
            </a:extLst>
          </p:cNvPr>
          <p:cNvSpPr>
            <a:spLocks noGrp="1" noChangeArrowheads="1"/>
          </p:cNvSpPr>
          <p:nvPr>
            <p:ph type="title"/>
          </p:nvPr>
        </p:nvSpPr>
        <p:spPr/>
        <p:txBody>
          <a:bodyPr/>
          <a:lstStyle/>
          <a:p>
            <a:br>
              <a:rPr lang="cy-GB" altLang="en-US" sz="1800" b="1"/>
            </a:br>
            <a:r>
              <a:rPr lang="en-GB" altLang="en-US" sz="3200" b="1"/>
              <a:t>National Youth Service Strategy for Wales</a:t>
            </a:r>
            <a:endParaRPr lang="en-GB" altLang="en-US" sz="1800" b="1"/>
          </a:p>
        </p:txBody>
      </p:sp>
      <p:sp>
        <p:nvSpPr>
          <p:cNvPr id="68611" name="Rectangle 4">
            <a:extLst>
              <a:ext uri="{FF2B5EF4-FFF2-40B4-BE49-F238E27FC236}">
                <a16:creationId xmlns:a16="http://schemas.microsoft.com/office/drawing/2014/main" id="{31DA093C-F7AC-BDD2-F513-26842110BCF9}"/>
              </a:ext>
            </a:extLst>
          </p:cNvPr>
          <p:cNvSpPr>
            <a:spLocks noGrp="1" noChangeArrowheads="1"/>
          </p:cNvSpPr>
          <p:nvPr>
            <p:ph idx="1"/>
          </p:nvPr>
        </p:nvSpPr>
        <p:spPr/>
        <p:txBody>
          <a:bodyPr/>
          <a:lstStyle/>
          <a:p>
            <a:pPr>
              <a:buNone/>
              <a:defRPr/>
            </a:pPr>
            <a:r>
              <a:rPr lang="en-GB" altLang="en-US" b="1" dirty="0"/>
              <a:t>Reference:</a:t>
            </a:r>
          </a:p>
          <a:p>
            <a:pPr>
              <a:defRPr/>
            </a:pPr>
            <a:r>
              <a:rPr lang="en-GB" altLang="en-US" sz="2000" dirty="0"/>
              <a:t>Welsh Assembly Government, </a:t>
            </a:r>
            <a:r>
              <a:rPr lang="en-GB" altLang="en-US" sz="2000" i="1" dirty="0"/>
              <a:t>Young People, (2007) Youth Work, Youth Service: National Youth Service Strategy for Wales</a:t>
            </a:r>
            <a:r>
              <a:rPr lang="en-GB" altLang="en-US" sz="2000" dirty="0"/>
              <a:t>, Cardiff: Welsh Assembly Government.</a:t>
            </a:r>
          </a:p>
          <a:p>
            <a:pPr>
              <a:defRPr/>
            </a:pPr>
            <a:r>
              <a:rPr lang="en-GB" altLang="en-US" sz="2000" dirty="0"/>
              <a:t>Available on Moodle</a:t>
            </a:r>
          </a:p>
          <a:p>
            <a:pPr marL="0" indent="0">
              <a:buNone/>
              <a:defRPr/>
            </a:pPr>
            <a:endParaRPr lang="en-GB" alt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a:extLst>
              <a:ext uri="{FF2B5EF4-FFF2-40B4-BE49-F238E27FC236}">
                <a16:creationId xmlns:a16="http://schemas.microsoft.com/office/drawing/2014/main" id="{55FF3CA4-F294-750F-EFE0-E69D70256E48}"/>
              </a:ext>
            </a:extLst>
          </p:cNvPr>
          <p:cNvSpPr>
            <a:spLocks noGrp="1" noChangeArrowheads="1"/>
          </p:cNvSpPr>
          <p:nvPr>
            <p:ph type="ctrTitle"/>
          </p:nvPr>
        </p:nvSpPr>
        <p:spPr>
          <a:xfrm>
            <a:off x="678872" y="484188"/>
            <a:ext cx="10848109" cy="1470025"/>
          </a:xfrm>
        </p:spPr>
        <p:txBody>
          <a:bodyPr/>
          <a:lstStyle/>
          <a:p>
            <a:pPr algn="just"/>
            <a:r>
              <a:rPr lang="en-GB" altLang="en-US" sz="3600" b="1" dirty="0"/>
              <a:t>National Youth Work Strategy for Wales 2014-2018 (WG, 2014)</a:t>
            </a:r>
            <a:endParaRPr lang="en-GB" altLang="en-US" sz="3600" dirty="0"/>
          </a:p>
        </p:txBody>
      </p:sp>
      <p:sp>
        <p:nvSpPr>
          <p:cNvPr id="67587" name="Subtitle 4">
            <a:extLst>
              <a:ext uri="{FF2B5EF4-FFF2-40B4-BE49-F238E27FC236}">
                <a16:creationId xmlns:a16="http://schemas.microsoft.com/office/drawing/2014/main" id="{F352FC46-3B78-8718-28D1-AE9C21309677}"/>
              </a:ext>
            </a:extLst>
          </p:cNvPr>
          <p:cNvSpPr>
            <a:spLocks noGrp="1" noChangeArrowheads="1"/>
          </p:cNvSpPr>
          <p:nvPr>
            <p:ph type="subTitle" idx="1"/>
          </p:nvPr>
        </p:nvSpPr>
        <p:spPr bwMode="auto">
          <a:xfrm>
            <a:off x="678872" y="2890351"/>
            <a:ext cx="6553201" cy="1584325"/>
          </a:xfrm>
        </p:spPr>
        <p:txBody>
          <a:bodyPr wrap="square" numCol="1" anchor="t" anchorCtr="0" compatLnSpc="1">
            <a:prstTxWarp prst="textNoShape">
              <a:avLst/>
            </a:prstTxWarp>
          </a:bodyPr>
          <a:lstStyle/>
          <a:p>
            <a:pPr algn="just"/>
            <a:r>
              <a:rPr lang="en-GB" altLang="en-US" dirty="0"/>
              <a:t>The second Youth Work strategy for Wales</a:t>
            </a:r>
          </a:p>
        </p:txBody>
      </p:sp>
      <p:pic>
        <p:nvPicPr>
          <p:cNvPr id="67588" name="Picture 1" descr="Graphical user interface, application, PowerPoint&#10;&#10;Description automatically generated">
            <a:extLst>
              <a:ext uri="{FF2B5EF4-FFF2-40B4-BE49-F238E27FC236}">
                <a16:creationId xmlns:a16="http://schemas.microsoft.com/office/drawing/2014/main" id="{233D0205-CC85-6747-2304-FF8D8270966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30135" t="15788" r="34799" b="11082"/>
          <a:stretch>
            <a:fillRect/>
          </a:stretch>
        </p:blipFill>
        <p:spPr bwMode="auto">
          <a:xfrm>
            <a:off x="8229600" y="1843377"/>
            <a:ext cx="2566123" cy="356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A97DB3A4-A67E-DD48-D312-8B2E80890079}"/>
              </a:ext>
            </a:extLst>
          </p:cNvPr>
          <p:cNvSpPr>
            <a:spLocks noGrp="1" noChangeArrowheads="1"/>
          </p:cNvSpPr>
          <p:nvPr>
            <p:ph type="title"/>
          </p:nvPr>
        </p:nvSpPr>
        <p:spPr/>
        <p:txBody>
          <a:bodyPr/>
          <a:lstStyle/>
          <a:p>
            <a:pPr algn="just"/>
            <a:r>
              <a:rPr lang="en-GB" altLang="en-US" sz="4000" b="1"/>
              <a:t>National Youth Work Strategy for Wales 2014-2018 (WG, 2014)</a:t>
            </a:r>
          </a:p>
        </p:txBody>
      </p:sp>
      <p:sp>
        <p:nvSpPr>
          <p:cNvPr id="68611" name="Content Placeholder 2">
            <a:extLst>
              <a:ext uri="{FF2B5EF4-FFF2-40B4-BE49-F238E27FC236}">
                <a16:creationId xmlns:a16="http://schemas.microsoft.com/office/drawing/2014/main" id="{9672519A-3CB8-D987-BBC6-E3D2AA553CA8}"/>
              </a:ext>
            </a:extLst>
          </p:cNvPr>
          <p:cNvSpPr>
            <a:spLocks noGrp="1" noChangeArrowheads="1"/>
          </p:cNvSpPr>
          <p:nvPr>
            <p:ph idx="1"/>
          </p:nvPr>
        </p:nvSpPr>
        <p:spPr bwMode="auto"/>
        <p:txBody>
          <a:bodyPr wrap="square" numCol="1" anchor="t" anchorCtr="0" compatLnSpc="1">
            <a:prstTxWarp prst="textNoShape">
              <a:avLst/>
            </a:prstTxWarp>
          </a:bodyPr>
          <a:lstStyle/>
          <a:p>
            <a:pPr marL="0" indent="0" algn="just">
              <a:buNone/>
            </a:pPr>
            <a:r>
              <a:rPr lang="en-GB" altLang="en-US"/>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DC0C035-CF81-B2EA-C7B6-DCE3462BF3F7}"/>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69635" name="Content Placeholder 2">
            <a:extLst>
              <a:ext uri="{FF2B5EF4-FFF2-40B4-BE49-F238E27FC236}">
                <a16:creationId xmlns:a16="http://schemas.microsoft.com/office/drawing/2014/main" id="{B417750B-65B6-E5EF-46A2-84E9BD5E4DF3}"/>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dirty="0"/>
              <a:t>The Strategy has 4 outcomes:</a:t>
            </a:r>
          </a:p>
          <a:p>
            <a:pPr marL="0" indent="0">
              <a:buNone/>
            </a:pPr>
            <a:r>
              <a:rPr lang="en-GB" altLang="en-US" b="1" dirty="0"/>
              <a:t>1.</a:t>
            </a:r>
          </a:p>
          <a:p>
            <a:pPr lvl="1"/>
            <a:r>
              <a:rPr lang="en-GB" altLang="en-US" dirty="0"/>
              <a:t>The </a:t>
            </a:r>
            <a:r>
              <a:rPr lang="en-GB" altLang="en-US" b="1" dirty="0"/>
              <a:t>first outcome </a:t>
            </a:r>
            <a:r>
              <a:rPr lang="en-GB" altLang="en-US" dirty="0"/>
              <a:t>is that young people across Wales continue to have access to diverse informal and non-formal learning opportunities that stretch horizons, challenge their thinking, and develop their skills.</a:t>
            </a:r>
          </a:p>
          <a:p>
            <a:pPr lvl="1"/>
            <a:r>
              <a:rPr lang="en-GB" altLang="en-US" dirty="0"/>
              <a:t>To achieve this outcome statutory and voluntary providers need to take their collaborative working to new levels, maximising the impact of limited resources and presenting a high-quality and coherent offer to young people.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69AA5088-71DC-A342-D35A-C809545C3E1E}"/>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0659" name="Content Placeholder 2">
            <a:extLst>
              <a:ext uri="{FF2B5EF4-FFF2-40B4-BE49-F238E27FC236}">
                <a16:creationId xmlns:a16="http://schemas.microsoft.com/office/drawing/2014/main" id="{65AEF8C5-8037-8780-47B9-94C2CD3898EC}"/>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b="1"/>
              <a:t>2. </a:t>
            </a:r>
          </a:p>
          <a:p>
            <a:pPr lvl="1" algn="just"/>
            <a:r>
              <a:rPr lang="en-GB" altLang="en-US"/>
              <a:t>The </a:t>
            </a:r>
            <a:r>
              <a:rPr lang="en-GB" altLang="en-US" b="1"/>
              <a:t>second outcome </a:t>
            </a:r>
            <a:r>
              <a:rPr lang="en-GB" altLang="en-US"/>
              <a:t>is a strengthening of the strategic relationship between youth work organisations and formal education.</a:t>
            </a:r>
          </a:p>
          <a:p>
            <a:pPr lvl="1" algn="just"/>
            <a:r>
              <a:rPr lang="en-GB" altLang="en-US"/>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A6C78FF1-CD1A-17C4-74BF-6E9B5D5E58D7}"/>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1683" name="Content Placeholder 2">
            <a:extLst>
              <a:ext uri="{FF2B5EF4-FFF2-40B4-BE49-F238E27FC236}">
                <a16:creationId xmlns:a16="http://schemas.microsoft.com/office/drawing/2014/main" id="{FFD6D1C9-FD2C-668E-269F-DB7AC3C2B52B}"/>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b="1"/>
              <a:t>3. </a:t>
            </a:r>
          </a:p>
          <a:p>
            <a:pPr lvl="1"/>
            <a:r>
              <a:rPr lang="en-GB" altLang="en-US"/>
              <a:t>The </a:t>
            </a:r>
            <a:r>
              <a:rPr lang="en-GB" altLang="en-US" b="1"/>
              <a:t>third outcome </a:t>
            </a:r>
            <a:r>
              <a:rPr lang="en-GB" altLang="en-US"/>
              <a:t>is a better coordinated and more consistent youth work offer to young people from youth work organisations in the statutory and voluntary sector.</a:t>
            </a:r>
          </a:p>
          <a:p>
            <a:pPr lvl="1"/>
            <a:r>
              <a:rPr lang="en-GB" altLang="en-US"/>
              <a:t>The voluntary sector has a reach which extends far beyond that of the statutory sector. The Strategy wants to see statutory and voluntary youth work organisations working together to build, deliver and offer quality youth work opportunities to young people.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2B5BD43C-B20A-C681-49C4-ED070580EA14}"/>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2707" name="Content Placeholder 2">
            <a:extLst>
              <a:ext uri="{FF2B5EF4-FFF2-40B4-BE49-F238E27FC236}">
                <a16:creationId xmlns:a16="http://schemas.microsoft.com/office/drawing/2014/main" id="{B64FC5AB-097B-D123-59EE-10F04549B3AC}"/>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b="1"/>
              <a:t>4. </a:t>
            </a:r>
          </a:p>
          <a:p>
            <a:pPr lvl="1"/>
            <a:r>
              <a:rPr lang="en-GB" altLang="en-US"/>
              <a:t>The </a:t>
            </a:r>
            <a:r>
              <a:rPr lang="en-GB" altLang="en-US" b="1"/>
              <a:t>fourth outcome </a:t>
            </a:r>
            <a:r>
              <a:rPr lang="en-GB" altLang="en-US"/>
              <a:t>is the need to secure a robust evidence base, capturing the outcomes and impact of youth work provision.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33B93D6-A7CB-FF75-136E-FC4EA046E212}"/>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3731" name="Content Placeholder 2">
            <a:extLst>
              <a:ext uri="{FF2B5EF4-FFF2-40B4-BE49-F238E27FC236}">
                <a16:creationId xmlns:a16="http://schemas.microsoft.com/office/drawing/2014/main" id="{A7001042-D5DC-C925-412F-0EA69291DD53}"/>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dirty="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EDE51FCA-FC00-FB70-DA58-CCE37B5A9966}"/>
              </a:ext>
            </a:extLst>
          </p:cNvPr>
          <p:cNvSpPr>
            <a:spLocks noGrp="1" noChangeArrowheads="1"/>
          </p:cNvSpPr>
          <p:nvPr>
            <p:ph type="title"/>
          </p:nvPr>
        </p:nvSpPr>
        <p:spPr/>
        <p:txBody>
          <a:bodyPr/>
          <a:lstStyle/>
          <a:p>
            <a:r>
              <a:rPr lang="en-GB" altLang="en-US" sz="2800" b="1"/>
              <a:t>National Youth Work Strategy for Wales 2014-2018 (WG, 2014) </a:t>
            </a:r>
            <a:endParaRPr lang="en-GB" altLang="en-US" sz="2800"/>
          </a:p>
        </p:txBody>
      </p:sp>
      <p:sp>
        <p:nvSpPr>
          <p:cNvPr id="74755" name="Content Placeholder 2">
            <a:extLst>
              <a:ext uri="{FF2B5EF4-FFF2-40B4-BE49-F238E27FC236}">
                <a16:creationId xmlns:a16="http://schemas.microsoft.com/office/drawing/2014/main" id="{2F647D85-E36B-A1A6-D228-CF3E6B070781}"/>
              </a:ext>
            </a:extLst>
          </p:cNvPr>
          <p:cNvSpPr>
            <a:spLocks noGrp="1" noChangeArrowheads="1"/>
          </p:cNvSpPr>
          <p:nvPr>
            <p:ph idx="1"/>
          </p:nvPr>
        </p:nvSpPr>
        <p:spPr bwMode="auto"/>
        <p:txBody>
          <a:bodyPr wrap="square" numCol="1" anchor="t" anchorCtr="0" compatLnSpc="1">
            <a:prstTxWarp prst="textNoShape">
              <a:avLst/>
            </a:prstTxWarp>
            <a:normAutofit/>
          </a:bodyPr>
          <a:lstStyle/>
          <a:p>
            <a:pPr algn="just"/>
            <a:r>
              <a:rPr lang="en-GB" altLang="en-US" sz="2400" dirty="0"/>
              <a:t>The Strategy clearly identifies youth work’s role</a:t>
            </a:r>
          </a:p>
          <a:p>
            <a:pPr algn="just"/>
            <a:r>
              <a:rPr lang="en-GB" altLang="en-US" sz="2400" dirty="0"/>
              <a:t>The Strategy refers to other key youth work documents, including:</a:t>
            </a:r>
          </a:p>
          <a:p>
            <a:pPr lvl="1" algn="just"/>
            <a:r>
              <a:rPr lang="en-GB" altLang="en-US" sz="2000" dirty="0"/>
              <a:t>Extending Entitlement</a:t>
            </a:r>
          </a:p>
          <a:p>
            <a:pPr lvl="1" algn="just"/>
            <a:r>
              <a:rPr lang="en-GB" altLang="en-US" sz="2000" dirty="0"/>
              <a:t>Youth Work in Wales: Principles and Purposes</a:t>
            </a:r>
          </a:p>
          <a:p>
            <a:pPr lvl="1" algn="just"/>
            <a:r>
              <a:rPr lang="en-GB" altLang="en-US" sz="2000" dirty="0"/>
              <a:t>National Occupational Standards</a:t>
            </a:r>
          </a:p>
          <a:p>
            <a:pPr algn="just"/>
            <a:r>
              <a:rPr lang="en-GB" altLang="en-US" sz="2400" dirty="0"/>
              <a:t>It also refers to the key youth work characteristics, and discusses the outcomes for young people from their involvement in youth work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EE8191EF-6A5D-862A-CC34-695ACAE8202B}"/>
              </a:ext>
            </a:extLst>
          </p:cNvPr>
          <p:cNvSpPr>
            <a:spLocks noGrp="1" noChangeArrowheads="1"/>
          </p:cNvSpPr>
          <p:nvPr>
            <p:ph type="title"/>
          </p:nvPr>
        </p:nvSpPr>
        <p:spPr/>
        <p:txBody>
          <a:bodyPr/>
          <a:lstStyle/>
          <a:p>
            <a:endParaRPr lang="en-GB" altLang="en-US"/>
          </a:p>
        </p:txBody>
      </p:sp>
      <p:sp>
        <p:nvSpPr>
          <p:cNvPr id="75779" name="Content Placeholder 2">
            <a:extLst>
              <a:ext uri="{FF2B5EF4-FFF2-40B4-BE49-F238E27FC236}">
                <a16:creationId xmlns:a16="http://schemas.microsoft.com/office/drawing/2014/main" id="{19CCB11C-3753-9680-E425-76997EA0874D}"/>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sz="2400"/>
              <a:t>Welsh Government. (2014) </a:t>
            </a:r>
            <a:r>
              <a:rPr lang="en-GB" altLang="en-US" sz="2400" i="1"/>
              <a:t>The National Youth Work Strategy for Wales 2014-2018 Supporting young people to reach their potential and live fulfilled lives</a:t>
            </a:r>
            <a:r>
              <a:rPr lang="en-GB" altLang="en-US" sz="2400"/>
              <a:t>, Cardiff: Welsh Government.  </a:t>
            </a:r>
          </a:p>
          <a:p>
            <a:pPr algn="just"/>
            <a:r>
              <a:rPr lang="en-GB" altLang="en-US" sz="2400"/>
              <a:t>Available on Moodle</a:t>
            </a:r>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4">
            <a:extLst>
              <a:ext uri="{FF2B5EF4-FFF2-40B4-BE49-F238E27FC236}">
                <a16:creationId xmlns:a16="http://schemas.microsoft.com/office/drawing/2014/main" id="{AF7F1960-33A9-5FCE-B266-983516AF3E15}"/>
              </a:ext>
            </a:extLst>
          </p:cNvPr>
          <p:cNvSpPr>
            <a:spLocks noGrp="1" noChangeArrowheads="1"/>
          </p:cNvSpPr>
          <p:nvPr>
            <p:ph type="title"/>
          </p:nvPr>
        </p:nvSpPr>
        <p:spPr/>
        <p:txBody>
          <a:bodyPr/>
          <a:lstStyle/>
          <a:p>
            <a:r>
              <a:rPr lang="en-GB" altLang="en-US" sz="3600" b="1"/>
              <a:t>Further Policy Developments: Directed Study</a:t>
            </a:r>
          </a:p>
        </p:txBody>
      </p:sp>
      <p:sp>
        <p:nvSpPr>
          <p:cNvPr id="76803" name="Rectangle 5">
            <a:extLst>
              <a:ext uri="{FF2B5EF4-FFF2-40B4-BE49-F238E27FC236}">
                <a16:creationId xmlns:a16="http://schemas.microsoft.com/office/drawing/2014/main" id="{9AEEE1DF-4A58-1A6D-C852-A06FFD85B5FE}"/>
              </a:ext>
            </a:extLst>
          </p:cNvPr>
          <p:cNvSpPr>
            <a:spLocks noGrp="1" noChangeArrowheads="1"/>
          </p:cNvSpPr>
          <p:nvPr>
            <p:ph idx="1"/>
          </p:nvPr>
        </p:nvSpPr>
        <p:spPr bwMode="auto"/>
        <p:txBody>
          <a:bodyPr wrap="square" numCol="1" anchor="t" anchorCtr="0" compatLnSpc="1">
            <a:prstTxWarp prst="textNoShape">
              <a:avLst/>
            </a:prstTxWarp>
            <a:normAutofit lnSpcReduction="10000"/>
          </a:bodyPr>
          <a:lstStyle/>
          <a:p>
            <a:pPr marL="514350" indent="-514350">
              <a:buFontTx/>
              <a:buAutoNum type="arabicPeriod"/>
            </a:pPr>
            <a:r>
              <a:rPr lang="en-GB" altLang="en-US" dirty="0"/>
              <a:t>Youth Engagement and Progression Framework</a:t>
            </a:r>
          </a:p>
          <a:p>
            <a:pPr marL="514350" indent="-514350">
              <a:buFontTx/>
              <a:buAutoNum type="arabicPeriod"/>
            </a:pPr>
            <a:r>
              <a:rPr lang="en-GB" altLang="en-US" dirty="0"/>
              <a:t>Donaldson Educational Review (2015)</a:t>
            </a:r>
          </a:p>
          <a:p>
            <a:pPr marL="514350" indent="-514350">
              <a:buFontTx/>
              <a:buAutoNum type="arabicPeriod"/>
            </a:pPr>
            <a:r>
              <a:rPr lang="en-US" altLang="en-US" dirty="0"/>
              <a:t>The Well-being of Future Generations (Wales) Act 2015</a:t>
            </a:r>
          </a:p>
          <a:p>
            <a:pPr marL="514350" indent="-514350">
              <a:buNone/>
            </a:pPr>
            <a:endParaRPr lang="en-GB" altLang="en-US" sz="1800" b="1" dirty="0"/>
          </a:p>
          <a:p>
            <a:pPr marL="514350" indent="-514350">
              <a:buNone/>
            </a:pPr>
            <a:endParaRPr lang="en-GB" altLang="en-US" sz="1800" b="1" dirty="0"/>
          </a:p>
          <a:p>
            <a:pPr marL="514350" indent="-514350">
              <a:buNone/>
            </a:pPr>
            <a:r>
              <a:rPr lang="en-GB" altLang="en-US" sz="2000" b="1" dirty="0"/>
              <a:t>Please Consider:</a:t>
            </a:r>
          </a:p>
          <a:p>
            <a:pPr marL="933450" lvl="1" indent="-533400"/>
            <a:r>
              <a:rPr lang="en-GB" altLang="en-US" sz="2000" b="1" dirty="0"/>
              <a:t>Scan these;</a:t>
            </a:r>
          </a:p>
          <a:p>
            <a:pPr marL="933450" lvl="1" indent="-533400"/>
            <a:r>
              <a:rPr lang="en-GB" altLang="en-US" sz="2000" b="1" dirty="0"/>
              <a:t>What are their key points?</a:t>
            </a:r>
          </a:p>
          <a:p>
            <a:pPr marL="933450" lvl="1" indent="-533400"/>
            <a:r>
              <a:rPr lang="en-GB" altLang="en-US" sz="2000" b="1" dirty="0"/>
              <a:t>What do they mean in relation to youth work practice?</a:t>
            </a:r>
          </a:p>
          <a:p>
            <a:pPr marL="514350" indent="-514350">
              <a:buNone/>
            </a:pPr>
            <a:endParaRPr lang="en-GB" altLang="en-US" sz="1600" b="1" dirty="0"/>
          </a:p>
          <a:p>
            <a:pPr marL="514350" indent="-514350"/>
            <a:endParaRPr lang="en-GB" altLang="en-US" sz="1600" dirty="0"/>
          </a:p>
          <a:p>
            <a:pPr marL="514350" indent="-514350"/>
            <a:endParaRPr lang="en-GB" altLang="en-US" sz="1600" dirty="0"/>
          </a:p>
          <a:p>
            <a:pPr marL="514350" indent="-514350">
              <a:buFontTx/>
              <a:buAutoNum type="arabicPeriod"/>
            </a:pPr>
            <a:endParaRPr lang="en-GB" altLang="en-US" sz="1600" dirty="0"/>
          </a:p>
          <a:p>
            <a:pPr marL="514350" indent="-514350"/>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5203CBF5-D794-6AA6-6A71-55BE2516E1D2}"/>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p>
        </p:txBody>
      </p:sp>
      <p:sp>
        <p:nvSpPr>
          <p:cNvPr id="78851" name="Content Placeholder 2">
            <a:extLst>
              <a:ext uri="{FF2B5EF4-FFF2-40B4-BE49-F238E27FC236}">
                <a16:creationId xmlns:a16="http://schemas.microsoft.com/office/drawing/2014/main" id="{C6E262DE-58F6-D64F-83E7-35B2AB3AA1B3}"/>
              </a:ext>
            </a:extLst>
          </p:cNvPr>
          <p:cNvSpPr>
            <a:spLocks noGrp="1" noChangeArrowheads="1"/>
          </p:cNvSpPr>
          <p:nvPr>
            <p:ph idx="1"/>
          </p:nvPr>
        </p:nvSpPr>
        <p:spPr bwMode="auto"/>
        <p:txBody>
          <a:bodyPr wrap="square" numCol="1" anchor="t" anchorCtr="0" compatLnSpc="1">
            <a:prstTxWarp prst="textNoShape">
              <a:avLst/>
            </a:prstTxWarp>
          </a:bodyPr>
          <a:lstStyle/>
          <a:p>
            <a:pPr algn="just"/>
            <a:r>
              <a:rPr lang="en-GB" altLang="en-US" dirty="0"/>
              <a:t>What do you know about the YW NOS?</a:t>
            </a:r>
          </a:p>
          <a:p>
            <a:pPr lvl="1" algn="just"/>
            <a:r>
              <a:rPr lang="en-GB" altLang="en-US" dirty="0"/>
              <a:t>In small groups, define the </a:t>
            </a:r>
            <a:r>
              <a:rPr lang="en-GB" altLang="en-US" u="sng" dirty="0"/>
              <a:t>purpose of the YW NOS</a:t>
            </a:r>
          </a:p>
          <a:p>
            <a:pPr lvl="1" algn="just"/>
            <a:r>
              <a:rPr lang="en-GB" altLang="en-US" dirty="0"/>
              <a:t>How are the YW NOS used in practice?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E8E285AE-0056-C6E8-E961-5457DC2AC79E}"/>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p>
        </p:txBody>
      </p:sp>
      <p:sp>
        <p:nvSpPr>
          <p:cNvPr id="3" name="Content Placeholder 2">
            <a:extLst>
              <a:ext uri="{FF2B5EF4-FFF2-40B4-BE49-F238E27FC236}">
                <a16:creationId xmlns:a16="http://schemas.microsoft.com/office/drawing/2014/main" id="{9A7CCFE9-9924-27AF-A90F-1AF1CB553A0C}"/>
              </a:ext>
            </a:extLst>
          </p:cNvPr>
          <p:cNvSpPr>
            <a:spLocks noGrp="1"/>
          </p:cNvSpPr>
          <p:nvPr>
            <p:ph idx="1"/>
          </p:nvPr>
        </p:nvSpPr>
        <p:spPr/>
        <p:txBody>
          <a:bodyPr>
            <a:normAutofit fontScale="92500" lnSpcReduction="10000"/>
          </a:bodyPr>
          <a:lstStyle/>
          <a:p>
            <a:pPr algn="just">
              <a:defRPr/>
            </a:pPr>
            <a:r>
              <a:rPr lang="en-GB" sz="2300" dirty="0"/>
              <a:t>They aim to define the competencies required to carry out the functions carried out by the youth work workforce. </a:t>
            </a:r>
          </a:p>
          <a:p>
            <a:pPr algn="just">
              <a:defRPr/>
            </a:pPr>
            <a:r>
              <a:rPr lang="en-GB" sz="2300" dirty="0"/>
              <a:t>The NOS are intended to describe the competencies required to fulfil the tasks required in the youth sector. </a:t>
            </a:r>
          </a:p>
          <a:p>
            <a:pPr algn="just">
              <a:defRPr/>
            </a:pPr>
            <a:r>
              <a:rPr lang="en-GB" sz="2300" dirty="0"/>
              <a:t>The NOS, as the agreed standards of performance and knowledge required in youth work practice across the UK, can be used by employers to inform job descriptions, consider skills needs and identify areas of improvement, and can also support an individual’s professional and continuous development. The different contexts in which youth work is practiced will have a bearing on how these NOS are applied. </a:t>
            </a:r>
          </a:p>
          <a:p>
            <a:pPr algn="just">
              <a:defRPr/>
            </a:pPr>
            <a:endParaRPr lang="en-GB" sz="2300" dirty="0"/>
          </a:p>
          <a:p>
            <a:pPr marL="0" indent="0" algn="r">
              <a:buNone/>
              <a:defRPr/>
            </a:pPr>
            <a:r>
              <a:rPr lang="en-GB" sz="1800" dirty="0"/>
              <a:t>Adapted from: (CLD Standards Council Scotland, 2019, p. 2)</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D8D34BB8-AB35-B56F-B91E-00757C4F06BF}"/>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AA7E450E-3A27-3156-B288-9710D674FC0E}"/>
              </a:ext>
            </a:extLst>
          </p:cNvPr>
          <p:cNvSpPr>
            <a:spLocks noGrp="1"/>
          </p:cNvSpPr>
          <p:nvPr>
            <p:ph idx="1"/>
          </p:nvPr>
        </p:nvSpPr>
        <p:spPr/>
        <p:txBody>
          <a:bodyPr/>
          <a:lstStyle/>
          <a:p>
            <a:pPr algn="just">
              <a:defRPr/>
            </a:pPr>
            <a:r>
              <a:rPr lang="en-GB" sz="2000" dirty="0"/>
              <a:t>The relevant national, regional, local and political context, as well other applicable standards of performance or competence, should be taken into account when reading and applying the Youth Work NOS. </a:t>
            </a:r>
          </a:p>
          <a:p>
            <a:pPr algn="just">
              <a:defRPr/>
            </a:pPr>
            <a:r>
              <a:rPr lang="en-GB" sz="2000" dirty="0"/>
              <a:t>It should be noted that the approach to youth work differs across the four nations of the UK. The NOS have been written to enable the differences to be accommodated and to enable different terminology to be applied as appropriate.</a:t>
            </a:r>
          </a:p>
          <a:p>
            <a:pPr algn="just">
              <a:defRPr/>
            </a:pPr>
            <a:r>
              <a:rPr lang="en-GB" sz="2000" dirty="0"/>
              <a:t>However, regardless of the national context, at the core of all youth work practice are the Values for Youth Work, developed with the sector in 2007. </a:t>
            </a:r>
          </a:p>
          <a:p>
            <a:pPr algn="just">
              <a:defRPr/>
            </a:pPr>
            <a:r>
              <a:rPr lang="en-GB" sz="2000" dirty="0"/>
              <a:t>The Values describe an approach to youth work and it is expected that all those working with young people will work within the values. </a:t>
            </a:r>
          </a:p>
          <a:p>
            <a:pPr marL="0" indent="0" algn="r">
              <a:buNone/>
              <a:defRPr/>
            </a:pPr>
            <a:r>
              <a:rPr lang="en-GB" sz="1800" dirty="0"/>
              <a:t>Adapted from: (CLD Standards Council Scotland, 2019, p. 2)</a:t>
            </a:r>
          </a:p>
          <a:p>
            <a:pPr marL="0" indent="0" algn="r">
              <a:buNone/>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87113D06-F2CF-79D9-719F-7E1FC3655CD1}"/>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D253C09D-BBF8-CEB4-5656-5F67CE323D34}"/>
              </a:ext>
            </a:extLst>
          </p:cNvPr>
          <p:cNvSpPr>
            <a:spLocks noGrp="1"/>
          </p:cNvSpPr>
          <p:nvPr>
            <p:ph idx="1"/>
          </p:nvPr>
        </p:nvSpPr>
        <p:spPr/>
        <p:txBody>
          <a:bodyPr/>
          <a:lstStyle/>
          <a:p>
            <a:pPr algn="just">
              <a:defRPr/>
            </a:pPr>
            <a:r>
              <a:rPr lang="en-GB" sz="2400" dirty="0"/>
              <a:t>Can you remember what the Values for Youth Work are, as stipulated by the Youth Work National Occupational Standards (CLD Standards Council Scotland, 2019)?</a:t>
            </a:r>
          </a:p>
          <a:p>
            <a:pPr marL="0" indent="0" algn="r">
              <a:buNone/>
              <a:defRPr/>
            </a:pP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A55D9EA7-6664-77E7-976D-6406D3E775CD}"/>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4B9C7058-6731-0A99-EDE1-85E52F65C1F6}"/>
              </a:ext>
            </a:extLst>
          </p:cNvPr>
          <p:cNvSpPr>
            <a:spLocks noGrp="1"/>
          </p:cNvSpPr>
          <p:nvPr>
            <p:ph idx="1"/>
          </p:nvPr>
        </p:nvSpPr>
        <p:spPr/>
        <p:txBody>
          <a:bodyPr/>
          <a:lstStyle/>
          <a:p>
            <a:pPr marL="0" indent="0" algn="just">
              <a:buNone/>
              <a:defRPr/>
            </a:pPr>
            <a:r>
              <a:rPr lang="en-GB" sz="2000" b="1" dirty="0"/>
              <a:t>Participation and active involvement:</a:t>
            </a:r>
          </a:p>
          <a:p>
            <a:pPr marL="0" indent="0" algn="just">
              <a:buNone/>
              <a:defRPr/>
            </a:pPr>
            <a:endParaRPr lang="en-GB" sz="2000" b="1" dirty="0"/>
          </a:p>
          <a:p>
            <a:pPr algn="just">
              <a:defRPr/>
            </a:pPr>
            <a:r>
              <a:rPr lang="en-GB" sz="2000" dirty="0"/>
              <a:t>Young people choose to be involved, not least because they want to relax, meet friends, make new relationships, to have fun, and to find support, </a:t>
            </a:r>
          </a:p>
          <a:p>
            <a:pPr algn="just">
              <a:defRPr/>
            </a:pPr>
            <a:r>
              <a:rPr lang="en-GB" sz="2000" dirty="0"/>
              <a:t>The work starts from where young people are in relation to their own values, views and principles, as well as their own personal and social space, </a:t>
            </a:r>
          </a:p>
          <a:p>
            <a:pPr algn="just">
              <a:defRPr/>
            </a:pPr>
            <a:r>
              <a:rPr lang="en-GB" sz="20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CF7C9394-524D-D337-5F72-7A23359F239E}"/>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2E3EC9A6-B3BC-87EA-E6CF-2524A2F5B4A9}"/>
              </a:ext>
            </a:extLst>
          </p:cNvPr>
          <p:cNvSpPr>
            <a:spLocks noGrp="1"/>
          </p:cNvSpPr>
          <p:nvPr>
            <p:ph idx="1"/>
          </p:nvPr>
        </p:nvSpPr>
        <p:spPr/>
        <p:txBody>
          <a:bodyPr/>
          <a:lstStyle/>
          <a:p>
            <a:pPr marL="0" indent="0" algn="just">
              <a:buNone/>
              <a:defRPr/>
            </a:pPr>
            <a:r>
              <a:rPr lang="en-GB" sz="2000" b="1" dirty="0"/>
              <a:t>Equity, diversity and inclusion: </a:t>
            </a:r>
          </a:p>
          <a:p>
            <a:pPr marL="0" indent="0" algn="just">
              <a:buNone/>
              <a:defRPr/>
            </a:pPr>
            <a:endParaRPr lang="en-GB" sz="2000" dirty="0"/>
          </a:p>
          <a:p>
            <a:pPr algn="just">
              <a:defRPr/>
            </a:pPr>
            <a:r>
              <a:rPr lang="en-GB" sz="2000" dirty="0"/>
              <a:t>It treats young people with respect, valuing each individual and their differences, and promoting the acceptance and understanding of others, whilst challenging oppressive behaviour and ideas, </a:t>
            </a:r>
          </a:p>
          <a:p>
            <a:pPr algn="just">
              <a:defRPr/>
            </a:pPr>
            <a:r>
              <a:rPr lang="en-GB" sz="2000" dirty="0"/>
              <a:t>It respects and values individual differences by supporting and strengthening young people’s belief in themselves, and their capacity to grow and to change through a supportive group environment, </a:t>
            </a:r>
          </a:p>
          <a:p>
            <a:pPr algn="just">
              <a:defRPr/>
            </a:pPr>
            <a:r>
              <a:rPr lang="en-GB" sz="2000" dirty="0"/>
              <a:t>It is underpinned by the principles of equity, diversity and interdependence</a:t>
            </a:r>
          </a:p>
          <a:p>
            <a:pPr marL="0" indent="0" algn="r">
              <a:buNone/>
              <a:defRPr/>
            </a:pP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48BAD290-1741-41DF-2652-4D75CE160B65}"/>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22CD8782-32BB-2567-F40D-24F9916EEE5D}"/>
              </a:ext>
            </a:extLst>
          </p:cNvPr>
          <p:cNvSpPr>
            <a:spLocks noGrp="1"/>
          </p:cNvSpPr>
          <p:nvPr>
            <p:ph idx="1"/>
          </p:nvPr>
        </p:nvSpPr>
        <p:spPr/>
        <p:txBody>
          <a:bodyPr/>
          <a:lstStyle/>
          <a:p>
            <a:pPr marL="0" indent="0" algn="just">
              <a:buNone/>
              <a:defRPr/>
            </a:pPr>
            <a:r>
              <a:rPr lang="en-GB" sz="2000" b="1" dirty="0"/>
              <a:t>Partnership with young people and others:</a:t>
            </a:r>
          </a:p>
          <a:p>
            <a:pPr marL="0" indent="0" algn="just">
              <a:buNone/>
              <a:defRPr/>
            </a:pPr>
            <a:endParaRPr lang="en-GB" sz="2000" dirty="0"/>
          </a:p>
          <a:p>
            <a:pPr algn="just">
              <a:defRPr/>
            </a:pPr>
            <a:r>
              <a:rPr lang="en-GB" sz="20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algn="just">
              <a:defRPr/>
            </a:pPr>
            <a:r>
              <a:rPr lang="en-GB" sz="2000" dirty="0"/>
              <a:t>It works in partnership with young people and other agencies which contribute to young people’s social, educational and personal development, </a:t>
            </a:r>
          </a:p>
          <a:p>
            <a:pPr algn="just">
              <a:defRPr/>
            </a:pPr>
            <a:r>
              <a:rPr lang="en-GB" sz="2000" dirty="0"/>
              <a:t>It recognises the young person as a partner in a learning process, complementing formal education, promoting their access to learning opportunities which enable them to fulfil their potential,</a:t>
            </a:r>
          </a:p>
          <a:p>
            <a:pPr marL="0" indent="0" algn="r">
              <a:buNone/>
              <a:defRPr/>
            </a:pP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452342E9-32AB-4A02-15D4-5C2179CE2AA0}"/>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3" name="Content Placeholder 2">
            <a:extLst>
              <a:ext uri="{FF2B5EF4-FFF2-40B4-BE49-F238E27FC236}">
                <a16:creationId xmlns:a16="http://schemas.microsoft.com/office/drawing/2014/main" id="{CC526208-CCDD-7ECE-3580-184A07F5CF98}"/>
              </a:ext>
            </a:extLst>
          </p:cNvPr>
          <p:cNvSpPr>
            <a:spLocks noGrp="1"/>
          </p:cNvSpPr>
          <p:nvPr>
            <p:ph idx="1"/>
          </p:nvPr>
        </p:nvSpPr>
        <p:spPr>
          <a:xfrm>
            <a:off x="838200" y="1690688"/>
            <a:ext cx="10515600" cy="4351338"/>
          </a:xfrm>
        </p:spPr>
        <p:txBody>
          <a:bodyPr>
            <a:normAutofit/>
          </a:bodyPr>
          <a:lstStyle/>
          <a:p>
            <a:pPr marL="0" indent="0" algn="just">
              <a:buNone/>
              <a:defRPr/>
            </a:pPr>
            <a:r>
              <a:rPr lang="en-GB" sz="2000" b="1" dirty="0"/>
              <a:t>Personal, social and political development: </a:t>
            </a:r>
          </a:p>
          <a:p>
            <a:pPr marL="0" indent="0" algn="just">
              <a:buNone/>
              <a:defRPr/>
            </a:pPr>
            <a:endParaRPr lang="en-GB" sz="2000" b="1" dirty="0"/>
          </a:p>
          <a:p>
            <a:pPr algn="just">
              <a:defRPr/>
            </a:pPr>
            <a:r>
              <a:rPr lang="en-GB" sz="2000" dirty="0"/>
              <a:t>It is concerned with how young people feel, and not just with what they know and can do, </a:t>
            </a:r>
          </a:p>
          <a:p>
            <a:pPr algn="just">
              <a:defRPr/>
            </a:pPr>
            <a:r>
              <a:rPr lang="en-GB" sz="2000" dirty="0"/>
              <a:t>It is concerned with facilitating and empowering the voice of young people, encouraging and enabling them to influence the environment in which they live </a:t>
            </a:r>
          </a:p>
          <a:p>
            <a:pPr algn="just">
              <a:defRPr/>
            </a:pPr>
            <a:r>
              <a:rPr lang="en-GB" sz="2000" dirty="0"/>
              <a:t>It safeguards the welfare of young people, and provides them with a safe environment in which to explore their values, beliefs, ideas and issues.</a:t>
            </a:r>
          </a:p>
          <a:p>
            <a:pPr algn="just">
              <a:defRPr/>
            </a:pPr>
            <a:endParaRPr lang="en-GB" sz="2000" dirty="0"/>
          </a:p>
          <a:p>
            <a:pPr marL="0" indent="0" algn="just">
              <a:buNone/>
              <a:defRPr/>
            </a:pPr>
            <a:r>
              <a:rPr lang="en-GB" sz="2000" dirty="0"/>
              <a:t>These values underpin and are to be reflected within the requirements of the relevant standards</a:t>
            </a:r>
          </a:p>
          <a:p>
            <a:pPr marL="0" indent="0" algn="r">
              <a:buNone/>
              <a:defRPr/>
            </a:pPr>
            <a:r>
              <a:rPr lang="en-GB" sz="1800" dirty="0"/>
              <a:t>(CLD Standards Council Scotland, 2019, p. 5)</a:t>
            </a:r>
          </a:p>
          <a:p>
            <a:pPr marL="0" indent="0" algn="r">
              <a:buNone/>
              <a:defRPr/>
            </a:pP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6E767B1A-8842-4293-4A49-5A3462B63381}"/>
              </a:ext>
            </a:extLst>
          </p:cNvPr>
          <p:cNvSpPr>
            <a:spLocks noGrp="1" noChangeArrowheads="1"/>
          </p:cNvSpPr>
          <p:nvPr>
            <p:ph type="title"/>
          </p:nvPr>
        </p:nvSpPr>
        <p:spPr/>
        <p:txBody>
          <a:bodyPr/>
          <a:lstStyle/>
          <a:p>
            <a:pPr algn="just"/>
            <a:r>
              <a:rPr lang="en-GB" altLang="en-US" sz="2800" b="1"/>
              <a:t>Youth Work National Occupational Standards (CLD Standards Council Scotland, 2019)</a:t>
            </a:r>
            <a:endParaRPr lang="en-GB" altLang="en-US" sz="2800"/>
          </a:p>
        </p:txBody>
      </p:sp>
      <p:sp>
        <p:nvSpPr>
          <p:cNvPr id="87043" name="Content Placeholder 2">
            <a:extLst>
              <a:ext uri="{FF2B5EF4-FFF2-40B4-BE49-F238E27FC236}">
                <a16:creationId xmlns:a16="http://schemas.microsoft.com/office/drawing/2014/main" id="{267E64DC-12C7-D4FB-3093-E0A732EDAE6C}"/>
              </a:ext>
            </a:extLst>
          </p:cNvPr>
          <p:cNvSpPr>
            <a:spLocks noGrp="1" noChangeArrowheads="1"/>
          </p:cNvSpPr>
          <p:nvPr>
            <p:ph idx="1"/>
          </p:nvPr>
        </p:nvSpPr>
        <p:spPr bwMode="auto">
          <a:xfrm>
            <a:off x="2566988" y="1743076"/>
            <a:ext cx="6851650" cy="5141913"/>
          </a:xfrm>
        </p:spPr>
        <p:txBody>
          <a:bodyPr wrap="square" numCol="1" anchor="t" anchorCtr="0" compatLnSpc="1">
            <a:prstTxWarp prst="textNoShape">
              <a:avLst/>
            </a:prstTxWarp>
          </a:bodyPr>
          <a:lstStyle/>
          <a:p>
            <a:pPr marL="0" indent="0" algn="just">
              <a:buNone/>
            </a:pPr>
            <a:endParaRPr lang="en-GB" altLang="en-US" sz="2000"/>
          </a:p>
          <a:p>
            <a:pPr marL="0" indent="0" algn="r">
              <a:buNone/>
            </a:pPr>
            <a:endParaRPr lang="en-GB" altLang="en-US"/>
          </a:p>
        </p:txBody>
      </p:sp>
      <p:pic>
        <p:nvPicPr>
          <p:cNvPr id="87044" name="Picture 3" descr="Diagram&#10;&#10;Description automatically generated">
            <a:extLst>
              <a:ext uri="{FF2B5EF4-FFF2-40B4-BE49-F238E27FC236}">
                <a16:creationId xmlns:a16="http://schemas.microsoft.com/office/drawing/2014/main" id="{45E946D3-4D3C-C5CC-72EB-8C9CD1284A1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8947" t="23764" r="21826" b="13335"/>
          <a:stretch>
            <a:fillRect/>
          </a:stretch>
        </p:blipFill>
        <p:spPr bwMode="auto">
          <a:xfrm>
            <a:off x="3315781" y="1608284"/>
            <a:ext cx="5560437" cy="3936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5" name="TextBox 4">
            <a:extLst>
              <a:ext uri="{FF2B5EF4-FFF2-40B4-BE49-F238E27FC236}">
                <a16:creationId xmlns:a16="http://schemas.microsoft.com/office/drawing/2014/main" id="{03995798-31D0-4FB4-DEC4-B2C8A0A31EF8}"/>
              </a:ext>
            </a:extLst>
          </p:cNvPr>
          <p:cNvSpPr txBox="1">
            <a:spLocks noChangeArrowheads="1"/>
          </p:cNvSpPr>
          <p:nvPr/>
        </p:nvSpPr>
        <p:spPr bwMode="auto">
          <a:xfrm>
            <a:off x="8818995" y="5289619"/>
            <a:ext cx="38163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400" dirty="0"/>
              <a:t>(CLD Standards Council Scotland, 2019, p. 6)</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A9FE8EA6-F022-1343-77B9-39276FA66304}"/>
              </a:ext>
            </a:extLst>
          </p:cNvPr>
          <p:cNvSpPr>
            <a:spLocks noGrp="1" noChangeArrowheads="1"/>
          </p:cNvSpPr>
          <p:nvPr>
            <p:ph type="title"/>
          </p:nvPr>
        </p:nvSpPr>
        <p:spPr/>
        <p:txBody>
          <a:bodyPr/>
          <a:lstStyle/>
          <a:p>
            <a:pPr algn="just"/>
            <a:r>
              <a:rPr lang="en-GB" altLang="en-US" sz="3600" b="1"/>
              <a:t>Youth Work Strategy for Wales (WG, 2019)</a:t>
            </a:r>
          </a:p>
        </p:txBody>
      </p:sp>
      <p:pic>
        <p:nvPicPr>
          <p:cNvPr id="88067" name="Content Placeholder 3" descr="Graphical user interface, application&#10;&#10;Description automatically generated">
            <a:extLst>
              <a:ext uri="{FF2B5EF4-FFF2-40B4-BE49-F238E27FC236}">
                <a16:creationId xmlns:a16="http://schemas.microsoft.com/office/drawing/2014/main" id="{7F14522A-980D-99B3-8822-2797C166AB6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115" t="15731" r="35627" b="16805"/>
          <a:stretch>
            <a:fillRect/>
          </a:stretch>
        </p:blipFill>
        <p:spPr bwMode="auto">
          <a:xfrm>
            <a:off x="1609859" y="1481070"/>
            <a:ext cx="3161763" cy="4327806"/>
          </a:xfrm>
        </p:spPr>
      </p:pic>
      <p:sp>
        <p:nvSpPr>
          <p:cNvPr id="5" name="Subtitle 4">
            <a:extLst>
              <a:ext uri="{FF2B5EF4-FFF2-40B4-BE49-F238E27FC236}">
                <a16:creationId xmlns:a16="http://schemas.microsoft.com/office/drawing/2014/main" id="{9A81054F-FC18-E810-E47A-7A2A6C256403}"/>
              </a:ext>
            </a:extLst>
          </p:cNvPr>
          <p:cNvSpPr txBox="1">
            <a:spLocks/>
          </p:cNvSpPr>
          <p:nvPr/>
        </p:nvSpPr>
        <p:spPr bwMode="auto">
          <a:xfrm>
            <a:off x="5749637" y="2636839"/>
            <a:ext cx="5140036" cy="1584325"/>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lgn="just">
              <a:defRPr/>
            </a:pPr>
            <a:r>
              <a:rPr lang="en-GB" altLang="en-US" sz="2400" kern="0" dirty="0"/>
              <a:t>The third Youth Work strategy for Wales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9A08C2DE-D363-AB31-4EC9-5946EDFF9086}"/>
              </a:ext>
            </a:extLst>
          </p:cNvPr>
          <p:cNvSpPr>
            <a:spLocks noGrp="1" noChangeArrowheads="1"/>
          </p:cNvSpPr>
          <p:nvPr>
            <p:ph type="title"/>
          </p:nvPr>
        </p:nvSpPr>
        <p:spPr/>
        <p:txBody>
          <a:bodyPr/>
          <a:lstStyle/>
          <a:p>
            <a:pPr algn="just"/>
            <a:r>
              <a:rPr lang="en-GB" altLang="en-US" sz="3600" b="1"/>
              <a:t>Youth Work Strategy for Wales (WG, 2019)</a:t>
            </a:r>
          </a:p>
        </p:txBody>
      </p:sp>
      <p:sp>
        <p:nvSpPr>
          <p:cNvPr id="6" name="Content Placeholder 5">
            <a:extLst>
              <a:ext uri="{FF2B5EF4-FFF2-40B4-BE49-F238E27FC236}">
                <a16:creationId xmlns:a16="http://schemas.microsoft.com/office/drawing/2014/main" id="{D0D86FCB-08CD-84A4-1CBA-725B22300C04}"/>
              </a:ext>
            </a:extLst>
          </p:cNvPr>
          <p:cNvSpPr>
            <a:spLocks noGrp="1"/>
          </p:cNvSpPr>
          <p:nvPr>
            <p:ph idx="1"/>
          </p:nvPr>
        </p:nvSpPr>
        <p:spPr/>
        <p:txBody>
          <a:bodyPr/>
          <a:lstStyle/>
          <a:p>
            <a:pPr algn="just">
              <a:defRPr/>
            </a:pPr>
            <a:r>
              <a:rPr lang="en-GB" sz="2400" dirty="0"/>
              <a:t>“Youth work can mean different things to different people and, in part, this has contributed to a range of different strategic approaches to its delivery. But it is this fluidity, underpinned by distinctive values, that is one of youth work’s greatest strengths. Youth work is not confined to a single setting or context, though it is undoubtedly a key part of the wider education service. Youth work practice can and does adapt, and it can do so without compromising its values, principles and purpose. Youth work can change lives”.</a:t>
            </a:r>
          </a:p>
          <a:p>
            <a:pPr algn="just">
              <a:defRPr/>
            </a:pPr>
            <a:endParaRPr lang="en-GB" sz="2400" dirty="0"/>
          </a:p>
          <a:p>
            <a:pPr marL="0" indent="0" algn="r">
              <a:buNone/>
              <a:defRPr/>
            </a:pPr>
            <a:r>
              <a:rPr lang="en-GB" sz="2400" dirty="0"/>
              <a:t>(WG, 2019, p. 7)</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F04BE735-4DD2-11B3-8E74-8CD5179F4F71}"/>
              </a:ext>
            </a:extLst>
          </p:cNvPr>
          <p:cNvSpPr>
            <a:spLocks noGrp="1" noChangeArrowheads="1"/>
          </p:cNvSpPr>
          <p:nvPr>
            <p:ph type="title"/>
          </p:nvPr>
        </p:nvSpPr>
        <p:spPr/>
        <p:txBody>
          <a:bodyPr/>
          <a:lstStyle/>
          <a:p>
            <a:pPr algn="just"/>
            <a:r>
              <a:rPr lang="en-GB" altLang="en-US" sz="3600" b="1"/>
              <a:t>Youth Work Strategy for Wales (WG, 2019)</a:t>
            </a:r>
          </a:p>
        </p:txBody>
      </p:sp>
      <p:pic>
        <p:nvPicPr>
          <p:cNvPr id="91139" name="Content Placeholder 2" descr="Graphical user interface, text, application&#10;&#10;Description automatically generated">
            <a:extLst>
              <a:ext uri="{FF2B5EF4-FFF2-40B4-BE49-F238E27FC236}">
                <a16:creationId xmlns:a16="http://schemas.microsoft.com/office/drawing/2014/main" id="{5FDCF302-C7F1-200C-0AB5-6DA56664253E}"/>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14195" t="16087" r="19351" b="5513"/>
          <a:stretch/>
        </p:blipFill>
        <p:spPr bwMode="auto">
          <a:xfrm>
            <a:off x="3319048" y="1479349"/>
            <a:ext cx="5635248" cy="4432218"/>
          </a:xfrm>
        </p:spPr>
      </p:pic>
      <p:sp>
        <p:nvSpPr>
          <p:cNvPr id="91140" name="TextBox 3">
            <a:extLst>
              <a:ext uri="{FF2B5EF4-FFF2-40B4-BE49-F238E27FC236}">
                <a16:creationId xmlns:a16="http://schemas.microsoft.com/office/drawing/2014/main" id="{DC729990-7286-4EFA-66DB-2788EA1DEA49}"/>
              </a:ext>
            </a:extLst>
          </p:cNvPr>
          <p:cNvSpPr txBox="1">
            <a:spLocks noChangeArrowheads="1"/>
          </p:cNvSpPr>
          <p:nvPr/>
        </p:nvSpPr>
        <p:spPr bwMode="auto">
          <a:xfrm>
            <a:off x="7972282" y="5150354"/>
            <a:ext cx="38877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F8795A35-F056-18FD-1CC9-1460641EBF19}"/>
              </a:ext>
            </a:extLst>
          </p:cNvPr>
          <p:cNvSpPr>
            <a:spLocks noGrp="1" noChangeArrowheads="1"/>
          </p:cNvSpPr>
          <p:nvPr>
            <p:ph type="title"/>
          </p:nvPr>
        </p:nvSpPr>
        <p:spPr/>
        <p:txBody>
          <a:bodyPr/>
          <a:lstStyle/>
          <a:p>
            <a:pPr algn="just"/>
            <a:r>
              <a:rPr lang="en-GB" altLang="en-US" sz="3600" b="1"/>
              <a:t>Youth Work Strategy for Wales (WG, 2019)</a:t>
            </a:r>
          </a:p>
        </p:txBody>
      </p:sp>
      <p:pic>
        <p:nvPicPr>
          <p:cNvPr id="92164" name="Content Placeholder 2" descr="Graphical user interface, text, application&#10;&#10;Description automatically generated">
            <a:extLst>
              <a:ext uri="{FF2B5EF4-FFF2-40B4-BE49-F238E27FC236}">
                <a16:creationId xmlns:a16="http://schemas.microsoft.com/office/drawing/2014/main" id="{A8721C09-DA12-B953-9945-94A9DEDA65EE}"/>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14195" t="15447" r="18391" b="20393"/>
          <a:stretch/>
        </p:blipFill>
        <p:spPr bwMode="auto">
          <a:xfrm>
            <a:off x="2305153" y="1526892"/>
            <a:ext cx="6873792" cy="4361378"/>
          </a:xfrm>
        </p:spPr>
      </p:pic>
      <p:sp>
        <p:nvSpPr>
          <p:cNvPr id="92163" name="TextBox 6">
            <a:extLst>
              <a:ext uri="{FF2B5EF4-FFF2-40B4-BE49-F238E27FC236}">
                <a16:creationId xmlns:a16="http://schemas.microsoft.com/office/drawing/2014/main" id="{C2DAA0FC-763A-60DC-C109-8D5DC4E927D4}"/>
              </a:ext>
            </a:extLst>
          </p:cNvPr>
          <p:cNvSpPr txBox="1">
            <a:spLocks noChangeArrowheads="1"/>
          </p:cNvSpPr>
          <p:nvPr/>
        </p:nvSpPr>
        <p:spPr bwMode="auto">
          <a:xfrm>
            <a:off x="8499475" y="5068888"/>
            <a:ext cx="33845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B739A44F-EE3E-CB32-FC59-CDB25F1C38FF}"/>
              </a:ext>
            </a:extLst>
          </p:cNvPr>
          <p:cNvSpPr>
            <a:spLocks noGrp="1" noChangeArrowheads="1"/>
          </p:cNvSpPr>
          <p:nvPr>
            <p:ph type="title"/>
          </p:nvPr>
        </p:nvSpPr>
        <p:spPr/>
        <p:txBody>
          <a:bodyPr/>
          <a:lstStyle/>
          <a:p>
            <a:pPr algn="just"/>
            <a:r>
              <a:rPr lang="en-GB" altLang="en-US" sz="3600" b="1"/>
              <a:t>Youth Work Strategy for Wales (WG, 2019)</a:t>
            </a:r>
          </a:p>
        </p:txBody>
      </p:sp>
      <p:sp>
        <p:nvSpPr>
          <p:cNvPr id="4" name="Content Placeholder 3">
            <a:extLst>
              <a:ext uri="{FF2B5EF4-FFF2-40B4-BE49-F238E27FC236}">
                <a16:creationId xmlns:a16="http://schemas.microsoft.com/office/drawing/2014/main" id="{EF39D559-AEF8-4AA2-4850-16B99866200C}"/>
              </a:ext>
            </a:extLst>
          </p:cNvPr>
          <p:cNvSpPr>
            <a:spLocks noGrp="1"/>
          </p:cNvSpPr>
          <p:nvPr>
            <p:ph idx="1"/>
          </p:nvPr>
        </p:nvSpPr>
        <p:spPr/>
        <p:txBody>
          <a:bodyPr/>
          <a:lstStyle/>
          <a:p>
            <a:pPr>
              <a:defRPr/>
            </a:pPr>
            <a:r>
              <a:rPr lang="en-GB" dirty="0"/>
              <a:t>Task in small groups:</a:t>
            </a:r>
          </a:p>
          <a:p>
            <a:pPr marL="0" indent="0">
              <a:buNone/>
              <a:defRPr/>
            </a:pPr>
            <a:endParaRPr lang="en-GB" dirty="0"/>
          </a:p>
          <a:p>
            <a:pPr lvl="1">
              <a:defRPr/>
            </a:pPr>
            <a:r>
              <a:rPr lang="en-GB" dirty="0"/>
              <a:t>Examine the ‘aims’ allocated to your group, and consider these in light of your youth work practice</a:t>
            </a:r>
          </a:p>
          <a:p>
            <a:pPr>
              <a:defRPr/>
            </a:pPr>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C72FAFAC-C19C-94A2-11CA-D3A85C372053}"/>
              </a:ext>
            </a:extLst>
          </p:cNvPr>
          <p:cNvSpPr>
            <a:spLocks noGrp="1" noChangeArrowheads="1"/>
          </p:cNvSpPr>
          <p:nvPr>
            <p:ph type="title"/>
          </p:nvPr>
        </p:nvSpPr>
        <p:spPr/>
        <p:txBody>
          <a:bodyPr/>
          <a:lstStyle/>
          <a:p>
            <a:pPr algn="just"/>
            <a:r>
              <a:rPr lang="en-GB" altLang="en-US" sz="2800" b="1"/>
              <a:t>Youth Work in Wales: Principles and Purposes (Youth Work in Wales Review Group, 2022)</a:t>
            </a:r>
          </a:p>
        </p:txBody>
      </p:sp>
      <p:pic>
        <p:nvPicPr>
          <p:cNvPr id="94211" name="Content Placeholder 3" descr="Graphical user interface, application&#10;&#10;Description automatically generated">
            <a:extLst>
              <a:ext uri="{FF2B5EF4-FFF2-40B4-BE49-F238E27FC236}">
                <a16:creationId xmlns:a16="http://schemas.microsoft.com/office/drawing/2014/main" id="{B633E092-39C5-84A4-B803-48CEE4FC4C5F}"/>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219" t="16408" r="36040" b="13672"/>
          <a:stretch/>
        </p:blipFill>
        <p:spPr bwMode="auto">
          <a:xfrm>
            <a:off x="4403099" y="1389923"/>
            <a:ext cx="3185840" cy="4520169"/>
          </a:xfr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FCCDF549-47CE-94EB-1781-03104E0A9195}"/>
              </a:ext>
            </a:extLst>
          </p:cNvPr>
          <p:cNvSpPr>
            <a:spLocks noGrp="1" noChangeArrowheads="1"/>
          </p:cNvSpPr>
          <p:nvPr>
            <p:ph type="title"/>
          </p:nvPr>
        </p:nvSpPr>
        <p:spPr/>
        <p:txBody>
          <a:bodyPr anchor="t"/>
          <a:lstStyle/>
          <a:p>
            <a:r>
              <a:rPr lang="en-GB" altLang="en-US" sz="3200" b="1"/>
              <a:t>Youth Work in Wales: Principles and Purposes</a:t>
            </a:r>
          </a:p>
        </p:txBody>
      </p:sp>
      <p:sp>
        <p:nvSpPr>
          <p:cNvPr id="95235" name="Rectangle 5">
            <a:extLst>
              <a:ext uri="{FF2B5EF4-FFF2-40B4-BE49-F238E27FC236}">
                <a16:creationId xmlns:a16="http://schemas.microsoft.com/office/drawing/2014/main" id="{9105786D-6779-1D6C-CB07-6287DEECA9F3}"/>
              </a:ext>
            </a:extLst>
          </p:cNvPr>
          <p:cNvSpPr>
            <a:spLocks noGrp="1" noChangeArrowheads="1"/>
          </p:cNvSpPr>
          <p:nvPr>
            <p:ph idx="1"/>
          </p:nvPr>
        </p:nvSpPr>
        <p:spPr bwMode="auto"/>
        <p:txBody>
          <a:bodyPr wrap="square" numCol="1" anchor="t" anchorCtr="0" compatLnSpc="1">
            <a:prstTxWarp prst="textNoShape">
              <a:avLst/>
            </a:prstTxWarp>
          </a:bodyPr>
          <a:lstStyle/>
          <a:p>
            <a:pPr>
              <a:buFontTx/>
              <a:buNone/>
            </a:pPr>
            <a:r>
              <a:rPr lang="en-GB" altLang="en-US"/>
              <a:t>	The five pillars of Youth Work:</a:t>
            </a:r>
          </a:p>
          <a:p>
            <a:pPr>
              <a:buFontTx/>
              <a:buNone/>
            </a:pPr>
            <a:endParaRPr lang="en-GB" altLang="en-US"/>
          </a:p>
          <a:p>
            <a:pPr lvl="1"/>
            <a:r>
              <a:rPr lang="en-GB" altLang="en-US" sz="3200"/>
              <a:t>Educative</a:t>
            </a:r>
          </a:p>
          <a:p>
            <a:pPr lvl="1"/>
            <a:r>
              <a:rPr lang="en-GB" altLang="en-US" sz="3200"/>
              <a:t>Expressive</a:t>
            </a:r>
          </a:p>
          <a:p>
            <a:pPr lvl="1"/>
            <a:r>
              <a:rPr lang="en-GB" altLang="en-US" sz="3200"/>
              <a:t>Participative</a:t>
            </a:r>
          </a:p>
          <a:p>
            <a:pPr lvl="1"/>
            <a:r>
              <a:rPr lang="en-GB" altLang="en-US" sz="3200"/>
              <a:t>Inclusive</a:t>
            </a:r>
          </a:p>
          <a:p>
            <a:pPr lvl="1"/>
            <a:r>
              <a:rPr lang="en-GB" altLang="en-US" sz="3200"/>
              <a:t>Empowering</a:t>
            </a:r>
          </a:p>
          <a:p>
            <a:endParaRPr lang="en-GB" altLang="en-US" sz="2400"/>
          </a:p>
        </p:txBody>
      </p:sp>
      <p:sp>
        <p:nvSpPr>
          <p:cNvPr id="95236" name="Slide Number Placeholder 1">
            <a:extLst>
              <a:ext uri="{FF2B5EF4-FFF2-40B4-BE49-F238E27FC236}">
                <a16:creationId xmlns:a16="http://schemas.microsoft.com/office/drawing/2014/main" id="{E9CC13D4-1C44-AA92-C64E-C456659F31E4}"/>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004BE6F3-0A80-485E-A696-160A84C16580}" type="slidenum">
              <a:rPr lang="en-GB" altLang="en-US" sz="1200">
                <a:latin typeface="Arial" panose="020B0604020202020204" pitchFamily="34" charset="0"/>
                <a:cs typeface="Arial" panose="020B0604020202020204" pitchFamily="34" charset="0"/>
              </a:rPr>
              <a:pPr algn="r" eaLnBrk="1" hangingPunct="1"/>
              <a:t>58</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16E4E5C5-157A-7942-99BE-40DA7BEA8219}"/>
              </a:ext>
            </a:extLst>
          </p:cNvPr>
          <p:cNvSpPr>
            <a:spLocks noGrp="1" noChangeArrowheads="1"/>
          </p:cNvSpPr>
          <p:nvPr>
            <p:ph type="title"/>
          </p:nvPr>
        </p:nvSpPr>
        <p:spPr>
          <a:xfrm>
            <a:off x="838200" y="500062"/>
            <a:ext cx="10515600" cy="1325563"/>
          </a:xfrm>
        </p:spPr>
        <p:txBody>
          <a:bodyPr anchor="t"/>
          <a:lstStyle/>
          <a:p>
            <a:r>
              <a:rPr lang="en-GB" altLang="en-US" sz="3200" b="1" dirty="0"/>
              <a:t>Youth Work in Wales: Principles and Purposes</a:t>
            </a:r>
          </a:p>
        </p:txBody>
      </p:sp>
      <p:sp>
        <p:nvSpPr>
          <p:cNvPr id="97283" name="Rectangle 5">
            <a:extLst>
              <a:ext uri="{FF2B5EF4-FFF2-40B4-BE49-F238E27FC236}">
                <a16:creationId xmlns:a16="http://schemas.microsoft.com/office/drawing/2014/main" id="{FAA4E6C3-9357-3703-0C44-843F7BFACDCE}"/>
              </a:ext>
            </a:extLst>
          </p:cNvPr>
          <p:cNvSpPr>
            <a:spLocks noGrp="1" noChangeArrowheads="1"/>
          </p:cNvSpPr>
          <p:nvPr>
            <p:ph idx="1"/>
          </p:nvPr>
        </p:nvSpPr>
        <p:spPr bwMode="auto"/>
        <p:txBody>
          <a:bodyPr wrap="square" numCol="1" anchor="t" anchorCtr="0" compatLnSpc="1">
            <a:prstTxWarp prst="textNoShape">
              <a:avLst/>
            </a:prstTxWarp>
          </a:bodyPr>
          <a:lstStyle/>
          <a:p>
            <a:pPr algn="just">
              <a:buFontTx/>
              <a:buNone/>
            </a:pPr>
            <a:r>
              <a:rPr lang="en-GB" altLang="en-US" sz="2200" b="1"/>
              <a:t>	</a:t>
            </a:r>
            <a:r>
              <a:rPr lang="en-GB" altLang="en-US" b="1"/>
              <a:t>Educative</a:t>
            </a:r>
          </a:p>
          <a:p>
            <a:pPr algn="just">
              <a:buFontTx/>
              <a:buNone/>
            </a:pPr>
            <a:endParaRPr lang="en-GB" altLang="en-US"/>
          </a:p>
          <a:p>
            <a:pPr algn="just">
              <a:buFontTx/>
              <a:buNone/>
            </a:pPr>
            <a:r>
              <a:rPr lang="en-GB" altLang="en-US"/>
              <a:t>	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pPr algn="just">
              <a:buFontTx/>
              <a:buNone/>
            </a:pPr>
            <a:endParaRPr lang="en-GB" altLang="en-US"/>
          </a:p>
          <a:p>
            <a:pPr algn="just"/>
            <a:endParaRPr lang="en-GB" altLang="en-US"/>
          </a:p>
        </p:txBody>
      </p:sp>
      <p:sp>
        <p:nvSpPr>
          <p:cNvPr id="97284" name="Slide Number Placeholder 1">
            <a:extLst>
              <a:ext uri="{FF2B5EF4-FFF2-40B4-BE49-F238E27FC236}">
                <a16:creationId xmlns:a16="http://schemas.microsoft.com/office/drawing/2014/main" id="{1C2ABC98-35EB-9A40-15CF-BEBBC3929BE3}"/>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4A464A3-CF1B-40D9-81B6-6069970B6DE1}" type="slidenum">
              <a:rPr lang="en-GB" altLang="en-US" sz="1200">
                <a:latin typeface="Arial" panose="020B0604020202020204" pitchFamily="34" charset="0"/>
                <a:cs typeface="Arial" panose="020B0604020202020204" pitchFamily="34" charset="0"/>
              </a:rPr>
              <a:pPr algn="r" eaLnBrk="1" hangingPunct="1"/>
              <a:t>59</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B43E26D1-6CA2-2396-7F17-5D6468B8B0E9}"/>
              </a:ext>
            </a:extLst>
          </p:cNvPr>
          <p:cNvSpPr>
            <a:spLocks noGrp="1" noChangeArrowheads="1"/>
          </p:cNvSpPr>
          <p:nvPr>
            <p:ph type="title"/>
          </p:nvPr>
        </p:nvSpPr>
        <p:spPr/>
        <p:txBody>
          <a:bodyPr anchor="t"/>
          <a:lstStyle/>
          <a:p>
            <a:r>
              <a:rPr lang="en-GB" altLang="en-US" sz="3200" b="1" dirty="0"/>
              <a:t>Youth Work in Wales: Principles and Purposes</a:t>
            </a:r>
          </a:p>
        </p:txBody>
      </p:sp>
      <p:sp>
        <p:nvSpPr>
          <p:cNvPr id="99331" name="Rectangle 5">
            <a:extLst>
              <a:ext uri="{FF2B5EF4-FFF2-40B4-BE49-F238E27FC236}">
                <a16:creationId xmlns:a16="http://schemas.microsoft.com/office/drawing/2014/main" id="{873CC6F8-DECE-AA9E-D0FA-F4E9D0530E88}"/>
              </a:ext>
            </a:extLst>
          </p:cNvPr>
          <p:cNvSpPr>
            <a:spLocks noGrp="1" noChangeArrowheads="1"/>
          </p:cNvSpPr>
          <p:nvPr>
            <p:ph idx="1"/>
          </p:nvPr>
        </p:nvSpPr>
        <p:spPr bwMode="auto"/>
        <p:txBody>
          <a:bodyPr wrap="square" numCol="1" anchor="t" anchorCtr="0" compatLnSpc="1">
            <a:prstTxWarp prst="textNoShape">
              <a:avLst/>
            </a:prstTxWarp>
          </a:bodyPr>
          <a:lstStyle/>
          <a:p>
            <a:pPr>
              <a:buFontTx/>
              <a:buNone/>
            </a:pPr>
            <a:r>
              <a:rPr lang="en-GB" altLang="en-US" sz="2600" b="1"/>
              <a:t>	</a:t>
            </a:r>
            <a:endParaRPr lang="en-GB" altLang="en-US"/>
          </a:p>
        </p:txBody>
      </p:sp>
      <p:sp>
        <p:nvSpPr>
          <p:cNvPr id="99332" name="Rectangle 3">
            <a:extLst>
              <a:ext uri="{FF2B5EF4-FFF2-40B4-BE49-F238E27FC236}">
                <a16:creationId xmlns:a16="http://schemas.microsoft.com/office/drawing/2014/main" id="{05FCDC34-4407-740F-FD8B-C78C38DA0B32}"/>
              </a:ext>
            </a:extLst>
          </p:cNvPr>
          <p:cNvSpPr>
            <a:spLocks noGrp="1" noChangeArrowheads="1"/>
          </p:cNvSpPr>
          <p:nvPr>
            <p:ph sz="half" idx="4294967295"/>
          </p:nvPr>
        </p:nvSpPr>
        <p:spPr bwMode="auto">
          <a:xfrm>
            <a:off x="0" y="1517650"/>
            <a:ext cx="10515600"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buFontTx/>
              <a:buNone/>
            </a:pPr>
            <a:r>
              <a:rPr lang="en-US" altLang="en-US" sz="2000" b="1" dirty="0"/>
              <a:t>	</a:t>
            </a:r>
            <a:r>
              <a:rPr lang="en-US" altLang="en-US" b="1" dirty="0"/>
              <a:t>Expressive</a:t>
            </a:r>
          </a:p>
          <a:p>
            <a:pPr algn="just">
              <a:buFontTx/>
              <a:buNone/>
            </a:pPr>
            <a:endParaRPr lang="en-US" altLang="en-US" b="1" dirty="0"/>
          </a:p>
          <a:p>
            <a:pPr algn="just">
              <a:buFontTx/>
              <a:buNone/>
            </a:pPr>
            <a:r>
              <a:rPr lang="en-US" altLang="en-US" dirty="0"/>
              <a:t>	Encouraging and enabling young people to express their understanding and knowledge and their ideas, opinions, emotions and aspirations through a broad range of creative and often challenging opportunities.</a:t>
            </a:r>
          </a:p>
          <a:p>
            <a:pPr>
              <a:buFontTx/>
              <a:buNone/>
            </a:pPr>
            <a:endParaRPr lang="en-US" altLang="en-US" dirty="0"/>
          </a:p>
          <a:p>
            <a:pPr>
              <a:buFontTx/>
              <a:buNone/>
            </a:pPr>
            <a:endParaRPr lang="en-GB" altLang="en-US" dirty="0"/>
          </a:p>
        </p:txBody>
      </p:sp>
      <p:sp>
        <p:nvSpPr>
          <p:cNvPr id="99333" name="Slide Number Placeholder 1">
            <a:extLst>
              <a:ext uri="{FF2B5EF4-FFF2-40B4-BE49-F238E27FC236}">
                <a16:creationId xmlns:a16="http://schemas.microsoft.com/office/drawing/2014/main" id="{5BC7E5D1-A633-8536-BF0F-ED61B11BD4CA}"/>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80F8BFA1-D779-4CC3-B386-202463719AE1}" type="slidenum">
              <a:rPr lang="en-GB" altLang="en-US" sz="1200">
                <a:latin typeface="Arial" panose="020B0604020202020204" pitchFamily="34" charset="0"/>
                <a:cs typeface="Arial" panose="020B0604020202020204" pitchFamily="34" charset="0"/>
              </a:rPr>
              <a:pPr algn="r" eaLnBrk="1" hangingPunct="1"/>
              <a:t>60</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B572BACA-50DB-933E-87C2-C988FE4EA335}"/>
              </a:ext>
            </a:extLst>
          </p:cNvPr>
          <p:cNvSpPr>
            <a:spLocks noGrp="1" noChangeArrowheads="1"/>
          </p:cNvSpPr>
          <p:nvPr>
            <p:ph type="title"/>
          </p:nvPr>
        </p:nvSpPr>
        <p:spPr/>
        <p:txBody>
          <a:bodyPr anchor="t"/>
          <a:lstStyle/>
          <a:p>
            <a:r>
              <a:rPr lang="en-GB" altLang="en-US" sz="3200" b="1"/>
              <a:t>Youth Work in Wales: Principles and Purposes</a:t>
            </a:r>
          </a:p>
        </p:txBody>
      </p:sp>
      <p:sp>
        <p:nvSpPr>
          <p:cNvPr id="101379" name="Rectangle 3">
            <a:extLst>
              <a:ext uri="{FF2B5EF4-FFF2-40B4-BE49-F238E27FC236}">
                <a16:creationId xmlns:a16="http://schemas.microsoft.com/office/drawing/2014/main" id="{C32E8CEB-0120-D133-8460-2B77A3EAF9AC}"/>
              </a:ext>
            </a:extLst>
          </p:cNvPr>
          <p:cNvSpPr>
            <a:spLocks noGrp="1" noChangeArrowheads="1"/>
          </p:cNvSpPr>
          <p:nvPr>
            <p:ph idx="1"/>
          </p:nvPr>
        </p:nvSpPr>
        <p:spPr bwMode="auto"/>
        <p:txBody>
          <a:bodyPr wrap="square" numCol="1" anchor="t" anchorCtr="0" compatLnSpc="1">
            <a:prstTxWarp prst="textNoShape">
              <a:avLst/>
            </a:prstTxWarp>
          </a:bodyPr>
          <a:lstStyle/>
          <a:p>
            <a:pPr algn="just">
              <a:buFontTx/>
              <a:buNone/>
            </a:pPr>
            <a:r>
              <a:rPr lang="en-US" altLang="en-US" b="1"/>
              <a:t>	Participative</a:t>
            </a:r>
          </a:p>
          <a:p>
            <a:pPr algn="just">
              <a:buFontTx/>
              <a:buNone/>
            </a:pPr>
            <a:r>
              <a:rPr lang="en-US" altLang="en-US" b="1"/>
              <a:t>	</a:t>
            </a:r>
          </a:p>
          <a:p>
            <a:pPr algn="just">
              <a:buFontTx/>
              <a:buNone/>
            </a:pPr>
            <a:r>
              <a:rPr lang="en-US" altLang="en-US" b="1"/>
              <a:t>	</a:t>
            </a:r>
            <a:r>
              <a:rPr lang="en-GB" altLang="en-US"/>
              <a:t>Encouraging and supporting young people to become partners in, and share responsibility for, the opportunities, learning processes and decision-making structures which affect their own and other people's lives and environments.</a:t>
            </a:r>
          </a:p>
          <a:p>
            <a:pPr algn="just">
              <a:buFontTx/>
              <a:buNone/>
            </a:pPr>
            <a:endParaRPr lang="en-GB" altLang="en-US"/>
          </a:p>
        </p:txBody>
      </p:sp>
      <p:sp>
        <p:nvSpPr>
          <p:cNvPr id="101380" name="Slide Number Placeholder 1">
            <a:extLst>
              <a:ext uri="{FF2B5EF4-FFF2-40B4-BE49-F238E27FC236}">
                <a16:creationId xmlns:a16="http://schemas.microsoft.com/office/drawing/2014/main" id="{EC76A1FC-3103-50A8-E0F9-81D0F009D6FB}"/>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B226140B-1C4F-4364-A5D8-6183C08C4936}" type="slidenum">
              <a:rPr lang="en-GB" altLang="en-US" sz="1200">
                <a:latin typeface="Arial" panose="020B0604020202020204" pitchFamily="34" charset="0"/>
                <a:cs typeface="Arial" panose="020B0604020202020204" pitchFamily="34" charset="0"/>
              </a:rPr>
              <a:pPr algn="r" eaLnBrk="1" hangingPunct="1"/>
              <a:t>61</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0AF0AB14-BEEB-6E1D-E4F1-2C8B0A628113}"/>
              </a:ext>
            </a:extLst>
          </p:cNvPr>
          <p:cNvSpPr>
            <a:spLocks noGrp="1" noChangeArrowheads="1"/>
          </p:cNvSpPr>
          <p:nvPr>
            <p:ph type="title"/>
          </p:nvPr>
        </p:nvSpPr>
        <p:spPr/>
        <p:txBody>
          <a:bodyPr anchor="t"/>
          <a:lstStyle/>
          <a:p>
            <a:r>
              <a:rPr lang="en-GB" altLang="en-US" sz="3200" b="1"/>
              <a:t>Youth Work in Wales: Principles and Purposes</a:t>
            </a:r>
          </a:p>
        </p:txBody>
      </p:sp>
      <p:sp>
        <p:nvSpPr>
          <p:cNvPr id="103427" name="Rectangle 5">
            <a:extLst>
              <a:ext uri="{FF2B5EF4-FFF2-40B4-BE49-F238E27FC236}">
                <a16:creationId xmlns:a16="http://schemas.microsoft.com/office/drawing/2014/main" id="{F9AA75DD-0032-673B-C364-7A5F8468F4FB}"/>
              </a:ext>
            </a:extLst>
          </p:cNvPr>
          <p:cNvSpPr>
            <a:spLocks noGrp="1" noChangeArrowheads="1"/>
          </p:cNvSpPr>
          <p:nvPr>
            <p:ph idx="1"/>
          </p:nvPr>
        </p:nvSpPr>
        <p:spPr bwMode="auto"/>
        <p:txBody>
          <a:bodyPr wrap="square" numCol="1" anchor="t" anchorCtr="0" compatLnSpc="1">
            <a:prstTxWarp prst="textNoShape">
              <a:avLst/>
            </a:prstTxWarp>
          </a:bodyPr>
          <a:lstStyle/>
          <a:p>
            <a:pPr algn="just">
              <a:buFontTx/>
              <a:buNone/>
            </a:pPr>
            <a:r>
              <a:rPr lang="en-GB" altLang="en-US" sz="2000" b="1" dirty="0"/>
              <a:t>	</a:t>
            </a:r>
            <a:r>
              <a:rPr lang="en-GB" altLang="en-US" sz="2400" b="1" dirty="0"/>
              <a:t>Inclusive</a:t>
            </a:r>
          </a:p>
          <a:p>
            <a:pPr algn="just">
              <a:buFontTx/>
              <a:buNone/>
            </a:pPr>
            <a:endParaRPr lang="en-GB" altLang="en-US" sz="2400" dirty="0"/>
          </a:p>
          <a:p>
            <a:pPr algn="just">
              <a:buFontTx/>
              <a:buNone/>
            </a:pPr>
            <a:r>
              <a:rPr lang="en-GB" altLang="en-US" sz="2400" dirty="0"/>
              <a:t>	Enabling young people to develop knowledge, understanding and positive attitudes and behaviour in relation to:</a:t>
            </a:r>
          </a:p>
          <a:p>
            <a:pPr lvl="1" algn="just"/>
            <a:r>
              <a:rPr lang="en-GB" altLang="en-US" sz="2000" dirty="0"/>
              <a:t>racial, social, and cultural identity, disability and diversity;</a:t>
            </a:r>
          </a:p>
          <a:p>
            <a:pPr lvl="1" algn="just"/>
            <a:r>
              <a:rPr lang="en-GB" altLang="en-US" sz="2000" dirty="0"/>
              <a:t>heritage;</a:t>
            </a:r>
          </a:p>
          <a:p>
            <a:pPr lvl="1" algn="just"/>
            <a:r>
              <a:rPr lang="en-GB" altLang="en-US" sz="2000" dirty="0"/>
              <a:t>languages and the value of one's own and other languages;</a:t>
            </a:r>
          </a:p>
          <a:p>
            <a:pPr lvl="1" algn="just"/>
            <a:r>
              <a:rPr lang="en-GB" altLang="en-US" sz="2000" dirty="0"/>
              <a:t>citizenship;</a:t>
            </a:r>
          </a:p>
          <a:p>
            <a:pPr lvl="1" algn="just"/>
            <a:r>
              <a:rPr lang="en-GB" altLang="en-US" sz="2000" dirty="0"/>
              <a:t>respect for other people’s choices.</a:t>
            </a:r>
          </a:p>
        </p:txBody>
      </p:sp>
      <p:sp>
        <p:nvSpPr>
          <p:cNvPr id="103428" name="Slide Number Placeholder 1">
            <a:extLst>
              <a:ext uri="{FF2B5EF4-FFF2-40B4-BE49-F238E27FC236}">
                <a16:creationId xmlns:a16="http://schemas.microsoft.com/office/drawing/2014/main" id="{596231DB-546F-2F9A-AE81-F6625A33552C}"/>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19732744-BE5B-44C2-A3B1-7E5CCAF17E00}" type="slidenum">
              <a:rPr lang="en-GB" altLang="en-US" sz="1200">
                <a:latin typeface="Arial" panose="020B0604020202020204" pitchFamily="34" charset="0"/>
                <a:cs typeface="Arial" panose="020B0604020202020204" pitchFamily="34" charset="0"/>
              </a:rPr>
              <a:pPr algn="r" eaLnBrk="1" hangingPunct="1"/>
              <a:t>62</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F400504D-CEF2-3E4B-394C-68716EAD0AB7}"/>
              </a:ext>
            </a:extLst>
          </p:cNvPr>
          <p:cNvSpPr>
            <a:spLocks noGrp="1" noChangeArrowheads="1"/>
          </p:cNvSpPr>
          <p:nvPr>
            <p:ph type="title"/>
          </p:nvPr>
        </p:nvSpPr>
        <p:spPr/>
        <p:txBody>
          <a:bodyPr anchor="t"/>
          <a:lstStyle/>
          <a:p>
            <a:r>
              <a:rPr lang="en-GB" altLang="en-US" sz="3200" b="1"/>
              <a:t>Youth Work in Wales: Principles and Purposes</a:t>
            </a:r>
          </a:p>
        </p:txBody>
      </p:sp>
      <p:sp>
        <p:nvSpPr>
          <p:cNvPr id="105475" name="Rectangle 5">
            <a:extLst>
              <a:ext uri="{FF2B5EF4-FFF2-40B4-BE49-F238E27FC236}">
                <a16:creationId xmlns:a16="http://schemas.microsoft.com/office/drawing/2014/main" id="{E4D46992-8C39-88F3-3AC7-831497629929}"/>
              </a:ext>
            </a:extLst>
          </p:cNvPr>
          <p:cNvSpPr>
            <a:spLocks noGrp="1" noChangeArrowheads="1"/>
          </p:cNvSpPr>
          <p:nvPr>
            <p:ph idx="1"/>
          </p:nvPr>
        </p:nvSpPr>
        <p:spPr bwMode="auto">
          <a:xfrm>
            <a:off x="838200" y="1416701"/>
            <a:ext cx="10515600" cy="4351338"/>
          </a:xfrm>
        </p:spPr>
        <p:txBody>
          <a:bodyPr wrap="square" numCol="1" anchor="t" anchorCtr="0" compatLnSpc="1">
            <a:prstTxWarp prst="textNoShape">
              <a:avLst/>
            </a:prstTxWarp>
          </a:bodyPr>
          <a:lstStyle/>
          <a:p>
            <a:pPr algn="just">
              <a:buFontTx/>
              <a:buNone/>
            </a:pPr>
            <a:r>
              <a:rPr lang="en-GB" altLang="en-US" b="1" dirty="0"/>
              <a:t>Empowering</a:t>
            </a:r>
          </a:p>
          <a:p>
            <a:pPr lvl="1" algn="just"/>
            <a:r>
              <a:rPr lang="en-GB" altLang="en-US" dirty="0"/>
              <a:t>Equipping young people with the understanding and skills to enable them to exercise their rights including:</a:t>
            </a:r>
          </a:p>
          <a:p>
            <a:pPr lvl="1" algn="just"/>
            <a:r>
              <a:rPr lang="en-GB" altLang="en-US" dirty="0"/>
              <a:t>recognising that all young people have rights and that this implies respecting the rights of others;</a:t>
            </a:r>
          </a:p>
          <a:p>
            <a:pPr lvl="1" algn="just"/>
            <a:r>
              <a:rPr lang="en-GB" altLang="en-US" dirty="0"/>
              <a:t>supporting young people to carry out their responsibilities as citizens and members of their communities;</a:t>
            </a:r>
          </a:p>
          <a:p>
            <a:pPr lvl="1" algn="just"/>
            <a:r>
              <a:rPr lang="en-GB" altLang="en-US" dirty="0"/>
              <a:t>encouraging young people to engage with the personal, social and political issues which affect their lives and the lives of others and to develop qualities of leadership.</a:t>
            </a:r>
          </a:p>
          <a:p>
            <a:pPr>
              <a:buFontTx/>
              <a:buNone/>
            </a:pPr>
            <a:endParaRPr lang="en-GB" altLang="en-US" sz="1500" dirty="0"/>
          </a:p>
          <a:p>
            <a:endParaRPr lang="en-GB" altLang="en-US" sz="2400" dirty="0"/>
          </a:p>
        </p:txBody>
      </p:sp>
      <p:sp>
        <p:nvSpPr>
          <p:cNvPr id="105476" name="Slide Number Placeholder 1">
            <a:extLst>
              <a:ext uri="{FF2B5EF4-FFF2-40B4-BE49-F238E27FC236}">
                <a16:creationId xmlns:a16="http://schemas.microsoft.com/office/drawing/2014/main" id="{64B11733-57EC-9430-08EB-BEC95132013C}"/>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F3B20440-42F0-4C7C-896D-FA3294A1D505}" type="slidenum">
              <a:rPr lang="en-GB" altLang="en-US" sz="1200">
                <a:latin typeface="Arial" panose="020B0604020202020204" pitchFamily="34" charset="0"/>
                <a:cs typeface="Arial" panose="020B0604020202020204" pitchFamily="34" charset="0"/>
              </a:rPr>
              <a:pPr algn="r" eaLnBrk="1" hangingPunct="1"/>
              <a:t>63</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5BDE0D5B-1C0E-AEA2-BA66-388656B84AC5}"/>
              </a:ext>
            </a:extLst>
          </p:cNvPr>
          <p:cNvSpPr>
            <a:spLocks noGrp="1" noChangeArrowheads="1"/>
          </p:cNvSpPr>
          <p:nvPr>
            <p:ph type="title"/>
          </p:nvPr>
        </p:nvSpPr>
        <p:spPr/>
        <p:txBody>
          <a:bodyPr/>
          <a:lstStyle/>
          <a:p>
            <a:r>
              <a:rPr lang="cy-GB" altLang="en-US" sz="3200" b="1"/>
              <a:t>Group Task</a:t>
            </a:r>
            <a:r>
              <a:rPr lang="en-GB" altLang="en-US" sz="4000" b="1"/>
              <a:t> </a:t>
            </a:r>
          </a:p>
        </p:txBody>
      </p:sp>
      <p:sp>
        <p:nvSpPr>
          <p:cNvPr id="107523" name="Rectangle 4">
            <a:extLst>
              <a:ext uri="{FF2B5EF4-FFF2-40B4-BE49-F238E27FC236}">
                <a16:creationId xmlns:a16="http://schemas.microsoft.com/office/drawing/2014/main" id="{63CC01A8-75CC-0905-0176-5BB1DDF1A205}"/>
              </a:ext>
            </a:extLst>
          </p:cNvPr>
          <p:cNvSpPr>
            <a:spLocks noGrp="1" noChangeArrowheads="1"/>
          </p:cNvSpPr>
          <p:nvPr>
            <p:ph idx="1"/>
          </p:nvPr>
        </p:nvSpPr>
        <p:spPr bwMode="auto">
          <a:xfrm>
            <a:off x="838200" y="1547329"/>
            <a:ext cx="10515600" cy="4351338"/>
          </a:xfrm>
        </p:spPr>
        <p:txBody>
          <a:bodyPr wrap="square" numCol="1" anchor="t" anchorCtr="0" compatLnSpc="1">
            <a:prstTxWarp prst="textNoShape">
              <a:avLst/>
            </a:prstTxWarp>
            <a:normAutofit lnSpcReduction="10000"/>
          </a:bodyPr>
          <a:lstStyle/>
          <a:p>
            <a:pPr algn="just">
              <a:lnSpc>
                <a:spcPct val="80000"/>
              </a:lnSpc>
              <a:buFontTx/>
              <a:buNone/>
            </a:pPr>
            <a:r>
              <a:rPr lang="en-GB" altLang="en-US" sz="2000" dirty="0"/>
              <a:t>	</a:t>
            </a:r>
            <a:r>
              <a:rPr lang="en-GB" altLang="en-US" dirty="0"/>
              <a:t>What is your understanding of the five pillars? </a:t>
            </a:r>
          </a:p>
          <a:p>
            <a:pPr algn="just">
              <a:lnSpc>
                <a:spcPct val="80000"/>
              </a:lnSpc>
              <a:buFontTx/>
              <a:buNone/>
            </a:pPr>
            <a:endParaRPr lang="en-GB" altLang="en-US" dirty="0"/>
          </a:p>
          <a:p>
            <a:pPr algn="just">
              <a:lnSpc>
                <a:spcPct val="80000"/>
              </a:lnSpc>
            </a:pPr>
            <a:r>
              <a:rPr lang="en-GB" altLang="en-US" b="1" dirty="0"/>
              <a:t>Educative</a:t>
            </a:r>
          </a:p>
          <a:p>
            <a:pPr algn="just">
              <a:lnSpc>
                <a:spcPct val="80000"/>
              </a:lnSpc>
            </a:pPr>
            <a:r>
              <a:rPr lang="en-GB" altLang="en-US" b="1" dirty="0"/>
              <a:t>Empowering</a:t>
            </a:r>
          </a:p>
          <a:p>
            <a:pPr algn="just">
              <a:lnSpc>
                <a:spcPct val="80000"/>
              </a:lnSpc>
            </a:pPr>
            <a:r>
              <a:rPr lang="en-GB" altLang="en-US" b="1" dirty="0"/>
              <a:t>Participative</a:t>
            </a:r>
          </a:p>
          <a:p>
            <a:pPr algn="just">
              <a:lnSpc>
                <a:spcPct val="80000"/>
              </a:lnSpc>
            </a:pPr>
            <a:r>
              <a:rPr lang="en-GB" altLang="en-US" b="1" dirty="0"/>
              <a:t>Inclusive</a:t>
            </a:r>
          </a:p>
          <a:p>
            <a:pPr algn="just">
              <a:lnSpc>
                <a:spcPct val="80000"/>
              </a:lnSpc>
            </a:pPr>
            <a:r>
              <a:rPr lang="en-GB" altLang="en-US" b="1" dirty="0"/>
              <a:t>Expressive</a:t>
            </a:r>
          </a:p>
          <a:p>
            <a:pPr algn="just">
              <a:lnSpc>
                <a:spcPct val="80000"/>
              </a:lnSpc>
              <a:buFontTx/>
              <a:buNone/>
            </a:pPr>
            <a:endParaRPr lang="en-GB" altLang="en-US" b="1" dirty="0"/>
          </a:p>
          <a:p>
            <a:pPr algn="just">
              <a:lnSpc>
                <a:spcPct val="80000"/>
              </a:lnSpc>
              <a:buFontTx/>
              <a:buNone/>
            </a:pPr>
            <a:r>
              <a:rPr lang="en-GB" altLang="en-US" dirty="0"/>
              <a:t>	What do they mean in relation to youth work practice?  In relation to your Dissertation research?</a:t>
            </a:r>
          </a:p>
          <a:p>
            <a:pPr algn="just">
              <a:lnSpc>
                <a:spcPct val="80000"/>
              </a:lnSpc>
            </a:pPr>
            <a:endParaRPr lang="en-GB" altLang="en-US" sz="24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B14845E-C205-77B5-DA05-B47F2B034F7B}"/>
              </a:ext>
            </a:extLst>
          </p:cNvPr>
          <p:cNvSpPr>
            <a:spLocks noGrp="1" noChangeArrowheads="1"/>
          </p:cNvSpPr>
          <p:nvPr>
            <p:ph type="title"/>
          </p:nvPr>
        </p:nvSpPr>
        <p:spPr/>
        <p:txBody>
          <a:bodyPr/>
          <a:lstStyle/>
          <a:p>
            <a:r>
              <a:rPr lang="en-GB" altLang="en-US" sz="2200" b="1"/>
              <a:t>Youth Work in Wales: Principles and Purposes (Youth Work in Wales Review Group, 2022)</a:t>
            </a:r>
          </a:p>
        </p:txBody>
      </p:sp>
      <p:sp>
        <p:nvSpPr>
          <p:cNvPr id="109571" name="Rectangle 3">
            <a:extLst>
              <a:ext uri="{FF2B5EF4-FFF2-40B4-BE49-F238E27FC236}">
                <a16:creationId xmlns:a16="http://schemas.microsoft.com/office/drawing/2014/main" id="{C850C13F-6CEB-9607-BC31-EB609DB41CFF}"/>
              </a:ext>
            </a:extLst>
          </p:cNvPr>
          <p:cNvSpPr>
            <a:spLocks noGrp="1" noChangeArrowheads="1"/>
          </p:cNvSpPr>
          <p:nvPr>
            <p:ph idx="1"/>
          </p:nvPr>
        </p:nvSpPr>
        <p:spPr bwMode="auto"/>
        <p:txBody>
          <a:bodyPr wrap="square" numCol="1" anchor="t" anchorCtr="0" compatLnSpc="1">
            <a:prstTxWarp prst="textNoShape">
              <a:avLst/>
            </a:prstTxWarp>
          </a:bodyPr>
          <a:lstStyle/>
          <a:p>
            <a:pPr marL="0" indent="0">
              <a:buNone/>
            </a:pPr>
            <a:r>
              <a:rPr lang="en-GB" altLang="en-US"/>
              <a:t>Youth Work in Wales Review Group. (2022)</a:t>
            </a:r>
            <a:r>
              <a:rPr lang="en-GB" altLang="en-US" i="1"/>
              <a:t> Youth Work in Wales: Principles and Purposes</a:t>
            </a:r>
            <a:r>
              <a:rPr lang="en-GB" altLang="en-US"/>
              <a:t>, Cardiff: Youth Work in Wales Review Group.  </a:t>
            </a:r>
          </a:p>
          <a:p>
            <a:pPr marL="0" indent="0">
              <a:buNone/>
            </a:pPr>
            <a:endParaRPr lang="en-GB" altLang="en-US"/>
          </a:p>
          <a:p>
            <a:pPr marL="0" indent="0">
              <a:buNone/>
            </a:pPr>
            <a:r>
              <a:rPr lang="en-GB" altLang="en-US"/>
              <a:t>Available on Moodle</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4233</Words>
  <Application>Microsoft Office PowerPoint</Application>
  <PresentationFormat>Widescreen</PresentationFormat>
  <Paragraphs>376</Paragraphs>
  <Slides>65</Slides>
  <Notes>37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65</vt:i4>
      </vt:variant>
    </vt:vector>
  </HeadingPairs>
  <TitlesOfParts>
    <vt:vector size="71" baseType="lpstr">
      <vt:lpstr>Arial</vt:lpstr>
      <vt:lpstr>Calibri</vt:lpstr>
      <vt:lpstr>Calibri Light</vt:lpstr>
      <vt:lpstr>Euphemia</vt:lpstr>
      <vt:lpstr>Holding PAge</vt:lpstr>
      <vt:lpstr>Accessible 2</vt:lpstr>
      <vt:lpstr>ECGE6003Q </vt:lpstr>
      <vt:lpstr>Lecture Overview</vt:lpstr>
      <vt:lpstr>What is policy?  What is its purpose?</vt:lpstr>
      <vt:lpstr>The Bigger Picture</vt:lpstr>
      <vt:lpstr>The Bigger Picture</vt:lpstr>
      <vt:lpstr>Examples…</vt:lpstr>
      <vt:lpstr>Examples…</vt:lpstr>
      <vt:lpstr>Group Task: Influencing Policy</vt:lpstr>
      <vt:lpstr>PowerPoint Presentation</vt:lpstr>
      <vt:lpstr>PowerPoint Presentation</vt:lpstr>
      <vt:lpstr>Questions in relation to Davies &amp; Merton (2009)</vt:lpstr>
      <vt:lpstr>There is also considerable debate of youth work becoming more and more required to “show more tangible and positive results for the resources invested in it” (Davies and Merton, 2009, p. 6) through meeting targets and performance indicators, in an ever-increasing target driven culture which does not necessarily sit well with traditionalists who fear for the future of such a unique form of work with young people – a form of work which traditionally has been for ‘all’ young people. </vt:lpstr>
      <vt:lpstr>PowerPoint Presentation</vt:lpstr>
      <vt:lpstr> Learning and Skills Act (HMSO 2000) </vt:lpstr>
      <vt:lpstr> Extending Entitlement  Supporting Young People in Wales</vt:lpstr>
      <vt:lpstr> Extending Entitlement</vt:lpstr>
      <vt:lpstr> Extending Entitlement</vt:lpstr>
      <vt:lpstr>Extending Entitlement</vt:lpstr>
      <vt:lpstr>Extending Entitlement</vt:lpstr>
      <vt:lpstr>Extending Entitlement </vt:lpstr>
      <vt:lpstr>Our Future – A Review of Extending Entitlement (WG, 2018)</vt:lpstr>
      <vt:lpstr> Young People, Youth Work, Youth Service National Youth Service Strategy for Wales (WAG, 2007) </vt:lpstr>
      <vt:lpstr>National Youth Service Strategy for Wales</vt:lpstr>
      <vt:lpstr> National Youth Service Strategy for Wales </vt:lpstr>
      <vt:lpstr> 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 National Youth Service Strategy for Wales</vt:lpstr>
      <vt:lpstr> National Youth Service Strategy for Wales</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Further Policy Developments: Directed Study</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Strategy for Wales (WG, 2019)</vt:lpstr>
      <vt:lpstr>Youth Work Strategy for Wales (WG, 2019)</vt:lpstr>
      <vt:lpstr>Youth Work Strategy for Wales (WG, 2019)</vt:lpstr>
      <vt:lpstr>Youth Work Strategy for Wales (WG, 2019)</vt:lpstr>
      <vt:lpstr>Youth Work Strategy for Wales (WG, 2019)</vt:lpstr>
      <vt:lpstr>Youth Work in Wales: Principles and Purposes (Youth Work in Wales Review Group, 2022)</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Group Task </vt:lpstr>
      <vt:lpstr>Youth Work in Wales: Principles and Purposes (Youth Work in Wales Review Group, 2022)</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2025-11-24T23:22:55Z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