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363" r:id="rId2"/>
    <p:sldId id="461" r:id="rId3"/>
    <p:sldId id="459" r:id="rId4"/>
    <p:sldId id="462" r:id="rId5"/>
    <p:sldId id="513" r:id="rId6"/>
    <p:sldId id="515" r:id="rId7"/>
    <p:sldId id="514" r:id="rId8"/>
    <p:sldId id="595" r:id="rId9"/>
    <p:sldId id="596" r:id="rId10"/>
    <p:sldId id="597" r:id="rId11"/>
    <p:sldId id="598" r:id="rId12"/>
    <p:sldId id="599" r:id="rId13"/>
    <p:sldId id="600" r:id="rId14"/>
    <p:sldId id="601" r:id="rId15"/>
    <p:sldId id="602" r:id="rId16"/>
    <p:sldId id="603" r:id="rId17"/>
    <p:sldId id="604" r:id="rId18"/>
    <p:sldId id="605" r:id="rId19"/>
    <p:sldId id="606" r:id="rId20"/>
    <p:sldId id="607" r:id="rId21"/>
    <p:sldId id="608" r:id="rId22"/>
    <p:sldId id="609" r:id="rId23"/>
    <p:sldId id="610" r:id="rId24"/>
    <p:sldId id="611" r:id="rId25"/>
    <p:sldId id="612" r:id="rId26"/>
    <p:sldId id="614" r:id="rId27"/>
    <p:sldId id="613" r:id="rId28"/>
    <p:sldId id="564" r:id="rId29"/>
    <p:sldId id="615" r:id="rId30"/>
    <p:sldId id="384" r:id="rId31"/>
    <p:sldId id="470" r:id="rId32"/>
    <p:sldId id="488" r:id="rId33"/>
    <p:sldId id="512" r:id="rId34"/>
    <p:sldId id="492" r:id="rId3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B8E53D3D-0B68-422E-8C03-33FA4A4F8D4A}">
          <p14:sldIdLst>
            <p14:sldId id="363"/>
            <p14:sldId id="461"/>
            <p14:sldId id="459"/>
            <p14:sldId id="462"/>
            <p14:sldId id="513"/>
            <p14:sldId id="515"/>
            <p14:sldId id="514"/>
            <p14:sldId id="595"/>
            <p14:sldId id="596"/>
            <p14:sldId id="597"/>
            <p14:sldId id="598"/>
            <p14:sldId id="599"/>
            <p14:sldId id="600"/>
            <p14:sldId id="601"/>
            <p14:sldId id="602"/>
            <p14:sldId id="603"/>
            <p14:sldId id="604"/>
            <p14:sldId id="605"/>
            <p14:sldId id="606"/>
            <p14:sldId id="607"/>
            <p14:sldId id="608"/>
            <p14:sldId id="609"/>
            <p14:sldId id="610"/>
            <p14:sldId id="611"/>
            <p14:sldId id="612"/>
            <p14:sldId id="614"/>
            <p14:sldId id="613"/>
            <p14:sldId id="564"/>
            <p14:sldId id="615"/>
            <p14:sldId id="384"/>
            <p14:sldId id="470"/>
            <p14:sldId id="488"/>
          </p14:sldIdLst>
        </p14:section>
        <p14:section name="Untitled Section" id="{3A27C2B7-8EE8-4FE2-8702-C58E305C4D53}">
          <p14:sldIdLst>
            <p14:sldId id="512"/>
          </p14:sldIdLst>
        </p14:section>
        <p14:section name="Untitled Section" id="{4C339046-A7F7-4712-9455-1C5DD4AFB9A5}">
          <p14:sldIdLst>
            <p14:sldId id="49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159" autoAdjust="0"/>
    <p:restoredTop sz="94576" autoAdjust="0"/>
  </p:normalViewPr>
  <p:slideViewPr>
    <p:cSldViewPr>
      <p:cViewPr varScale="1">
        <p:scale>
          <a:sx n="63" d="100"/>
          <a:sy n="63" d="100"/>
        </p:scale>
        <p:origin x="1436"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1324"/>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11/08/2023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11/08/2023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11/08/2023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11/08/2023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11/08/2023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11/08/2023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11/08/2023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11/08/2023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11/08/2023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11/08/2023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11/08/2023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11/08/2023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hyperlink" Target="https://www.cipd.org/uk/knowledge/factsheets/turnover-retention-factshee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cipd.org/uk/knowledge/factsheets/redundancy-factsheet/"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cipd.org/uk/knowledge/employment-law/dismissal/#:~:text=It%20is%20possible%20to%20dismiss%20someone%20fairly%20if,substantial%20reason%E2%80%99%20%28such%20as%20being%20sent%20to%20prison%29."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cipd.org/en/topics/absence-management/"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bradfordfactorcalculator.com/" TargetMode="External"/><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657350" y="1160748"/>
            <a:ext cx="5829300" cy="1134666"/>
          </a:xfrm>
        </p:spPr>
        <p:txBody>
          <a:bodyPr/>
          <a:lstStyle/>
          <a:p>
            <a:pPr eaLnBrk="1" hangingPunct="1"/>
            <a:r>
              <a:rPr lang="en-GB" altLang="en-US" b="1" dirty="0"/>
              <a:t>LCLM5002</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521550" y="4077072"/>
            <a:ext cx="8100900" cy="124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2400" b="1" dirty="0">
                <a:solidFill>
                  <a:srgbClr val="FFFF00"/>
                </a:solidFill>
              </a:rPr>
              <a:t>Week 5 Lesson 5 </a:t>
            </a:r>
          </a:p>
          <a:p>
            <a:pPr eaLnBrk="1" hangingPunct="1"/>
            <a:r>
              <a:rPr lang="en-GB" altLang="en-US" sz="3000" dirty="0">
                <a:solidFill>
                  <a:srgbClr val="FFFF00"/>
                </a:solidFill>
              </a:rPr>
              <a:t>Managing employment </a:t>
            </a:r>
            <a:endParaRPr lang="en-GB" altLang="en-US" sz="24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251520" y="2621067"/>
            <a:ext cx="8208912" cy="1080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Developing and Managing Individuals and Teams </a:t>
            </a:r>
            <a:endParaRPr lang="en-GB" altLang="en-US" sz="27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457201" y="1062037"/>
            <a:ext cx="3008313" cy="871538"/>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3575050" y="1297686"/>
            <a:ext cx="5111750" cy="3407834"/>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305526" y="1955813"/>
            <a:ext cx="3008313" cy="3022418"/>
          </a:xfrm>
        </p:spPr>
        <p:txBody>
          <a:bodyPr wrap="square" anchor="t">
            <a:normAutofit/>
          </a:bodyPr>
          <a:lstStyle/>
          <a:p>
            <a:pPr marL="214313" indent="-214313">
              <a:buFont typeface="Wingdings" panose="05000000000000000000" pitchFamily="2" charset="2"/>
              <a:buChar char="Ø"/>
            </a:pPr>
            <a:r>
              <a:rPr lang="en-GB" dirty="0"/>
              <a:t>Please arrive to your class on time </a:t>
            </a:r>
          </a:p>
          <a:p>
            <a:pPr marL="214313" indent="-214313">
              <a:buFont typeface="Wingdings" panose="05000000000000000000" pitchFamily="2" charset="2"/>
              <a:buChar char="Ø"/>
            </a:pPr>
            <a:r>
              <a:rPr lang="en-GB" dirty="0"/>
              <a:t>Do not get distracted with your phone</a:t>
            </a:r>
          </a:p>
          <a:p>
            <a:pPr marL="214313" indent="-214313">
              <a:buFont typeface="Wingdings" panose="05000000000000000000" pitchFamily="2" charset="2"/>
              <a:buChar char="Ø"/>
            </a:pPr>
            <a:r>
              <a:rPr lang="en-US" b="0" i="0" dirty="0">
                <a:effectLst/>
              </a:rPr>
              <a:t>Respect and listen to your classmates</a:t>
            </a:r>
          </a:p>
          <a:p>
            <a:pPr marL="214313" indent="-214313">
              <a:buFont typeface="Wingdings" panose="05000000000000000000" pitchFamily="2" charset="2"/>
              <a:buChar char="Ø"/>
            </a:pPr>
            <a:r>
              <a:rPr lang="en-GB" b="0" i="0" dirty="0">
                <a:effectLst/>
              </a:rPr>
              <a:t>Ask questions</a:t>
            </a:r>
          </a:p>
          <a:p>
            <a:pPr marL="214313" indent="-214313">
              <a:buFont typeface="Wingdings" panose="05000000000000000000" pitchFamily="2" charset="2"/>
              <a:buChar char="Ø"/>
            </a:pPr>
            <a:r>
              <a:rPr lang="en-US" b="0" i="0" dirty="0">
                <a:effectLst/>
              </a:rPr>
              <a:t>Raise your hand to speak</a:t>
            </a:r>
          </a:p>
          <a:p>
            <a:pPr marL="214313" indent="-214313">
              <a:buFont typeface="Wingdings" panose="05000000000000000000" pitchFamily="2" charset="2"/>
              <a:buChar char="Ø"/>
            </a:pPr>
            <a:r>
              <a:rPr lang="en-GB" b="0" i="0" dirty="0">
                <a:effectLst/>
              </a:rPr>
              <a:t>Contribute to discussions</a:t>
            </a:r>
            <a:endParaRPr lang="en-US" b="0" i="0" dirty="0">
              <a:effectLst/>
            </a:endParaRPr>
          </a:p>
          <a:p>
            <a:pPr marL="214313" indent="-214313">
              <a:buFont typeface="Wingdings" panose="05000000000000000000" pitchFamily="2" charset="2"/>
              <a:buChar char="Ø"/>
            </a:pPr>
            <a:r>
              <a:rPr lang="en-GB" b="0" i="0" dirty="0">
                <a:effectLst/>
              </a:rPr>
              <a:t>Always do your best</a:t>
            </a:r>
          </a:p>
          <a:p>
            <a:endParaRPr lang="en-GB" dirty="0"/>
          </a:p>
          <a:p>
            <a:endParaRPr lang="en-GB" dirty="0"/>
          </a:p>
        </p:txBody>
      </p:sp>
    </p:spTree>
    <p:extLst>
      <p:ext uri="{BB962C8B-B14F-4D97-AF65-F5344CB8AC3E}">
        <p14:creationId xmlns:p14="http://schemas.microsoft.com/office/powerpoint/2010/main" val="3192864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2B5FD-805E-A35C-5EEC-7314F8F0781D}"/>
              </a:ext>
            </a:extLst>
          </p:cNvPr>
          <p:cNvSpPr>
            <a:spLocks noGrp="1"/>
          </p:cNvSpPr>
          <p:nvPr>
            <p:ph type="title"/>
          </p:nvPr>
        </p:nvSpPr>
        <p:spPr>
          <a:xfrm>
            <a:off x="457200" y="1063229"/>
            <a:ext cx="8229600" cy="857250"/>
          </a:xfrm>
        </p:spPr>
        <p:txBody>
          <a:bodyPr wrap="square" anchor="ctr">
            <a:normAutofit/>
          </a:bodyPr>
          <a:lstStyle/>
          <a:p>
            <a:r>
              <a:rPr lang="en-GB" dirty="0"/>
              <a:t>Aim of the Unit </a:t>
            </a:r>
          </a:p>
        </p:txBody>
      </p:sp>
      <p:sp>
        <p:nvSpPr>
          <p:cNvPr id="3" name="Content Placeholder 2">
            <a:extLst>
              <a:ext uri="{FF2B5EF4-FFF2-40B4-BE49-F238E27FC236}">
                <a16:creationId xmlns:a16="http://schemas.microsoft.com/office/drawing/2014/main" id="{1A47F343-8B5D-3DE6-A3A7-D729D332B71A}"/>
              </a:ext>
            </a:extLst>
          </p:cNvPr>
          <p:cNvSpPr>
            <a:spLocks noGrp="1"/>
          </p:cNvSpPr>
          <p:nvPr>
            <p:ph idx="1"/>
          </p:nvPr>
        </p:nvSpPr>
        <p:spPr>
          <a:xfrm>
            <a:off x="457200" y="2057401"/>
            <a:ext cx="8229600" cy="2937774"/>
          </a:xfrm>
        </p:spPr>
        <p:txBody>
          <a:bodyPr wrap="square" anchor="t">
            <a:normAutofit/>
          </a:bodyPr>
          <a:lstStyle/>
          <a:p>
            <a:pPr marL="0" indent="0">
              <a:lnSpc>
                <a:spcPct val="200000"/>
              </a:lnSpc>
              <a:spcAft>
                <a:spcPts val="600"/>
              </a:spcAft>
              <a:buSzPts val="1000"/>
              <a:buNone/>
              <a:tabLst>
                <a:tab pos="342900" algn="l"/>
              </a:tabLst>
            </a:pPr>
            <a:r>
              <a:rPr lang="en-GB" sz="15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To support students' knowledge and competence of developing, managing and leading individuals and teams to achieve success  </a:t>
            </a:r>
            <a:endParaRPr lang="en-GB" sz="1500" b="1" kern="10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600"/>
              </a:spcAft>
              <a:buNone/>
            </a:pP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63670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E67-DDA1-2858-5351-87DE6C68452F}"/>
              </a:ext>
            </a:extLst>
          </p:cNvPr>
          <p:cNvSpPr>
            <a:spLocks noGrp="1"/>
          </p:cNvSpPr>
          <p:nvPr>
            <p:ph type="title"/>
          </p:nvPr>
        </p:nvSpPr>
        <p:spPr/>
        <p:txBody>
          <a:bodyPr/>
          <a:lstStyle/>
          <a:p>
            <a:r>
              <a:rPr lang="en-GB" dirty="0"/>
              <a:t>Learning outcome </a:t>
            </a:r>
          </a:p>
        </p:txBody>
      </p:sp>
      <p:sp>
        <p:nvSpPr>
          <p:cNvPr id="3" name="Content Placeholder 2">
            <a:extLst>
              <a:ext uri="{FF2B5EF4-FFF2-40B4-BE49-F238E27FC236}">
                <a16:creationId xmlns:a16="http://schemas.microsoft.com/office/drawing/2014/main" id="{E5E5FDC8-6B76-3DEC-3196-504ACE8C349D}"/>
              </a:ext>
            </a:extLst>
          </p:cNvPr>
          <p:cNvSpPr>
            <a:spLocks noGrp="1"/>
          </p:cNvSpPr>
          <p:nvPr>
            <p:ph idx="1"/>
          </p:nvPr>
        </p:nvSpPr>
        <p:spPr/>
        <p:txBody>
          <a:bodyPr/>
          <a:lstStyle/>
          <a:p>
            <a:pPr marL="0" indent="0">
              <a:lnSpc>
                <a:spcPct val="107000"/>
              </a:lnSpc>
              <a:spcAft>
                <a:spcPts val="600"/>
              </a:spcAft>
              <a:buSzPts val="1000"/>
              <a:buNone/>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 </a:t>
            </a:r>
          </a:p>
          <a:p>
            <a:pPr>
              <a:lnSpc>
                <a:spcPct val="150000"/>
              </a:lnSpc>
              <a:spcAft>
                <a:spcPts val="600"/>
              </a:spcAft>
              <a:buSzPts val="1000"/>
              <a:buFont typeface="Wingdings" panose="05000000000000000000" pitchFamily="2" charset="2"/>
              <a:buChar char="ü"/>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Demonstrate how to develop individuals and teams by following human resources planning processes; </a:t>
            </a: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600"/>
              </a:spcAft>
              <a:buSzPts val="1000"/>
              <a:buFont typeface="Wingdings" panose="05000000000000000000" pitchFamily="2" charset="2"/>
              <a:buChar char="ü"/>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Examine methods of managing employee performance; </a:t>
            </a: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buFont typeface="Wingdings" panose="05000000000000000000" pitchFamily="2" charset="2"/>
              <a:buChar char="ü"/>
            </a:pPr>
            <a:r>
              <a:rPr lang="en-GB" sz="1350" kern="0" dirty="0">
                <a:solidFill>
                  <a:srgbClr val="000000"/>
                </a:solidFill>
                <a:latin typeface="Arial" panose="020B0604020202020204" pitchFamily="34" charset="0"/>
                <a:ea typeface="Times New Roman" panose="02020603050405020304" pitchFamily="18" charset="0"/>
              </a:rPr>
              <a:t>Review and suggest personnel development mechanisms that may help in achieving sustainable business performance</a:t>
            </a:r>
            <a:endParaRPr lang="en-GB" dirty="0"/>
          </a:p>
        </p:txBody>
      </p:sp>
    </p:spTree>
    <p:extLst>
      <p:ext uri="{BB962C8B-B14F-4D97-AF65-F5344CB8AC3E}">
        <p14:creationId xmlns:p14="http://schemas.microsoft.com/office/powerpoint/2010/main" val="352374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899C2-6A12-E9EB-4171-C51F10D6D646}"/>
              </a:ext>
            </a:extLst>
          </p:cNvPr>
          <p:cNvSpPr>
            <a:spLocks noGrp="1"/>
          </p:cNvSpPr>
          <p:nvPr>
            <p:ph type="title"/>
          </p:nvPr>
        </p:nvSpPr>
        <p:spPr>
          <a:xfrm>
            <a:off x="457200" y="274638"/>
            <a:ext cx="8229600" cy="1143000"/>
          </a:xfrm>
        </p:spPr>
        <p:txBody>
          <a:bodyPr wrap="square" anchor="ctr">
            <a:normAutofit/>
          </a:bodyPr>
          <a:lstStyle/>
          <a:p>
            <a:r>
              <a:rPr lang="en-GB" dirty="0"/>
              <a:t>Session 1 </a:t>
            </a:r>
          </a:p>
        </p:txBody>
      </p:sp>
      <p:sp>
        <p:nvSpPr>
          <p:cNvPr id="3" name="Content Placeholder 2">
            <a:extLst>
              <a:ext uri="{FF2B5EF4-FFF2-40B4-BE49-F238E27FC236}">
                <a16:creationId xmlns:a16="http://schemas.microsoft.com/office/drawing/2014/main" id="{55CFFEEE-C0A5-A0D2-EDA7-96E05C39DE4C}"/>
              </a:ext>
            </a:extLst>
          </p:cNvPr>
          <p:cNvSpPr>
            <a:spLocks noGrp="1"/>
          </p:cNvSpPr>
          <p:nvPr>
            <p:ph sz="half" idx="1"/>
          </p:nvPr>
        </p:nvSpPr>
        <p:spPr>
          <a:xfrm>
            <a:off x="457200" y="1600201"/>
            <a:ext cx="4038600" cy="3989040"/>
          </a:xfrm>
        </p:spPr>
        <p:txBody>
          <a:bodyPr wrap="square" anchor="t">
            <a:normAutofit/>
          </a:bodyPr>
          <a:lstStyle/>
          <a:p>
            <a:r>
              <a:rPr lang="en-GB" dirty="0"/>
              <a:t>Managing employment </a:t>
            </a:r>
          </a:p>
          <a:p>
            <a:pPr>
              <a:buFont typeface="Wingdings" panose="05000000000000000000" pitchFamily="2" charset="2"/>
              <a:buChar char="ü"/>
            </a:pPr>
            <a:r>
              <a:rPr lang="en-GB" sz="1600" dirty="0"/>
              <a:t>Induction</a:t>
            </a:r>
          </a:p>
          <a:p>
            <a:pPr>
              <a:buFont typeface="Wingdings" panose="05000000000000000000" pitchFamily="2" charset="2"/>
              <a:buChar char="ü"/>
            </a:pPr>
            <a:r>
              <a:rPr lang="en-GB" sz="1600" dirty="0"/>
              <a:t>Managing employee retention</a:t>
            </a:r>
          </a:p>
          <a:p>
            <a:pPr>
              <a:buFont typeface="Wingdings" panose="05000000000000000000" pitchFamily="2" charset="2"/>
              <a:buChar char="ü"/>
            </a:pPr>
            <a:r>
              <a:rPr lang="en-GB" sz="1600" dirty="0"/>
              <a:t>Analysing staff turnover</a:t>
            </a:r>
          </a:p>
          <a:p>
            <a:pPr>
              <a:buFont typeface="Wingdings" panose="05000000000000000000" pitchFamily="2" charset="2"/>
              <a:buChar char="ü"/>
            </a:pPr>
            <a:r>
              <a:rPr lang="en-GB" sz="1600" dirty="0"/>
              <a:t>Managing redundancy</a:t>
            </a:r>
          </a:p>
          <a:p>
            <a:pPr>
              <a:buFont typeface="Wingdings" panose="05000000000000000000" pitchFamily="2" charset="2"/>
              <a:buChar char="ü"/>
            </a:pPr>
            <a:r>
              <a:rPr lang="en-GB" sz="1600" dirty="0"/>
              <a:t>Hire and fire</a:t>
            </a:r>
          </a:p>
          <a:p>
            <a:pPr>
              <a:buFont typeface="Wingdings" panose="05000000000000000000" pitchFamily="2" charset="2"/>
              <a:buChar char="ü"/>
            </a:pPr>
            <a:r>
              <a:rPr lang="en-GB" sz="1600" dirty="0"/>
              <a:t>Handling dismissals </a:t>
            </a:r>
          </a:p>
          <a:p>
            <a:pPr>
              <a:buFont typeface="Wingdings" panose="05000000000000000000" pitchFamily="2" charset="2"/>
              <a:buChar char="ü"/>
            </a:pPr>
            <a:r>
              <a:rPr lang="en-GB" sz="1600" dirty="0"/>
              <a:t>Absence management </a:t>
            </a:r>
          </a:p>
          <a:p>
            <a:pPr>
              <a:buFont typeface="Wingdings" panose="05000000000000000000" pitchFamily="2" charset="2"/>
              <a:buChar char="ü"/>
            </a:pPr>
            <a:r>
              <a:rPr lang="en-GB" sz="1600" dirty="0"/>
              <a:t>Presenteeism</a:t>
            </a:r>
          </a:p>
          <a:p>
            <a:pPr>
              <a:buFont typeface="Wingdings" panose="05000000000000000000" pitchFamily="2" charset="2"/>
              <a:buChar char="ü"/>
            </a:pPr>
            <a:r>
              <a:rPr lang="en-GB" sz="1600" dirty="0"/>
              <a:t>Data protection </a:t>
            </a:r>
          </a:p>
        </p:txBody>
      </p:sp>
      <p:pic>
        <p:nvPicPr>
          <p:cNvPr id="6" name="Content Placeholder 5">
            <a:extLst>
              <a:ext uri="{FF2B5EF4-FFF2-40B4-BE49-F238E27FC236}">
                <a16:creationId xmlns:a16="http://schemas.microsoft.com/office/drawing/2014/main" id="{8F785A33-F063-AFF7-77DC-0A6BEBB47688}"/>
              </a:ext>
            </a:extLst>
          </p:cNvPr>
          <p:cNvPicPr>
            <a:picLocks noGrp="1" noChangeAspect="1"/>
          </p:cNvPicPr>
          <p:nvPr>
            <p:ph sz="half" idx="2"/>
          </p:nvPr>
        </p:nvPicPr>
        <p:blipFill>
          <a:blip r:embed="rId2"/>
          <a:stretch>
            <a:fillRect/>
          </a:stretch>
        </p:blipFill>
        <p:spPr>
          <a:xfrm>
            <a:off x="4648200" y="2601623"/>
            <a:ext cx="4038600" cy="1986196"/>
          </a:xfrm>
          <a:prstGeom prst="rect">
            <a:avLst/>
          </a:prstGeom>
          <a:noFill/>
        </p:spPr>
      </p:pic>
      <p:sp>
        <p:nvSpPr>
          <p:cNvPr id="4" name="Date Placeholder 3">
            <a:extLst>
              <a:ext uri="{FF2B5EF4-FFF2-40B4-BE49-F238E27FC236}">
                <a16:creationId xmlns:a16="http://schemas.microsoft.com/office/drawing/2014/main" id="{E6839F53-11B7-A0CE-3824-90140697575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11/08/2023</a:t>
            </a:fld>
            <a:endParaRPr lang="en-GB" altLang="en-US" sz="900"/>
          </a:p>
        </p:txBody>
      </p:sp>
      <p:sp>
        <p:nvSpPr>
          <p:cNvPr id="5" name="Slide Number Placeholder 4">
            <a:extLst>
              <a:ext uri="{FF2B5EF4-FFF2-40B4-BE49-F238E27FC236}">
                <a16:creationId xmlns:a16="http://schemas.microsoft.com/office/drawing/2014/main" id="{99734A14-2460-42B6-11AC-9C9368F0843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84850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944-5395-E4C7-4121-2A7B3398B7F7}"/>
              </a:ext>
            </a:extLst>
          </p:cNvPr>
          <p:cNvSpPr>
            <a:spLocks noGrp="1"/>
          </p:cNvSpPr>
          <p:nvPr>
            <p:ph type="title"/>
          </p:nvPr>
        </p:nvSpPr>
        <p:spPr/>
        <p:txBody>
          <a:bodyPr/>
          <a:lstStyle/>
          <a:p>
            <a:r>
              <a:rPr lang="en-GB" dirty="0"/>
              <a:t>Recap of previous lesson  </a:t>
            </a:r>
          </a:p>
        </p:txBody>
      </p:sp>
      <p:sp>
        <p:nvSpPr>
          <p:cNvPr id="3" name="Content Placeholder 2">
            <a:extLst>
              <a:ext uri="{FF2B5EF4-FFF2-40B4-BE49-F238E27FC236}">
                <a16:creationId xmlns:a16="http://schemas.microsoft.com/office/drawing/2014/main" id="{57584794-2ABA-63C9-E28C-CA4E490CF1BC}"/>
              </a:ext>
            </a:extLst>
          </p:cNvPr>
          <p:cNvSpPr>
            <a:spLocks noGrp="1"/>
          </p:cNvSpPr>
          <p:nvPr>
            <p:ph idx="1"/>
          </p:nvPr>
        </p:nvSpPr>
        <p:spPr/>
        <p:txBody>
          <a:bodyPr/>
          <a:lstStyle/>
          <a:p>
            <a:pPr>
              <a:buFont typeface="Wingdings" panose="05000000000000000000" pitchFamily="2" charset="2"/>
              <a:buChar char="ü"/>
            </a:pPr>
            <a:r>
              <a:rPr lang="en-GB" sz="2400" dirty="0"/>
              <a:t>Recruitment and selection</a:t>
            </a:r>
          </a:p>
          <a:p>
            <a:pPr>
              <a:buFont typeface="Wingdings" panose="05000000000000000000" pitchFamily="2" charset="2"/>
              <a:buChar char="ü"/>
            </a:pPr>
            <a:r>
              <a:rPr lang="en-GB" sz="2400" dirty="0"/>
              <a:t>Aim of recruitment and selection </a:t>
            </a:r>
          </a:p>
          <a:p>
            <a:pPr>
              <a:buFont typeface="Wingdings" panose="05000000000000000000" pitchFamily="2" charset="2"/>
              <a:buChar char="ü"/>
            </a:pPr>
            <a:r>
              <a:rPr lang="en-GB" sz="2400" dirty="0"/>
              <a:t>Recruiting the right candidate</a:t>
            </a:r>
          </a:p>
          <a:p>
            <a:pPr>
              <a:buFont typeface="Wingdings" panose="05000000000000000000" pitchFamily="2" charset="2"/>
              <a:buChar char="ü"/>
            </a:pPr>
            <a:r>
              <a:rPr lang="en-GB" sz="2400" dirty="0"/>
              <a:t> Recruitment policy and procedures</a:t>
            </a:r>
          </a:p>
          <a:p>
            <a:pPr>
              <a:buFont typeface="Wingdings" panose="05000000000000000000" pitchFamily="2" charset="2"/>
              <a:buChar char="ü"/>
            </a:pPr>
            <a:r>
              <a:rPr lang="en-GB" sz="2400" dirty="0"/>
              <a:t>Resourcing of talent planning</a:t>
            </a:r>
          </a:p>
          <a:p>
            <a:pPr>
              <a:buFont typeface="Wingdings" panose="05000000000000000000" pitchFamily="2" charset="2"/>
              <a:buChar char="ü"/>
            </a:pPr>
            <a:r>
              <a:rPr lang="en-GB" sz="2400" dirty="0"/>
              <a:t>Job analysis / job description/ person specification</a:t>
            </a:r>
          </a:p>
          <a:p>
            <a:pPr>
              <a:buFont typeface="Wingdings" panose="05000000000000000000" pitchFamily="2" charset="2"/>
              <a:buChar char="ü"/>
            </a:pPr>
            <a:r>
              <a:rPr lang="en-GB" sz="2400" dirty="0"/>
              <a:t>Attracting candidates and selection process</a:t>
            </a:r>
          </a:p>
          <a:p>
            <a:pPr>
              <a:buFont typeface="Wingdings" panose="05000000000000000000" pitchFamily="2" charset="2"/>
              <a:buChar char="ü"/>
            </a:pPr>
            <a:r>
              <a:rPr lang="en-GB" sz="2400" dirty="0"/>
              <a:t>Further reading – Interview techniques </a:t>
            </a:r>
          </a:p>
          <a:p>
            <a:pPr>
              <a:buFont typeface="Wingdings" panose="05000000000000000000" pitchFamily="2" charset="2"/>
              <a:buChar char="ü"/>
            </a:pPr>
            <a:endParaRPr lang="en-GB" sz="2400" dirty="0"/>
          </a:p>
          <a:p>
            <a:pPr>
              <a:buFont typeface="Wingdings" panose="05000000000000000000" pitchFamily="2" charset="2"/>
              <a:buChar char="ü"/>
            </a:pPr>
            <a:endParaRPr lang="en-GB" sz="2400" dirty="0"/>
          </a:p>
          <a:p>
            <a:pPr>
              <a:buFont typeface="Wingdings" panose="05000000000000000000" pitchFamily="2" charset="2"/>
              <a:buChar char="ü"/>
            </a:pPr>
            <a:endParaRPr lang="en-GB" sz="2400" dirty="0"/>
          </a:p>
          <a:p>
            <a:pPr>
              <a:buFont typeface="Wingdings" panose="05000000000000000000" pitchFamily="2" charset="2"/>
              <a:buChar char="ü"/>
            </a:pPr>
            <a:endParaRPr lang="en-GB" sz="2400" dirty="0"/>
          </a:p>
          <a:p>
            <a:pPr>
              <a:buFont typeface="Wingdings" panose="05000000000000000000" pitchFamily="2" charset="2"/>
              <a:buChar char="ü"/>
            </a:pPr>
            <a:endParaRPr lang="en-GB" sz="2400" dirty="0"/>
          </a:p>
          <a:p>
            <a:pPr>
              <a:buFont typeface="Wingdings" panose="05000000000000000000" pitchFamily="2" charset="2"/>
              <a:buChar char="ü"/>
            </a:pPr>
            <a:endParaRPr lang="en-GB" sz="2400" dirty="0"/>
          </a:p>
          <a:p>
            <a:pPr>
              <a:buFont typeface="Wingdings" panose="05000000000000000000" pitchFamily="2" charset="2"/>
              <a:buChar char="ü"/>
            </a:pPr>
            <a:endParaRPr lang="en-GB" sz="2400" dirty="0"/>
          </a:p>
          <a:p>
            <a:pPr>
              <a:buFont typeface="Wingdings" panose="05000000000000000000" pitchFamily="2" charset="2"/>
              <a:buChar char="ü"/>
            </a:pPr>
            <a:endParaRPr lang="en-GB" sz="2400" dirty="0"/>
          </a:p>
          <a:p>
            <a:pPr>
              <a:buFont typeface="Wingdings" panose="05000000000000000000" pitchFamily="2" charset="2"/>
              <a:buChar char="ü"/>
            </a:pPr>
            <a:endParaRPr lang="en-GB" sz="2400" dirty="0"/>
          </a:p>
          <a:p>
            <a:pPr>
              <a:buFont typeface="Wingdings" panose="05000000000000000000" pitchFamily="2" charset="2"/>
              <a:buChar char="ü"/>
            </a:pPr>
            <a:endParaRPr lang="en-GB" sz="24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B28FAB09-4CAF-4347-5A6A-20D7069B7D0B}"/>
              </a:ext>
            </a:extLst>
          </p:cNvPr>
          <p:cNvSpPr>
            <a:spLocks noGrp="1"/>
          </p:cNvSpPr>
          <p:nvPr>
            <p:ph type="dt" sz="half" idx="10"/>
          </p:nvPr>
        </p:nvSpPr>
        <p:spPr/>
        <p:txBody>
          <a:bodyPr/>
          <a:lstStyle/>
          <a:p>
            <a:pPr>
              <a:defRPr/>
            </a:pPr>
            <a:fld id="{2303D31F-598B-47EE-BA37-93F097A3D676}" type="datetime1">
              <a:rPr lang="en-GB" altLang="en-US" smtClean="0"/>
              <a:pPr>
                <a:defRPr/>
              </a:pPr>
              <a:t>11/08/2023</a:t>
            </a:fld>
            <a:endParaRPr lang="en-GB" altLang="en-US"/>
          </a:p>
        </p:txBody>
      </p:sp>
      <p:sp>
        <p:nvSpPr>
          <p:cNvPr id="5" name="Slide Number Placeholder 4">
            <a:extLst>
              <a:ext uri="{FF2B5EF4-FFF2-40B4-BE49-F238E27FC236}">
                <a16:creationId xmlns:a16="http://schemas.microsoft.com/office/drawing/2014/main" id="{92DEC494-8521-AE85-2506-9271EFB77478}"/>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148651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039D2-55D6-ED53-0E8E-011821992931}"/>
              </a:ext>
            </a:extLst>
          </p:cNvPr>
          <p:cNvSpPr>
            <a:spLocks noGrp="1"/>
          </p:cNvSpPr>
          <p:nvPr>
            <p:ph type="title"/>
          </p:nvPr>
        </p:nvSpPr>
        <p:spPr>
          <a:xfrm>
            <a:off x="457200" y="274638"/>
            <a:ext cx="8229600" cy="1143000"/>
          </a:xfrm>
        </p:spPr>
        <p:txBody>
          <a:bodyPr wrap="square" anchor="ctr">
            <a:normAutofit/>
          </a:bodyPr>
          <a:lstStyle/>
          <a:p>
            <a:r>
              <a:rPr lang="en-GB" dirty="0"/>
              <a:t>Induction </a:t>
            </a:r>
          </a:p>
        </p:txBody>
      </p:sp>
      <p:pic>
        <p:nvPicPr>
          <p:cNvPr id="7" name="Picture 6">
            <a:extLst>
              <a:ext uri="{FF2B5EF4-FFF2-40B4-BE49-F238E27FC236}">
                <a16:creationId xmlns:a16="http://schemas.microsoft.com/office/drawing/2014/main" id="{4CA4C215-BF50-5326-D429-8760CF681670}"/>
              </a:ext>
            </a:extLst>
          </p:cNvPr>
          <p:cNvPicPr>
            <a:picLocks noChangeAspect="1"/>
          </p:cNvPicPr>
          <p:nvPr/>
        </p:nvPicPr>
        <p:blipFill>
          <a:blip r:embed="rId2"/>
          <a:stretch>
            <a:fillRect/>
          </a:stretch>
        </p:blipFill>
        <p:spPr>
          <a:xfrm>
            <a:off x="457200" y="2345669"/>
            <a:ext cx="4038600" cy="2498103"/>
          </a:xfrm>
          <a:prstGeom prst="rect">
            <a:avLst/>
          </a:prstGeom>
          <a:noFill/>
        </p:spPr>
      </p:pic>
      <p:sp>
        <p:nvSpPr>
          <p:cNvPr id="3" name="Content Placeholder 2">
            <a:extLst>
              <a:ext uri="{FF2B5EF4-FFF2-40B4-BE49-F238E27FC236}">
                <a16:creationId xmlns:a16="http://schemas.microsoft.com/office/drawing/2014/main" id="{0F349C53-6E7B-14F5-6364-C639906A3BDF}"/>
              </a:ext>
            </a:extLst>
          </p:cNvPr>
          <p:cNvSpPr>
            <a:spLocks noGrp="1"/>
          </p:cNvSpPr>
          <p:nvPr>
            <p:ph sz="half" idx="2"/>
          </p:nvPr>
        </p:nvSpPr>
        <p:spPr>
          <a:xfrm>
            <a:off x="4648200" y="1600201"/>
            <a:ext cx="4038600" cy="3989040"/>
          </a:xfrm>
        </p:spPr>
        <p:txBody>
          <a:bodyPr wrap="square" anchor="t">
            <a:normAutofit/>
          </a:bodyPr>
          <a:lstStyle/>
          <a:p>
            <a:pPr>
              <a:lnSpc>
                <a:spcPct val="90000"/>
              </a:lnSpc>
            </a:pPr>
            <a:r>
              <a:rPr lang="en-GB" sz="2600"/>
              <a:t>Induction is the process of receiving and welcoming employees when they first join the a company and giving them the basic information they need to settle down quickly and happily and start work </a:t>
            </a:r>
          </a:p>
        </p:txBody>
      </p:sp>
      <p:sp>
        <p:nvSpPr>
          <p:cNvPr id="4" name="Date Placeholder 3">
            <a:extLst>
              <a:ext uri="{FF2B5EF4-FFF2-40B4-BE49-F238E27FC236}">
                <a16:creationId xmlns:a16="http://schemas.microsoft.com/office/drawing/2014/main" id="{DD85636F-E19E-FD34-83C0-809F2C4745F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11/08/2023</a:t>
            </a:fld>
            <a:endParaRPr lang="en-GB" altLang="en-US" sz="900"/>
          </a:p>
        </p:txBody>
      </p:sp>
      <p:sp>
        <p:nvSpPr>
          <p:cNvPr id="5" name="Slide Number Placeholder 4">
            <a:extLst>
              <a:ext uri="{FF2B5EF4-FFF2-40B4-BE49-F238E27FC236}">
                <a16:creationId xmlns:a16="http://schemas.microsoft.com/office/drawing/2014/main" id="{6F6EA0CC-91CC-3237-3DA6-C9624B3A864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1995032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8BF8A-9B21-923B-6055-12ED81AAD33E}"/>
              </a:ext>
            </a:extLst>
          </p:cNvPr>
          <p:cNvSpPr>
            <a:spLocks noGrp="1"/>
          </p:cNvSpPr>
          <p:nvPr>
            <p:ph type="title"/>
          </p:nvPr>
        </p:nvSpPr>
        <p:spPr>
          <a:xfrm>
            <a:off x="457200" y="274638"/>
            <a:ext cx="8229600" cy="1143000"/>
          </a:xfrm>
        </p:spPr>
        <p:txBody>
          <a:bodyPr wrap="square" anchor="ctr">
            <a:normAutofit/>
          </a:bodyPr>
          <a:lstStyle/>
          <a:p>
            <a:r>
              <a:rPr lang="en-GB" dirty="0"/>
              <a:t>Introduction to the workplace </a:t>
            </a:r>
          </a:p>
        </p:txBody>
      </p:sp>
      <p:sp>
        <p:nvSpPr>
          <p:cNvPr id="3" name="Content Placeholder 2">
            <a:extLst>
              <a:ext uri="{FF2B5EF4-FFF2-40B4-BE49-F238E27FC236}">
                <a16:creationId xmlns:a16="http://schemas.microsoft.com/office/drawing/2014/main" id="{DD20C32D-444B-29C8-9E45-7AD0406DC463}"/>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000"/>
              <a:t>New starters will be concerned about who they will be working with, what work they are going to do on their first day and the geographical layout of their place of work( location of </a:t>
            </a:r>
            <a:r>
              <a:rPr lang="en-GB" sz="2000" err="1"/>
              <a:t>entrances,exits,lavatories,restrooms</a:t>
            </a:r>
            <a:r>
              <a:rPr lang="en-GB" sz="2000"/>
              <a:t> and the canteen). Detailed induction in the workplace is probably best carried out by immediate team leader </a:t>
            </a:r>
          </a:p>
        </p:txBody>
      </p:sp>
      <p:pic>
        <p:nvPicPr>
          <p:cNvPr id="6" name="Picture 5">
            <a:extLst>
              <a:ext uri="{FF2B5EF4-FFF2-40B4-BE49-F238E27FC236}">
                <a16:creationId xmlns:a16="http://schemas.microsoft.com/office/drawing/2014/main" id="{B69F8897-B2EA-D036-F621-836DF11C8363}"/>
              </a:ext>
            </a:extLst>
          </p:cNvPr>
          <p:cNvPicPr>
            <a:picLocks noChangeAspect="1"/>
          </p:cNvPicPr>
          <p:nvPr/>
        </p:nvPicPr>
        <p:blipFill rotWithShape="1">
          <a:blip r:embed="rId2"/>
          <a:srcRect l="5119" r="27385" b="-2"/>
          <a:stretch/>
        </p:blipFill>
        <p:spPr>
          <a:xfrm>
            <a:off x="4648200" y="1600201"/>
            <a:ext cx="4038600" cy="3989040"/>
          </a:xfrm>
          <a:prstGeom prst="rect">
            <a:avLst/>
          </a:prstGeom>
          <a:noFill/>
        </p:spPr>
      </p:pic>
      <p:sp>
        <p:nvSpPr>
          <p:cNvPr id="4" name="Date Placeholder 3">
            <a:extLst>
              <a:ext uri="{FF2B5EF4-FFF2-40B4-BE49-F238E27FC236}">
                <a16:creationId xmlns:a16="http://schemas.microsoft.com/office/drawing/2014/main" id="{C3E37C60-C2D9-7D09-082E-19A43D8D923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11/08/2023</a:t>
            </a:fld>
            <a:endParaRPr lang="en-GB" altLang="en-US" sz="900"/>
          </a:p>
        </p:txBody>
      </p:sp>
      <p:sp>
        <p:nvSpPr>
          <p:cNvPr id="5" name="Slide Number Placeholder 4">
            <a:extLst>
              <a:ext uri="{FF2B5EF4-FFF2-40B4-BE49-F238E27FC236}">
                <a16:creationId xmlns:a16="http://schemas.microsoft.com/office/drawing/2014/main" id="{4820F96E-8D25-DAD5-510E-26697D5AF21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1281851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379D2-BC6D-2EE7-60A0-6515B9E10200}"/>
              </a:ext>
            </a:extLst>
          </p:cNvPr>
          <p:cNvSpPr>
            <a:spLocks noGrp="1"/>
          </p:cNvSpPr>
          <p:nvPr>
            <p:ph type="title"/>
          </p:nvPr>
        </p:nvSpPr>
        <p:spPr/>
        <p:txBody>
          <a:bodyPr/>
          <a:lstStyle/>
          <a:p>
            <a:r>
              <a:rPr lang="en-GB" dirty="0"/>
              <a:t>On the job induction Training </a:t>
            </a:r>
          </a:p>
        </p:txBody>
      </p:sp>
      <p:sp>
        <p:nvSpPr>
          <p:cNvPr id="3" name="Content Placeholder 2">
            <a:extLst>
              <a:ext uri="{FF2B5EF4-FFF2-40B4-BE49-F238E27FC236}">
                <a16:creationId xmlns:a16="http://schemas.microsoft.com/office/drawing/2014/main" id="{2D099B5A-0ADC-F2BA-5219-DA2ED084C313}"/>
              </a:ext>
            </a:extLst>
          </p:cNvPr>
          <p:cNvSpPr>
            <a:spLocks noGrp="1"/>
          </p:cNvSpPr>
          <p:nvPr>
            <p:ph idx="1"/>
          </p:nvPr>
        </p:nvSpPr>
        <p:spPr/>
        <p:txBody>
          <a:bodyPr/>
          <a:lstStyle/>
          <a:p>
            <a:r>
              <a:rPr lang="en-GB" dirty="0"/>
              <a:t>Most new starters other than those on formal training schemes will learn on the </a:t>
            </a:r>
            <a:r>
              <a:rPr lang="en-GB" dirty="0" err="1"/>
              <a:t>job,although</a:t>
            </a:r>
            <a:r>
              <a:rPr lang="en-GB" dirty="0"/>
              <a:t> this may be supplemented with special off the job courses to develop particular skills or knowledge. But on the job learning can be haphazard, inefficient and wasteful. A planned systematic approach is desirable </a:t>
            </a:r>
          </a:p>
        </p:txBody>
      </p:sp>
      <p:sp>
        <p:nvSpPr>
          <p:cNvPr id="4" name="Date Placeholder 3">
            <a:extLst>
              <a:ext uri="{FF2B5EF4-FFF2-40B4-BE49-F238E27FC236}">
                <a16:creationId xmlns:a16="http://schemas.microsoft.com/office/drawing/2014/main" id="{C80A715D-AE92-9BB9-2200-09B470F5DCCA}"/>
              </a:ext>
            </a:extLst>
          </p:cNvPr>
          <p:cNvSpPr>
            <a:spLocks noGrp="1"/>
          </p:cNvSpPr>
          <p:nvPr>
            <p:ph type="dt" sz="half" idx="10"/>
          </p:nvPr>
        </p:nvSpPr>
        <p:spPr/>
        <p:txBody>
          <a:bodyPr/>
          <a:lstStyle/>
          <a:p>
            <a:pPr>
              <a:defRPr/>
            </a:pPr>
            <a:fld id="{2303D31F-598B-47EE-BA37-93F097A3D676}" type="datetime1">
              <a:rPr lang="en-GB" altLang="en-US" smtClean="0"/>
              <a:pPr>
                <a:defRPr/>
              </a:pPr>
              <a:t>11/08/2023</a:t>
            </a:fld>
            <a:endParaRPr lang="en-GB" altLang="en-US"/>
          </a:p>
        </p:txBody>
      </p:sp>
      <p:sp>
        <p:nvSpPr>
          <p:cNvPr id="5" name="Slide Number Placeholder 4">
            <a:extLst>
              <a:ext uri="{FF2B5EF4-FFF2-40B4-BE49-F238E27FC236}">
                <a16:creationId xmlns:a16="http://schemas.microsoft.com/office/drawing/2014/main" id="{32C7F166-956A-F393-7AA3-90D07E59DD12}"/>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380675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98E64-4D31-9E52-79C8-A7A6DC4E2F12}"/>
              </a:ext>
            </a:extLst>
          </p:cNvPr>
          <p:cNvSpPr>
            <a:spLocks noGrp="1"/>
          </p:cNvSpPr>
          <p:nvPr>
            <p:ph type="title"/>
          </p:nvPr>
        </p:nvSpPr>
        <p:spPr/>
        <p:txBody>
          <a:bodyPr/>
          <a:lstStyle/>
          <a:p>
            <a:r>
              <a:rPr lang="en-GB" dirty="0"/>
              <a:t>Formal induction courses </a:t>
            </a:r>
          </a:p>
        </p:txBody>
      </p:sp>
      <p:sp>
        <p:nvSpPr>
          <p:cNvPr id="3" name="Content Placeholder 2">
            <a:extLst>
              <a:ext uri="{FF2B5EF4-FFF2-40B4-BE49-F238E27FC236}">
                <a16:creationId xmlns:a16="http://schemas.microsoft.com/office/drawing/2014/main" id="{16A753D1-25FB-7B0A-122D-581BFBA6B5CC}"/>
              </a:ext>
            </a:extLst>
          </p:cNvPr>
          <p:cNvSpPr>
            <a:spLocks noGrp="1"/>
          </p:cNvSpPr>
          <p:nvPr>
            <p:ph idx="1"/>
          </p:nvPr>
        </p:nvSpPr>
        <p:spPr/>
        <p:txBody>
          <a:bodyPr/>
          <a:lstStyle/>
          <a:p>
            <a:r>
              <a:rPr lang="en-GB" sz="1800" dirty="0"/>
              <a:t>Formal induction courses assemble new starters in groups so that members can be given consistent and comprehensive information at the same time which might not be forthcoming if reliance is placed on the team leader. </a:t>
            </a:r>
          </a:p>
          <a:p>
            <a:pPr marL="0" indent="0">
              <a:buNone/>
            </a:pPr>
            <a:r>
              <a:rPr lang="en-GB" sz="1800" b="1" dirty="0"/>
              <a:t>Induction courses should include </a:t>
            </a:r>
            <a:r>
              <a:rPr lang="en-GB" sz="1800" dirty="0"/>
              <a:t>:</a:t>
            </a:r>
          </a:p>
          <a:p>
            <a:pPr>
              <a:buFont typeface="Wingdings" panose="05000000000000000000" pitchFamily="2" charset="2"/>
              <a:buChar char="Ø"/>
            </a:pPr>
            <a:r>
              <a:rPr lang="en-GB" sz="1800" dirty="0"/>
              <a:t>Information about the organisation – its products, services, structure, mission and values</a:t>
            </a:r>
          </a:p>
          <a:p>
            <a:pPr>
              <a:buFont typeface="Wingdings" panose="05000000000000000000" pitchFamily="2" charset="2"/>
              <a:buChar char="Ø"/>
            </a:pPr>
            <a:r>
              <a:rPr lang="en-GB" sz="1800" dirty="0"/>
              <a:t>Learning arrangements and opportunities</a:t>
            </a:r>
          </a:p>
          <a:p>
            <a:pPr>
              <a:buFont typeface="Wingdings" panose="05000000000000000000" pitchFamily="2" charset="2"/>
              <a:buChar char="Ø"/>
            </a:pPr>
            <a:r>
              <a:rPr lang="en-GB" sz="1800" dirty="0"/>
              <a:t>Health and safety </a:t>
            </a:r>
          </a:p>
          <a:p>
            <a:pPr>
              <a:buFont typeface="Wingdings" panose="05000000000000000000" pitchFamily="2" charset="2"/>
              <a:buChar char="Ø"/>
            </a:pPr>
            <a:r>
              <a:rPr lang="en-GB" sz="1800" dirty="0"/>
              <a:t>Policies on such matters as diversity and inclusion, equal opportunities , </a:t>
            </a:r>
            <a:r>
              <a:rPr lang="en-GB" sz="1800" dirty="0" err="1"/>
              <a:t>bullying,sexual</a:t>
            </a:r>
            <a:r>
              <a:rPr lang="en-GB" sz="1800" dirty="0"/>
              <a:t> and racial harassments, use of internet</a:t>
            </a:r>
          </a:p>
          <a:p>
            <a:pPr>
              <a:buFont typeface="Wingdings" panose="05000000000000000000" pitchFamily="2" charset="2"/>
              <a:buChar char="Ø"/>
            </a:pPr>
            <a:r>
              <a:rPr lang="en-GB" sz="1800" dirty="0"/>
              <a:t>Pension arrangements trade union and employee involvement </a:t>
            </a:r>
          </a:p>
          <a:p>
            <a:endParaRPr lang="en-GB" sz="2400" dirty="0"/>
          </a:p>
        </p:txBody>
      </p:sp>
      <p:sp>
        <p:nvSpPr>
          <p:cNvPr id="4" name="Date Placeholder 3">
            <a:extLst>
              <a:ext uri="{FF2B5EF4-FFF2-40B4-BE49-F238E27FC236}">
                <a16:creationId xmlns:a16="http://schemas.microsoft.com/office/drawing/2014/main" id="{65C4FDAC-96C6-A061-5522-4B3B3B13A64C}"/>
              </a:ext>
            </a:extLst>
          </p:cNvPr>
          <p:cNvSpPr>
            <a:spLocks noGrp="1"/>
          </p:cNvSpPr>
          <p:nvPr>
            <p:ph type="dt" sz="half" idx="10"/>
          </p:nvPr>
        </p:nvSpPr>
        <p:spPr/>
        <p:txBody>
          <a:bodyPr/>
          <a:lstStyle/>
          <a:p>
            <a:pPr>
              <a:defRPr/>
            </a:pPr>
            <a:fld id="{2303D31F-598B-47EE-BA37-93F097A3D676}" type="datetime1">
              <a:rPr lang="en-GB" altLang="en-US" smtClean="0"/>
              <a:pPr>
                <a:defRPr/>
              </a:pPr>
              <a:t>11/08/2023</a:t>
            </a:fld>
            <a:endParaRPr lang="en-GB" altLang="en-US"/>
          </a:p>
        </p:txBody>
      </p:sp>
      <p:sp>
        <p:nvSpPr>
          <p:cNvPr id="5" name="Slide Number Placeholder 4">
            <a:extLst>
              <a:ext uri="{FF2B5EF4-FFF2-40B4-BE49-F238E27FC236}">
                <a16:creationId xmlns:a16="http://schemas.microsoft.com/office/drawing/2014/main" id="{58A17C19-132F-DAC7-4D43-6370B99FFFDC}"/>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9051650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D8775-BA49-875B-4C08-24FBB1CD21EC}"/>
              </a:ext>
            </a:extLst>
          </p:cNvPr>
          <p:cNvSpPr>
            <a:spLocks noGrp="1"/>
          </p:cNvSpPr>
          <p:nvPr>
            <p:ph type="title"/>
          </p:nvPr>
        </p:nvSpPr>
        <p:spPr/>
        <p:txBody>
          <a:bodyPr/>
          <a:lstStyle/>
          <a:p>
            <a:r>
              <a:rPr lang="en-GB" dirty="0"/>
              <a:t>Measuring employee turnover </a:t>
            </a:r>
          </a:p>
        </p:txBody>
      </p:sp>
      <p:sp>
        <p:nvSpPr>
          <p:cNvPr id="3" name="Content Placeholder 2">
            <a:extLst>
              <a:ext uri="{FF2B5EF4-FFF2-40B4-BE49-F238E27FC236}">
                <a16:creationId xmlns:a16="http://schemas.microsoft.com/office/drawing/2014/main" id="{B90B6883-12A8-84EF-622B-3A7C1E17E905}"/>
              </a:ext>
            </a:extLst>
          </p:cNvPr>
          <p:cNvSpPr>
            <a:spLocks noGrp="1"/>
          </p:cNvSpPr>
          <p:nvPr>
            <p:ph idx="1"/>
          </p:nvPr>
        </p:nvSpPr>
        <p:spPr/>
        <p:txBody>
          <a:bodyPr/>
          <a:lstStyle/>
          <a:p>
            <a:pPr marL="0" indent="0">
              <a:buNone/>
            </a:pPr>
            <a:r>
              <a:rPr lang="en-GB" sz="2800" dirty="0"/>
              <a:t>It is necessary to measure employee turnover and calculate its cost in order to forecast future losses for planning purposes and to identify the reasons that people leave the organisation. Plans can be made to attack the problems causing unnecessary turnover and to reduce costs. The methods available are employee </a:t>
            </a:r>
            <a:r>
              <a:rPr lang="en-GB" sz="2800" b="1" dirty="0"/>
              <a:t>turnover index</a:t>
            </a:r>
            <a:r>
              <a:rPr lang="en-GB" sz="2800" dirty="0"/>
              <a:t>, </a:t>
            </a:r>
            <a:r>
              <a:rPr lang="en-GB" sz="2800" b="1" dirty="0"/>
              <a:t>half life index</a:t>
            </a:r>
            <a:r>
              <a:rPr lang="en-GB" sz="2800" dirty="0"/>
              <a:t>, </a:t>
            </a:r>
            <a:r>
              <a:rPr lang="en-GB" sz="2800" b="1" dirty="0"/>
              <a:t>length of service analysis</a:t>
            </a:r>
            <a:r>
              <a:rPr lang="en-GB" sz="2800" dirty="0"/>
              <a:t>, </a:t>
            </a:r>
            <a:r>
              <a:rPr lang="en-GB" sz="2800" b="1" dirty="0"/>
              <a:t>stability index and survival rate </a:t>
            </a:r>
          </a:p>
        </p:txBody>
      </p:sp>
      <p:sp>
        <p:nvSpPr>
          <p:cNvPr id="4" name="Date Placeholder 3">
            <a:extLst>
              <a:ext uri="{FF2B5EF4-FFF2-40B4-BE49-F238E27FC236}">
                <a16:creationId xmlns:a16="http://schemas.microsoft.com/office/drawing/2014/main" id="{06AD921D-2FBE-3B3C-92E8-9D92E7450B54}"/>
              </a:ext>
            </a:extLst>
          </p:cNvPr>
          <p:cNvSpPr>
            <a:spLocks noGrp="1"/>
          </p:cNvSpPr>
          <p:nvPr>
            <p:ph type="dt" sz="half" idx="10"/>
          </p:nvPr>
        </p:nvSpPr>
        <p:spPr/>
        <p:txBody>
          <a:bodyPr/>
          <a:lstStyle/>
          <a:p>
            <a:pPr>
              <a:defRPr/>
            </a:pPr>
            <a:fld id="{2303D31F-598B-47EE-BA37-93F097A3D676}" type="datetime1">
              <a:rPr lang="en-GB" altLang="en-US" smtClean="0"/>
              <a:pPr>
                <a:defRPr/>
              </a:pPr>
              <a:t>11/08/2023</a:t>
            </a:fld>
            <a:endParaRPr lang="en-GB" altLang="en-US"/>
          </a:p>
        </p:txBody>
      </p:sp>
      <p:sp>
        <p:nvSpPr>
          <p:cNvPr id="5" name="Slide Number Placeholder 4">
            <a:extLst>
              <a:ext uri="{FF2B5EF4-FFF2-40B4-BE49-F238E27FC236}">
                <a16:creationId xmlns:a16="http://schemas.microsoft.com/office/drawing/2014/main" id="{77D3F48F-3FE3-273F-7E91-95625203B9CA}"/>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9427693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419D4-C700-F0FF-C9D4-CB9B0F66D1E7}"/>
              </a:ext>
            </a:extLst>
          </p:cNvPr>
          <p:cNvSpPr>
            <a:spLocks noGrp="1"/>
          </p:cNvSpPr>
          <p:nvPr>
            <p:ph type="title"/>
          </p:nvPr>
        </p:nvSpPr>
        <p:spPr>
          <a:xfrm>
            <a:off x="457200" y="274638"/>
            <a:ext cx="8229600" cy="1143000"/>
          </a:xfrm>
        </p:spPr>
        <p:txBody>
          <a:bodyPr wrap="square" anchor="ctr">
            <a:normAutofit/>
          </a:bodyPr>
          <a:lstStyle/>
          <a:p>
            <a:r>
              <a:rPr lang="en-GB" dirty="0"/>
              <a:t>Labour turnover Index </a:t>
            </a:r>
          </a:p>
        </p:txBody>
      </p:sp>
      <p:sp>
        <p:nvSpPr>
          <p:cNvPr id="11" name="Content Placeholder 2">
            <a:extLst>
              <a:ext uri="{FF2B5EF4-FFF2-40B4-BE49-F238E27FC236}">
                <a16:creationId xmlns:a16="http://schemas.microsoft.com/office/drawing/2014/main" id="{F800ECED-F447-262B-4584-F650417FCBDE}"/>
              </a:ext>
            </a:extLst>
          </p:cNvPr>
          <p:cNvSpPr>
            <a:spLocks noGrp="1"/>
          </p:cNvSpPr>
          <p:nvPr>
            <p:ph sz="half" idx="1"/>
          </p:nvPr>
        </p:nvSpPr>
        <p:spPr>
          <a:xfrm>
            <a:off x="457200" y="1600201"/>
            <a:ext cx="4038600" cy="3989040"/>
          </a:xfrm>
        </p:spPr>
        <p:txBody>
          <a:bodyPr/>
          <a:lstStyle/>
          <a:p>
            <a:pPr marL="0" indent="0">
              <a:buNone/>
            </a:pPr>
            <a:r>
              <a:rPr lang="en-US" sz="2000" b="0" i="0" dirty="0">
                <a:solidFill>
                  <a:srgbClr val="101518"/>
                </a:solidFill>
                <a:effectLst/>
                <a:latin typeface="Roboto" panose="020B0604020202020204" pitchFamily="2" charset="0"/>
              </a:rPr>
              <a:t>Employee/</a:t>
            </a:r>
            <a:r>
              <a:rPr lang="en-US" sz="2000" b="0" i="0" dirty="0" err="1">
                <a:solidFill>
                  <a:srgbClr val="101518"/>
                </a:solidFill>
                <a:effectLst/>
                <a:latin typeface="Roboto" panose="020B0604020202020204" pitchFamily="2" charset="0"/>
              </a:rPr>
              <a:t>labour</a:t>
            </a:r>
            <a:r>
              <a:rPr lang="en-US" sz="2000" b="0" i="0" dirty="0">
                <a:solidFill>
                  <a:srgbClr val="101518"/>
                </a:solidFill>
                <a:effectLst/>
                <a:latin typeface="Roboto" panose="020B0604020202020204" pitchFamily="2" charset="0"/>
              </a:rPr>
              <a:t> turnover rate is a measure of how many employees leave a company in a given period, usually a year. It's calculated by dividing the number of employees who left by the average number of employees, then multiplying by 100. This rate helps assess the company's retention and overall management effectiveness.</a:t>
            </a:r>
          </a:p>
          <a:p>
            <a:endParaRPr lang="en-US" dirty="0"/>
          </a:p>
        </p:txBody>
      </p:sp>
      <p:pic>
        <p:nvPicPr>
          <p:cNvPr id="6" name="Content Placeholder 5" descr="A screen shot of a document&#10;&#10;Description automatically generated">
            <a:extLst>
              <a:ext uri="{FF2B5EF4-FFF2-40B4-BE49-F238E27FC236}">
                <a16:creationId xmlns:a16="http://schemas.microsoft.com/office/drawing/2014/main" id="{1E529CF4-44F2-BB57-9BB5-3504810A453F}"/>
              </a:ext>
            </a:extLst>
          </p:cNvPr>
          <p:cNvPicPr>
            <a:picLocks noGrp="1" noChangeAspect="1"/>
          </p:cNvPicPr>
          <p:nvPr>
            <p:ph sz="half" idx="2"/>
          </p:nvPr>
        </p:nvPicPr>
        <p:blipFill>
          <a:blip r:embed="rId2"/>
          <a:stretch>
            <a:fillRect/>
          </a:stretch>
        </p:blipFill>
        <p:spPr>
          <a:xfrm>
            <a:off x="4648200" y="2073909"/>
            <a:ext cx="4038600" cy="3041623"/>
          </a:xfrm>
          <a:prstGeom prst="rect">
            <a:avLst/>
          </a:prstGeom>
          <a:noFill/>
        </p:spPr>
      </p:pic>
      <p:sp>
        <p:nvSpPr>
          <p:cNvPr id="4" name="Date Placeholder 3">
            <a:extLst>
              <a:ext uri="{FF2B5EF4-FFF2-40B4-BE49-F238E27FC236}">
                <a16:creationId xmlns:a16="http://schemas.microsoft.com/office/drawing/2014/main" id="{7A838317-3B50-CD37-D5FE-5C68128F19F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11/08/2023</a:t>
            </a:fld>
            <a:endParaRPr lang="en-GB" altLang="en-US" sz="900"/>
          </a:p>
        </p:txBody>
      </p:sp>
      <p:sp>
        <p:nvSpPr>
          <p:cNvPr id="5" name="Slide Number Placeholder 4">
            <a:extLst>
              <a:ext uri="{FF2B5EF4-FFF2-40B4-BE49-F238E27FC236}">
                <a16:creationId xmlns:a16="http://schemas.microsoft.com/office/drawing/2014/main" id="{217B506C-8D19-946D-7D89-409114A2B79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282363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88A5-482E-23E2-B38D-43CA1C518D05}"/>
              </a:ext>
            </a:extLst>
          </p:cNvPr>
          <p:cNvSpPr>
            <a:spLocks noGrp="1"/>
          </p:cNvSpPr>
          <p:nvPr>
            <p:ph type="title"/>
          </p:nvPr>
        </p:nvSpPr>
        <p:spPr/>
        <p:txBody>
          <a:bodyPr/>
          <a:lstStyle/>
          <a:p>
            <a:r>
              <a:rPr lang="en-GB" dirty="0"/>
              <a:t>Half life index </a:t>
            </a:r>
          </a:p>
        </p:txBody>
      </p:sp>
      <p:sp>
        <p:nvSpPr>
          <p:cNvPr id="3" name="Content Placeholder 2">
            <a:extLst>
              <a:ext uri="{FF2B5EF4-FFF2-40B4-BE49-F238E27FC236}">
                <a16:creationId xmlns:a16="http://schemas.microsoft.com/office/drawing/2014/main" id="{144BE536-1E3C-3006-8880-57A787FB638C}"/>
              </a:ext>
            </a:extLst>
          </p:cNvPr>
          <p:cNvSpPr>
            <a:spLocks noGrp="1"/>
          </p:cNvSpPr>
          <p:nvPr>
            <p:ph idx="1"/>
          </p:nvPr>
        </p:nvSpPr>
        <p:spPr/>
        <p:txBody>
          <a:bodyPr/>
          <a:lstStyle/>
          <a:p>
            <a:r>
              <a:rPr lang="en-GB" dirty="0"/>
              <a:t>A simpler concept derived from survival rate analysis is that of the half life index which is defined as the time taken for a group or cohort of starters to reduce to half its original size through the wastage process</a:t>
            </a:r>
          </a:p>
          <a:p>
            <a:r>
              <a:rPr lang="en-GB" sz="1800" dirty="0">
                <a:highlight>
                  <a:srgbClr val="FFFF00"/>
                </a:highlight>
              </a:rPr>
              <a:t>Further Reading : </a:t>
            </a:r>
            <a:r>
              <a:rPr lang="en-GB" sz="1800" dirty="0">
                <a:highlight>
                  <a:srgbClr val="FFFF00"/>
                </a:highlight>
                <a:hlinkClick r:id="rId2"/>
              </a:rPr>
              <a:t>https://www.cipd.org/uk/knowledge/factsheets/turnover-retention-factsheet/</a:t>
            </a:r>
            <a:endParaRPr lang="en-GB" sz="1800" dirty="0">
              <a:highlight>
                <a:srgbClr val="FFFF00"/>
              </a:highlight>
            </a:endParaRPr>
          </a:p>
        </p:txBody>
      </p:sp>
      <p:sp>
        <p:nvSpPr>
          <p:cNvPr id="4" name="Date Placeholder 3">
            <a:extLst>
              <a:ext uri="{FF2B5EF4-FFF2-40B4-BE49-F238E27FC236}">
                <a16:creationId xmlns:a16="http://schemas.microsoft.com/office/drawing/2014/main" id="{F0F111F4-04BD-30C3-0A9E-46A516C7A0A2}"/>
              </a:ext>
            </a:extLst>
          </p:cNvPr>
          <p:cNvSpPr>
            <a:spLocks noGrp="1"/>
          </p:cNvSpPr>
          <p:nvPr>
            <p:ph type="dt" sz="half" idx="10"/>
          </p:nvPr>
        </p:nvSpPr>
        <p:spPr/>
        <p:txBody>
          <a:bodyPr/>
          <a:lstStyle/>
          <a:p>
            <a:pPr>
              <a:defRPr/>
            </a:pPr>
            <a:fld id="{2303D31F-598B-47EE-BA37-93F097A3D676}" type="datetime1">
              <a:rPr lang="en-GB" altLang="en-US" smtClean="0"/>
              <a:pPr>
                <a:defRPr/>
              </a:pPr>
              <a:t>11/08/2023</a:t>
            </a:fld>
            <a:endParaRPr lang="en-GB" altLang="en-US"/>
          </a:p>
        </p:txBody>
      </p:sp>
      <p:sp>
        <p:nvSpPr>
          <p:cNvPr id="5" name="Slide Number Placeholder 4">
            <a:extLst>
              <a:ext uri="{FF2B5EF4-FFF2-40B4-BE49-F238E27FC236}">
                <a16:creationId xmlns:a16="http://schemas.microsoft.com/office/drawing/2014/main" id="{61EB1336-9A9F-DDAB-A919-F25017D4C3EF}"/>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389799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85963-3A6D-BE16-365D-73F1FB727661}"/>
              </a:ext>
            </a:extLst>
          </p:cNvPr>
          <p:cNvSpPr>
            <a:spLocks noGrp="1"/>
          </p:cNvSpPr>
          <p:nvPr>
            <p:ph type="title"/>
          </p:nvPr>
        </p:nvSpPr>
        <p:spPr/>
        <p:txBody>
          <a:bodyPr/>
          <a:lstStyle/>
          <a:p>
            <a:r>
              <a:rPr lang="en-GB" sz="3600" dirty="0"/>
              <a:t>Estimating the cost of employee turnover </a:t>
            </a:r>
          </a:p>
        </p:txBody>
      </p:sp>
      <p:sp>
        <p:nvSpPr>
          <p:cNvPr id="3" name="Content Placeholder 2">
            <a:extLst>
              <a:ext uri="{FF2B5EF4-FFF2-40B4-BE49-F238E27FC236}">
                <a16:creationId xmlns:a16="http://schemas.microsoft.com/office/drawing/2014/main" id="{7667E1CD-133D-23E1-196D-9A19EA4A1AEC}"/>
              </a:ext>
            </a:extLst>
          </p:cNvPr>
          <p:cNvSpPr>
            <a:spLocks noGrp="1"/>
          </p:cNvSpPr>
          <p:nvPr>
            <p:ph idx="1"/>
          </p:nvPr>
        </p:nvSpPr>
        <p:spPr/>
        <p:txBody>
          <a:bodyPr/>
          <a:lstStyle/>
          <a:p>
            <a:pPr>
              <a:buFont typeface="Wingdings" panose="05000000000000000000" pitchFamily="2" charset="2"/>
              <a:buChar char="q"/>
            </a:pPr>
            <a:r>
              <a:rPr lang="en-GB" sz="2800" dirty="0"/>
              <a:t>Direct cost of recruiting replacements</a:t>
            </a:r>
          </a:p>
          <a:p>
            <a:pPr>
              <a:buFont typeface="Wingdings" panose="05000000000000000000" pitchFamily="2" charset="2"/>
              <a:buChar char="q"/>
            </a:pPr>
            <a:r>
              <a:rPr lang="en-GB" sz="2800" dirty="0"/>
              <a:t>Direct cost of introducing replacements</a:t>
            </a:r>
          </a:p>
          <a:p>
            <a:pPr>
              <a:buFont typeface="Wingdings" panose="05000000000000000000" pitchFamily="2" charset="2"/>
              <a:buChar char="q"/>
            </a:pPr>
            <a:r>
              <a:rPr lang="en-GB" sz="2800" dirty="0"/>
              <a:t>Direct cost of training replacements</a:t>
            </a:r>
          </a:p>
          <a:p>
            <a:pPr>
              <a:buFont typeface="Wingdings" panose="05000000000000000000" pitchFamily="2" charset="2"/>
              <a:buChar char="q"/>
            </a:pPr>
            <a:r>
              <a:rPr lang="en-GB" sz="2800" dirty="0"/>
              <a:t>Leaving costs</a:t>
            </a:r>
          </a:p>
          <a:p>
            <a:pPr>
              <a:buFont typeface="Wingdings" panose="05000000000000000000" pitchFamily="2" charset="2"/>
              <a:buChar char="q"/>
            </a:pPr>
            <a:r>
              <a:rPr lang="en-GB" sz="2800" dirty="0"/>
              <a:t>Opportunity cost of time spent by HR ad line managers in recruitment, etc</a:t>
            </a:r>
          </a:p>
          <a:p>
            <a:pPr>
              <a:buFont typeface="Wingdings" panose="05000000000000000000" pitchFamily="2" charset="2"/>
              <a:buChar char="q"/>
            </a:pPr>
            <a:r>
              <a:rPr lang="en-GB" sz="2800" dirty="0"/>
              <a:t>Loss of output </a:t>
            </a:r>
          </a:p>
        </p:txBody>
      </p:sp>
      <p:sp>
        <p:nvSpPr>
          <p:cNvPr id="4" name="Date Placeholder 3">
            <a:extLst>
              <a:ext uri="{FF2B5EF4-FFF2-40B4-BE49-F238E27FC236}">
                <a16:creationId xmlns:a16="http://schemas.microsoft.com/office/drawing/2014/main" id="{629F06CA-897D-2E58-F387-9F87EE8D7909}"/>
              </a:ext>
            </a:extLst>
          </p:cNvPr>
          <p:cNvSpPr>
            <a:spLocks noGrp="1"/>
          </p:cNvSpPr>
          <p:nvPr>
            <p:ph type="dt" sz="half" idx="10"/>
          </p:nvPr>
        </p:nvSpPr>
        <p:spPr/>
        <p:txBody>
          <a:bodyPr/>
          <a:lstStyle/>
          <a:p>
            <a:pPr>
              <a:defRPr/>
            </a:pPr>
            <a:fld id="{2303D31F-598B-47EE-BA37-93F097A3D676}" type="datetime1">
              <a:rPr lang="en-GB" altLang="en-US" smtClean="0"/>
              <a:pPr>
                <a:defRPr/>
              </a:pPr>
              <a:t>11/08/2023</a:t>
            </a:fld>
            <a:endParaRPr lang="en-GB" altLang="en-US"/>
          </a:p>
        </p:txBody>
      </p:sp>
      <p:sp>
        <p:nvSpPr>
          <p:cNvPr id="5" name="Slide Number Placeholder 4">
            <a:extLst>
              <a:ext uri="{FF2B5EF4-FFF2-40B4-BE49-F238E27FC236}">
                <a16:creationId xmlns:a16="http://schemas.microsoft.com/office/drawing/2014/main" id="{2A38AB10-24B6-05A6-B2C1-27BABC3E9A5C}"/>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2814184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899BF-1247-89E9-E0C5-99021E6380FE}"/>
              </a:ext>
            </a:extLst>
          </p:cNvPr>
          <p:cNvSpPr>
            <a:spLocks noGrp="1"/>
          </p:cNvSpPr>
          <p:nvPr>
            <p:ph type="title"/>
          </p:nvPr>
        </p:nvSpPr>
        <p:spPr/>
        <p:txBody>
          <a:bodyPr/>
          <a:lstStyle/>
          <a:p>
            <a:r>
              <a:rPr lang="en-GB" dirty="0"/>
              <a:t>Retention planning </a:t>
            </a:r>
          </a:p>
        </p:txBody>
      </p:sp>
      <p:sp>
        <p:nvSpPr>
          <p:cNvPr id="3" name="Content Placeholder 2">
            <a:extLst>
              <a:ext uri="{FF2B5EF4-FFF2-40B4-BE49-F238E27FC236}">
                <a16:creationId xmlns:a16="http://schemas.microsoft.com/office/drawing/2014/main" id="{7DD62F59-B82C-48F2-4F89-1BB18002A3A9}"/>
              </a:ext>
            </a:extLst>
          </p:cNvPr>
          <p:cNvSpPr>
            <a:spLocks noGrp="1"/>
          </p:cNvSpPr>
          <p:nvPr>
            <p:ph idx="1"/>
          </p:nvPr>
        </p:nvSpPr>
        <p:spPr/>
        <p:txBody>
          <a:bodyPr/>
          <a:lstStyle/>
          <a:p>
            <a:pPr marL="0" indent="0">
              <a:buNone/>
            </a:pPr>
            <a:r>
              <a:rPr lang="en-GB" sz="2000" dirty="0"/>
              <a:t>Retention strategies should be based on an understanding of the factors that affect whether or not employees leave or stay. These include</a:t>
            </a:r>
          </a:p>
          <a:p>
            <a:pPr>
              <a:buFont typeface="Wingdings" panose="05000000000000000000" pitchFamily="2" charset="2"/>
              <a:buChar char="v"/>
            </a:pPr>
            <a:r>
              <a:rPr lang="en-GB" sz="1800" dirty="0"/>
              <a:t>Company image ( the employer brand)</a:t>
            </a:r>
          </a:p>
          <a:p>
            <a:pPr>
              <a:buFont typeface="Wingdings" panose="05000000000000000000" pitchFamily="2" charset="2"/>
              <a:buChar char="v"/>
            </a:pPr>
            <a:r>
              <a:rPr lang="en-GB" sz="1800" dirty="0"/>
              <a:t>The employee value proposition- what the employer offers in the shape of terms and conditions of employment </a:t>
            </a:r>
          </a:p>
          <a:p>
            <a:pPr>
              <a:buFont typeface="Wingdings" panose="05000000000000000000" pitchFamily="2" charset="2"/>
              <a:buChar char="v"/>
            </a:pPr>
            <a:r>
              <a:rPr lang="en-GB" sz="1800" dirty="0"/>
              <a:t>The effectiveness of recruitment, selection and deployment ( fitting people into jobs that suit the)</a:t>
            </a:r>
          </a:p>
          <a:p>
            <a:pPr>
              <a:buFont typeface="Wingdings" panose="05000000000000000000" pitchFamily="2" charset="2"/>
              <a:buChar char="v"/>
            </a:pPr>
            <a:r>
              <a:rPr lang="en-GB" sz="1800" dirty="0"/>
              <a:t>Leadership – employees join companies and leave managers </a:t>
            </a:r>
          </a:p>
          <a:p>
            <a:pPr>
              <a:buFont typeface="Wingdings" panose="05000000000000000000" pitchFamily="2" charset="2"/>
              <a:buChar char="v"/>
            </a:pPr>
            <a:r>
              <a:rPr lang="en-GB" sz="1800" dirty="0"/>
              <a:t>Social factors ( the extent to which individuals get on with their co-workers)</a:t>
            </a:r>
          </a:p>
          <a:p>
            <a:pPr>
              <a:buFont typeface="Wingdings" panose="05000000000000000000" pitchFamily="2" charset="2"/>
              <a:buChar char="v"/>
            </a:pPr>
            <a:r>
              <a:rPr lang="en-GB" sz="1800" dirty="0"/>
              <a:t>Learning and career opportunities </a:t>
            </a:r>
          </a:p>
          <a:p>
            <a:pPr>
              <a:buFont typeface="Wingdings" panose="05000000000000000000" pitchFamily="2" charset="2"/>
              <a:buChar char="v"/>
            </a:pPr>
            <a:r>
              <a:rPr lang="en-GB" sz="1800" dirty="0"/>
              <a:t>Performance recognition and rewards </a:t>
            </a:r>
          </a:p>
        </p:txBody>
      </p:sp>
      <p:sp>
        <p:nvSpPr>
          <p:cNvPr id="4" name="Date Placeholder 3">
            <a:extLst>
              <a:ext uri="{FF2B5EF4-FFF2-40B4-BE49-F238E27FC236}">
                <a16:creationId xmlns:a16="http://schemas.microsoft.com/office/drawing/2014/main" id="{CF6EAC6E-43C0-E2A3-7AFC-0298067671C0}"/>
              </a:ext>
            </a:extLst>
          </p:cNvPr>
          <p:cNvSpPr>
            <a:spLocks noGrp="1"/>
          </p:cNvSpPr>
          <p:nvPr>
            <p:ph type="dt" sz="half" idx="10"/>
          </p:nvPr>
        </p:nvSpPr>
        <p:spPr/>
        <p:txBody>
          <a:bodyPr/>
          <a:lstStyle/>
          <a:p>
            <a:pPr>
              <a:defRPr/>
            </a:pPr>
            <a:fld id="{2303D31F-598B-47EE-BA37-93F097A3D676}" type="datetime1">
              <a:rPr lang="en-GB" altLang="en-US" smtClean="0"/>
              <a:pPr>
                <a:defRPr/>
              </a:pPr>
              <a:t>11/08/2023</a:t>
            </a:fld>
            <a:endParaRPr lang="en-GB" altLang="en-US"/>
          </a:p>
        </p:txBody>
      </p:sp>
      <p:sp>
        <p:nvSpPr>
          <p:cNvPr id="5" name="Slide Number Placeholder 4">
            <a:extLst>
              <a:ext uri="{FF2B5EF4-FFF2-40B4-BE49-F238E27FC236}">
                <a16:creationId xmlns:a16="http://schemas.microsoft.com/office/drawing/2014/main" id="{288005AA-8279-3E9B-B109-BAB3649A1C54}"/>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1968959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C2297-A844-7EB0-0631-1BBF54C79950}"/>
              </a:ext>
            </a:extLst>
          </p:cNvPr>
          <p:cNvSpPr>
            <a:spLocks noGrp="1"/>
          </p:cNvSpPr>
          <p:nvPr>
            <p:ph type="title"/>
          </p:nvPr>
        </p:nvSpPr>
        <p:spPr/>
        <p:txBody>
          <a:bodyPr/>
          <a:lstStyle/>
          <a:p>
            <a:r>
              <a:rPr lang="en-GB" dirty="0"/>
              <a:t>Risk of leaving analysis </a:t>
            </a:r>
          </a:p>
        </p:txBody>
      </p:sp>
      <p:sp>
        <p:nvSpPr>
          <p:cNvPr id="3" name="Content Placeholder 2">
            <a:extLst>
              <a:ext uri="{FF2B5EF4-FFF2-40B4-BE49-F238E27FC236}">
                <a16:creationId xmlns:a16="http://schemas.microsoft.com/office/drawing/2014/main" id="{048F20C4-5B20-FDCC-A15A-16948E976AB6}"/>
              </a:ext>
            </a:extLst>
          </p:cNvPr>
          <p:cNvSpPr>
            <a:spLocks noGrp="1"/>
          </p:cNvSpPr>
          <p:nvPr>
            <p:ph idx="1"/>
          </p:nvPr>
        </p:nvSpPr>
        <p:spPr/>
        <p:txBody>
          <a:bodyPr/>
          <a:lstStyle/>
          <a:p>
            <a:pPr marL="0" indent="0">
              <a:buNone/>
            </a:pPr>
            <a:r>
              <a:rPr lang="en-GB" sz="2000" dirty="0"/>
              <a:t>Risk analysis can be carried out by initially identifying potential risk areas – the key people who may leave and for each of them, as individuals or groups estimate </a:t>
            </a:r>
          </a:p>
          <a:p>
            <a:pPr>
              <a:buFont typeface="Wingdings" panose="05000000000000000000" pitchFamily="2" charset="2"/>
              <a:buChar char="v"/>
            </a:pPr>
            <a:r>
              <a:rPr lang="en-GB" sz="2000" dirty="0"/>
              <a:t>The likelihood of this occurring </a:t>
            </a:r>
          </a:p>
          <a:p>
            <a:pPr>
              <a:buFont typeface="Wingdings" panose="05000000000000000000" pitchFamily="2" charset="2"/>
              <a:buChar char="v"/>
            </a:pPr>
            <a:r>
              <a:rPr lang="en-GB" sz="2000" dirty="0"/>
              <a:t>How serious the effects of a loss would be on the business</a:t>
            </a:r>
          </a:p>
          <a:p>
            <a:pPr>
              <a:buFont typeface="Wingdings" panose="05000000000000000000" pitchFamily="2" charset="2"/>
              <a:buChar char="v"/>
            </a:pPr>
            <a:r>
              <a:rPr lang="en-GB" sz="2000" dirty="0"/>
              <a:t>The ease with which a replacement could be made and the replacement costs. </a:t>
            </a:r>
          </a:p>
          <a:p>
            <a:pPr marL="0" indent="0">
              <a:buNone/>
            </a:pPr>
            <a:r>
              <a:rPr lang="en-GB" sz="2000" dirty="0"/>
              <a:t>Reasons for leaving should be analysed, for example :</a:t>
            </a:r>
          </a:p>
          <a:p>
            <a:pPr>
              <a:buFont typeface="Wingdings" panose="05000000000000000000" pitchFamily="2" charset="2"/>
              <a:buChar char="ü"/>
            </a:pPr>
            <a:r>
              <a:rPr lang="en-GB" sz="1800" dirty="0"/>
              <a:t>More pay, better prospects(career move), more security, more opportunity to develop skills; unable to cope with job; better working conditions; poor relationships with colleagues; bullying or harassment; personal factors such as illnesses, pregnancy or moving away </a:t>
            </a:r>
          </a:p>
        </p:txBody>
      </p:sp>
      <p:sp>
        <p:nvSpPr>
          <p:cNvPr id="4" name="Date Placeholder 3">
            <a:extLst>
              <a:ext uri="{FF2B5EF4-FFF2-40B4-BE49-F238E27FC236}">
                <a16:creationId xmlns:a16="http://schemas.microsoft.com/office/drawing/2014/main" id="{8D548198-4DFF-13A5-73C0-0A3DDA00E082}"/>
              </a:ext>
            </a:extLst>
          </p:cNvPr>
          <p:cNvSpPr>
            <a:spLocks noGrp="1"/>
          </p:cNvSpPr>
          <p:nvPr>
            <p:ph type="dt" sz="half" idx="10"/>
          </p:nvPr>
        </p:nvSpPr>
        <p:spPr/>
        <p:txBody>
          <a:bodyPr/>
          <a:lstStyle/>
          <a:p>
            <a:pPr>
              <a:defRPr/>
            </a:pPr>
            <a:fld id="{2303D31F-598B-47EE-BA37-93F097A3D676}" type="datetime1">
              <a:rPr lang="en-GB" altLang="en-US" smtClean="0"/>
              <a:pPr>
                <a:defRPr/>
              </a:pPr>
              <a:t>11/08/2023</a:t>
            </a:fld>
            <a:endParaRPr lang="en-GB" altLang="en-US"/>
          </a:p>
        </p:txBody>
      </p:sp>
      <p:sp>
        <p:nvSpPr>
          <p:cNvPr id="5" name="Slide Number Placeholder 4">
            <a:extLst>
              <a:ext uri="{FF2B5EF4-FFF2-40B4-BE49-F238E27FC236}">
                <a16:creationId xmlns:a16="http://schemas.microsoft.com/office/drawing/2014/main" id="{5E909777-69A4-DEDB-1553-625FDFBA8FCD}"/>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0992459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7449-1944-A479-93E6-94A9337D6F06}"/>
              </a:ext>
            </a:extLst>
          </p:cNvPr>
          <p:cNvSpPr>
            <a:spLocks noGrp="1"/>
          </p:cNvSpPr>
          <p:nvPr>
            <p:ph type="title"/>
          </p:nvPr>
        </p:nvSpPr>
        <p:spPr/>
        <p:txBody>
          <a:bodyPr/>
          <a:lstStyle/>
          <a:p>
            <a:r>
              <a:rPr lang="en-GB" dirty="0"/>
              <a:t>Areas of action</a:t>
            </a:r>
          </a:p>
        </p:txBody>
      </p:sp>
      <p:sp>
        <p:nvSpPr>
          <p:cNvPr id="3" name="Content Placeholder 2">
            <a:extLst>
              <a:ext uri="{FF2B5EF4-FFF2-40B4-BE49-F238E27FC236}">
                <a16:creationId xmlns:a16="http://schemas.microsoft.com/office/drawing/2014/main" id="{2282116A-EAC9-7789-8EF7-A1BC2F9FA0E0}"/>
              </a:ext>
            </a:extLst>
          </p:cNvPr>
          <p:cNvSpPr>
            <a:spLocks noGrp="1"/>
          </p:cNvSpPr>
          <p:nvPr>
            <p:ph idx="1"/>
          </p:nvPr>
        </p:nvSpPr>
        <p:spPr/>
        <p:txBody>
          <a:bodyPr/>
          <a:lstStyle/>
          <a:p>
            <a:pPr marL="0" indent="0">
              <a:buNone/>
            </a:pPr>
            <a:r>
              <a:rPr lang="en-GB" sz="2000" dirty="0"/>
              <a:t>Depending on the outcome of the risk and reasons for leaving analyses the possible actions that can be taken are </a:t>
            </a:r>
          </a:p>
          <a:p>
            <a:pPr>
              <a:buFont typeface="Wingdings" panose="05000000000000000000" pitchFamily="2" charset="2"/>
              <a:buChar char="Ø"/>
            </a:pPr>
            <a:r>
              <a:rPr lang="en-GB" sz="2000" dirty="0"/>
              <a:t>Take whatever steps are necessary to demonstrate that the organisation values its employees as long as this is expressed in deeds and not just words</a:t>
            </a:r>
          </a:p>
          <a:p>
            <a:pPr>
              <a:buFont typeface="Wingdings" panose="05000000000000000000" pitchFamily="2" charset="2"/>
              <a:buChar char="Ø"/>
            </a:pPr>
            <a:r>
              <a:rPr lang="en-GB" sz="2000" dirty="0"/>
              <a:t>Ensure that selection and promotion procedures match the capabilities of individuals to the demands of the work they have to do. Rapid turnover can simply result from poor selection or promotion decisions</a:t>
            </a:r>
          </a:p>
          <a:p>
            <a:pPr>
              <a:buFont typeface="Wingdings" panose="05000000000000000000" pitchFamily="2" charset="2"/>
              <a:buChar char="Ø"/>
            </a:pPr>
            <a:r>
              <a:rPr lang="en-GB" sz="2000" dirty="0"/>
              <a:t>Reduce the losses of people who cannot adjust to the new job-”the induction crisis” – by giving them proper training and support when they join the organisation</a:t>
            </a:r>
          </a:p>
        </p:txBody>
      </p:sp>
      <p:sp>
        <p:nvSpPr>
          <p:cNvPr id="4" name="Date Placeholder 3">
            <a:extLst>
              <a:ext uri="{FF2B5EF4-FFF2-40B4-BE49-F238E27FC236}">
                <a16:creationId xmlns:a16="http://schemas.microsoft.com/office/drawing/2014/main" id="{B4768641-683B-0DD2-F6E3-B0C6C8A59292}"/>
              </a:ext>
            </a:extLst>
          </p:cNvPr>
          <p:cNvSpPr>
            <a:spLocks noGrp="1"/>
          </p:cNvSpPr>
          <p:nvPr>
            <p:ph type="dt" sz="half" idx="10"/>
          </p:nvPr>
        </p:nvSpPr>
        <p:spPr/>
        <p:txBody>
          <a:bodyPr/>
          <a:lstStyle/>
          <a:p>
            <a:pPr>
              <a:defRPr/>
            </a:pPr>
            <a:fld id="{2303D31F-598B-47EE-BA37-93F097A3D676}" type="datetime1">
              <a:rPr lang="en-GB" altLang="en-US" smtClean="0"/>
              <a:pPr>
                <a:defRPr/>
              </a:pPr>
              <a:t>11/08/2023</a:t>
            </a:fld>
            <a:endParaRPr lang="en-GB" altLang="en-US"/>
          </a:p>
        </p:txBody>
      </p:sp>
      <p:sp>
        <p:nvSpPr>
          <p:cNvPr id="5" name="Slide Number Placeholder 4">
            <a:extLst>
              <a:ext uri="{FF2B5EF4-FFF2-40B4-BE49-F238E27FC236}">
                <a16:creationId xmlns:a16="http://schemas.microsoft.com/office/drawing/2014/main" id="{2F185660-C2E2-5D9C-00E3-FB370682A52C}"/>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32538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7449-1944-A479-93E6-94A9337D6F06}"/>
              </a:ext>
            </a:extLst>
          </p:cNvPr>
          <p:cNvSpPr>
            <a:spLocks noGrp="1"/>
          </p:cNvSpPr>
          <p:nvPr>
            <p:ph type="title"/>
          </p:nvPr>
        </p:nvSpPr>
        <p:spPr/>
        <p:txBody>
          <a:bodyPr/>
          <a:lstStyle/>
          <a:p>
            <a:r>
              <a:rPr lang="en-GB" dirty="0"/>
              <a:t>Areas of action</a:t>
            </a:r>
          </a:p>
        </p:txBody>
      </p:sp>
      <p:sp>
        <p:nvSpPr>
          <p:cNvPr id="3" name="Content Placeholder 2">
            <a:extLst>
              <a:ext uri="{FF2B5EF4-FFF2-40B4-BE49-F238E27FC236}">
                <a16:creationId xmlns:a16="http://schemas.microsoft.com/office/drawing/2014/main" id="{2282116A-EAC9-7789-8EF7-A1BC2F9FA0E0}"/>
              </a:ext>
            </a:extLst>
          </p:cNvPr>
          <p:cNvSpPr>
            <a:spLocks noGrp="1"/>
          </p:cNvSpPr>
          <p:nvPr>
            <p:ph idx="1"/>
          </p:nvPr>
        </p:nvSpPr>
        <p:spPr/>
        <p:txBody>
          <a:bodyPr/>
          <a:lstStyle/>
          <a:p>
            <a:pPr>
              <a:buFont typeface="Wingdings" panose="05000000000000000000" pitchFamily="2" charset="2"/>
              <a:buChar char="Ø"/>
            </a:pPr>
            <a:r>
              <a:rPr lang="en-GB" sz="1800" dirty="0"/>
              <a:t>Design jobs to maximise skill variety, task significance,autonomy,control over work ad feedback and ensure they provide opportunities for learning and growth. Some roles can be customised to meet the needs of particular individuals </a:t>
            </a:r>
          </a:p>
          <a:p>
            <a:pPr>
              <a:buFont typeface="Wingdings" panose="05000000000000000000" pitchFamily="2" charset="2"/>
              <a:buChar char="Ø"/>
            </a:pPr>
            <a:r>
              <a:rPr lang="en-GB" sz="1800" dirty="0"/>
              <a:t>Deal with uncompetitive, inequitable or unfair pay systems. But as Cappelli(2000) pointed out, there is a limit to the extent to which people can be bribed to stay</a:t>
            </a:r>
          </a:p>
          <a:p>
            <a:pPr>
              <a:buFont typeface="Wingdings" panose="05000000000000000000" pitchFamily="2" charset="2"/>
              <a:buChar char="Ø"/>
            </a:pPr>
            <a:r>
              <a:rPr lang="en-GB" sz="1800" dirty="0"/>
              <a:t>Encourage the development of social ties within the company. In the words of Cappelli(2000:108), “loyalty to companies may be disappearing but loyalty to colleagues is not”.</a:t>
            </a:r>
          </a:p>
          <a:p>
            <a:pPr>
              <a:buFont typeface="Wingdings" panose="05000000000000000000" pitchFamily="2" charset="2"/>
              <a:buChar char="Ø"/>
            </a:pPr>
            <a:r>
              <a:rPr lang="en-GB" sz="1800" dirty="0"/>
              <a:t>Take steps to improve work balance by developing policies, including flexible working, that recognise the needs of </a:t>
            </a:r>
            <a:r>
              <a:rPr lang="en-GB" sz="1800" dirty="0" err="1"/>
              <a:t>emloyees</a:t>
            </a:r>
            <a:r>
              <a:rPr lang="en-GB" sz="1800" dirty="0"/>
              <a:t> outside work</a:t>
            </a:r>
          </a:p>
        </p:txBody>
      </p:sp>
      <p:sp>
        <p:nvSpPr>
          <p:cNvPr id="4" name="Date Placeholder 3">
            <a:extLst>
              <a:ext uri="{FF2B5EF4-FFF2-40B4-BE49-F238E27FC236}">
                <a16:creationId xmlns:a16="http://schemas.microsoft.com/office/drawing/2014/main" id="{B4768641-683B-0DD2-F6E3-B0C6C8A59292}"/>
              </a:ext>
            </a:extLst>
          </p:cNvPr>
          <p:cNvSpPr>
            <a:spLocks noGrp="1"/>
          </p:cNvSpPr>
          <p:nvPr>
            <p:ph type="dt" sz="half" idx="10"/>
          </p:nvPr>
        </p:nvSpPr>
        <p:spPr/>
        <p:txBody>
          <a:bodyPr/>
          <a:lstStyle/>
          <a:p>
            <a:pPr>
              <a:defRPr/>
            </a:pPr>
            <a:fld id="{2303D31F-598B-47EE-BA37-93F097A3D676}" type="datetime1">
              <a:rPr lang="en-GB" altLang="en-US" smtClean="0"/>
              <a:pPr>
                <a:defRPr/>
              </a:pPr>
              <a:t>11/08/2023</a:t>
            </a:fld>
            <a:endParaRPr lang="en-GB" altLang="en-US"/>
          </a:p>
        </p:txBody>
      </p:sp>
      <p:sp>
        <p:nvSpPr>
          <p:cNvPr id="5" name="Slide Number Placeholder 4">
            <a:extLst>
              <a:ext uri="{FF2B5EF4-FFF2-40B4-BE49-F238E27FC236}">
                <a16:creationId xmlns:a16="http://schemas.microsoft.com/office/drawing/2014/main" id="{2F185660-C2E2-5D9C-00E3-FB370682A52C}"/>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4572933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7449-1944-A479-93E6-94A9337D6F06}"/>
              </a:ext>
            </a:extLst>
          </p:cNvPr>
          <p:cNvSpPr>
            <a:spLocks noGrp="1"/>
          </p:cNvSpPr>
          <p:nvPr>
            <p:ph type="title"/>
          </p:nvPr>
        </p:nvSpPr>
        <p:spPr/>
        <p:txBody>
          <a:bodyPr/>
          <a:lstStyle/>
          <a:p>
            <a:r>
              <a:rPr lang="en-GB" dirty="0"/>
              <a:t>Areas of action</a:t>
            </a:r>
          </a:p>
        </p:txBody>
      </p:sp>
      <p:sp>
        <p:nvSpPr>
          <p:cNvPr id="3" name="Content Placeholder 2">
            <a:extLst>
              <a:ext uri="{FF2B5EF4-FFF2-40B4-BE49-F238E27FC236}">
                <a16:creationId xmlns:a16="http://schemas.microsoft.com/office/drawing/2014/main" id="{2282116A-EAC9-7789-8EF7-A1BC2F9FA0E0}"/>
              </a:ext>
            </a:extLst>
          </p:cNvPr>
          <p:cNvSpPr>
            <a:spLocks noGrp="1"/>
          </p:cNvSpPr>
          <p:nvPr>
            <p:ph idx="1"/>
          </p:nvPr>
        </p:nvSpPr>
        <p:spPr>
          <a:xfrm>
            <a:off x="539552" y="1196752"/>
            <a:ext cx="8147248" cy="3773016"/>
          </a:xfrm>
        </p:spPr>
        <p:txBody>
          <a:bodyPr/>
          <a:lstStyle/>
          <a:p>
            <a:pPr>
              <a:buFont typeface="Wingdings" panose="05000000000000000000" pitchFamily="2" charset="2"/>
              <a:buChar char="Ø"/>
            </a:pPr>
            <a:r>
              <a:rPr lang="en-GB" sz="2000" dirty="0"/>
              <a:t>Eliminate as far as possible unpleasant working conditions or the imposition of too much stress on employees</a:t>
            </a:r>
          </a:p>
          <a:p>
            <a:pPr>
              <a:buFont typeface="Wingdings" panose="05000000000000000000" pitchFamily="2" charset="2"/>
              <a:buChar char="Ø"/>
            </a:pPr>
            <a:r>
              <a:rPr lang="en-GB" sz="2000" dirty="0"/>
              <a:t>Select, brief and train managers and team leaders so that they appreciate positive contribution. Remember, people often leave their managers rather than their organisation</a:t>
            </a:r>
          </a:p>
          <a:p>
            <a:pPr>
              <a:buFont typeface="Wingdings" panose="05000000000000000000" pitchFamily="2" charset="2"/>
              <a:buChar char="Ø"/>
            </a:pPr>
            <a:r>
              <a:rPr lang="en-GB" sz="2000" dirty="0"/>
              <a:t>Improve arrangements for giving employees a voice on matters than concern them </a:t>
            </a:r>
          </a:p>
          <a:p>
            <a:pPr>
              <a:buFont typeface="Wingdings" panose="05000000000000000000" pitchFamily="2" charset="2"/>
              <a:buChar char="Ø"/>
            </a:pPr>
            <a:r>
              <a:rPr lang="en-GB" sz="2000" dirty="0"/>
              <a:t>Pay close attention to communications with employees to explain what is happening and underline improvements to their conditions of employment.</a:t>
            </a:r>
          </a:p>
          <a:p>
            <a:pPr>
              <a:buFont typeface="Wingdings" panose="05000000000000000000" pitchFamily="2" charset="2"/>
              <a:buChar char="Ø"/>
            </a:pPr>
            <a:r>
              <a:rPr lang="en-GB" sz="2000" dirty="0"/>
              <a:t>Ensure that policies for controlling bullying ana harassment are in place and are applied </a:t>
            </a:r>
          </a:p>
        </p:txBody>
      </p:sp>
      <p:sp>
        <p:nvSpPr>
          <p:cNvPr id="4" name="Date Placeholder 3">
            <a:extLst>
              <a:ext uri="{FF2B5EF4-FFF2-40B4-BE49-F238E27FC236}">
                <a16:creationId xmlns:a16="http://schemas.microsoft.com/office/drawing/2014/main" id="{B4768641-683B-0DD2-F6E3-B0C6C8A59292}"/>
              </a:ext>
            </a:extLst>
          </p:cNvPr>
          <p:cNvSpPr>
            <a:spLocks noGrp="1"/>
          </p:cNvSpPr>
          <p:nvPr>
            <p:ph type="dt" sz="half" idx="10"/>
          </p:nvPr>
        </p:nvSpPr>
        <p:spPr/>
        <p:txBody>
          <a:bodyPr/>
          <a:lstStyle/>
          <a:p>
            <a:pPr>
              <a:defRPr/>
            </a:pPr>
            <a:fld id="{2303D31F-598B-47EE-BA37-93F097A3D676}" type="datetime1">
              <a:rPr lang="en-GB" altLang="en-US" smtClean="0"/>
              <a:pPr>
                <a:defRPr/>
              </a:pPr>
              <a:t>11/08/2023</a:t>
            </a:fld>
            <a:endParaRPr lang="en-GB" altLang="en-US"/>
          </a:p>
        </p:txBody>
      </p:sp>
      <p:sp>
        <p:nvSpPr>
          <p:cNvPr id="5" name="Slide Number Placeholder 4">
            <a:extLst>
              <a:ext uri="{FF2B5EF4-FFF2-40B4-BE49-F238E27FC236}">
                <a16:creationId xmlns:a16="http://schemas.microsoft.com/office/drawing/2014/main" id="{2F185660-C2E2-5D9C-00E3-FB370682A52C}"/>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8160195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20F76-4113-526C-2DFB-EBF0524FF4BD}"/>
              </a:ext>
            </a:extLst>
          </p:cNvPr>
          <p:cNvSpPr>
            <a:spLocks noGrp="1"/>
          </p:cNvSpPr>
          <p:nvPr>
            <p:ph type="title"/>
          </p:nvPr>
        </p:nvSpPr>
        <p:spPr/>
        <p:txBody>
          <a:bodyPr/>
          <a:lstStyle/>
          <a:p>
            <a:r>
              <a:rPr lang="en-GB" dirty="0"/>
              <a:t>Redundancy</a:t>
            </a:r>
          </a:p>
        </p:txBody>
      </p:sp>
      <p:sp>
        <p:nvSpPr>
          <p:cNvPr id="3" name="Content Placeholder 2">
            <a:extLst>
              <a:ext uri="{FF2B5EF4-FFF2-40B4-BE49-F238E27FC236}">
                <a16:creationId xmlns:a16="http://schemas.microsoft.com/office/drawing/2014/main" id="{D7B6DB44-5139-214B-42F4-0F491D5959FE}"/>
              </a:ext>
            </a:extLst>
          </p:cNvPr>
          <p:cNvSpPr>
            <a:spLocks noGrp="1"/>
          </p:cNvSpPr>
          <p:nvPr>
            <p:ph idx="1"/>
          </p:nvPr>
        </p:nvSpPr>
        <p:spPr/>
        <p:txBody>
          <a:bodyPr/>
          <a:lstStyle/>
          <a:p>
            <a:r>
              <a:rPr lang="en-GB" sz="2800" dirty="0"/>
              <a:t>Redundancy takes place when the organisation as a whole is reducing the number of employees, when structural changes are being made following mergers and acquisitions and when individuals are no longer needed </a:t>
            </a:r>
          </a:p>
          <a:p>
            <a:r>
              <a:rPr lang="en-GB" sz="2800" dirty="0">
                <a:highlight>
                  <a:srgbClr val="FFFF00"/>
                </a:highlight>
              </a:rPr>
              <a:t>Further Reading : </a:t>
            </a:r>
            <a:r>
              <a:rPr lang="en-GB" sz="2000" dirty="0">
                <a:highlight>
                  <a:srgbClr val="FFFF00"/>
                </a:highlight>
                <a:hlinkClick r:id="rId2"/>
              </a:rPr>
              <a:t>https://www.cipd.org/uk/knowledge/factsheets/redundancy-factsheet/</a:t>
            </a:r>
            <a:endParaRPr lang="en-GB" sz="2000" dirty="0">
              <a:highlight>
                <a:srgbClr val="FFFF00"/>
              </a:highlight>
            </a:endParaRPr>
          </a:p>
        </p:txBody>
      </p:sp>
      <p:sp>
        <p:nvSpPr>
          <p:cNvPr id="4" name="Date Placeholder 3">
            <a:extLst>
              <a:ext uri="{FF2B5EF4-FFF2-40B4-BE49-F238E27FC236}">
                <a16:creationId xmlns:a16="http://schemas.microsoft.com/office/drawing/2014/main" id="{7976DCB6-954A-F7AD-143D-9EB42E3177F2}"/>
              </a:ext>
            </a:extLst>
          </p:cNvPr>
          <p:cNvSpPr>
            <a:spLocks noGrp="1"/>
          </p:cNvSpPr>
          <p:nvPr>
            <p:ph type="dt" sz="half" idx="10"/>
          </p:nvPr>
        </p:nvSpPr>
        <p:spPr/>
        <p:txBody>
          <a:bodyPr/>
          <a:lstStyle/>
          <a:p>
            <a:pPr>
              <a:defRPr/>
            </a:pPr>
            <a:fld id="{2303D31F-598B-47EE-BA37-93F097A3D676}" type="datetime1">
              <a:rPr lang="en-GB" altLang="en-US" smtClean="0"/>
              <a:pPr>
                <a:defRPr/>
              </a:pPr>
              <a:t>11/08/2023</a:t>
            </a:fld>
            <a:endParaRPr lang="en-GB" altLang="en-US"/>
          </a:p>
        </p:txBody>
      </p:sp>
      <p:sp>
        <p:nvSpPr>
          <p:cNvPr id="5" name="Slide Number Placeholder 4">
            <a:extLst>
              <a:ext uri="{FF2B5EF4-FFF2-40B4-BE49-F238E27FC236}">
                <a16:creationId xmlns:a16="http://schemas.microsoft.com/office/drawing/2014/main" id="{7AAF4FD3-20C3-7C09-E169-15D2086FE7CD}"/>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8371777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DB299-8CD6-0E1A-4AD9-B6E540BFBA50}"/>
              </a:ext>
            </a:extLst>
          </p:cNvPr>
          <p:cNvSpPr>
            <a:spLocks noGrp="1"/>
          </p:cNvSpPr>
          <p:nvPr>
            <p:ph type="title"/>
          </p:nvPr>
        </p:nvSpPr>
        <p:spPr/>
        <p:txBody>
          <a:bodyPr/>
          <a:lstStyle/>
          <a:p>
            <a:r>
              <a:rPr lang="en-GB" sz="2800" dirty="0"/>
              <a:t>What organisations should do about redundancy </a:t>
            </a:r>
          </a:p>
        </p:txBody>
      </p:sp>
      <p:sp>
        <p:nvSpPr>
          <p:cNvPr id="3" name="Content Placeholder 2">
            <a:extLst>
              <a:ext uri="{FF2B5EF4-FFF2-40B4-BE49-F238E27FC236}">
                <a16:creationId xmlns:a16="http://schemas.microsoft.com/office/drawing/2014/main" id="{4A019121-5211-E7D6-38DD-9271694E84BF}"/>
              </a:ext>
            </a:extLst>
          </p:cNvPr>
          <p:cNvSpPr>
            <a:spLocks noGrp="1"/>
          </p:cNvSpPr>
          <p:nvPr>
            <p:ph idx="1"/>
          </p:nvPr>
        </p:nvSpPr>
        <p:spPr/>
        <p:txBody>
          <a:bodyPr/>
          <a:lstStyle/>
          <a:p>
            <a:r>
              <a:rPr lang="en-GB" sz="2000" dirty="0"/>
              <a:t>Plan ahead to achieve headcount reductions without involuntary redundancy</a:t>
            </a:r>
          </a:p>
          <a:p>
            <a:r>
              <a:rPr lang="en-GB" sz="2000" dirty="0"/>
              <a:t>Adopt other methods of reducing numbers or avoiding redundancy </a:t>
            </a:r>
          </a:p>
          <a:p>
            <a:r>
              <a:rPr lang="en-GB" sz="2000" dirty="0"/>
              <a:t>Encourage voluntary redundancy if other methods fails </a:t>
            </a:r>
          </a:p>
          <a:p>
            <a:r>
              <a:rPr lang="en-GB" sz="2000" dirty="0"/>
              <a:t>Introduce a redundancy procedure or ensure that an existing procedure is satisfactory </a:t>
            </a:r>
          </a:p>
          <a:p>
            <a:r>
              <a:rPr lang="en-GB" sz="2000" dirty="0"/>
              <a:t>Develop fair and considerate methods of handling redundancy </a:t>
            </a:r>
          </a:p>
          <a:p>
            <a:r>
              <a:rPr lang="en-GB" sz="2000" dirty="0"/>
              <a:t>Help redundant employees through outplacement policies and practices </a:t>
            </a:r>
          </a:p>
          <a:p>
            <a:endParaRPr lang="en-GB" sz="2400" dirty="0"/>
          </a:p>
        </p:txBody>
      </p:sp>
      <p:sp>
        <p:nvSpPr>
          <p:cNvPr id="4" name="Date Placeholder 3">
            <a:extLst>
              <a:ext uri="{FF2B5EF4-FFF2-40B4-BE49-F238E27FC236}">
                <a16:creationId xmlns:a16="http://schemas.microsoft.com/office/drawing/2014/main" id="{23F2C434-5D26-D202-E162-B7D1849F4544}"/>
              </a:ext>
            </a:extLst>
          </p:cNvPr>
          <p:cNvSpPr>
            <a:spLocks noGrp="1"/>
          </p:cNvSpPr>
          <p:nvPr>
            <p:ph type="dt" sz="half" idx="10"/>
          </p:nvPr>
        </p:nvSpPr>
        <p:spPr/>
        <p:txBody>
          <a:bodyPr/>
          <a:lstStyle/>
          <a:p>
            <a:pPr>
              <a:defRPr/>
            </a:pPr>
            <a:fld id="{2303D31F-598B-47EE-BA37-93F097A3D676}" type="datetime1">
              <a:rPr lang="en-GB" altLang="en-US" smtClean="0"/>
              <a:pPr>
                <a:defRPr/>
              </a:pPr>
              <a:t>11/08/2023</a:t>
            </a:fld>
            <a:endParaRPr lang="en-GB" altLang="en-US"/>
          </a:p>
        </p:txBody>
      </p:sp>
      <p:sp>
        <p:nvSpPr>
          <p:cNvPr id="5" name="Slide Number Placeholder 4">
            <a:extLst>
              <a:ext uri="{FF2B5EF4-FFF2-40B4-BE49-F238E27FC236}">
                <a16:creationId xmlns:a16="http://schemas.microsoft.com/office/drawing/2014/main" id="{54CC782E-26E5-E0A0-702B-A519CBE9A4AA}"/>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9982139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F70C2-1510-06C7-AE9C-B30BC433339B}"/>
              </a:ext>
            </a:extLst>
          </p:cNvPr>
          <p:cNvSpPr>
            <a:spLocks noGrp="1"/>
          </p:cNvSpPr>
          <p:nvPr>
            <p:ph type="title"/>
          </p:nvPr>
        </p:nvSpPr>
        <p:spPr>
          <a:xfrm>
            <a:off x="457200" y="274638"/>
            <a:ext cx="8229600" cy="1143000"/>
          </a:xfrm>
        </p:spPr>
        <p:txBody>
          <a:bodyPr wrap="square" anchor="ctr">
            <a:normAutofit/>
          </a:bodyPr>
          <a:lstStyle/>
          <a:p>
            <a:r>
              <a:rPr lang="en-GB" dirty="0"/>
              <a:t>Pause for thoughts </a:t>
            </a:r>
          </a:p>
        </p:txBody>
      </p:sp>
      <p:pic>
        <p:nvPicPr>
          <p:cNvPr id="6" name="Picture 5">
            <a:extLst>
              <a:ext uri="{FF2B5EF4-FFF2-40B4-BE49-F238E27FC236}">
                <a16:creationId xmlns:a16="http://schemas.microsoft.com/office/drawing/2014/main" id="{FD228126-1022-06FD-419B-30739FC10864}"/>
              </a:ext>
            </a:extLst>
          </p:cNvPr>
          <p:cNvPicPr>
            <a:picLocks noChangeAspect="1"/>
          </p:cNvPicPr>
          <p:nvPr/>
        </p:nvPicPr>
        <p:blipFill>
          <a:blip r:embed="rId2"/>
          <a:stretch>
            <a:fillRect/>
          </a:stretch>
        </p:blipFill>
        <p:spPr>
          <a:xfrm>
            <a:off x="457200" y="2366768"/>
            <a:ext cx="4038600" cy="2455905"/>
          </a:xfrm>
          <a:prstGeom prst="rect">
            <a:avLst/>
          </a:prstGeom>
          <a:noFill/>
        </p:spPr>
      </p:pic>
      <p:sp>
        <p:nvSpPr>
          <p:cNvPr id="3" name="Content Placeholder 2">
            <a:extLst>
              <a:ext uri="{FF2B5EF4-FFF2-40B4-BE49-F238E27FC236}">
                <a16:creationId xmlns:a16="http://schemas.microsoft.com/office/drawing/2014/main" id="{D06DA7E8-7734-3259-24EC-2FD6EC31E6FF}"/>
              </a:ext>
            </a:extLst>
          </p:cNvPr>
          <p:cNvSpPr>
            <a:spLocks noGrp="1"/>
          </p:cNvSpPr>
          <p:nvPr>
            <p:ph sz="half" idx="2"/>
          </p:nvPr>
        </p:nvSpPr>
        <p:spPr>
          <a:xfrm>
            <a:off x="4648200" y="1600201"/>
            <a:ext cx="4038600" cy="3989040"/>
          </a:xfrm>
        </p:spPr>
        <p:txBody>
          <a:bodyPr wrap="square" anchor="t">
            <a:normAutofit/>
          </a:bodyPr>
          <a:lstStyle/>
          <a:p>
            <a:r>
              <a:rPr lang="en-GB" dirty="0"/>
              <a:t>As a manager, what would you do about redundancy ? What actions would you implement ?</a:t>
            </a:r>
          </a:p>
        </p:txBody>
      </p:sp>
      <p:sp>
        <p:nvSpPr>
          <p:cNvPr id="4" name="Date Placeholder 3">
            <a:extLst>
              <a:ext uri="{FF2B5EF4-FFF2-40B4-BE49-F238E27FC236}">
                <a16:creationId xmlns:a16="http://schemas.microsoft.com/office/drawing/2014/main" id="{046B5E93-89E2-4D12-1AAA-D608A45BB21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11/08/2023</a:t>
            </a:fld>
            <a:endParaRPr lang="en-GB" altLang="en-US" sz="900"/>
          </a:p>
        </p:txBody>
      </p:sp>
      <p:sp>
        <p:nvSpPr>
          <p:cNvPr id="5" name="Slide Number Placeholder 4">
            <a:extLst>
              <a:ext uri="{FF2B5EF4-FFF2-40B4-BE49-F238E27FC236}">
                <a16:creationId xmlns:a16="http://schemas.microsoft.com/office/drawing/2014/main" id="{B3AC475E-2384-2A8A-9347-4D5C83F7F38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22</a:t>
            </a:fld>
            <a:endParaRPr lang="en-GB" altLang="en-US"/>
          </a:p>
        </p:txBody>
      </p:sp>
    </p:spTree>
    <p:extLst>
      <p:ext uri="{BB962C8B-B14F-4D97-AF65-F5344CB8AC3E}">
        <p14:creationId xmlns:p14="http://schemas.microsoft.com/office/powerpoint/2010/main" val="30883862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07FF8-6DAF-D422-2FE3-C126E01DA646}"/>
              </a:ext>
            </a:extLst>
          </p:cNvPr>
          <p:cNvSpPr>
            <a:spLocks noGrp="1"/>
          </p:cNvSpPr>
          <p:nvPr>
            <p:ph type="title"/>
          </p:nvPr>
        </p:nvSpPr>
        <p:spPr/>
        <p:txBody>
          <a:bodyPr/>
          <a:lstStyle/>
          <a:p>
            <a:r>
              <a:rPr lang="en-GB" dirty="0"/>
              <a:t>Dismissal </a:t>
            </a:r>
          </a:p>
        </p:txBody>
      </p:sp>
      <p:sp>
        <p:nvSpPr>
          <p:cNvPr id="3" name="Content Placeholder 2">
            <a:extLst>
              <a:ext uri="{FF2B5EF4-FFF2-40B4-BE49-F238E27FC236}">
                <a16:creationId xmlns:a16="http://schemas.microsoft.com/office/drawing/2014/main" id="{17B073DF-13D1-E53F-81E3-490C57322FE3}"/>
              </a:ext>
            </a:extLst>
          </p:cNvPr>
          <p:cNvSpPr>
            <a:spLocks noGrp="1"/>
          </p:cNvSpPr>
          <p:nvPr>
            <p:ph idx="1"/>
          </p:nvPr>
        </p:nvSpPr>
        <p:spPr/>
        <p:txBody>
          <a:bodyPr/>
          <a:lstStyle/>
          <a:p>
            <a:r>
              <a:rPr lang="en-GB" dirty="0"/>
              <a:t>Dismissal takes place when an employer terminates the employment of someone with or without notice. A contract can be terminated as a result of demotion or transfer, as well as dismissal. People can be “constructively dismissed” if they resign because of their employer’s unreasonable behaviour </a:t>
            </a:r>
          </a:p>
        </p:txBody>
      </p:sp>
      <p:sp>
        <p:nvSpPr>
          <p:cNvPr id="4" name="Date Placeholder 3">
            <a:extLst>
              <a:ext uri="{FF2B5EF4-FFF2-40B4-BE49-F238E27FC236}">
                <a16:creationId xmlns:a16="http://schemas.microsoft.com/office/drawing/2014/main" id="{35D1A238-F2A2-E1B4-E8CA-1CA06A5E084D}"/>
              </a:ext>
            </a:extLst>
          </p:cNvPr>
          <p:cNvSpPr>
            <a:spLocks noGrp="1"/>
          </p:cNvSpPr>
          <p:nvPr>
            <p:ph type="dt" sz="half" idx="10"/>
          </p:nvPr>
        </p:nvSpPr>
        <p:spPr/>
        <p:txBody>
          <a:bodyPr/>
          <a:lstStyle/>
          <a:p>
            <a:pPr>
              <a:defRPr/>
            </a:pPr>
            <a:fld id="{2303D31F-598B-47EE-BA37-93F097A3D676}" type="datetime1">
              <a:rPr lang="en-GB" altLang="en-US" smtClean="0"/>
              <a:pPr>
                <a:defRPr/>
              </a:pPr>
              <a:t>11/08/2023</a:t>
            </a:fld>
            <a:endParaRPr lang="en-GB" altLang="en-US"/>
          </a:p>
        </p:txBody>
      </p:sp>
      <p:sp>
        <p:nvSpPr>
          <p:cNvPr id="5" name="Slide Number Placeholder 4">
            <a:extLst>
              <a:ext uri="{FF2B5EF4-FFF2-40B4-BE49-F238E27FC236}">
                <a16:creationId xmlns:a16="http://schemas.microsoft.com/office/drawing/2014/main" id="{65C9689A-CEBE-1E0F-7841-5B27284BCFDB}"/>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5237531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37BA5-4132-37D0-5629-7ADE798B86C6}"/>
              </a:ext>
            </a:extLst>
          </p:cNvPr>
          <p:cNvSpPr>
            <a:spLocks noGrp="1"/>
          </p:cNvSpPr>
          <p:nvPr>
            <p:ph type="title"/>
          </p:nvPr>
        </p:nvSpPr>
        <p:spPr/>
        <p:txBody>
          <a:bodyPr/>
          <a:lstStyle/>
          <a:p>
            <a:r>
              <a:rPr lang="en-GB" dirty="0"/>
              <a:t>Dismissal </a:t>
            </a:r>
          </a:p>
        </p:txBody>
      </p:sp>
      <p:sp>
        <p:nvSpPr>
          <p:cNvPr id="3" name="Content Placeholder 2">
            <a:extLst>
              <a:ext uri="{FF2B5EF4-FFF2-40B4-BE49-F238E27FC236}">
                <a16:creationId xmlns:a16="http://schemas.microsoft.com/office/drawing/2014/main" id="{0CA543C7-50E5-F781-920F-03D6C047FEE0}"/>
              </a:ext>
            </a:extLst>
          </p:cNvPr>
          <p:cNvSpPr>
            <a:spLocks noGrp="1"/>
          </p:cNvSpPr>
          <p:nvPr>
            <p:ph idx="1"/>
          </p:nvPr>
        </p:nvSpPr>
        <p:spPr/>
        <p:txBody>
          <a:bodyPr/>
          <a:lstStyle/>
          <a:p>
            <a:pPr>
              <a:buFont typeface="Courier New" panose="02070309020205020404" pitchFamily="49" charset="0"/>
              <a:buChar char="o"/>
            </a:pPr>
            <a:r>
              <a:rPr lang="en-GB" sz="2000" dirty="0"/>
              <a:t>Dismissal should be handled in accordance with the following principles of natural justice </a:t>
            </a:r>
          </a:p>
          <a:p>
            <a:pPr>
              <a:buFont typeface="Courier New" panose="02070309020205020404" pitchFamily="49" charset="0"/>
              <a:buChar char="o"/>
            </a:pPr>
            <a:r>
              <a:rPr lang="en-GB" sz="2000" dirty="0"/>
              <a:t>Individuals should know the standards of [performance they are expected to meet and rules to which they are expected to conform </a:t>
            </a:r>
          </a:p>
          <a:p>
            <a:pPr>
              <a:buFont typeface="Courier New" panose="02070309020205020404" pitchFamily="49" charset="0"/>
              <a:buChar char="o"/>
            </a:pPr>
            <a:r>
              <a:rPr lang="en-GB" sz="2000" dirty="0"/>
              <a:t>They should be given clear indication of where they are failing or what rules they have broken. </a:t>
            </a:r>
          </a:p>
          <a:p>
            <a:pPr>
              <a:buFont typeface="Courier New" panose="02070309020205020404" pitchFamily="49" charset="0"/>
              <a:buChar char="o"/>
            </a:pPr>
            <a:r>
              <a:rPr lang="en-GB" sz="2000" dirty="0"/>
              <a:t>Except in cases of gross misconduct, they should be given the opportunity to improve before disciplinary action is taken </a:t>
            </a:r>
          </a:p>
          <a:p>
            <a:pPr marL="0" indent="0">
              <a:buNone/>
            </a:pPr>
            <a:r>
              <a:rPr lang="en-GB" sz="2000" dirty="0"/>
              <a:t>These principles should form the basis of a disciplinary procedure</a:t>
            </a:r>
          </a:p>
          <a:p>
            <a:pPr marL="0" indent="0">
              <a:buNone/>
            </a:pPr>
            <a:r>
              <a:rPr lang="en-GB" sz="2000" dirty="0"/>
              <a:t>Further reading : </a:t>
            </a:r>
            <a:r>
              <a:rPr lang="en-GB" sz="1400" dirty="0">
                <a:hlinkClick r:id="rId2"/>
              </a:rPr>
              <a:t>https://www.cipd.org/uk/knowledge/employment-law/dismissal/#:~:text=It%20is%20possible%20to%20dismiss%20someone%20fairly%20if,substantial%20reason%E2%80%99%20%28such%20as%20being%20sent%20to%20prison%29.</a:t>
            </a:r>
            <a:endParaRPr lang="en-GB" sz="1400" dirty="0"/>
          </a:p>
        </p:txBody>
      </p:sp>
      <p:sp>
        <p:nvSpPr>
          <p:cNvPr id="4" name="Date Placeholder 3">
            <a:extLst>
              <a:ext uri="{FF2B5EF4-FFF2-40B4-BE49-F238E27FC236}">
                <a16:creationId xmlns:a16="http://schemas.microsoft.com/office/drawing/2014/main" id="{077D2372-BDD1-8FDF-95DF-122B9C073C9A}"/>
              </a:ext>
            </a:extLst>
          </p:cNvPr>
          <p:cNvSpPr>
            <a:spLocks noGrp="1"/>
          </p:cNvSpPr>
          <p:nvPr>
            <p:ph type="dt" sz="half" idx="10"/>
          </p:nvPr>
        </p:nvSpPr>
        <p:spPr/>
        <p:txBody>
          <a:bodyPr/>
          <a:lstStyle/>
          <a:p>
            <a:pPr>
              <a:defRPr/>
            </a:pPr>
            <a:fld id="{2303D31F-598B-47EE-BA37-93F097A3D676}" type="datetime1">
              <a:rPr lang="en-GB" altLang="en-US" smtClean="0"/>
              <a:pPr>
                <a:defRPr/>
              </a:pPr>
              <a:t>11/08/2023</a:t>
            </a:fld>
            <a:endParaRPr lang="en-GB" altLang="en-US"/>
          </a:p>
        </p:txBody>
      </p:sp>
      <p:sp>
        <p:nvSpPr>
          <p:cNvPr id="5" name="Slide Number Placeholder 4">
            <a:extLst>
              <a:ext uri="{FF2B5EF4-FFF2-40B4-BE49-F238E27FC236}">
                <a16:creationId xmlns:a16="http://schemas.microsoft.com/office/drawing/2014/main" id="{9B628820-15BA-060E-8AC0-A05558C585D6}"/>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9656137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37B58-4EF7-3BA4-FF69-F3FC1017D858}"/>
              </a:ext>
            </a:extLst>
          </p:cNvPr>
          <p:cNvSpPr>
            <a:spLocks noGrp="1"/>
          </p:cNvSpPr>
          <p:nvPr>
            <p:ph type="title"/>
          </p:nvPr>
        </p:nvSpPr>
        <p:spPr/>
        <p:txBody>
          <a:bodyPr/>
          <a:lstStyle/>
          <a:p>
            <a:r>
              <a:rPr lang="en-GB" dirty="0"/>
              <a:t>Absence Management</a:t>
            </a:r>
          </a:p>
        </p:txBody>
      </p:sp>
      <p:sp>
        <p:nvSpPr>
          <p:cNvPr id="3" name="Content Placeholder 2">
            <a:extLst>
              <a:ext uri="{FF2B5EF4-FFF2-40B4-BE49-F238E27FC236}">
                <a16:creationId xmlns:a16="http://schemas.microsoft.com/office/drawing/2014/main" id="{DF7C1A0D-75DB-ED60-0E29-A6E2248C4E32}"/>
              </a:ext>
            </a:extLst>
          </p:cNvPr>
          <p:cNvSpPr>
            <a:spLocks noGrp="1"/>
          </p:cNvSpPr>
          <p:nvPr>
            <p:ph idx="1"/>
          </p:nvPr>
        </p:nvSpPr>
        <p:spPr>
          <a:xfrm>
            <a:off x="457200" y="1600200"/>
            <a:ext cx="8229600" cy="4205063"/>
          </a:xfrm>
        </p:spPr>
        <p:txBody>
          <a:bodyPr/>
          <a:lstStyle/>
          <a:p>
            <a:pPr marL="0" indent="0">
              <a:buNone/>
            </a:pPr>
            <a:r>
              <a:rPr lang="en-GB" sz="2400" dirty="0"/>
              <a:t>Absence or attendance management is the development and application of policies and procedures designed to reduce levels of absenteeism.</a:t>
            </a:r>
          </a:p>
          <a:p>
            <a:pPr marL="0" indent="0">
              <a:buNone/>
            </a:pPr>
            <a:r>
              <a:rPr lang="en-GB" sz="2000" b="1" dirty="0"/>
              <a:t>Causes of absence</a:t>
            </a:r>
          </a:p>
          <a:p>
            <a:pPr marL="0" indent="0">
              <a:buNone/>
            </a:pPr>
            <a:r>
              <a:rPr lang="en-GB" sz="2000" dirty="0"/>
              <a:t>The causes of absence have been analysed by Huczynski and Fitzpatrick(1989) under three headings </a:t>
            </a:r>
          </a:p>
          <a:p>
            <a:pPr>
              <a:buFont typeface="Wingdings" panose="05000000000000000000" pitchFamily="2" charset="2"/>
              <a:buChar char="q"/>
            </a:pPr>
            <a:r>
              <a:rPr lang="en-GB" sz="2000" dirty="0"/>
              <a:t>Job situation factors – job scope, stress, frequent job transfers, management style, physical working conditions </a:t>
            </a:r>
          </a:p>
          <a:p>
            <a:pPr>
              <a:buFont typeface="Wingdings" panose="05000000000000000000" pitchFamily="2" charset="2"/>
              <a:buChar char="q"/>
            </a:pPr>
            <a:r>
              <a:rPr lang="en-GB" sz="2000" dirty="0"/>
              <a:t>Personal factors – employee values, age, personality </a:t>
            </a:r>
          </a:p>
          <a:p>
            <a:pPr>
              <a:buFont typeface="Wingdings" panose="05000000000000000000" pitchFamily="2" charset="2"/>
              <a:buChar char="q"/>
            </a:pPr>
            <a:r>
              <a:rPr lang="en-GB" sz="2000" dirty="0"/>
              <a:t>Attendance factors – reward system, sick pay schemes, work group norms </a:t>
            </a:r>
          </a:p>
        </p:txBody>
      </p:sp>
      <p:sp>
        <p:nvSpPr>
          <p:cNvPr id="4" name="Date Placeholder 3">
            <a:extLst>
              <a:ext uri="{FF2B5EF4-FFF2-40B4-BE49-F238E27FC236}">
                <a16:creationId xmlns:a16="http://schemas.microsoft.com/office/drawing/2014/main" id="{5563F550-9787-E4FF-EA24-688E71619AE8}"/>
              </a:ext>
            </a:extLst>
          </p:cNvPr>
          <p:cNvSpPr>
            <a:spLocks noGrp="1"/>
          </p:cNvSpPr>
          <p:nvPr>
            <p:ph type="dt" sz="half" idx="10"/>
          </p:nvPr>
        </p:nvSpPr>
        <p:spPr/>
        <p:txBody>
          <a:bodyPr/>
          <a:lstStyle/>
          <a:p>
            <a:pPr>
              <a:defRPr/>
            </a:pPr>
            <a:fld id="{2303D31F-598B-47EE-BA37-93F097A3D676}" type="datetime1">
              <a:rPr lang="en-GB" altLang="en-US" smtClean="0"/>
              <a:pPr>
                <a:defRPr/>
              </a:pPr>
              <a:t>11/08/2023</a:t>
            </a:fld>
            <a:endParaRPr lang="en-GB" altLang="en-US"/>
          </a:p>
        </p:txBody>
      </p:sp>
      <p:sp>
        <p:nvSpPr>
          <p:cNvPr id="5" name="Slide Number Placeholder 4">
            <a:extLst>
              <a:ext uri="{FF2B5EF4-FFF2-40B4-BE49-F238E27FC236}">
                <a16:creationId xmlns:a16="http://schemas.microsoft.com/office/drawing/2014/main" id="{EDBAF094-8743-4BCF-D15D-BCA76C47E5C1}"/>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1269641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50C58-90BD-D0FA-0E8C-14799C4BF5B8}"/>
              </a:ext>
            </a:extLst>
          </p:cNvPr>
          <p:cNvSpPr>
            <a:spLocks noGrp="1"/>
          </p:cNvSpPr>
          <p:nvPr>
            <p:ph type="title"/>
          </p:nvPr>
        </p:nvSpPr>
        <p:spPr/>
        <p:txBody>
          <a:bodyPr/>
          <a:lstStyle/>
          <a:p>
            <a:r>
              <a:rPr lang="en-GB" dirty="0"/>
              <a:t>Absence policies </a:t>
            </a:r>
          </a:p>
        </p:txBody>
      </p:sp>
      <p:sp>
        <p:nvSpPr>
          <p:cNvPr id="3" name="Content Placeholder 2">
            <a:extLst>
              <a:ext uri="{FF2B5EF4-FFF2-40B4-BE49-F238E27FC236}">
                <a16:creationId xmlns:a16="http://schemas.microsoft.com/office/drawing/2014/main" id="{2B8A29D3-DC64-D8E4-892D-AEEF70A42C0B}"/>
              </a:ext>
            </a:extLst>
          </p:cNvPr>
          <p:cNvSpPr>
            <a:spLocks noGrp="1"/>
          </p:cNvSpPr>
          <p:nvPr>
            <p:ph idx="1"/>
          </p:nvPr>
        </p:nvSpPr>
        <p:spPr/>
        <p:txBody>
          <a:bodyPr/>
          <a:lstStyle/>
          <a:p>
            <a:pPr marL="0" indent="0">
              <a:buNone/>
            </a:pPr>
            <a:r>
              <a:rPr lang="en-GB" sz="2000" dirty="0"/>
              <a:t>Methods of measuring absence</a:t>
            </a:r>
          </a:p>
          <a:p>
            <a:r>
              <a:rPr lang="en-GB" sz="2000" dirty="0"/>
              <a:t>Setting targets for the level of absence</a:t>
            </a:r>
          </a:p>
          <a:p>
            <a:r>
              <a:rPr lang="en-GB" sz="2000" dirty="0"/>
              <a:t>Deciding on the level of short-term absence that would trigger actions, use the Bradford factor </a:t>
            </a:r>
          </a:p>
          <a:p>
            <a:r>
              <a:rPr lang="en-GB" sz="2000" dirty="0"/>
              <a:t>The circumstances in which disciplinary action might be taken</a:t>
            </a:r>
          </a:p>
          <a:p>
            <a:r>
              <a:rPr lang="en-GB" sz="2000" dirty="0"/>
              <a:t>What employees must do if they are unable to attend work</a:t>
            </a:r>
          </a:p>
          <a:p>
            <a:r>
              <a:rPr lang="en-GB" sz="2000" dirty="0"/>
              <a:t>Sick pay arrangements </a:t>
            </a:r>
          </a:p>
          <a:p>
            <a:r>
              <a:rPr lang="en-GB" sz="2000" dirty="0"/>
              <a:t>Others steps that can be taken to reduce absenteeism such as flexible patterns </a:t>
            </a:r>
          </a:p>
          <a:p>
            <a:r>
              <a:rPr lang="en-GB" sz="2000" dirty="0"/>
              <a:t>Further reading : </a:t>
            </a:r>
            <a:r>
              <a:rPr lang="en-GB" sz="2000" dirty="0">
                <a:hlinkClick r:id="rId2"/>
              </a:rPr>
              <a:t>https://www.cipd.org/en/topics/absence-management/</a:t>
            </a:r>
            <a:endParaRPr lang="en-GB" sz="2000" dirty="0"/>
          </a:p>
        </p:txBody>
      </p:sp>
      <p:sp>
        <p:nvSpPr>
          <p:cNvPr id="4" name="Date Placeholder 3">
            <a:extLst>
              <a:ext uri="{FF2B5EF4-FFF2-40B4-BE49-F238E27FC236}">
                <a16:creationId xmlns:a16="http://schemas.microsoft.com/office/drawing/2014/main" id="{C4C14FC5-5EC9-CAE2-3627-1D9D4507B7C2}"/>
              </a:ext>
            </a:extLst>
          </p:cNvPr>
          <p:cNvSpPr>
            <a:spLocks noGrp="1"/>
          </p:cNvSpPr>
          <p:nvPr>
            <p:ph type="dt" sz="half" idx="10"/>
          </p:nvPr>
        </p:nvSpPr>
        <p:spPr/>
        <p:txBody>
          <a:bodyPr/>
          <a:lstStyle/>
          <a:p>
            <a:pPr>
              <a:defRPr/>
            </a:pPr>
            <a:fld id="{2303D31F-598B-47EE-BA37-93F097A3D676}" type="datetime1">
              <a:rPr lang="en-GB" altLang="en-US" smtClean="0"/>
              <a:pPr>
                <a:defRPr/>
              </a:pPr>
              <a:t>11/08/2023</a:t>
            </a:fld>
            <a:endParaRPr lang="en-GB" altLang="en-US"/>
          </a:p>
        </p:txBody>
      </p:sp>
      <p:sp>
        <p:nvSpPr>
          <p:cNvPr id="5" name="Slide Number Placeholder 4">
            <a:extLst>
              <a:ext uri="{FF2B5EF4-FFF2-40B4-BE49-F238E27FC236}">
                <a16:creationId xmlns:a16="http://schemas.microsoft.com/office/drawing/2014/main" id="{0C391B08-96A1-464E-1CDA-9C4BFACFC37E}"/>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11641268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7F555-93F7-0F43-E85F-1C71E3E6AC5B}"/>
              </a:ext>
            </a:extLst>
          </p:cNvPr>
          <p:cNvSpPr>
            <a:spLocks noGrp="1"/>
          </p:cNvSpPr>
          <p:nvPr>
            <p:ph type="title"/>
          </p:nvPr>
        </p:nvSpPr>
        <p:spPr>
          <a:xfrm>
            <a:off x="457200" y="274638"/>
            <a:ext cx="8229600" cy="1143000"/>
          </a:xfrm>
        </p:spPr>
        <p:txBody>
          <a:bodyPr wrap="square" anchor="ctr">
            <a:normAutofit/>
          </a:bodyPr>
          <a:lstStyle/>
          <a:p>
            <a:r>
              <a:rPr lang="en-GB" dirty="0"/>
              <a:t>Bradford factor  </a:t>
            </a:r>
          </a:p>
        </p:txBody>
      </p:sp>
      <p:pic>
        <p:nvPicPr>
          <p:cNvPr id="6" name="Picture 5">
            <a:extLst>
              <a:ext uri="{FF2B5EF4-FFF2-40B4-BE49-F238E27FC236}">
                <a16:creationId xmlns:a16="http://schemas.microsoft.com/office/drawing/2014/main" id="{EF127D2D-5892-6F9A-BD4F-6A55D0ADBF19}"/>
              </a:ext>
            </a:extLst>
          </p:cNvPr>
          <p:cNvPicPr>
            <a:picLocks noChangeAspect="1"/>
          </p:cNvPicPr>
          <p:nvPr/>
        </p:nvPicPr>
        <p:blipFill>
          <a:blip r:embed="rId2"/>
          <a:stretch>
            <a:fillRect/>
          </a:stretch>
        </p:blipFill>
        <p:spPr>
          <a:xfrm>
            <a:off x="457200" y="1749675"/>
            <a:ext cx="4038600" cy="3690091"/>
          </a:xfrm>
          <a:prstGeom prst="rect">
            <a:avLst/>
          </a:prstGeom>
          <a:noFill/>
        </p:spPr>
      </p:pic>
      <p:sp>
        <p:nvSpPr>
          <p:cNvPr id="3" name="Content Placeholder 2">
            <a:extLst>
              <a:ext uri="{FF2B5EF4-FFF2-40B4-BE49-F238E27FC236}">
                <a16:creationId xmlns:a16="http://schemas.microsoft.com/office/drawing/2014/main" id="{0B506736-825E-326C-325C-8FD3DC018111}"/>
              </a:ext>
            </a:extLst>
          </p:cNvPr>
          <p:cNvSpPr>
            <a:spLocks noGrp="1"/>
          </p:cNvSpPr>
          <p:nvPr>
            <p:ph sz="half" idx="2"/>
          </p:nvPr>
        </p:nvSpPr>
        <p:spPr>
          <a:xfrm>
            <a:off x="4648200" y="1600201"/>
            <a:ext cx="4038600" cy="3989040"/>
          </a:xfrm>
        </p:spPr>
        <p:txBody>
          <a:bodyPr wrap="square" anchor="t">
            <a:normAutofit/>
          </a:bodyPr>
          <a:lstStyle/>
          <a:p>
            <a:r>
              <a:rPr lang="en-GB"/>
              <a:t>Read : </a:t>
            </a:r>
            <a:r>
              <a:rPr lang="en-GB">
                <a:hlinkClick r:id="rId3"/>
              </a:rPr>
              <a:t>https://www.bradfordfactorcalculator.com/</a:t>
            </a:r>
            <a:endParaRPr lang="en-GB"/>
          </a:p>
        </p:txBody>
      </p:sp>
      <p:sp>
        <p:nvSpPr>
          <p:cNvPr id="4" name="Date Placeholder 3">
            <a:extLst>
              <a:ext uri="{FF2B5EF4-FFF2-40B4-BE49-F238E27FC236}">
                <a16:creationId xmlns:a16="http://schemas.microsoft.com/office/drawing/2014/main" id="{DB6E2915-D4D9-C154-8C80-916174C9F52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11/08/2023</a:t>
            </a:fld>
            <a:endParaRPr lang="en-GB" altLang="en-US" sz="900"/>
          </a:p>
        </p:txBody>
      </p:sp>
      <p:sp>
        <p:nvSpPr>
          <p:cNvPr id="5" name="Slide Number Placeholder 4">
            <a:extLst>
              <a:ext uri="{FF2B5EF4-FFF2-40B4-BE49-F238E27FC236}">
                <a16:creationId xmlns:a16="http://schemas.microsoft.com/office/drawing/2014/main" id="{FB940B89-BA20-4AC7-A73D-3D3B10B22F1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27</a:t>
            </a:fld>
            <a:endParaRPr lang="en-GB" altLang="en-US"/>
          </a:p>
        </p:txBody>
      </p:sp>
    </p:spTree>
    <p:extLst>
      <p:ext uri="{BB962C8B-B14F-4D97-AF65-F5344CB8AC3E}">
        <p14:creationId xmlns:p14="http://schemas.microsoft.com/office/powerpoint/2010/main" val="37487984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486C0-5155-425D-9FD0-CDB167503CB9}"/>
              </a:ext>
            </a:extLst>
          </p:cNvPr>
          <p:cNvSpPr>
            <a:spLocks noGrp="1"/>
          </p:cNvSpPr>
          <p:nvPr>
            <p:ph type="title"/>
          </p:nvPr>
        </p:nvSpPr>
        <p:spPr/>
        <p:txBody>
          <a:bodyPr/>
          <a:lstStyle/>
          <a:p>
            <a:r>
              <a:rPr lang="en-GB" dirty="0"/>
              <a:t>Presenteeism</a:t>
            </a:r>
          </a:p>
        </p:txBody>
      </p:sp>
      <p:sp>
        <p:nvSpPr>
          <p:cNvPr id="3" name="Content Placeholder 2">
            <a:extLst>
              <a:ext uri="{FF2B5EF4-FFF2-40B4-BE49-F238E27FC236}">
                <a16:creationId xmlns:a16="http://schemas.microsoft.com/office/drawing/2014/main" id="{008475EE-A660-8DC7-8133-7149D450D371}"/>
              </a:ext>
            </a:extLst>
          </p:cNvPr>
          <p:cNvSpPr>
            <a:spLocks noGrp="1"/>
          </p:cNvSpPr>
          <p:nvPr>
            <p:ph idx="1"/>
          </p:nvPr>
        </p:nvSpPr>
        <p:spPr/>
        <p:txBody>
          <a:bodyPr/>
          <a:lstStyle/>
          <a:p>
            <a:r>
              <a:rPr lang="en-GB" dirty="0"/>
              <a:t>Presentism is showing up for work when one is ill and therefore becoming a hazard to others. It should be dealt with the creating awareness, understanding the issues and educating employees on the risk involved </a:t>
            </a:r>
          </a:p>
        </p:txBody>
      </p:sp>
      <p:sp>
        <p:nvSpPr>
          <p:cNvPr id="4" name="Date Placeholder 3">
            <a:extLst>
              <a:ext uri="{FF2B5EF4-FFF2-40B4-BE49-F238E27FC236}">
                <a16:creationId xmlns:a16="http://schemas.microsoft.com/office/drawing/2014/main" id="{0A0806B1-FB64-E229-3F7E-BFA4DF646C88}"/>
              </a:ext>
            </a:extLst>
          </p:cNvPr>
          <p:cNvSpPr>
            <a:spLocks noGrp="1"/>
          </p:cNvSpPr>
          <p:nvPr>
            <p:ph type="dt" sz="half" idx="10"/>
          </p:nvPr>
        </p:nvSpPr>
        <p:spPr/>
        <p:txBody>
          <a:bodyPr/>
          <a:lstStyle/>
          <a:p>
            <a:pPr>
              <a:defRPr/>
            </a:pPr>
            <a:fld id="{2303D31F-598B-47EE-BA37-93F097A3D676}" type="datetime1">
              <a:rPr lang="en-GB" altLang="en-US" smtClean="0"/>
              <a:pPr>
                <a:defRPr/>
              </a:pPr>
              <a:t>11/08/2023</a:t>
            </a:fld>
            <a:endParaRPr lang="en-GB" altLang="en-US"/>
          </a:p>
        </p:txBody>
      </p:sp>
      <p:sp>
        <p:nvSpPr>
          <p:cNvPr id="5" name="Slide Number Placeholder 4">
            <a:extLst>
              <a:ext uri="{FF2B5EF4-FFF2-40B4-BE49-F238E27FC236}">
                <a16:creationId xmlns:a16="http://schemas.microsoft.com/office/drawing/2014/main" id="{CAEE2766-BD28-BACC-C5CF-F0352C819A85}"/>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23869255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B44FD-C484-B4BA-2087-58A0DFC06B1C}"/>
              </a:ext>
            </a:extLst>
          </p:cNvPr>
          <p:cNvSpPr>
            <a:spLocks noGrp="1"/>
          </p:cNvSpPr>
          <p:nvPr>
            <p:ph type="title"/>
          </p:nvPr>
        </p:nvSpPr>
        <p:spPr>
          <a:xfrm>
            <a:off x="1792288" y="4509120"/>
            <a:ext cx="5486400" cy="566738"/>
          </a:xfrm>
        </p:spPr>
        <p:txBody>
          <a:bodyPr wrap="square" anchor="b">
            <a:normAutofit/>
          </a:bodyPr>
          <a:lstStyle/>
          <a:p>
            <a:r>
              <a:rPr lang="en-GB" dirty="0"/>
              <a:t>Thought of the day </a:t>
            </a:r>
          </a:p>
        </p:txBody>
      </p:sp>
      <p:pic>
        <p:nvPicPr>
          <p:cNvPr id="6" name="Picture 5" descr="A hand pouring red pills into a bottle&#10;&#10;Description automatically generated">
            <a:extLst>
              <a:ext uri="{FF2B5EF4-FFF2-40B4-BE49-F238E27FC236}">
                <a16:creationId xmlns:a16="http://schemas.microsoft.com/office/drawing/2014/main" id="{AB142EB6-8C0D-9900-21A5-313B3011B116}"/>
              </a:ext>
            </a:extLst>
          </p:cNvPr>
          <p:cNvPicPr>
            <a:picLocks noChangeAspect="1"/>
          </p:cNvPicPr>
          <p:nvPr/>
        </p:nvPicPr>
        <p:blipFill>
          <a:blip r:embed="rId2"/>
          <a:stretch>
            <a:fillRect/>
          </a:stretch>
        </p:blipFill>
        <p:spPr>
          <a:xfrm>
            <a:off x="1792288" y="696143"/>
            <a:ext cx="5486400" cy="3657600"/>
          </a:xfrm>
          <a:prstGeom prst="rect">
            <a:avLst/>
          </a:prstGeom>
          <a:noFill/>
        </p:spPr>
      </p:pic>
      <p:sp>
        <p:nvSpPr>
          <p:cNvPr id="3" name="Content Placeholder 2">
            <a:extLst>
              <a:ext uri="{FF2B5EF4-FFF2-40B4-BE49-F238E27FC236}">
                <a16:creationId xmlns:a16="http://schemas.microsoft.com/office/drawing/2014/main" id="{923E85AA-C1BD-59F2-49DF-098A18DEF31B}"/>
              </a:ext>
            </a:extLst>
          </p:cNvPr>
          <p:cNvSpPr>
            <a:spLocks noGrp="1"/>
          </p:cNvSpPr>
          <p:nvPr>
            <p:ph type="body" sz="half" idx="2"/>
          </p:nvPr>
        </p:nvSpPr>
        <p:spPr>
          <a:xfrm>
            <a:off x="1792288" y="5157192"/>
            <a:ext cx="5486400" cy="432048"/>
          </a:xfrm>
        </p:spPr>
        <p:txBody>
          <a:bodyPr wrap="square" anchor="t">
            <a:normAutofit/>
          </a:bodyPr>
          <a:lstStyle/>
          <a:p>
            <a:r>
              <a:rPr lang="en-GB" dirty="0"/>
              <a:t>Did you ever attend work while being ill… </a:t>
            </a:r>
          </a:p>
        </p:txBody>
      </p:sp>
      <p:sp>
        <p:nvSpPr>
          <p:cNvPr id="4" name="Date Placeholder 3">
            <a:extLst>
              <a:ext uri="{FF2B5EF4-FFF2-40B4-BE49-F238E27FC236}">
                <a16:creationId xmlns:a16="http://schemas.microsoft.com/office/drawing/2014/main" id="{1808876D-000E-6221-0F65-5CBD9784F52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11/08/2023</a:t>
            </a:fld>
            <a:endParaRPr lang="en-GB" altLang="en-US" sz="900"/>
          </a:p>
        </p:txBody>
      </p:sp>
      <p:sp>
        <p:nvSpPr>
          <p:cNvPr id="5" name="Slide Number Placeholder 4">
            <a:extLst>
              <a:ext uri="{FF2B5EF4-FFF2-40B4-BE49-F238E27FC236}">
                <a16:creationId xmlns:a16="http://schemas.microsoft.com/office/drawing/2014/main" id="{E7B9EE67-A907-27DD-2308-F3E28507492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29</a:t>
            </a:fld>
            <a:endParaRPr lang="en-GB" altLang="en-US"/>
          </a:p>
        </p:txBody>
      </p:sp>
    </p:spTree>
    <p:extLst>
      <p:ext uri="{BB962C8B-B14F-4D97-AF65-F5344CB8AC3E}">
        <p14:creationId xmlns:p14="http://schemas.microsoft.com/office/powerpoint/2010/main" val="30405837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3699030"/>
            <a:ext cx="8316924" cy="1242138"/>
          </a:xfrm>
        </p:spPr>
        <p:txBody>
          <a:bodyPr/>
          <a:lstStyle/>
          <a:p>
            <a:pPr algn="just" eaLnBrk="1" hangingPunct="1"/>
            <a:r>
              <a:rPr lang="en-GB" altLang="en-US" sz="2400" b="1" dirty="0">
                <a:solidFill>
                  <a:schemeClr val="tx2">
                    <a:lumMod val="75000"/>
                  </a:schemeClr>
                </a:solidFill>
              </a:rPr>
              <a:t>Do you have any question as yet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413538" y="857250"/>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15916" y="1695027"/>
            <a:ext cx="1869672" cy="1869672"/>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500F-1365-6B5F-C94B-34E3C014171A}"/>
              </a:ext>
            </a:extLst>
          </p:cNvPr>
          <p:cNvSpPr>
            <a:spLocks noGrp="1"/>
          </p:cNvSpPr>
          <p:nvPr>
            <p:ph type="title"/>
          </p:nvPr>
        </p:nvSpPr>
        <p:spPr>
          <a:xfrm>
            <a:off x="457200" y="1063229"/>
            <a:ext cx="8229600" cy="857250"/>
          </a:xfrm>
        </p:spPr>
        <p:txBody>
          <a:bodyPr wrap="square" anchor="ctr">
            <a:normAutofit/>
          </a:bodyPr>
          <a:lstStyle/>
          <a:p>
            <a:r>
              <a:rPr lang="en-GB" dirty="0"/>
              <a:t>Break </a:t>
            </a:r>
          </a:p>
        </p:txBody>
      </p:sp>
      <p:pic>
        <p:nvPicPr>
          <p:cNvPr id="4" name="Content Placeholder 3">
            <a:extLst>
              <a:ext uri="{FF2B5EF4-FFF2-40B4-BE49-F238E27FC236}">
                <a16:creationId xmlns:a16="http://schemas.microsoft.com/office/drawing/2014/main" id="{F1A9C812-4554-CDB4-94A8-CB890F2FBB25}"/>
              </a:ext>
            </a:extLst>
          </p:cNvPr>
          <p:cNvPicPr>
            <a:picLocks noGrp="1" noChangeAspect="1"/>
          </p:cNvPicPr>
          <p:nvPr>
            <p:ph sz="half" idx="1"/>
          </p:nvPr>
        </p:nvPicPr>
        <p:blipFill>
          <a:blip r:embed="rId2"/>
          <a:stretch>
            <a:fillRect/>
          </a:stretch>
        </p:blipFill>
        <p:spPr>
          <a:xfrm>
            <a:off x="511294" y="2057401"/>
            <a:ext cx="3984507" cy="2991780"/>
          </a:xfrm>
          <a:prstGeom prst="rect">
            <a:avLst/>
          </a:prstGeom>
          <a:noFill/>
        </p:spPr>
      </p:pic>
      <p:pic>
        <p:nvPicPr>
          <p:cNvPr id="6" name="Content Placeholder 5">
            <a:extLst>
              <a:ext uri="{FF2B5EF4-FFF2-40B4-BE49-F238E27FC236}">
                <a16:creationId xmlns:a16="http://schemas.microsoft.com/office/drawing/2014/main" id="{00F23CA9-01D6-231A-DE03-0431C618F31D}"/>
              </a:ext>
            </a:extLst>
          </p:cNvPr>
          <p:cNvPicPr>
            <a:picLocks noGrp="1" noChangeAspect="1"/>
          </p:cNvPicPr>
          <p:nvPr>
            <p:ph sz="half" idx="2"/>
          </p:nvPr>
        </p:nvPicPr>
        <p:blipFill>
          <a:blip r:embed="rId3"/>
          <a:stretch>
            <a:fillRect/>
          </a:stretch>
        </p:blipFill>
        <p:spPr>
          <a:xfrm>
            <a:off x="5881688" y="2767608"/>
            <a:ext cx="1571625" cy="1571625"/>
          </a:xfrm>
          <a:prstGeom prst="rect">
            <a:avLst/>
          </a:prstGeom>
        </p:spPr>
      </p:pic>
    </p:spTree>
    <p:extLst>
      <p:ext uri="{BB962C8B-B14F-4D97-AF65-F5344CB8AC3E}">
        <p14:creationId xmlns:p14="http://schemas.microsoft.com/office/powerpoint/2010/main" val="31134050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F547-9993-53E0-45D2-690F0A49E7C1}"/>
              </a:ext>
            </a:extLst>
          </p:cNvPr>
          <p:cNvSpPr>
            <a:spLocks noGrp="1"/>
          </p:cNvSpPr>
          <p:nvPr>
            <p:ph type="ctrTitle"/>
          </p:nvPr>
        </p:nvSpPr>
        <p:spPr>
          <a:xfrm>
            <a:off x="683568" y="2348881"/>
            <a:ext cx="7772400" cy="1102519"/>
          </a:xfrm>
        </p:spPr>
        <p:txBody>
          <a:bodyPr wrap="square" anchor="ctr">
            <a:normAutofit/>
          </a:bodyPr>
          <a:lstStyle/>
          <a:p>
            <a:r>
              <a:rPr lang="en-GB" dirty="0"/>
              <a:t>Session 2 </a:t>
            </a:r>
          </a:p>
        </p:txBody>
      </p:sp>
      <p:sp>
        <p:nvSpPr>
          <p:cNvPr id="8" name="Subtitle 2">
            <a:extLst>
              <a:ext uri="{FF2B5EF4-FFF2-40B4-BE49-F238E27FC236}">
                <a16:creationId xmlns:a16="http://schemas.microsoft.com/office/drawing/2014/main" id="{E0351766-7CF3-2918-5710-8CEE9301EDC6}"/>
              </a:ext>
            </a:extLst>
          </p:cNvPr>
          <p:cNvSpPr>
            <a:spLocks noGrp="1"/>
          </p:cNvSpPr>
          <p:nvPr>
            <p:ph type="subTitle" idx="1"/>
          </p:nvPr>
        </p:nvSpPr>
        <p:spPr>
          <a:xfrm>
            <a:off x="1369368" y="3665711"/>
            <a:ext cx="6400800" cy="1314450"/>
          </a:xfrm>
        </p:spPr>
        <p:txBody>
          <a:bodyPr/>
          <a:lstStyle/>
          <a:p>
            <a:r>
              <a:rPr lang="en-US" dirty="0"/>
              <a:t>Assignment workshop 1 </a:t>
            </a:r>
          </a:p>
        </p:txBody>
      </p:sp>
    </p:spTree>
    <p:extLst>
      <p:ext uri="{BB962C8B-B14F-4D97-AF65-F5344CB8AC3E}">
        <p14:creationId xmlns:p14="http://schemas.microsoft.com/office/powerpoint/2010/main" val="2342016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79152-69C4-B58F-34D4-5B7DC5D38BD6}"/>
              </a:ext>
            </a:extLst>
          </p:cNvPr>
          <p:cNvSpPr>
            <a:spLocks noGrp="1"/>
          </p:cNvSpPr>
          <p:nvPr>
            <p:ph type="title"/>
          </p:nvPr>
        </p:nvSpPr>
        <p:spPr>
          <a:xfrm>
            <a:off x="457200" y="274638"/>
            <a:ext cx="8229600" cy="1143000"/>
          </a:xfrm>
        </p:spPr>
        <p:txBody>
          <a:bodyPr wrap="square" anchor="ctr">
            <a:normAutofit/>
          </a:bodyPr>
          <a:lstStyle/>
          <a:p>
            <a:r>
              <a:rPr lang="en-GB" dirty="0"/>
              <a:t>Thank you </a:t>
            </a:r>
          </a:p>
        </p:txBody>
      </p:sp>
      <p:sp>
        <p:nvSpPr>
          <p:cNvPr id="10" name="Text Placeholder 2">
            <a:extLst>
              <a:ext uri="{FF2B5EF4-FFF2-40B4-BE49-F238E27FC236}">
                <a16:creationId xmlns:a16="http://schemas.microsoft.com/office/drawing/2014/main" id="{36B24997-40CA-F6A4-32B9-6B01E9D122EA}"/>
              </a:ext>
            </a:extLst>
          </p:cNvPr>
          <p:cNvSpPr>
            <a:spLocks noGrp="1"/>
          </p:cNvSpPr>
          <p:nvPr>
            <p:ph type="body" idx="1"/>
          </p:nvPr>
        </p:nvSpPr>
        <p:spPr>
          <a:xfrm>
            <a:off x="457200" y="1535113"/>
            <a:ext cx="4040188" cy="639762"/>
          </a:xfrm>
        </p:spPr>
        <p:txBody>
          <a:bodyPr/>
          <a:lstStyle/>
          <a:p>
            <a:r>
              <a:rPr lang="en-US" dirty="0"/>
              <a:t>Next week Plan </a:t>
            </a:r>
          </a:p>
        </p:txBody>
      </p:sp>
      <p:sp>
        <p:nvSpPr>
          <p:cNvPr id="3" name="Content Placeholder 2">
            <a:extLst>
              <a:ext uri="{FF2B5EF4-FFF2-40B4-BE49-F238E27FC236}">
                <a16:creationId xmlns:a16="http://schemas.microsoft.com/office/drawing/2014/main" id="{C239720E-9436-CE01-1060-038DD380959E}"/>
              </a:ext>
            </a:extLst>
          </p:cNvPr>
          <p:cNvSpPr>
            <a:spLocks noGrp="1"/>
          </p:cNvSpPr>
          <p:nvPr>
            <p:ph sz="half" idx="2"/>
          </p:nvPr>
        </p:nvSpPr>
        <p:spPr>
          <a:xfrm>
            <a:off x="457200" y="2174875"/>
            <a:ext cx="4040188" cy="3414365"/>
          </a:xfrm>
        </p:spPr>
        <p:txBody>
          <a:bodyPr wrap="square" anchor="t">
            <a:normAutofit/>
          </a:bodyPr>
          <a:lstStyle/>
          <a:p>
            <a:r>
              <a:rPr lang="en-GB" dirty="0"/>
              <a:t>Week 6 – </a:t>
            </a:r>
            <a:r>
              <a:rPr lang="en-GB" b="1" dirty="0"/>
              <a:t>Presentation week </a:t>
            </a:r>
          </a:p>
          <a:p>
            <a:r>
              <a:rPr lang="en-GB" b="1" dirty="0"/>
              <a:t>Please come prepared </a:t>
            </a:r>
          </a:p>
        </p:txBody>
      </p:sp>
      <p:sp>
        <p:nvSpPr>
          <p:cNvPr id="12" name="Text Placeholder 4">
            <a:extLst>
              <a:ext uri="{FF2B5EF4-FFF2-40B4-BE49-F238E27FC236}">
                <a16:creationId xmlns:a16="http://schemas.microsoft.com/office/drawing/2014/main" id="{AE04015B-197A-E1C5-017B-DF6E9FD3A26C}"/>
              </a:ext>
            </a:extLst>
          </p:cNvPr>
          <p:cNvSpPr>
            <a:spLocks noGrp="1"/>
          </p:cNvSpPr>
          <p:nvPr>
            <p:ph type="body" sz="quarter" idx="3"/>
          </p:nvPr>
        </p:nvSpPr>
        <p:spPr>
          <a:xfrm>
            <a:off x="4645025" y="1535113"/>
            <a:ext cx="4041775" cy="639762"/>
          </a:xfrm>
        </p:spPr>
        <p:txBody>
          <a:bodyPr/>
          <a:lstStyle/>
          <a:p>
            <a:r>
              <a:rPr lang="en-US" dirty="0"/>
              <a:t>Quote of the day </a:t>
            </a:r>
          </a:p>
        </p:txBody>
      </p:sp>
      <p:sp>
        <p:nvSpPr>
          <p:cNvPr id="4" name="Date Placeholder 3">
            <a:extLst>
              <a:ext uri="{FF2B5EF4-FFF2-40B4-BE49-F238E27FC236}">
                <a16:creationId xmlns:a16="http://schemas.microsoft.com/office/drawing/2014/main" id="{8C0C7A4A-0597-5805-78FC-096440D324F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11/08/2023</a:t>
            </a:fld>
            <a:endParaRPr lang="en-GB" altLang="en-US" sz="900"/>
          </a:p>
        </p:txBody>
      </p:sp>
      <p:sp>
        <p:nvSpPr>
          <p:cNvPr id="5" name="Slide Number Placeholder 4">
            <a:extLst>
              <a:ext uri="{FF2B5EF4-FFF2-40B4-BE49-F238E27FC236}">
                <a16:creationId xmlns:a16="http://schemas.microsoft.com/office/drawing/2014/main" id="{0D5B0B4A-15B0-71A9-A8DB-25F9059450D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33</a:t>
            </a:fld>
            <a:endParaRPr lang="en-GB" altLang="en-US"/>
          </a:p>
        </p:txBody>
      </p:sp>
      <p:pic>
        <p:nvPicPr>
          <p:cNvPr id="8" name="Content Placeholder 7">
            <a:extLst>
              <a:ext uri="{FF2B5EF4-FFF2-40B4-BE49-F238E27FC236}">
                <a16:creationId xmlns:a16="http://schemas.microsoft.com/office/drawing/2014/main" id="{B48736F8-89C0-DEE2-93DA-0EB448C53CE9}"/>
              </a:ext>
            </a:extLst>
          </p:cNvPr>
          <p:cNvPicPr>
            <a:picLocks noGrp="1" noChangeAspect="1"/>
          </p:cNvPicPr>
          <p:nvPr>
            <p:ph sz="quarter" idx="4"/>
          </p:nvPr>
        </p:nvPicPr>
        <p:blipFill>
          <a:blip r:embed="rId2"/>
          <a:stretch>
            <a:fillRect/>
          </a:stretch>
        </p:blipFill>
        <p:spPr>
          <a:xfrm>
            <a:off x="4645025" y="2174875"/>
            <a:ext cx="3544887" cy="2564606"/>
          </a:xfrm>
          <a:prstGeom prst="rect">
            <a:avLst/>
          </a:prstGeom>
        </p:spPr>
      </p:pic>
    </p:spTree>
    <p:extLst>
      <p:ext uri="{BB962C8B-B14F-4D97-AF65-F5344CB8AC3E}">
        <p14:creationId xmlns:p14="http://schemas.microsoft.com/office/powerpoint/2010/main" val="1012371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F74CD-F9A3-37D7-6C9A-D93962D65590}"/>
              </a:ext>
            </a:extLst>
          </p:cNvPr>
          <p:cNvSpPr>
            <a:spLocks noGrp="1"/>
          </p:cNvSpPr>
          <p:nvPr>
            <p:ph type="title"/>
          </p:nvPr>
        </p:nvSpPr>
        <p:spPr/>
        <p:txBody>
          <a:bodyPr/>
          <a:lstStyle/>
          <a:p>
            <a:r>
              <a:rPr lang="en-GB" dirty="0"/>
              <a:t>List of Sources </a:t>
            </a:r>
          </a:p>
        </p:txBody>
      </p:sp>
      <p:sp>
        <p:nvSpPr>
          <p:cNvPr id="3" name="Content Placeholder 2">
            <a:extLst>
              <a:ext uri="{FF2B5EF4-FFF2-40B4-BE49-F238E27FC236}">
                <a16:creationId xmlns:a16="http://schemas.microsoft.com/office/drawing/2014/main" id="{5C88AFA4-71AB-43D5-C2F5-EFFD72230A08}"/>
              </a:ext>
            </a:extLst>
          </p:cNvPr>
          <p:cNvSpPr>
            <a:spLocks noGrp="1"/>
          </p:cNvSpPr>
          <p:nvPr>
            <p:ph idx="1"/>
          </p:nvPr>
        </p:nvSpPr>
        <p:spPr/>
        <p:txBody>
          <a:bodyPr/>
          <a:lstStyle/>
          <a:p>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Armstrong, M. (2020) </a:t>
            </a:r>
            <a:r>
              <a:rPr lang="en-GB" sz="16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Armstrong’s handbook of human resource management practice.</a:t>
            </a:r>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Fifteen edition., London, England; New York, New York; New Delhi India: Kogan Page.  </a:t>
            </a:r>
          </a:p>
          <a:p>
            <a:r>
              <a:rPr lang="en-US" sz="1600" b="0" i="0" dirty="0" err="1">
                <a:solidFill>
                  <a:srgbClr val="000000"/>
                </a:solidFill>
                <a:effectLst/>
                <a:latin typeface="Arial" panose="020B0604020202020204" pitchFamily="34" charset="0"/>
                <a:cs typeface="Arial" panose="020B0604020202020204" pitchFamily="34" charset="0"/>
              </a:rPr>
              <a:t>Beardwell</a:t>
            </a:r>
            <a:r>
              <a:rPr lang="en-US" sz="1600" b="0" i="0" dirty="0">
                <a:solidFill>
                  <a:srgbClr val="000000"/>
                </a:solidFill>
                <a:effectLst/>
                <a:latin typeface="Arial" panose="020B0604020202020204" pitchFamily="34" charset="0"/>
                <a:cs typeface="Arial" panose="020B0604020202020204" pitchFamily="34" charset="0"/>
              </a:rPr>
              <a:t>, J. and Claydon, T. (2017). </a:t>
            </a:r>
            <a:r>
              <a:rPr lang="en-US" sz="1600" b="0" i="1" dirty="0">
                <a:solidFill>
                  <a:srgbClr val="000000"/>
                </a:solidFill>
                <a:effectLst/>
                <a:latin typeface="Arial" panose="020B0604020202020204" pitchFamily="34" charset="0"/>
                <a:cs typeface="Arial" panose="020B0604020202020204" pitchFamily="34" charset="0"/>
              </a:rPr>
              <a:t>Human Resource Management: A Contemporary Approach</a:t>
            </a:r>
            <a:r>
              <a:rPr lang="en-US" sz="1600" b="0" i="0" dirty="0">
                <a:solidFill>
                  <a:srgbClr val="000000"/>
                </a:solidFill>
                <a:effectLst/>
                <a:latin typeface="Arial" panose="020B0604020202020204" pitchFamily="34" charset="0"/>
                <a:cs typeface="Arial" panose="020B0604020202020204" pitchFamily="34" charset="0"/>
              </a:rPr>
              <a:t>. 8th edition. England: Financial Times/Prentice Hall.</a:t>
            </a:r>
            <a:endParaRPr lang="en-GB" sz="1600" b="0" i="0" kern="0" dirty="0">
              <a:solidFill>
                <a:srgbClr val="000000"/>
              </a:solidFill>
              <a:latin typeface="Arial" panose="020B0604020202020204" pitchFamily="34" charset="0"/>
              <a:cs typeface="Arial" panose="020B0604020202020204" pitchFamily="34" charset="0"/>
            </a:endParaRPr>
          </a:p>
          <a:p>
            <a:r>
              <a:rPr lang="en-US" sz="1600" b="0" i="0" dirty="0">
                <a:solidFill>
                  <a:srgbClr val="000000"/>
                </a:solidFill>
                <a:effectLst/>
                <a:latin typeface="Arial" panose="020B0604020202020204" pitchFamily="34" charset="0"/>
                <a:cs typeface="Arial" panose="020B0604020202020204" pitchFamily="34" charset="0"/>
              </a:rPr>
              <a:t>Lawler, E. &amp; Albers, S. (2003) </a:t>
            </a:r>
            <a:r>
              <a:rPr lang="en-US" sz="1600" b="0" i="1" dirty="0">
                <a:solidFill>
                  <a:srgbClr val="000000"/>
                </a:solidFill>
                <a:effectLst/>
                <a:latin typeface="Arial" panose="020B0604020202020204" pitchFamily="34" charset="0"/>
                <a:cs typeface="Arial" panose="020B0604020202020204" pitchFamily="34" charset="0"/>
              </a:rPr>
              <a:t>Creating a Strategic Human Resources Organisation</a:t>
            </a:r>
            <a:r>
              <a:rPr lang="en-US" sz="1600" b="0" i="0" dirty="0">
                <a:solidFill>
                  <a:srgbClr val="000000"/>
                </a:solidFill>
                <a:effectLst/>
                <a:latin typeface="Arial" panose="020B0604020202020204" pitchFamily="34" charset="0"/>
                <a:cs typeface="Arial" panose="020B0604020202020204" pitchFamily="34" charset="0"/>
              </a:rPr>
              <a:t>.</a:t>
            </a:r>
            <a:endPar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Mullins, L.J. (2019) </a:t>
            </a:r>
            <a:r>
              <a:rPr lang="en-GB" sz="16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Organisational behaviour in the workplace.</a:t>
            </a:r>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Twelfth edition. Harlow, United Kingdom: Pearson Education Limited.  </a:t>
            </a:r>
          </a:p>
          <a:p>
            <a:r>
              <a:rPr lang="en-US" sz="1600" b="0" i="0" dirty="0">
                <a:solidFill>
                  <a:srgbClr val="000000"/>
                </a:solidFill>
                <a:effectLst/>
                <a:latin typeface="Arial" panose="020B0604020202020204" pitchFamily="34" charset="0"/>
                <a:cs typeface="Arial" panose="020B0604020202020204" pitchFamily="34" charset="0"/>
              </a:rPr>
              <a:t>Wilkinson, A. Redman, T. &amp; </a:t>
            </a:r>
            <a:r>
              <a:rPr lang="en-US" sz="1600" b="0" i="0" dirty="0" err="1">
                <a:solidFill>
                  <a:srgbClr val="000000"/>
                </a:solidFill>
                <a:effectLst/>
                <a:latin typeface="Arial" panose="020B0604020202020204" pitchFamily="34" charset="0"/>
                <a:cs typeface="Arial" panose="020B0604020202020204" pitchFamily="34" charset="0"/>
              </a:rPr>
              <a:t>Dundon</a:t>
            </a:r>
            <a:r>
              <a:rPr lang="en-US" sz="1600" b="0" i="0" dirty="0">
                <a:solidFill>
                  <a:srgbClr val="000000"/>
                </a:solidFill>
                <a:effectLst/>
                <a:latin typeface="Arial" panose="020B0604020202020204" pitchFamily="34" charset="0"/>
                <a:cs typeface="Arial" panose="020B0604020202020204" pitchFamily="34" charset="0"/>
              </a:rPr>
              <a:t>, T. (2016) </a:t>
            </a:r>
            <a:r>
              <a:rPr lang="en-US" sz="1600" b="0" i="1" dirty="0">
                <a:solidFill>
                  <a:srgbClr val="000000"/>
                </a:solidFill>
                <a:effectLst/>
                <a:latin typeface="Arial" panose="020B0604020202020204" pitchFamily="34" charset="0"/>
                <a:cs typeface="Arial" panose="020B0604020202020204" pitchFamily="34" charset="0"/>
              </a:rPr>
              <a:t>Contemporary Human Resource Management: Text and Cases</a:t>
            </a:r>
            <a:r>
              <a:rPr lang="en-US" sz="1600" b="0" i="0" dirty="0">
                <a:solidFill>
                  <a:srgbClr val="000000"/>
                </a:solidFill>
                <a:effectLst/>
                <a:latin typeface="Arial" panose="020B0604020202020204" pitchFamily="34" charset="0"/>
                <a:cs typeface="Arial" panose="020B0604020202020204" pitchFamily="34" charset="0"/>
              </a:rPr>
              <a:t>. 5th edition. Harlow: Pearson Education. </a:t>
            </a:r>
            <a:endPar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Date Placeholder 3">
            <a:extLst>
              <a:ext uri="{FF2B5EF4-FFF2-40B4-BE49-F238E27FC236}">
                <a16:creationId xmlns:a16="http://schemas.microsoft.com/office/drawing/2014/main" id="{AEE8A323-E646-96B3-A0C4-AA9C7F0B07BA}"/>
              </a:ext>
            </a:extLst>
          </p:cNvPr>
          <p:cNvSpPr>
            <a:spLocks noGrp="1"/>
          </p:cNvSpPr>
          <p:nvPr>
            <p:ph type="dt" sz="half" idx="10"/>
          </p:nvPr>
        </p:nvSpPr>
        <p:spPr/>
        <p:txBody>
          <a:bodyPr/>
          <a:lstStyle/>
          <a:p>
            <a:pPr>
              <a:defRPr/>
            </a:pPr>
            <a:fld id="{2303D31F-598B-47EE-BA37-93F097A3D676}" type="datetime1">
              <a:rPr lang="en-GB" altLang="en-US" smtClean="0"/>
              <a:pPr>
                <a:defRPr/>
              </a:pPr>
              <a:t>11/08/2023</a:t>
            </a:fld>
            <a:endParaRPr lang="en-GB" altLang="en-US"/>
          </a:p>
        </p:txBody>
      </p:sp>
      <p:sp>
        <p:nvSpPr>
          <p:cNvPr id="5" name="Slide Number Placeholder 4">
            <a:extLst>
              <a:ext uri="{FF2B5EF4-FFF2-40B4-BE49-F238E27FC236}">
                <a16:creationId xmlns:a16="http://schemas.microsoft.com/office/drawing/2014/main" id="{E48E69EF-70D5-234D-B862-E8E5BE438E27}"/>
              </a:ext>
            </a:extLst>
          </p:cNvPr>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22450546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2297</TotalTime>
  <Words>2015</Words>
  <Application>Microsoft Office PowerPoint</Application>
  <PresentationFormat>On-screen Show (4:3)</PresentationFormat>
  <Paragraphs>227</Paragraphs>
  <Slides>34</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Aharoni</vt:lpstr>
      <vt:lpstr>Arial</vt:lpstr>
      <vt:lpstr>Calibri</vt:lpstr>
      <vt:lpstr>Courier New</vt:lpstr>
      <vt:lpstr>Myriad Pro</vt:lpstr>
      <vt:lpstr>Roboto</vt:lpstr>
      <vt:lpstr>Verdana</vt:lpstr>
      <vt:lpstr>Wingdings</vt:lpstr>
      <vt:lpstr>20140311PresentationUWTSDTemplate</vt:lpstr>
      <vt:lpstr>LCLM5002</vt:lpstr>
      <vt:lpstr>Class Management </vt:lpstr>
      <vt:lpstr>Aim of the Unit </vt:lpstr>
      <vt:lpstr>Learning outcome </vt:lpstr>
      <vt:lpstr>Session 1 </vt:lpstr>
      <vt:lpstr>Recap of previous lesson  </vt:lpstr>
      <vt:lpstr>Induction </vt:lpstr>
      <vt:lpstr>Introduction to the workplace </vt:lpstr>
      <vt:lpstr>On the job induction Training </vt:lpstr>
      <vt:lpstr>Formal induction courses </vt:lpstr>
      <vt:lpstr>Measuring employee turnover </vt:lpstr>
      <vt:lpstr>Labour turnover Index </vt:lpstr>
      <vt:lpstr>Half life index </vt:lpstr>
      <vt:lpstr>Estimating the cost of employee turnover </vt:lpstr>
      <vt:lpstr>Retention planning </vt:lpstr>
      <vt:lpstr>Risk of leaving analysis </vt:lpstr>
      <vt:lpstr>Areas of action</vt:lpstr>
      <vt:lpstr>Areas of action</vt:lpstr>
      <vt:lpstr>Areas of action</vt:lpstr>
      <vt:lpstr>Redundancy</vt:lpstr>
      <vt:lpstr>What organisations should do about redundancy </vt:lpstr>
      <vt:lpstr>Pause for thoughts </vt:lpstr>
      <vt:lpstr>Dismissal </vt:lpstr>
      <vt:lpstr>Dismissal </vt:lpstr>
      <vt:lpstr>Absence Management</vt:lpstr>
      <vt:lpstr>Absence policies </vt:lpstr>
      <vt:lpstr>Bradford factor  </vt:lpstr>
      <vt:lpstr>Presenteeism</vt:lpstr>
      <vt:lpstr>Thought of the day </vt:lpstr>
      <vt:lpstr>Do you have any question as yet ?</vt:lpstr>
      <vt:lpstr>Break </vt:lpstr>
      <vt:lpstr>Session 2 </vt:lpstr>
      <vt:lpstr>Thank you </vt:lpstr>
      <vt:lpstr>List of Sources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87</cp:revision>
  <cp:lastPrinted>2018-07-09T15:27:01Z</cp:lastPrinted>
  <dcterms:created xsi:type="dcterms:W3CDTF">2002-10-07T19:43:58Z</dcterms:created>
  <dcterms:modified xsi:type="dcterms:W3CDTF">2023-08-11T16:43:24Z</dcterms:modified>
</cp:coreProperties>
</file>