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5"/>
  </p:notesMasterIdLst>
  <p:handoutMasterIdLst>
    <p:handoutMasterId r:id="rId46"/>
  </p:handoutMasterIdLst>
  <p:sldIdLst>
    <p:sldId id="277" r:id="rId2"/>
    <p:sldId id="625" r:id="rId3"/>
    <p:sldId id="468" r:id="rId4"/>
    <p:sldId id="381" r:id="rId5"/>
    <p:sldId id="621" r:id="rId6"/>
    <p:sldId id="462" r:id="rId7"/>
    <p:sldId id="620" r:id="rId8"/>
    <p:sldId id="465" r:id="rId9"/>
    <p:sldId id="466" r:id="rId10"/>
    <p:sldId id="464" r:id="rId11"/>
    <p:sldId id="467" r:id="rId12"/>
    <p:sldId id="463" r:id="rId13"/>
    <p:sldId id="475" r:id="rId14"/>
    <p:sldId id="477" r:id="rId15"/>
    <p:sldId id="450" r:id="rId16"/>
    <p:sldId id="451" r:id="rId17"/>
    <p:sldId id="452" r:id="rId18"/>
    <p:sldId id="455" r:id="rId19"/>
    <p:sldId id="456" r:id="rId20"/>
    <p:sldId id="271" r:id="rId21"/>
    <p:sldId id="469" r:id="rId22"/>
    <p:sldId id="454" r:id="rId23"/>
    <p:sldId id="444" r:id="rId24"/>
    <p:sldId id="471" r:id="rId25"/>
    <p:sldId id="472" r:id="rId26"/>
    <p:sldId id="473" r:id="rId27"/>
    <p:sldId id="474" r:id="rId28"/>
    <p:sldId id="379" r:id="rId29"/>
    <p:sldId id="622" r:id="rId30"/>
    <p:sldId id="461" r:id="rId31"/>
    <p:sldId id="374" r:id="rId32"/>
    <p:sldId id="623" r:id="rId33"/>
    <p:sldId id="624" r:id="rId34"/>
    <p:sldId id="448" r:id="rId35"/>
    <p:sldId id="449" r:id="rId36"/>
    <p:sldId id="368" r:id="rId37"/>
    <p:sldId id="388" r:id="rId38"/>
    <p:sldId id="389" r:id="rId39"/>
    <p:sldId id="390" r:id="rId40"/>
    <p:sldId id="391" r:id="rId41"/>
    <p:sldId id="392" r:id="rId42"/>
    <p:sldId id="272" r:id="rId43"/>
    <p:sldId id="273" r:id="rId4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491" autoAdjust="0"/>
    <p:restoredTop sz="94576" autoAdjust="0"/>
  </p:normalViewPr>
  <p:slideViewPr>
    <p:cSldViewPr>
      <p:cViewPr varScale="1">
        <p:scale>
          <a:sx n="162" d="100"/>
          <a:sy n="162" d="100"/>
        </p:scale>
        <p:origin x="1662" y="1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image" Target="../media/image9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E78EB783-2AC2-45E8-B538-1B4B1303423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E37BC48-C250-4C98-8ABF-C2BA50F62D67}" type="slidenum">
              <a:rPr lang="en-US" altLang="en-US"/>
              <a:pPr/>
              <a:t>23</a:t>
            </a:fld>
            <a:endParaRPr lang="en-US" altLang="en-US"/>
          </a:p>
        </p:txBody>
      </p:sp>
      <p:sp>
        <p:nvSpPr>
          <p:cNvPr id="216066" name="Rectangle 2">
            <a:extLst>
              <a:ext uri="{FF2B5EF4-FFF2-40B4-BE49-F238E27FC236}">
                <a16:creationId xmlns:a16="http://schemas.microsoft.com/office/drawing/2014/main" id="{A80951FD-A3EC-4CD9-8D2D-2926D019035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0413" cy="3427413"/>
          </a:xfrm>
          <a:ln/>
        </p:spPr>
      </p:sp>
      <p:sp>
        <p:nvSpPr>
          <p:cNvPr id="216067" name="Rectangle 3">
            <a:extLst>
              <a:ext uri="{FF2B5EF4-FFF2-40B4-BE49-F238E27FC236}">
                <a16:creationId xmlns:a16="http://schemas.microsoft.com/office/drawing/2014/main" id="{0E2970E5-4D9A-49F8-9B34-B5F903E001D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57688"/>
            <a:ext cx="5029200" cy="4137025"/>
          </a:xfrm>
        </p:spPr>
        <p:txBody>
          <a:bodyPr lIns="91705" tIns="45853" rIns="91705" bIns="45853"/>
          <a:lstStyle/>
          <a:p>
            <a:r>
              <a:rPr lang="nl-BE" altLang="en-US" b="1"/>
              <a:t>Secret</a:t>
            </a:r>
            <a:r>
              <a:rPr lang="nl-BE" altLang="en-US"/>
              <a:t>: once divulged, no protection. </a:t>
            </a:r>
            <a:r>
              <a:rPr lang="nl-BE" altLang="en-US" b="1"/>
              <a:t>Comm value</a:t>
            </a:r>
            <a:r>
              <a:rPr lang="nl-BE" altLang="en-US"/>
              <a:t>: info that boss had affair with secretary is no TS. </a:t>
            </a:r>
            <a:r>
              <a:rPr lang="nl-BE" altLang="en-US" b="1"/>
              <a:t>Neg info has also comm value</a:t>
            </a:r>
            <a:r>
              <a:rPr lang="nl-BE" altLang="en-US"/>
              <a:t> (guide to competitor to what not to do, providing him with a no-cost head-start). </a:t>
            </a:r>
            <a:r>
              <a:rPr lang="nl-BE" altLang="en-US" b="1"/>
              <a:t>Reasonable steps</a:t>
            </a:r>
            <a:r>
              <a:rPr lang="nl-BE" altLang="en-US"/>
              <a:t>: see part 3.</a:t>
            </a:r>
          </a:p>
          <a:p>
            <a:endParaRPr lang="nl-NL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B87882D0-D794-43E6-85EC-501B0FA84AB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308F93F-ADBC-4494-8A9F-D0AA9BA0FAE7}" type="slidenum">
              <a:rPr lang="en-US" altLang="en-US"/>
              <a:pPr/>
              <a:t>35</a:t>
            </a:fld>
            <a:endParaRPr lang="en-US" altLang="en-US"/>
          </a:p>
        </p:txBody>
      </p:sp>
      <p:sp>
        <p:nvSpPr>
          <p:cNvPr id="225282" name="Rectangle 2">
            <a:extLst>
              <a:ext uri="{FF2B5EF4-FFF2-40B4-BE49-F238E27FC236}">
                <a16:creationId xmlns:a16="http://schemas.microsoft.com/office/drawing/2014/main" id="{083E550C-1A18-4747-B22E-B60C253A86A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0413" cy="3427413"/>
          </a:xfrm>
          <a:ln/>
        </p:spPr>
      </p:sp>
      <p:sp>
        <p:nvSpPr>
          <p:cNvPr id="225283" name="Rectangle 3">
            <a:extLst>
              <a:ext uri="{FF2B5EF4-FFF2-40B4-BE49-F238E27FC236}">
                <a16:creationId xmlns:a16="http://schemas.microsoft.com/office/drawing/2014/main" id="{ED4EADC8-FDF2-4404-A21E-34516B427C2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57688"/>
            <a:ext cx="5029200" cy="4137025"/>
          </a:xfrm>
        </p:spPr>
        <p:txBody>
          <a:bodyPr/>
          <a:lstStyle/>
          <a:p>
            <a:r>
              <a:rPr lang="nl-BE" altLang="en-US"/>
              <a:t>Reverse engineering would have been easy</a:t>
            </a:r>
            <a:endParaRPr lang="nl-NL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10/06/2020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10/06/2020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10/06/2020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10/06/2020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10/06/2020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10/06/2020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10/06/2020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10/06/2020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10/06/2020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10/06/2020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10/06/2020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10/06/2020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12.jpeg"/><Relationship Id="rId7" Type="http://schemas.openxmlformats.org/officeDocument/2006/relationships/oleObject" Target="../embeddings/oleObject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9.png"/><Relationship Id="rId11" Type="http://schemas.openxmlformats.org/officeDocument/2006/relationships/image" Target="../media/image14.jpeg"/><Relationship Id="rId5" Type="http://schemas.openxmlformats.org/officeDocument/2006/relationships/oleObject" Target="../embeddings/oleObject1.bin"/><Relationship Id="rId10" Type="http://schemas.openxmlformats.org/officeDocument/2006/relationships/image" Target="../media/image11.png"/><Relationship Id="rId4" Type="http://schemas.openxmlformats.org/officeDocument/2006/relationships/image" Target="../media/image13.png"/><Relationship Id="rId9" Type="http://schemas.openxmlformats.org/officeDocument/2006/relationships/oleObject" Target="../embeddings/oleObject3.bin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880FA4C-4304-3144-9A84-D311DB8D2E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03648" y="1196752"/>
            <a:ext cx="7772400" cy="1470025"/>
          </a:xfrm>
        </p:spPr>
        <p:txBody>
          <a:bodyPr/>
          <a:lstStyle/>
          <a:p>
            <a:r>
              <a:rPr lang="en-US" altLang="en-US" sz="3200" b="1" dirty="0"/>
              <a:t>Developing Innovation </a:t>
            </a:r>
            <a:br>
              <a:rPr lang="en-US" altLang="en-US" sz="3200" b="1" dirty="0"/>
            </a:br>
            <a:r>
              <a:rPr lang="en-US" altLang="en-US" sz="3200" b="1" dirty="0"/>
              <a:t>and </a:t>
            </a:r>
            <a:br>
              <a:rPr lang="en-US" altLang="en-US" sz="3200" b="1" dirty="0"/>
            </a:br>
            <a:r>
              <a:rPr lang="en-US" altLang="en-US" sz="3200" b="1" dirty="0"/>
              <a:t>Creativity for Business Advantage</a:t>
            </a:r>
            <a:br>
              <a:rPr lang="en-US" altLang="en-US" sz="3200" b="1" dirty="0"/>
            </a:br>
            <a:r>
              <a:rPr lang="en-US" altLang="en-US" sz="4000" b="1" dirty="0">
                <a:solidFill>
                  <a:srgbClr val="FF0000"/>
                </a:solidFill>
              </a:rPr>
              <a:t>Week 4 (Part 2)</a:t>
            </a:r>
            <a:br>
              <a:rPr lang="en-US" altLang="en-US" sz="4000" b="1" dirty="0">
                <a:solidFill>
                  <a:srgbClr val="FF0000"/>
                </a:solidFill>
              </a:rPr>
            </a:br>
            <a:r>
              <a:rPr lang="en-US" altLang="en-US" sz="3600" b="1" dirty="0"/>
              <a:t>The challenge of adding value to Innovation and Creativity</a:t>
            </a: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566CF47-FF5E-C74E-A05F-A75ECA90AC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980728"/>
            <a:ext cx="8600635" cy="4351338"/>
          </a:xfrm>
        </p:spPr>
        <p:txBody>
          <a:bodyPr/>
          <a:lstStyle/>
          <a:p>
            <a:r>
              <a:rPr lang="en-GB" sz="2400" dirty="0"/>
              <a:t>Week 1 (Introduction to DIB)</a:t>
            </a:r>
          </a:p>
          <a:p>
            <a:r>
              <a:rPr lang="en-GB" sz="2400" dirty="0"/>
              <a:t>Week 2 (Creativity, Innovation, and Entrepreneurship".</a:t>
            </a:r>
          </a:p>
          <a:p>
            <a:r>
              <a:rPr lang="en-GB" sz="2400" dirty="0"/>
              <a:t>Week 3: </a:t>
            </a:r>
            <a:r>
              <a:rPr lang="en-GB" sz="2400" b="1" i="1" dirty="0"/>
              <a:t>Part 1</a:t>
            </a:r>
            <a:r>
              <a:rPr lang="en-GB" sz="2400" dirty="0"/>
              <a:t>: </a:t>
            </a:r>
            <a:r>
              <a:rPr lang="en-GB" altLang="en-US" sz="2400" dirty="0"/>
              <a:t>Concepts &amp; techniques of innovation &amp; creativity  &amp; </a:t>
            </a:r>
            <a:r>
              <a:rPr lang="en-GB" altLang="en-US" sz="2400" b="1" i="1" dirty="0"/>
              <a:t>Part 2</a:t>
            </a:r>
            <a:r>
              <a:rPr lang="en-GB" altLang="en-US" sz="2400" dirty="0"/>
              <a:t>: </a:t>
            </a:r>
            <a:r>
              <a:rPr lang="en-US" altLang="en-US" sz="2400" dirty="0"/>
              <a:t> New-Product Development and Product  Life-Cycle Strategies</a:t>
            </a:r>
          </a:p>
          <a:p>
            <a:endParaRPr lang="en-US" sz="2400" dirty="0"/>
          </a:p>
          <a:p>
            <a:pPr marL="0" indent="0">
              <a:buNone/>
            </a:pPr>
            <a:r>
              <a:rPr lang="en-GB" sz="2400" dirty="0"/>
              <a:t>This week we will look at: </a:t>
            </a:r>
          </a:p>
          <a:p>
            <a:pPr marL="0" indent="0">
              <a:buNone/>
            </a:pPr>
            <a:r>
              <a:rPr lang="en-GB" sz="2400" b="1" i="1" dirty="0"/>
              <a:t>Part 1</a:t>
            </a:r>
            <a:r>
              <a:rPr lang="en-GB" sz="2400" dirty="0"/>
              <a:t>: </a:t>
            </a:r>
            <a:r>
              <a:rPr lang="en-GB" altLang="en-US" sz="2400" dirty="0"/>
              <a:t>Concepts &amp; techniques of innovation &amp; creativity </a:t>
            </a:r>
            <a:r>
              <a:rPr lang="en-GB" sz="2400" dirty="0"/>
              <a:t>“</a:t>
            </a:r>
          </a:p>
          <a:p>
            <a:pPr marL="0" indent="0">
              <a:buNone/>
            </a:pPr>
            <a:r>
              <a:rPr lang="en-GB" altLang="en-US" sz="2400" b="1" i="1" dirty="0"/>
              <a:t>Part 2</a:t>
            </a:r>
            <a:r>
              <a:rPr lang="en-GB" altLang="en-US" sz="2400" dirty="0"/>
              <a:t>: </a:t>
            </a:r>
            <a:r>
              <a:rPr lang="en-US" altLang="en-US" sz="2400" dirty="0"/>
              <a:t> New-Product Development and Product  Life-Cycle Strategies</a:t>
            </a:r>
            <a:endParaRPr lang="en-GB" sz="2400" dirty="0"/>
          </a:p>
          <a:p>
            <a:endParaRPr lang="en-US" altLang="en-US" dirty="0"/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ABC5610-9DE5-8740-9F6C-DEDAFA183E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730"/>
            <a:ext cx="8229600" cy="1143000"/>
          </a:xfrm>
        </p:spPr>
        <p:txBody>
          <a:bodyPr/>
          <a:lstStyle/>
          <a:p>
            <a:r>
              <a:rPr lang="en-US" dirty="0"/>
              <a:t>Recap</a:t>
            </a:r>
          </a:p>
        </p:txBody>
      </p:sp>
    </p:spTree>
    <p:extLst>
      <p:ext uri="{BB962C8B-B14F-4D97-AF65-F5344CB8AC3E}">
        <p14:creationId xmlns:p14="http://schemas.microsoft.com/office/powerpoint/2010/main" val="32514844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882" name="Text Box 2">
            <a:extLst>
              <a:ext uri="{FF2B5EF4-FFF2-40B4-BE49-F238E27FC236}">
                <a16:creationId xmlns:a16="http://schemas.microsoft.com/office/drawing/2014/main" id="{98A1C2A2-8D61-4653-AA07-A94931A2ED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48014" y="1436966"/>
            <a:ext cx="2426494" cy="369332"/>
          </a:xfrm>
          <a:prstGeom prst="rect">
            <a:avLst/>
          </a:prstGeom>
          <a:noFill/>
          <a:ln w="57150" cmpd="thinThick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b="1" dirty="0"/>
              <a:t>Basic Research</a:t>
            </a:r>
          </a:p>
        </p:txBody>
      </p:sp>
      <p:sp>
        <p:nvSpPr>
          <p:cNvPr id="250883" name="Text Box 3">
            <a:extLst>
              <a:ext uri="{FF2B5EF4-FFF2-40B4-BE49-F238E27FC236}">
                <a16:creationId xmlns:a16="http://schemas.microsoft.com/office/drawing/2014/main" id="{28C7DB6F-5C0E-476C-92AC-589F4C1E1E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48014" y="2247791"/>
            <a:ext cx="2426494" cy="347884"/>
          </a:xfrm>
          <a:prstGeom prst="rect">
            <a:avLst/>
          </a:prstGeom>
          <a:noFill/>
          <a:ln w="57150" cmpd="thinThick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lIns="67500" tIns="35100" rIns="67500" bIns="35100" anchor="ctr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altLang="en-US" b="1"/>
              <a:t>Applied Research</a:t>
            </a:r>
            <a:endParaRPr lang="en-US" altLang="en-US" b="1"/>
          </a:p>
        </p:txBody>
      </p:sp>
      <p:sp>
        <p:nvSpPr>
          <p:cNvPr id="250884" name="Text Box 4">
            <a:extLst>
              <a:ext uri="{FF2B5EF4-FFF2-40B4-BE49-F238E27FC236}">
                <a16:creationId xmlns:a16="http://schemas.microsoft.com/office/drawing/2014/main" id="{A8937B2B-0507-463B-8A11-ED5698EB659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48014" y="3047891"/>
            <a:ext cx="2478881" cy="347884"/>
          </a:xfrm>
          <a:prstGeom prst="rect">
            <a:avLst/>
          </a:prstGeom>
          <a:noFill/>
          <a:ln w="57150" cmpd="thinThick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lIns="67500" tIns="35100" rIns="67500" bIns="35100" anchor="ctr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b="1"/>
              <a:t>Invention</a:t>
            </a:r>
          </a:p>
        </p:txBody>
      </p:sp>
      <p:sp>
        <p:nvSpPr>
          <p:cNvPr id="250885" name="Text Box 5">
            <a:extLst>
              <a:ext uri="{FF2B5EF4-FFF2-40B4-BE49-F238E27FC236}">
                <a16:creationId xmlns:a16="http://schemas.microsoft.com/office/drawing/2014/main" id="{F3B2FBE7-C88C-46FA-95A3-ECC89FA8CF6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48014" y="3847991"/>
            <a:ext cx="2478881" cy="347884"/>
          </a:xfrm>
          <a:prstGeom prst="rect">
            <a:avLst/>
          </a:prstGeom>
          <a:noFill/>
          <a:ln w="57150" cmpd="thinThick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lIns="67500" tIns="35100" rIns="67500" bIns="35100" anchor="ctr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b="1"/>
              <a:t>Development</a:t>
            </a:r>
          </a:p>
        </p:txBody>
      </p:sp>
      <p:sp>
        <p:nvSpPr>
          <p:cNvPr id="250886" name="Text Box 6">
            <a:extLst>
              <a:ext uri="{FF2B5EF4-FFF2-40B4-BE49-F238E27FC236}">
                <a16:creationId xmlns:a16="http://schemas.microsoft.com/office/drawing/2014/main" id="{06EA631A-1C6E-4818-99AE-50F7E7C9414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48014" y="4648091"/>
            <a:ext cx="2531269" cy="347884"/>
          </a:xfrm>
          <a:prstGeom prst="rect">
            <a:avLst/>
          </a:prstGeom>
          <a:noFill/>
          <a:ln w="57150" cmpd="thinThick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lIns="67500" tIns="35100" rIns="67500" bIns="35100" anchor="ctr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b="1"/>
              <a:t>Production</a:t>
            </a:r>
            <a:endParaRPr lang="en-US" altLang="en-US"/>
          </a:p>
        </p:txBody>
      </p:sp>
      <p:sp>
        <p:nvSpPr>
          <p:cNvPr id="250887" name="Text Box 7">
            <a:extLst>
              <a:ext uri="{FF2B5EF4-FFF2-40B4-BE49-F238E27FC236}">
                <a16:creationId xmlns:a16="http://schemas.microsoft.com/office/drawing/2014/main" id="{CF8438D0-DDA3-44A4-A059-02A62A762F9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48014" y="5448191"/>
            <a:ext cx="2531269" cy="347884"/>
          </a:xfrm>
          <a:prstGeom prst="rect">
            <a:avLst/>
          </a:prstGeom>
          <a:noFill/>
          <a:ln w="57150" cmpd="thinThick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lIns="67500" tIns="35100" rIns="67500" bIns="35100" anchor="ctr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altLang="en-US" b="1"/>
              <a:t>Marketing</a:t>
            </a:r>
            <a:endParaRPr lang="en-US" altLang="en-US" b="1"/>
          </a:p>
        </p:txBody>
      </p:sp>
      <p:sp>
        <p:nvSpPr>
          <p:cNvPr id="250888" name="AutoShape 8">
            <a:extLst>
              <a:ext uri="{FF2B5EF4-FFF2-40B4-BE49-F238E27FC236}">
                <a16:creationId xmlns:a16="http://schemas.microsoft.com/office/drawing/2014/main" id="{6BFC1FC5-C191-4865-9DB4-70B63A9447D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25801" y="3429000"/>
            <a:ext cx="270919" cy="381529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7500" tIns="35100" rIns="67500" bIns="35100" anchor="ctr">
            <a:spAutoFit/>
          </a:bodyPr>
          <a:lstStyle/>
          <a:p>
            <a:endParaRPr lang="en-GB"/>
          </a:p>
        </p:txBody>
      </p:sp>
      <p:sp>
        <p:nvSpPr>
          <p:cNvPr id="250889" name="AutoShape 9">
            <a:extLst>
              <a:ext uri="{FF2B5EF4-FFF2-40B4-BE49-F238E27FC236}">
                <a16:creationId xmlns:a16="http://schemas.microsoft.com/office/drawing/2014/main" id="{CD652F47-85EF-4A24-8756-28F071D7964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02908" y="2638163"/>
            <a:ext cx="270919" cy="381529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7500" tIns="35100" rIns="67500" bIns="35100" anchor="ctr">
            <a:spAutoFit/>
          </a:bodyPr>
          <a:lstStyle/>
          <a:p>
            <a:endParaRPr lang="en-GB"/>
          </a:p>
        </p:txBody>
      </p:sp>
      <p:sp>
        <p:nvSpPr>
          <p:cNvPr id="250890" name="AutoShape 10">
            <a:extLst>
              <a:ext uri="{FF2B5EF4-FFF2-40B4-BE49-F238E27FC236}">
                <a16:creationId xmlns:a16="http://schemas.microsoft.com/office/drawing/2014/main" id="{D0AE9D93-7567-49B0-BE02-FC6A27CBF14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02908" y="1838063"/>
            <a:ext cx="270919" cy="381529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7500" tIns="35100" rIns="67500" bIns="35100" anchor="ctr">
            <a:spAutoFit/>
          </a:bodyPr>
          <a:lstStyle/>
          <a:p>
            <a:endParaRPr lang="en-GB"/>
          </a:p>
        </p:txBody>
      </p:sp>
      <p:sp>
        <p:nvSpPr>
          <p:cNvPr id="250891" name="AutoShape 11">
            <a:extLst>
              <a:ext uri="{FF2B5EF4-FFF2-40B4-BE49-F238E27FC236}">
                <a16:creationId xmlns:a16="http://schemas.microsoft.com/office/drawing/2014/main" id="{0A881C6C-49AD-47B2-9586-53F9B84EA5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02908" y="4238363"/>
            <a:ext cx="270919" cy="381529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7500" tIns="35100" rIns="67500" bIns="35100" anchor="ctr">
            <a:spAutoFit/>
          </a:bodyPr>
          <a:lstStyle/>
          <a:p>
            <a:endParaRPr lang="en-GB"/>
          </a:p>
        </p:txBody>
      </p:sp>
      <p:sp>
        <p:nvSpPr>
          <p:cNvPr id="250892" name="AutoShape 12">
            <a:extLst>
              <a:ext uri="{FF2B5EF4-FFF2-40B4-BE49-F238E27FC236}">
                <a16:creationId xmlns:a16="http://schemas.microsoft.com/office/drawing/2014/main" id="{9F4ED0B4-EB53-49F1-B43F-A3D53FDEAFA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02908" y="5038463"/>
            <a:ext cx="270919" cy="381529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7500" tIns="35100" rIns="67500" bIns="35100" anchor="ctr">
            <a:spAutoFit/>
          </a:bodyPr>
          <a:lstStyle/>
          <a:p>
            <a:endParaRPr lang="en-GB"/>
          </a:p>
        </p:txBody>
      </p:sp>
      <p:sp>
        <p:nvSpPr>
          <p:cNvPr id="250893" name="Text Box 13">
            <a:extLst>
              <a:ext uri="{FF2B5EF4-FFF2-40B4-BE49-F238E27FC236}">
                <a16:creationId xmlns:a16="http://schemas.microsoft.com/office/drawing/2014/main" id="{2E0AE0F9-8B4C-4798-9A4E-7FCD22CA7E2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9512" y="206787"/>
            <a:ext cx="8820472" cy="50177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square" lIns="67500" tIns="35100" rIns="67500" bIns="35100" anchor="ctr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altLang="en-US" sz="2800" b="1" dirty="0"/>
              <a:t>“Technology-Push Linear Model of Innovation”</a:t>
            </a:r>
            <a:endParaRPr lang="en-US" altLang="en-US" sz="28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8" name="Rectangle 2">
            <a:extLst>
              <a:ext uri="{FF2B5EF4-FFF2-40B4-BE49-F238E27FC236}">
                <a16:creationId xmlns:a16="http://schemas.microsoft.com/office/drawing/2014/main" id="{E82A5269-2C5B-4072-B70B-D61966DB876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43050" y="620688"/>
            <a:ext cx="6057900" cy="57150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3600" b="1" dirty="0"/>
              <a:t>The Innovation Process</a:t>
            </a:r>
          </a:p>
        </p:txBody>
      </p:sp>
      <p:sp>
        <p:nvSpPr>
          <p:cNvPr id="142339" name="Rectangle 3">
            <a:extLst>
              <a:ext uri="{FF2B5EF4-FFF2-40B4-BE49-F238E27FC236}">
                <a16:creationId xmlns:a16="http://schemas.microsoft.com/office/drawing/2014/main" id="{35A33C03-BE5C-4D47-922C-B87D85C2C69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71600" y="1556792"/>
            <a:ext cx="7344816" cy="3888432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US" sz="1800" b="1" dirty="0"/>
              <a:t>An innovation starts as an </a:t>
            </a:r>
            <a:r>
              <a:rPr lang="en-US" altLang="en-US" sz="1800" b="1" u="sng" dirty="0">
                <a:solidFill>
                  <a:srgbClr val="FF0000"/>
                </a:solidFill>
              </a:rPr>
              <a:t>idea/concept</a:t>
            </a:r>
            <a:r>
              <a:rPr lang="en-US" altLang="en-US" sz="1800" b="1" dirty="0"/>
              <a:t> that is evaluated, refined and developed before it is applied or acted upon.</a:t>
            </a:r>
          </a:p>
          <a:p>
            <a:pPr>
              <a:lnSpc>
                <a:spcPct val="90000"/>
              </a:lnSpc>
            </a:pPr>
            <a:r>
              <a:rPr lang="en-US" altLang="en-US" sz="1800" b="1" dirty="0"/>
              <a:t>Innovations may be inspired by reality (known problem). The innovation (new or improved product development) process, which leads to useful technology, requires: </a:t>
            </a:r>
          </a:p>
          <a:p>
            <a:pPr lvl="1">
              <a:lnSpc>
                <a:spcPct val="90000"/>
              </a:lnSpc>
            </a:pPr>
            <a:r>
              <a:rPr lang="en-US" altLang="en-US" sz="1500" b="1" dirty="0">
                <a:solidFill>
                  <a:srgbClr val="FF0000"/>
                </a:solidFill>
              </a:rPr>
              <a:t>Research</a:t>
            </a:r>
          </a:p>
          <a:p>
            <a:pPr lvl="1">
              <a:lnSpc>
                <a:spcPct val="90000"/>
              </a:lnSpc>
            </a:pPr>
            <a:r>
              <a:rPr lang="en-US" altLang="en-US" sz="1500" b="1" dirty="0">
                <a:solidFill>
                  <a:srgbClr val="FF0000"/>
                </a:solidFill>
              </a:rPr>
              <a:t>Development (up-scaling, testing)</a:t>
            </a:r>
          </a:p>
          <a:p>
            <a:pPr lvl="1">
              <a:lnSpc>
                <a:spcPct val="90000"/>
              </a:lnSpc>
            </a:pPr>
            <a:r>
              <a:rPr lang="en-US" altLang="en-US" sz="1500" b="1" dirty="0">
                <a:solidFill>
                  <a:srgbClr val="FF0000"/>
                </a:solidFill>
              </a:rPr>
              <a:t>Production </a:t>
            </a:r>
          </a:p>
          <a:p>
            <a:pPr lvl="1">
              <a:lnSpc>
                <a:spcPct val="90000"/>
              </a:lnSpc>
            </a:pPr>
            <a:r>
              <a:rPr lang="en-US" altLang="en-US" sz="1500" b="1" dirty="0">
                <a:solidFill>
                  <a:srgbClr val="FF0000"/>
                </a:solidFill>
              </a:rPr>
              <a:t>Marketing</a:t>
            </a:r>
          </a:p>
          <a:p>
            <a:pPr lvl="1">
              <a:lnSpc>
                <a:spcPct val="90000"/>
              </a:lnSpc>
            </a:pPr>
            <a:r>
              <a:rPr lang="en-US" altLang="en-US" sz="1500" b="1" dirty="0">
                <a:solidFill>
                  <a:srgbClr val="FF0000"/>
                </a:solidFill>
              </a:rPr>
              <a:t>Sale</a:t>
            </a:r>
          </a:p>
          <a:p>
            <a:pPr lvl="1">
              <a:lnSpc>
                <a:spcPct val="90000"/>
              </a:lnSpc>
            </a:pPr>
            <a:r>
              <a:rPr lang="en-US" altLang="en-US" sz="1500" b="1" dirty="0">
                <a:solidFill>
                  <a:srgbClr val="FF0000"/>
                </a:solidFill>
              </a:rPr>
              <a:t>Use/Consume</a:t>
            </a:r>
            <a:r>
              <a:rPr lang="en-US" altLang="en-US" sz="1500" b="1" dirty="0"/>
              <a:t> 	</a:t>
            </a:r>
          </a:p>
          <a:p>
            <a:pPr>
              <a:lnSpc>
                <a:spcPct val="90000"/>
              </a:lnSpc>
            </a:pPr>
            <a:r>
              <a:rPr lang="en-US" altLang="en-US" sz="1800" b="1" dirty="0"/>
              <a:t>Experience with a product results in feedback and leads to </a:t>
            </a:r>
            <a:r>
              <a:rPr lang="en-US" altLang="en-US" sz="1800" b="1" dirty="0">
                <a:solidFill>
                  <a:srgbClr val="FF0000"/>
                </a:solidFill>
              </a:rPr>
              <a:t>incrementally or radically improved innovations.</a:t>
            </a:r>
            <a:endParaRPr lang="en-US" altLang="en-US" sz="1800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4">
            <a:extLst>
              <a:ext uri="{FF2B5EF4-FFF2-40B4-BE49-F238E27FC236}">
                <a16:creationId xmlns:a16="http://schemas.microsoft.com/office/drawing/2014/main" id="{492BC582-6EE5-40D8-8BDF-97CE530263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9552" y="1574359"/>
            <a:ext cx="7992887" cy="3395801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square" anchor="ctr">
            <a:spAutoFit/>
          </a:bodyPr>
          <a:lstStyle/>
          <a:p>
            <a:pPr>
              <a:spcBef>
                <a:spcPts val="375"/>
              </a:spcBef>
              <a:spcAft>
                <a:spcPts val="375"/>
              </a:spcAft>
            </a:pPr>
            <a:r>
              <a:rPr lang="en-US" altLang="en-US" sz="2100" b="1" dirty="0"/>
              <a:t>Stages in a New/Improved Product Development process:</a:t>
            </a:r>
          </a:p>
          <a:p>
            <a:pPr>
              <a:spcBef>
                <a:spcPts val="375"/>
              </a:spcBef>
              <a:spcAft>
                <a:spcPts val="375"/>
              </a:spcAft>
              <a:buFontTx/>
              <a:buChar char="•"/>
            </a:pPr>
            <a:r>
              <a:rPr lang="en-US" altLang="en-US" sz="2100" dirty="0"/>
              <a:t> Ideas Generation</a:t>
            </a:r>
          </a:p>
          <a:p>
            <a:pPr>
              <a:spcBef>
                <a:spcPts val="375"/>
              </a:spcBef>
              <a:spcAft>
                <a:spcPts val="375"/>
              </a:spcAft>
              <a:buFontTx/>
              <a:buChar char="•"/>
            </a:pPr>
            <a:r>
              <a:rPr lang="en-US" altLang="en-US" sz="2100" dirty="0"/>
              <a:t> Ideas Screening </a:t>
            </a:r>
          </a:p>
          <a:p>
            <a:pPr>
              <a:spcBef>
                <a:spcPts val="375"/>
              </a:spcBef>
              <a:spcAft>
                <a:spcPts val="375"/>
              </a:spcAft>
              <a:buFontTx/>
              <a:buChar char="•"/>
            </a:pPr>
            <a:r>
              <a:rPr lang="en-US" altLang="en-US" sz="2100" dirty="0"/>
              <a:t> Concept Development and Testing </a:t>
            </a:r>
          </a:p>
          <a:p>
            <a:pPr>
              <a:spcBef>
                <a:spcPts val="375"/>
              </a:spcBef>
              <a:spcAft>
                <a:spcPts val="375"/>
              </a:spcAft>
              <a:buFontTx/>
              <a:buChar char="•"/>
            </a:pPr>
            <a:r>
              <a:rPr lang="en-US" altLang="en-US" sz="2100" dirty="0"/>
              <a:t> Business Analysis </a:t>
            </a:r>
          </a:p>
          <a:p>
            <a:pPr>
              <a:spcBef>
                <a:spcPts val="375"/>
              </a:spcBef>
              <a:spcAft>
                <a:spcPts val="375"/>
              </a:spcAft>
              <a:buFontTx/>
              <a:buChar char="•"/>
            </a:pPr>
            <a:r>
              <a:rPr lang="en-US" altLang="en-US" sz="2100" dirty="0"/>
              <a:t> Beta Testing and Market Testing </a:t>
            </a:r>
          </a:p>
          <a:p>
            <a:pPr>
              <a:spcBef>
                <a:spcPts val="375"/>
              </a:spcBef>
              <a:spcAft>
                <a:spcPts val="375"/>
              </a:spcAft>
              <a:buFontTx/>
              <a:buChar char="•"/>
            </a:pPr>
            <a:r>
              <a:rPr lang="en-US" altLang="en-US" sz="2100" dirty="0"/>
              <a:t> Technical Implementation </a:t>
            </a:r>
          </a:p>
          <a:p>
            <a:pPr>
              <a:spcBef>
                <a:spcPts val="375"/>
              </a:spcBef>
              <a:spcAft>
                <a:spcPts val="375"/>
              </a:spcAft>
              <a:buFontTx/>
              <a:buChar char="•"/>
            </a:pPr>
            <a:r>
              <a:rPr lang="en-US" altLang="en-US" sz="2100" dirty="0"/>
              <a:t> </a:t>
            </a:r>
            <a:r>
              <a:rPr lang="en-US" altLang="en-US" sz="2100" b="1" dirty="0"/>
              <a:t>Commercialization </a:t>
            </a:r>
          </a:p>
        </p:txBody>
      </p:sp>
      <p:sp>
        <p:nvSpPr>
          <p:cNvPr id="9" name="Rectangle 2">
            <a:extLst>
              <a:ext uri="{FF2B5EF4-FFF2-40B4-BE49-F238E27FC236}">
                <a16:creationId xmlns:a16="http://schemas.microsoft.com/office/drawing/2014/main" id="{AFC122F5-D921-4EF1-B93D-065817C8A4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3568" y="260648"/>
            <a:ext cx="7272808" cy="85725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 fontScale="90000"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US" altLang="en-US" sz="3300" b="1" dirty="0"/>
              <a:t>New/Improved Product Development</a:t>
            </a:r>
          </a:p>
        </p:txBody>
      </p:sp>
    </p:spTree>
    <p:extLst>
      <p:ext uri="{BB962C8B-B14F-4D97-AF65-F5344CB8AC3E}">
        <p14:creationId xmlns:p14="http://schemas.microsoft.com/office/powerpoint/2010/main" val="8609499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738" name="Rectangle 2">
            <a:extLst>
              <a:ext uri="{FF2B5EF4-FFF2-40B4-BE49-F238E27FC236}">
                <a16:creationId xmlns:a16="http://schemas.microsoft.com/office/drawing/2014/main" id="{A75CDBEC-A334-4ABB-9A5B-97314CD8D6D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03052" y="223837"/>
            <a:ext cx="8537895" cy="983456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b="1" dirty="0"/>
              <a:t>Spotlight is on </a:t>
            </a:r>
            <a:r>
              <a:rPr lang="en-US" altLang="en-US" b="1" dirty="0">
                <a:solidFill>
                  <a:srgbClr val="FF0000"/>
                </a:solidFill>
              </a:rPr>
              <a:t>knowledge  </a:t>
            </a:r>
            <a:r>
              <a:rPr lang="en-US" altLang="en-US" b="1" dirty="0"/>
              <a:t>in today’s economy</a:t>
            </a:r>
          </a:p>
        </p:txBody>
      </p:sp>
      <p:sp>
        <p:nvSpPr>
          <p:cNvPr id="244739" name="Rectangle 3">
            <a:extLst>
              <a:ext uri="{FF2B5EF4-FFF2-40B4-BE49-F238E27FC236}">
                <a16:creationId xmlns:a16="http://schemas.microsoft.com/office/drawing/2014/main" id="{CB99FA48-94A3-478D-9BCA-92AA5965477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51520" y="1412776"/>
            <a:ext cx="8712968" cy="3888432"/>
          </a:xfrm>
          <a:solidFill>
            <a:schemeClr val="bg1"/>
          </a:solidFill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dirty="0"/>
              <a:t>Knowledge, Weightless, Information, Digital or Service Economy</a:t>
            </a:r>
          </a:p>
          <a:p>
            <a:r>
              <a:rPr lang="en-US" altLang="en-US" dirty="0">
                <a:solidFill>
                  <a:srgbClr val="FF0000"/>
                </a:solidFill>
              </a:rPr>
              <a:t>Factors of production</a:t>
            </a:r>
            <a:r>
              <a:rPr lang="en-US" altLang="en-US" dirty="0"/>
              <a:t>: Land, Labor, Capital, </a:t>
            </a:r>
            <a:r>
              <a:rPr lang="en-US" altLang="en-US" dirty="0">
                <a:solidFill>
                  <a:srgbClr val="FF0000"/>
                </a:solidFill>
              </a:rPr>
              <a:t>Intangibles (Knowledge)</a:t>
            </a:r>
          </a:p>
          <a:p>
            <a:r>
              <a:rPr lang="en-US" altLang="en-US" dirty="0"/>
              <a:t>Knowledge as </a:t>
            </a:r>
            <a:r>
              <a:rPr lang="en-US" altLang="en-US" dirty="0">
                <a:solidFill>
                  <a:srgbClr val="FF0000"/>
                </a:solidFill>
              </a:rPr>
              <a:t>useful</a:t>
            </a:r>
            <a:r>
              <a:rPr lang="en-US" altLang="en-US" dirty="0"/>
              <a:t> Information (or Service)</a:t>
            </a:r>
          </a:p>
          <a:p>
            <a:r>
              <a:rPr lang="en-US" altLang="en-US" dirty="0"/>
              <a:t>Information as a “</a:t>
            </a:r>
            <a:r>
              <a:rPr lang="en-US" altLang="en-US" dirty="0">
                <a:solidFill>
                  <a:srgbClr val="FF0000"/>
                </a:solidFill>
              </a:rPr>
              <a:t>Public Good</a:t>
            </a:r>
            <a:r>
              <a:rPr lang="en-US" altLang="en-US" dirty="0"/>
              <a:t>”</a:t>
            </a:r>
          </a:p>
          <a:p>
            <a:r>
              <a:rPr lang="en-US" altLang="en-US" dirty="0"/>
              <a:t>Information as Property</a:t>
            </a:r>
          </a:p>
        </p:txBody>
      </p:sp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F270DC43-958F-4469-998F-4F2406ADF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7350" y="1257300"/>
            <a:ext cx="5829300" cy="628650"/>
          </a:xfrm>
        </p:spPr>
        <p:txBody>
          <a:bodyPr/>
          <a:lstStyle/>
          <a:p>
            <a:pPr eaLnBrk="1" hangingPunct="1"/>
            <a:r>
              <a:rPr lang="en-GB" altLang="en-US" sz="2400"/>
              <a:t>Evaluation criteria:</a:t>
            </a:r>
          </a:p>
        </p:txBody>
      </p:sp>
      <p:sp>
        <p:nvSpPr>
          <p:cNvPr id="12292" name="Slide Number Placeholder 2">
            <a:extLst>
              <a:ext uri="{FF2B5EF4-FFF2-40B4-BE49-F238E27FC236}">
                <a16:creationId xmlns:a16="http://schemas.microsoft.com/office/drawing/2014/main" id="{2E201A69-839F-4E59-A215-722026C9099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 bwMode="auto">
          <a:xfrm>
            <a:off x="6057900" y="5541169"/>
            <a:ext cx="1600200" cy="35718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fld id="{BA1B2C69-5F6E-4CDD-912F-C2CC255CE541}" type="slidenum">
              <a:rPr lang="en-US" altLang="en-US" sz="1050">
                <a:latin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t>7</a:t>
            </a:fld>
            <a:endParaRPr lang="en-US" altLang="en-US" sz="1050">
              <a:latin typeface="Arial" panose="020B0604020202020204" pitchFamily="34" charset="0"/>
            </a:endParaRPr>
          </a:p>
        </p:txBody>
      </p:sp>
      <p:pic>
        <p:nvPicPr>
          <p:cNvPr id="12293" name="Picture 7">
            <a:extLst>
              <a:ext uri="{FF2B5EF4-FFF2-40B4-BE49-F238E27FC236}">
                <a16:creationId xmlns:a16="http://schemas.microsoft.com/office/drawing/2014/main" id="{0C5126A3-A4C8-4648-A099-5A37832CBD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714" t="24760" r="30287" b="27574"/>
          <a:stretch>
            <a:fillRect/>
          </a:stretch>
        </p:blipFill>
        <p:spPr bwMode="auto">
          <a:xfrm>
            <a:off x="395536" y="764704"/>
            <a:ext cx="8009390" cy="4991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 Box 13">
            <a:extLst>
              <a:ext uri="{FF2B5EF4-FFF2-40B4-BE49-F238E27FC236}">
                <a16:creationId xmlns:a16="http://schemas.microsoft.com/office/drawing/2014/main" id="{9F1DC3BE-E3D8-4300-AAB8-7151F94817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9512" y="206787"/>
            <a:ext cx="8820472" cy="50177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square" lIns="67500" tIns="35100" rIns="67500" bIns="35100" anchor="ctr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altLang="en-US" sz="2800" b="1" dirty="0"/>
              <a:t>Changing Economic era: </a:t>
            </a:r>
            <a:endParaRPr lang="en-US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4970399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810" name="Rectangle 2">
            <a:extLst>
              <a:ext uri="{FF2B5EF4-FFF2-40B4-BE49-F238E27FC236}">
                <a16:creationId xmlns:a16="http://schemas.microsoft.com/office/drawing/2014/main" id="{0C089C11-AA64-4EFF-A16B-4FA0714718C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16064" y="188640"/>
            <a:ext cx="8075240" cy="85725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b="1" dirty="0"/>
              <a:t>Market-oriented Economy</a:t>
            </a:r>
          </a:p>
        </p:txBody>
      </p:sp>
      <p:sp>
        <p:nvSpPr>
          <p:cNvPr id="247811" name="Rectangle 3">
            <a:extLst>
              <a:ext uri="{FF2B5EF4-FFF2-40B4-BE49-F238E27FC236}">
                <a16:creationId xmlns:a16="http://schemas.microsoft.com/office/drawing/2014/main" id="{04AE41AA-FC54-4026-96A1-B91F5D10A45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61704" y="1124744"/>
            <a:ext cx="8229600" cy="3917032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800" dirty="0"/>
              <a:t>Playing Field: Unfair competition; </a:t>
            </a:r>
            <a:r>
              <a:rPr lang="en-US" altLang="en-US" sz="2800" b="1" dirty="0">
                <a:solidFill>
                  <a:srgbClr val="FF0000"/>
                </a:solidFill>
              </a:rPr>
              <a:t>free riding</a:t>
            </a:r>
          </a:p>
          <a:p>
            <a:pPr>
              <a:lnSpc>
                <a:spcPct val="80000"/>
              </a:lnSpc>
            </a:pPr>
            <a:r>
              <a:rPr lang="en-US" altLang="en-US" sz="2800" dirty="0"/>
              <a:t>National Legal Systems: Diversity (bilateral/regional/ international treaties or agreements)</a:t>
            </a:r>
          </a:p>
          <a:p>
            <a:pPr>
              <a:lnSpc>
                <a:spcPct val="80000"/>
              </a:lnSpc>
            </a:pPr>
            <a:r>
              <a:rPr lang="en-US" altLang="en-US" sz="2800" b="1" dirty="0">
                <a:solidFill>
                  <a:srgbClr val="FF0000"/>
                </a:solidFill>
              </a:rPr>
              <a:t>Adding Value : Meeting or exceeding market needs or expectations</a:t>
            </a:r>
          </a:p>
          <a:p>
            <a:pPr>
              <a:lnSpc>
                <a:spcPct val="80000"/>
              </a:lnSpc>
            </a:pPr>
            <a:r>
              <a:rPr lang="en-US" altLang="en-US" sz="2800" dirty="0"/>
              <a:t>Market research: Consumers’ needs, competing products or substitutes, gaps</a:t>
            </a:r>
          </a:p>
          <a:p>
            <a:pPr>
              <a:lnSpc>
                <a:spcPct val="80000"/>
              </a:lnSpc>
            </a:pPr>
            <a:r>
              <a:rPr lang="en-US" altLang="en-US" sz="2800" b="1" dirty="0">
                <a:solidFill>
                  <a:srgbClr val="FF0000"/>
                </a:solidFill>
              </a:rPr>
              <a:t>Technological innovation as an element of marketing</a:t>
            </a:r>
          </a:p>
        </p:txBody>
      </p:sp>
    </p:spTree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834" name="Rectangle 2">
            <a:extLst>
              <a:ext uri="{FF2B5EF4-FFF2-40B4-BE49-F238E27FC236}">
                <a16:creationId xmlns:a16="http://schemas.microsoft.com/office/drawing/2014/main" id="{10758ADF-DBA2-4FD8-9D2F-249648B3369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5516" y="260648"/>
            <a:ext cx="8712968" cy="68580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b="1" dirty="0"/>
              <a:t>Challenges in Today’s Economy</a:t>
            </a:r>
          </a:p>
        </p:txBody>
      </p:sp>
      <p:sp>
        <p:nvSpPr>
          <p:cNvPr id="248835" name="Rectangle 3">
            <a:extLst>
              <a:ext uri="{FF2B5EF4-FFF2-40B4-BE49-F238E27FC236}">
                <a16:creationId xmlns:a16="http://schemas.microsoft.com/office/drawing/2014/main" id="{F7B38093-D52E-4595-AB0D-BF438972FC4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607" y="1340768"/>
            <a:ext cx="8686800" cy="3917032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400" dirty="0"/>
              <a:t>Government regulation, market participants and consumers; globalization, deregulation, quotas, tariffs, subsidies, market access or non-tariff barriers</a:t>
            </a:r>
          </a:p>
          <a:p>
            <a:pPr>
              <a:lnSpc>
                <a:spcPct val="80000"/>
              </a:lnSpc>
            </a:pPr>
            <a:r>
              <a:rPr lang="en-US" altLang="en-US" sz="2400" dirty="0"/>
              <a:t>Supply exceeds demand; fickle demand, risk, lean retailing</a:t>
            </a:r>
          </a:p>
          <a:p>
            <a:pPr>
              <a:lnSpc>
                <a:spcPct val="80000"/>
              </a:lnSpc>
            </a:pPr>
            <a:r>
              <a:rPr lang="en-US" altLang="en-US" sz="2400" b="1" dirty="0">
                <a:solidFill>
                  <a:srgbClr val="FF0000"/>
                </a:solidFill>
              </a:rPr>
              <a:t>Trust and relationships</a:t>
            </a:r>
            <a:r>
              <a:rPr lang="en-US" altLang="en-US" sz="2400" dirty="0">
                <a:solidFill>
                  <a:srgbClr val="FF0000"/>
                </a:solidFill>
              </a:rPr>
              <a:t>: Consistency vs Innovation</a:t>
            </a:r>
          </a:p>
          <a:p>
            <a:pPr>
              <a:lnSpc>
                <a:spcPct val="80000"/>
              </a:lnSpc>
            </a:pPr>
            <a:r>
              <a:rPr lang="en-US" altLang="en-US" sz="2400" dirty="0"/>
              <a:t>Changing needs: need for creativity and/or innovation </a:t>
            </a:r>
          </a:p>
          <a:p>
            <a:pPr>
              <a:lnSpc>
                <a:spcPct val="80000"/>
              </a:lnSpc>
            </a:pPr>
            <a:r>
              <a:rPr lang="en-US" altLang="en-US" sz="2400" dirty="0"/>
              <a:t>Mass production, custom made, personalization, co-creation/designing</a:t>
            </a:r>
          </a:p>
          <a:p>
            <a:pPr>
              <a:lnSpc>
                <a:spcPct val="80000"/>
              </a:lnSpc>
            </a:pPr>
            <a:r>
              <a:rPr lang="en-US" altLang="en-US" sz="2400" dirty="0"/>
              <a:t>Supply, demand, production, value chain or network</a:t>
            </a:r>
          </a:p>
          <a:p>
            <a:pPr>
              <a:lnSpc>
                <a:spcPct val="80000"/>
              </a:lnSpc>
            </a:pPr>
            <a:r>
              <a:rPr lang="en-US" altLang="en-US" sz="2400" dirty="0"/>
              <a:t>Innovation/creativity: Customer, supplier, consultant, partner, competitor, standards, product liability, risk sharing, ownership</a:t>
            </a:r>
          </a:p>
        </p:txBody>
      </p:sp>
    </p:spTree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786" name="Rectangle 2">
            <a:extLst>
              <a:ext uri="{FF2B5EF4-FFF2-40B4-BE49-F238E27FC236}">
                <a16:creationId xmlns:a16="http://schemas.microsoft.com/office/drawing/2014/main" id="{4C5035BD-42DC-4065-8D36-B38A8781B0F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332656"/>
            <a:ext cx="8833607" cy="91440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>
            <a:noAutofit/>
          </a:bodyPr>
          <a:lstStyle/>
          <a:p>
            <a:r>
              <a:rPr lang="en-US" altLang="en-US" sz="3600" b="1" dirty="0"/>
              <a:t>Competition and Cooperation in Today’s Economy</a:t>
            </a:r>
          </a:p>
        </p:txBody>
      </p:sp>
      <p:sp>
        <p:nvSpPr>
          <p:cNvPr id="246787" name="Rectangle 3">
            <a:extLst>
              <a:ext uri="{FF2B5EF4-FFF2-40B4-BE49-F238E27FC236}">
                <a16:creationId xmlns:a16="http://schemas.microsoft.com/office/drawing/2014/main" id="{69B96B91-E20C-4EA2-B3F1-C6FF7428F36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528" y="1340768"/>
            <a:ext cx="8568952" cy="4104456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2800" dirty="0"/>
              <a:t>Property: Right to Exclude/use/enjoy</a:t>
            </a:r>
          </a:p>
          <a:p>
            <a:r>
              <a:rPr lang="en-US" altLang="en-US" sz="2800" dirty="0"/>
              <a:t>Share/leverage</a:t>
            </a:r>
          </a:p>
          <a:p>
            <a:r>
              <a:rPr lang="en-US" altLang="en-US" sz="2800" dirty="0"/>
              <a:t>Physical vs. Intellectual Property</a:t>
            </a:r>
          </a:p>
          <a:p>
            <a:r>
              <a:rPr lang="en-US" altLang="en-US" sz="2800" b="1" dirty="0">
                <a:solidFill>
                  <a:srgbClr val="FF0000"/>
                </a:solidFill>
              </a:rPr>
              <a:t>One to one vs. one to many</a:t>
            </a:r>
          </a:p>
          <a:p>
            <a:r>
              <a:rPr lang="en-US" altLang="en-US" sz="2800" dirty="0"/>
              <a:t>Physical manifestation/link to carrier/medium or fixation</a:t>
            </a:r>
          </a:p>
          <a:p>
            <a:r>
              <a:rPr lang="en-US" altLang="en-US" sz="2800" dirty="0"/>
              <a:t>Nature of competing/substitute products: Functional, equivalent, class, set, related goods</a:t>
            </a:r>
          </a:p>
        </p:txBody>
      </p:sp>
    </p:spTree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858" name="Rectangle 2">
            <a:extLst>
              <a:ext uri="{FF2B5EF4-FFF2-40B4-BE49-F238E27FC236}">
                <a16:creationId xmlns:a16="http://schemas.microsoft.com/office/drawing/2014/main" id="{35A67845-5FD2-4159-B823-2CF03953C6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39552" y="188640"/>
            <a:ext cx="8064896" cy="68580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3000" b="1" dirty="0"/>
              <a:t>The Challenges to the IP System</a:t>
            </a:r>
            <a:endParaRPr lang="en-US" altLang="en-US" sz="3000" dirty="0"/>
          </a:p>
        </p:txBody>
      </p:sp>
      <p:sp>
        <p:nvSpPr>
          <p:cNvPr id="249859" name="Rectangle 3">
            <a:extLst>
              <a:ext uri="{FF2B5EF4-FFF2-40B4-BE49-F238E27FC236}">
                <a16:creationId xmlns:a16="http://schemas.microsoft.com/office/drawing/2014/main" id="{CD2A0F66-777A-4B61-A053-8AF67E4D6CB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43053" y="1103040"/>
            <a:ext cx="8040393" cy="365760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400" b="1" dirty="0"/>
              <a:t>Expand, adapt, fine tune, harmonize</a:t>
            </a:r>
          </a:p>
          <a:p>
            <a:pPr>
              <a:lnSpc>
                <a:spcPct val="90000"/>
              </a:lnSpc>
            </a:pPr>
            <a:r>
              <a:rPr lang="en-US" altLang="en-US" sz="2400" b="1" dirty="0"/>
              <a:t>New categories </a:t>
            </a:r>
          </a:p>
          <a:p>
            <a:pPr>
              <a:lnSpc>
                <a:spcPct val="90000"/>
              </a:lnSpc>
            </a:pPr>
            <a:r>
              <a:rPr lang="en-US" altLang="en-US" sz="2400" b="1" dirty="0"/>
              <a:t>National, regional or global</a:t>
            </a:r>
          </a:p>
          <a:p>
            <a:pPr>
              <a:lnSpc>
                <a:spcPct val="90000"/>
              </a:lnSpc>
            </a:pPr>
            <a:r>
              <a:rPr lang="en-US" altLang="en-US" sz="2400" b="1" dirty="0"/>
              <a:t>National treatment vs. reciprocity</a:t>
            </a:r>
          </a:p>
          <a:p>
            <a:pPr>
              <a:lnSpc>
                <a:spcPct val="90000"/>
              </a:lnSpc>
            </a:pPr>
            <a:r>
              <a:rPr lang="en-US" altLang="en-US" sz="2400" b="1" dirty="0"/>
              <a:t>Digital environment and E-commerce</a:t>
            </a:r>
          </a:p>
          <a:p>
            <a:pPr>
              <a:lnSpc>
                <a:spcPct val="90000"/>
              </a:lnSpc>
            </a:pPr>
            <a:r>
              <a:rPr lang="en-US" altLang="en-US" sz="2400" b="1" dirty="0"/>
              <a:t>Legal jurisdiction, applicable laws</a:t>
            </a:r>
          </a:p>
          <a:p>
            <a:pPr>
              <a:lnSpc>
                <a:spcPct val="90000"/>
              </a:lnSpc>
            </a:pPr>
            <a:r>
              <a:rPr lang="en-US" altLang="en-US" sz="2400" b="1" dirty="0"/>
              <a:t>Fit for purpose: Clear, fast, cheap and effective</a:t>
            </a:r>
          </a:p>
          <a:p>
            <a:pPr>
              <a:lnSpc>
                <a:spcPct val="90000"/>
              </a:lnSpc>
            </a:pPr>
            <a:r>
              <a:rPr lang="en-US" altLang="en-US" sz="2400" b="1" dirty="0"/>
              <a:t>Simple and cogent</a:t>
            </a:r>
            <a:endParaRPr lang="en-US" altLang="en-US" b="1" dirty="0"/>
          </a:p>
        </p:txBody>
      </p:sp>
    </p:spTree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62" name="Rectangle 2">
            <a:extLst>
              <a:ext uri="{FF2B5EF4-FFF2-40B4-BE49-F238E27FC236}">
                <a16:creationId xmlns:a16="http://schemas.microsoft.com/office/drawing/2014/main" id="{137C12BB-389A-4122-BFD8-77B9958A9BF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664" y="260648"/>
            <a:ext cx="8764398" cy="97155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>
            <a:normAutofit fontScale="90000"/>
          </a:bodyPr>
          <a:lstStyle/>
          <a:p>
            <a:r>
              <a:rPr lang="en-US" altLang="en-US" b="1" dirty="0"/>
              <a:t>The challenge of </a:t>
            </a:r>
            <a:r>
              <a:rPr lang="en-US" altLang="en-US" b="1" dirty="0">
                <a:solidFill>
                  <a:srgbClr val="FF0000"/>
                </a:solidFill>
              </a:rPr>
              <a:t>adding value</a:t>
            </a:r>
            <a:r>
              <a:rPr lang="en-US" altLang="en-US" b="1" dirty="0"/>
              <a:t> in today’s economy</a:t>
            </a:r>
          </a:p>
        </p:txBody>
      </p:sp>
      <p:sp>
        <p:nvSpPr>
          <p:cNvPr id="245763" name="Rectangle 3">
            <a:extLst>
              <a:ext uri="{FF2B5EF4-FFF2-40B4-BE49-F238E27FC236}">
                <a16:creationId xmlns:a16="http://schemas.microsoft.com/office/drawing/2014/main" id="{620740D8-4A12-48A2-ADAB-C314C7EE353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07504" y="1556792"/>
            <a:ext cx="8856984" cy="314325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800" dirty="0"/>
              <a:t>Raw materials/Inputs: Processing (Value addition) = Value added output/component; product; sale; </a:t>
            </a:r>
            <a:r>
              <a:rPr lang="en-US" altLang="en-US" sz="2800" b="1" dirty="0">
                <a:solidFill>
                  <a:srgbClr val="FF0000"/>
                </a:solidFill>
              </a:rPr>
              <a:t>Profit</a:t>
            </a:r>
          </a:p>
          <a:p>
            <a:pPr>
              <a:lnSpc>
                <a:spcPct val="80000"/>
              </a:lnSpc>
            </a:pPr>
            <a:r>
              <a:rPr lang="en-US" altLang="en-US" sz="2800" dirty="0"/>
              <a:t>Value addition: </a:t>
            </a:r>
            <a:r>
              <a:rPr lang="en-US" altLang="en-US" sz="2800" b="1" dirty="0">
                <a:solidFill>
                  <a:srgbClr val="FF0000"/>
                </a:solidFill>
              </a:rPr>
              <a:t>Better:</a:t>
            </a:r>
            <a:r>
              <a:rPr lang="en-US" altLang="en-US" sz="2800" dirty="0"/>
              <a:t> Functional/technological or aesthetic/non-technological; Rational/Emotional </a:t>
            </a:r>
            <a:r>
              <a:rPr lang="en-US" altLang="en-US" sz="2800" b="1" dirty="0">
                <a:solidFill>
                  <a:srgbClr val="FF0000"/>
                </a:solidFill>
              </a:rPr>
              <a:t>(More for Less)</a:t>
            </a:r>
          </a:p>
          <a:p>
            <a:pPr>
              <a:lnSpc>
                <a:spcPct val="80000"/>
              </a:lnSpc>
            </a:pPr>
            <a:r>
              <a:rPr lang="en-US" altLang="en-US" sz="2800" dirty="0"/>
              <a:t>Price; access/availability; consistency</a:t>
            </a:r>
          </a:p>
          <a:p>
            <a:pPr>
              <a:lnSpc>
                <a:spcPct val="80000"/>
              </a:lnSpc>
            </a:pPr>
            <a:r>
              <a:rPr lang="en-US" altLang="en-US" sz="2800" dirty="0"/>
              <a:t>Individual, Enterprise (legal person), Chains, Networks; consortia; </a:t>
            </a:r>
            <a:r>
              <a:rPr lang="en-US" altLang="en-US" sz="2800" b="1" dirty="0">
                <a:solidFill>
                  <a:srgbClr val="FF0000"/>
                </a:solidFill>
              </a:rPr>
              <a:t>Open Innovation </a:t>
            </a:r>
            <a:r>
              <a:rPr lang="en-US" altLang="en-US" sz="2800" dirty="0"/>
              <a:t>(Industry-Government-Academia)</a:t>
            </a:r>
          </a:p>
          <a:p>
            <a:pPr>
              <a:lnSpc>
                <a:spcPct val="80000"/>
              </a:lnSpc>
            </a:pPr>
            <a:r>
              <a:rPr lang="en-US" altLang="en-US" sz="2800" dirty="0"/>
              <a:t>Ownership vs. access to knowledge</a:t>
            </a:r>
            <a:endParaRPr lang="en-US" altLang="en-US" dirty="0"/>
          </a:p>
        </p:txBody>
      </p:sp>
    </p:spTree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146" name="Rectangle 2">
            <a:extLst>
              <a:ext uri="{FF2B5EF4-FFF2-40B4-BE49-F238E27FC236}">
                <a16:creationId xmlns:a16="http://schemas.microsoft.com/office/drawing/2014/main" id="{90D0819A-7AC9-42ED-8F7B-C769CC3D9ED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7544" y="260648"/>
            <a:ext cx="7435155" cy="74295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>
            <a:normAutofit fontScale="90000"/>
          </a:bodyPr>
          <a:lstStyle/>
          <a:p>
            <a:pPr algn="ctr"/>
            <a:r>
              <a:rPr lang="en-US" altLang="en-US" b="1" dirty="0"/>
              <a:t>Value Chain Analysis (VCA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92E48DA-00F4-4390-B3B6-09D94E87AA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79" t="33039" r="5220" b="7388"/>
          <a:stretch/>
        </p:blipFill>
        <p:spPr>
          <a:xfrm>
            <a:off x="467544" y="1300818"/>
            <a:ext cx="7946472" cy="4256363"/>
          </a:xfrm>
        </p:spPr>
      </p:pic>
    </p:spTree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146" name="Rectangle 2">
            <a:extLst>
              <a:ext uri="{FF2B5EF4-FFF2-40B4-BE49-F238E27FC236}">
                <a16:creationId xmlns:a16="http://schemas.microsoft.com/office/drawing/2014/main" id="{90D0819A-7AC9-42ED-8F7B-C769CC3D9ED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3528" y="476672"/>
            <a:ext cx="8568952" cy="74295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b="1">
                <a:solidFill>
                  <a:srgbClr val="FF3300"/>
                </a:solidFill>
              </a:rPr>
              <a:t>Ideas, Creativity</a:t>
            </a:r>
            <a:r>
              <a:rPr lang="en-US" altLang="en-US" b="1"/>
              <a:t> and </a:t>
            </a:r>
            <a:r>
              <a:rPr lang="en-US" altLang="en-US" b="1">
                <a:solidFill>
                  <a:srgbClr val="FF3300"/>
                </a:solidFill>
              </a:rPr>
              <a:t>Innovation</a:t>
            </a:r>
            <a:endParaRPr lang="en-US" altLang="en-US" b="1"/>
          </a:p>
        </p:txBody>
      </p:sp>
      <p:sp>
        <p:nvSpPr>
          <p:cNvPr id="262147" name="Rectangle 3">
            <a:extLst>
              <a:ext uri="{FF2B5EF4-FFF2-40B4-BE49-F238E27FC236}">
                <a16:creationId xmlns:a16="http://schemas.microsoft.com/office/drawing/2014/main" id="{F4D92DA2-3E7C-4E3C-895C-EA717EFC68F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40704" y="1562522"/>
            <a:ext cx="8411724" cy="314325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s-ES" altLang="en-US" sz="1800" b="1">
                <a:solidFill>
                  <a:srgbClr val="FF3300"/>
                </a:solidFill>
              </a:rPr>
              <a:t>Creativity</a:t>
            </a:r>
            <a:br>
              <a:rPr lang="es-ES" altLang="en-US" sz="1800" b="1"/>
            </a:br>
            <a:r>
              <a:rPr lang="es-ES" altLang="en-US" sz="1800" b="1"/>
              <a:t>The ability to make or otherwise bring into existence something new, whether a new solution to a problem, a new method or device, or a new artistic object or form.</a:t>
            </a:r>
          </a:p>
          <a:p>
            <a:pPr>
              <a:lnSpc>
                <a:spcPct val="90000"/>
              </a:lnSpc>
            </a:pPr>
            <a:r>
              <a:rPr lang="es-ES" altLang="en-US" sz="1800" b="1">
                <a:solidFill>
                  <a:srgbClr val="FF3300"/>
                </a:solidFill>
              </a:rPr>
              <a:t>Innovation</a:t>
            </a:r>
            <a:br>
              <a:rPr lang="es-ES" altLang="en-US" sz="1800" b="1">
                <a:solidFill>
                  <a:srgbClr val="FF3300"/>
                </a:solidFill>
              </a:rPr>
            </a:br>
            <a:r>
              <a:rPr lang="es-ES" altLang="en-US" sz="1800" b="1"/>
              <a:t>1 : The introduction of something new</a:t>
            </a:r>
            <a:br>
              <a:rPr lang="es-ES" altLang="en-US" sz="1800" b="1"/>
            </a:br>
            <a:r>
              <a:rPr lang="es-ES" altLang="en-US" sz="1800" b="1"/>
              <a:t>2 : A new idea, method, or device</a:t>
            </a:r>
          </a:p>
          <a:p>
            <a:pPr>
              <a:lnSpc>
                <a:spcPct val="90000"/>
              </a:lnSpc>
            </a:pPr>
            <a:endParaRPr lang="es-ES" altLang="en-US" sz="1800" b="1"/>
          </a:p>
          <a:p>
            <a:pPr>
              <a:lnSpc>
                <a:spcPct val="90000"/>
              </a:lnSpc>
            </a:pPr>
            <a:r>
              <a:rPr lang="es-ES" altLang="en-US" sz="1800" b="1"/>
              <a:t>Creativity = Idea + Action</a:t>
            </a:r>
          </a:p>
          <a:p>
            <a:pPr>
              <a:lnSpc>
                <a:spcPct val="90000"/>
              </a:lnSpc>
            </a:pPr>
            <a:r>
              <a:rPr lang="es-ES" altLang="en-US" sz="1800" b="1"/>
              <a:t>Innovation = Creativity + Productivity</a:t>
            </a:r>
          </a:p>
          <a:p>
            <a:pPr>
              <a:lnSpc>
                <a:spcPct val="90000"/>
              </a:lnSpc>
            </a:pPr>
            <a:r>
              <a:rPr lang="es-ES" altLang="en-US" sz="1800" b="1"/>
              <a:t>Innovation = Idea + Action + Productivity</a:t>
            </a:r>
            <a:endParaRPr lang="en-US" altLang="en-US" sz="1800" b="1"/>
          </a:p>
        </p:txBody>
      </p:sp>
    </p:spTree>
    <p:extLst>
      <p:ext uri="{BB962C8B-B14F-4D97-AF65-F5344CB8AC3E}">
        <p14:creationId xmlns:p14="http://schemas.microsoft.com/office/powerpoint/2010/main" val="1569199274"/>
      </p:ext>
    </p:extLst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306" name="Rectangle 2">
            <a:extLst>
              <a:ext uri="{FF2B5EF4-FFF2-40B4-BE49-F238E27FC236}">
                <a16:creationId xmlns:a16="http://schemas.microsoft.com/office/drawing/2014/main" id="{98EF38B3-6B4C-435C-BCDE-500C149594C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743200" y="971550"/>
            <a:ext cx="3657600" cy="571500"/>
          </a:xfrm>
          <a:solidFill>
            <a:srgbClr val="FFFFCC"/>
          </a:solidFill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3000" b="1" dirty="0">
                <a:solidFill>
                  <a:srgbClr val="FF0000"/>
                </a:solidFill>
              </a:rPr>
              <a:t>IDEA to </a:t>
            </a:r>
            <a:r>
              <a:rPr lang="en-US" altLang="en-US" sz="3000" b="1" dirty="0"/>
              <a:t>PRODUCT</a:t>
            </a:r>
            <a:endParaRPr lang="en-US" altLang="en-US" sz="3000" dirty="0"/>
          </a:p>
        </p:txBody>
      </p:sp>
      <p:sp>
        <p:nvSpPr>
          <p:cNvPr id="226309" name="Rectangle 5">
            <a:extLst>
              <a:ext uri="{FF2B5EF4-FFF2-40B4-BE49-F238E27FC236}">
                <a16:creationId xmlns:a16="http://schemas.microsoft.com/office/drawing/2014/main" id="{CD563CA7-42D4-40E5-8DE8-7E2FB50F02F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14700" y="3657600"/>
            <a:ext cx="2114550" cy="457200"/>
          </a:xfrm>
          <a:prstGeom prst="rect">
            <a:avLst/>
          </a:prstGeom>
          <a:solidFill>
            <a:srgbClr val="99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Innovation</a:t>
            </a:r>
          </a:p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(Tech/Non-tech)</a:t>
            </a:r>
          </a:p>
        </p:txBody>
      </p:sp>
      <p:sp>
        <p:nvSpPr>
          <p:cNvPr id="226310" name="Rectangle 6">
            <a:extLst>
              <a:ext uri="{FF2B5EF4-FFF2-40B4-BE49-F238E27FC236}">
                <a16:creationId xmlns:a16="http://schemas.microsoft.com/office/drawing/2014/main" id="{8F09F56A-EB65-4443-A516-7499F827BF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7600" y="2857500"/>
            <a:ext cx="1485900" cy="457200"/>
          </a:xfrm>
          <a:prstGeom prst="rect">
            <a:avLst/>
          </a:prstGeom>
          <a:solidFill>
            <a:srgbClr val="99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Invention </a:t>
            </a:r>
          </a:p>
        </p:txBody>
      </p:sp>
      <p:sp>
        <p:nvSpPr>
          <p:cNvPr id="226311" name="Rectangle 7">
            <a:extLst>
              <a:ext uri="{FF2B5EF4-FFF2-40B4-BE49-F238E27FC236}">
                <a16:creationId xmlns:a16="http://schemas.microsoft.com/office/drawing/2014/main" id="{B3B43C08-760B-4C54-A5C6-3AFB00FA8F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00500" y="2228850"/>
            <a:ext cx="742950" cy="457200"/>
          </a:xfrm>
          <a:prstGeom prst="rect">
            <a:avLst/>
          </a:prstGeom>
          <a:solidFill>
            <a:srgbClr val="99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Idea </a:t>
            </a:r>
          </a:p>
        </p:txBody>
      </p:sp>
      <p:sp>
        <p:nvSpPr>
          <p:cNvPr id="226312" name="Line 8">
            <a:extLst>
              <a:ext uri="{FF2B5EF4-FFF2-40B4-BE49-F238E27FC236}">
                <a16:creationId xmlns:a16="http://schemas.microsoft.com/office/drawing/2014/main" id="{A8A99C9C-C490-41C8-AA75-BF3BEAB5BE2E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343400" y="2686050"/>
            <a:ext cx="0" cy="1714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6322" name="Line 18">
            <a:extLst>
              <a:ext uri="{FF2B5EF4-FFF2-40B4-BE49-F238E27FC236}">
                <a16:creationId xmlns:a16="http://schemas.microsoft.com/office/drawing/2014/main" id="{2710836A-F4ED-456C-A433-EE9BF2E002D6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343400" y="3314700"/>
            <a:ext cx="0" cy="342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6324" name="Line 20">
            <a:extLst>
              <a:ext uri="{FF2B5EF4-FFF2-40B4-BE49-F238E27FC236}">
                <a16:creationId xmlns:a16="http://schemas.microsoft.com/office/drawing/2014/main" id="{7ED893A0-3C02-4D11-939C-9F3C7B9D72F9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343400" y="4114800"/>
            <a:ext cx="0" cy="342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6325" name="Rectangle 21">
            <a:extLst>
              <a:ext uri="{FF2B5EF4-FFF2-40B4-BE49-F238E27FC236}">
                <a16:creationId xmlns:a16="http://schemas.microsoft.com/office/drawing/2014/main" id="{49A9253C-1508-49EA-B37A-5048EC3BB53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28750" y="4457700"/>
            <a:ext cx="4286250" cy="514350"/>
          </a:xfrm>
          <a:prstGeom prst="rect">
            <a:avLst/>
          </a:prstGeom>
          <a:solidFill>
            <a:srgbClr val="99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Technology (Internal, External or Joint)</a:t>
            </a:r>
          </a:p>
        </p:txBody>
      </p:sp>
      <p:sp>
        <p:nvSpPr>
          <p:cNvPr id="226326" name="Rectangle 22">
            <a:extLst>
              <a:ext uri="{FF2B5EF4-FFF2-40B4-BE49-F238E27FC236}">
                <a16:creationId xmlns:a16="http://schemas.microsoft.com/office/drawing/2014/main" id="{9B27AFA0-8E91-4F26-A86C-27C7B5D0B8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71600" y="5257800"/>
            <a:ext cx="4686300" cy="571500"/>
          </a:xfrm>
          <a:prstGeom prst="rect">
            <a:avLst/>
          </a:prstGeom>
          <a:solidFill>
            <a:srgbClr val="99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Product (Internal, External or Joint)</a:t>
            </a:r>
          </a:p>
        </p:txBody>
      </p:sp>
      <p:sp>
        <p:nvSpPr>
          <p:cNvPr id="226327" name="Line 23">
            <a:extLst>
              <a:ext uri="{FF2B5EF4-FFF2-40B4-BE49-F238E27FC236}">
                <a16:creationId xmlns:a16="http://schemas.microsoft.com/office/drawing/2014/main" id="{00628C58-1A0F-45EB-B263-9928624BA6F1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343400" y="4972050"/>
            <a:ext cx="0" cy="342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pic>
        <p:nvPicPr>
          <p:cNvPr id="226328" name="Picture 24" descr="MCj04042630000[1]">
            <a:extLst>
              <a:ext uri="{FF2B5EF4-FFF2-40B4-BE49-F238E27FC236}">
                <a16:creationId xmlns:a16="http://schemas.microsoft.com/office/drawing/2014/main" id="{F5EE71AA-C02F-4E5E-9143-18D4BB732B5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43001" y="1257300"/>
            <a:ext cx="1378744" cy="12715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26332" name="Rectangle 28">
            <a:extLst>
              <a:ext uri="{FF2B5EF4-FFF2-40B4-BE49-F238E27FC236}">
                <a16:creationId xmlns:a16="http://schemas.microsoft.com/office/drawing/2014/main" id="{B8040719-1E00-4143-9229-C51C8D09FC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43600" y="2857500"/>
            <a:ext cx="1771650" cy="457200"/>
          </a:xfrm>
          <a:prstGeom prst="rect">
            <a:avLst/>
          </a:prstGeom>
          <a:solidFill>
            <a:srgbClr val="FFCC66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Functional or </a:t>
            </a:r>
          </a:p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Technological </a:t>
            </a:r>
          </a:p>
        </p:txBody>
      </p:sp>
      <p:sp>
        <p:nvSpPr>
          <p:cNvPr id="226333" name="Rectangle 29">
            <a:extLst>
              <a:ext uri="{FF2B5EF4-FFF2-40B4-BE49-F238E27FC236}">
                <a16:creationId xmlns:a16="http://schemas.microsoft.com/office/drawing/2014/main" id="{21A4CEB8-8240-4D15-9FFD-6F09D06A91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00750" y="3543300"/>
            <a:ext cx="1714500" cy="571500"/>
          </a:xfrm>
          <a:prstGeom prst="rect">
            <a:avLst/>
          </a:prstGeom>
          <a:solidFill>
            <a:srgbClr val="FF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Form or </a:t>
            </a:r>
          </a:p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Appearance </a:t>
            </a:r>
          </a:p>
        </p:txBody>
      </p:sp>
      <p:sp>
        <p:nvSpPr>
          <p:cNvPr id="226334" name="Rectangle 30">
            <a:extLst>
              <a:ext uri="{FF2B5EF4-FFF2-40B4-BE49-F238E27FC236}">
                <a16:creationId xmlns:a16="http://schemas.microsoft.com/office/drawing/2014/main" id="{6842EBF2-0B10-4B97-9FAB-302ACAFCB4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57900" y="4229100"/>
            <a:ext cx="1828800" cy="514350"/>
          </a:xfrm>
          <a:prstGeom prst="rect">
            <a:avLst/>
          </a:prstGeom>
          <a:solidFill>
            <a:srgbClr val="CCEC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Marketing (Branding) </a:t>
            </a:r>
          </a:p>
        </p:txBody>
      </p:sp>
      <p:sp>
        <p:nvSpPr>
          <p:cNvPr id="226335" name="Line 31">
            <a:extLst>
              <a:ext uri="{FF2B5EF4-FFF2-40B4-BE49-F238E27FC236}">
                <a16:creationId xmlns:a16="http://schemas.microsoft.com/office/drawing/2014/main" id="{2D341329-9A1C-4C0F-902B-13D5B06FEB79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429250" y="3886200"/>
            <a:ext cx="5715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6336" name="Line 32">
            <a:extLst>
              <a:ext uri="{FF2B5EF4-FFF2-40B4-BE49-F238E27FC236}">
                <a16:creationId xmlns:a16="http://schemas.microsoft.com/office/drawing/2014/main" id="{2864AE34-12CC-4BFA-BF00-03CBDE8110E6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429250" y="3086100"/>
            <a:ext cx="514350" cy="68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6337" name="Line 33">
            <a:extLst>
              <a:ext uri="{FF2B5EF4-FFF2-40B4-BE49-F238E27FC236}">
                <a16:creationId xmlns:a16="http://schemas.microsoft.com/office/drawing/2014/main" id="{2B664821-38EC-45AB-9ABF-9312EA3C4F72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5429250" y="4000500"/>
            <a:ext cx="628650" cy="4000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6338" name="Rectangle 34">
            <a:extLst>
              <a:ext uri="{FF2B5EF4-FFF2-40B4-BE49-F238E27FC236}">
                <a16:creationId xmlns:a16="http://schemas.microsoft.com/office/drawing/2014/main" id="{3EB9FE21-731E-4065-8103-739EE9F08F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57950" y="1943100"/>
            <a:ext cx="1485900" cy="8001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Manufacturing or </a:t>
            </a:r>
          </a:p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Business Process </a:t>
            </a:r>
          </a:p>
        </p:txBody>
      </p:sp>
      <p:sp>
        <p:nvSpPr>
          <p:cNvPr id="226339" name="Line 35">
            <a:extLst>
              <a:ext uri="{FF2B5EF4-FFF2-40B4-BE49-F238E27FC236}">
                <a16:creationId xmlns:a16="http://schemas.microsoft.com/office/drawing/2014/main" id="{1A24973F-ADD5-48A4-8E47-CE4AB95707D2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257800" y="2171700"/>
            <a:ext cx="1200150" cy="148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6340" name="Rectangle 36">
            <a:extLst>
              <a:ext uri="{FF2B5EF4-FFF2-40B4-BE49-F238E27FC236}">
                <a16:creationId xmlns:a16="http://schemas.microsoft.com/office/drawing/2014/main" id="{FB7C6F02-E93C-4BF8-BE21-66EBCD17FDF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43000" y="2857500"/>
            <a:ext cx="1485900" cy="51435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@Entrepreneur@</a:t>
            </a:r>
          </a:p>
        </p:txBody>
      </p:sp>
      <p:sp>
        <p:nvSpPr>
          <p:cNvPr id="226341" name="Rectangle 37">
            <a:extLst>
              <a:ext uri="{FF2B5EF4-FFF2-40B4-BE49-F238E27FC236}">
                <a16:creationId xmlns:a16="http://schemas.microsoft.com/office/drawing/2014/main" id="{4E3DB8B7-A184-4027-BD0E-5A15E76BFF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29350" y="4972050"/>
            <a:ext cx="1657350" cy="457200"/>
          </a:xfrm>
          <a:prstGeom prst="rect">
            <a:avLst/>
          </a:prstGeom>
          <a:solidFill>
            <a:srgbClr val="FFCC66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Financial, legal or </a:t>
            </a:r>
          </a:p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organizational </a:t>
            </a:r>
          </a:p>
        </p:txBody>
      </p:sp>
      <p:sp>
        <p:nvSpPr>
          <p:cNvPr id="226342" name="Line 38">
            <a:extLst>
              <a:ext uri="{FF2B5EF4-FFF2-40B4-BE49-F238E27FC236}">
                <a16:creationId xmlns:a16="http://schemas.microsoft.com/office/drawing/2014/main" id="{655C55ED-F5AB-4242-83FA-D201D71F95D3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5429250" y="4057650"/>
            <a:ext cx="800100" cy="9715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6343" name="Rectangle 39">
            <a:extLst>
              <a:ext uri="{FF2B5EF4-FFF2-40B4-BE49-F238E27FC236}">
                <a16:creationId xmlns:a16="http://schemas.microsoft.com/office/drawing/2014/main" id="{4E36E9FF-12A3-4F9C-B6B5-B39400870F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00650" y="1828800"/>
            <a:ext cx="857250" cy="514350"/>
          </a:xfrm>
          <a:prstGeom prst="rect">
            <a:avLst/>
          </a:prstGeom>
          <a:solidFill>
            <a:srgbClr val="FF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Business </a:t>
            </a:r>
          </a:p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model </a:t>
            </a:r>
          </a:p>
        </p:txBody>
      </p:sp>
      <p:sp>
        <p:nvSpPr>
          <p:cNvPr id="226344" name="Line 40">
            <a:extLst>
              <a:ext uri="{FF2B5EF4-FFF2-40B4-BE49-F238E27FC236}">
                <a16:creationId xmlns:a16="http://schemas.microsoft.com/office/drawing/2014/main" id="{A0F423C7-7A43-46C2-82A7-8B8DE1BDFCF9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143500" y="2343150"/>
            <a:ext cx="400050" cy="13144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6345" name="Rectangle 41">
            <a:extLst>
              <a:ext uri="{FF2B5EF4-FFF2-40B4-BE49-F238E27FC236}">
                <a16:creationId xmlns:a16="http://schemas.microsoft.com/office/drawing/2014/main" id="{7DE67343-3956-43FC-989D-D1F76CE44A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14600" y="1657350"/>
            <a:ext cx="1428750" cy="514350"/>
          </a:xfrm>
          <a:prstGeom prst="rect">
            <a:avLst/>
          </a:prstGeom>
          <a:solidFill>
            <a:srgbClr val="FFFF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Internal,</a:t>
            </a:r>
          </a:p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 External, or Joint </a:t>
            </a:r>
          </a:p>
        </p:txBody>
      </p:sp>
      <p:sp>
        <p:nvSpPr>
          <p:cNvPr id="226346" name="Rectangle 42">
            <a:extLst>
              <a:ext uri="{FF2B5EF4-FFF2-40B4-BE49-F238E27FC236}">
                <a16:creationId xmlns:a16="http://schemas.microsoft.com/office/drawing/2014/main" id="{FB17B63D-61FC-439A-9895-461444B6D3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86050" y="2286000"/>
            <a:ext cx="857250" cy="742950"/>
          </a:xfrm>
          <a:prstGeom prst="rect">
            <a:avLst/>
          </a:prstGeom>
          <a:solidFill>
            <a:srgbClr val="FFFF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Internal,</a:t>
            </a:r>
          </a:p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 External, </a:t>
            </a:r>
          </a:p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 or Joint </a:t>
            </a:r>
          </a:p>
        </p:txBody>
      </p:sp>
      <p:sp>
        <p:nvSpPr>
          <p:cNvPr id="226347" name="Rectangle 43">
            <a:extLst>
              <a:ext uri="{FF2B5EF4-FFF2-40B4-BE49-F238E27FC236}">
                <a16:creationId xmlns:a16="http://schemas.microsoft.com/office/drawing/2014/main" id="{19EDE7CE-DB22-4CB8-BD2A-A9B78A5A76B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28750" y="3771900"/>
            <a:ext cx="1543050" cy="571500"/>
          </a:xfrm>
          <a:prstGeom prst="rect">
            <a:avLst/>
          </a:prstGeom>
          <a:solidFill>
            <a:srgbClr val="FFFF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Internal, </a:t>
            </a:r>
          </a:p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 External or Joint </a:t>
            </a:r>
          </a:p>
        </p:txBody>
      </p:sp>
      <p:sp>
        <p:nvSpPr>
          <p:cNvPr id="226349" name="Line 45">
            <a:extLst>
              <a:ext uri="{FF2B5EF4-FFF2-40B4-BE49-F238E27FC236}">
                <a16:creationId xmlns:a16="http://schemas.microsoft.com/office/drawing/2014/main" id="{409A951B-4F92-4E43-AD49-25CD4C8861F6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971800" y="3886200"/>
            <a:ext cx="342900" cy="228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6350" name="Line 46">
            <a:extLst>
              <a:ext uri="{FF2B5EF4-FFF2-40B4-BE49-F238E27FC236}">
                <a16:creationId xmlns:a16="http://schemas.microsoft.com/office/drawing/2014/main" id="{94AC04B4-9E58-4F26-B405-ED6524951024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2971800" y="4057650"/>
            <a:ext cx="342900" cy="228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6351" name="Line 47">
            <a:extLst>
              <a:ext uri="{FF2B5EF4-FFF2-40B4-BE49-F238E27FC236}">
                <a16:creationId xmlns:a16="http://schemas.microsoft.com/office/drawing/2014/main" id="{99E2908E-4DAE-4A46-9DF8-4B74FE15AA2C}"/>
              </a:ext>
            </a:extLst>
          </p:cNvPr>
          <p:cNvSpPr>
            <a:spLocks noChangeShapeType="1"/>
          </p:cNvSpPr>
          <p:nvPr/>
        </p:nvSpPr>
        <p:spPr bwMode="auto">
          <a:xfrm>
            <a:off x="3086100" y="3028950"/>
            <a:ext cx="571500" cy="228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6352" name="Line 48">
            <a:extLst>
              <a:ext uri="{FF2B5EF4-FFF2-40B4-BE49-F238E27FC236}">
                <a16:creationId xmlns:a16="http://schemas.microsoft.com/office/drawing/2014/main" id="{CEDA2DA8-172D-4A44-B015-0C5F8A327DCE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3371850" y="3028950"/>
            <a:ext cx="285750" cy="1143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6353" name="Line 49">
            <a:extLst>
              <a:ext uri="{FF2B5EF4-FFF2-40B4-BE49-F238E27FC236}">
                <a16:creationId xmlns:a16="http://schemas.microsoft.com/office/drawing/2014/main" id="{C5BF3BDD-B9BB-4D08-AFFB-A483FBCE496F}"/>
              </a:ext>
            </a:extLst>
          </p:cNvPr>
          <p:cNvSpPr>
            <a:spLocks noChangeShapeType="1"/>
          </p:cNvSpPr>
          <p:nvPr/>
        </p:nvSpPr>
        <p:spPr bwMode="auto">
          <a:xfrm>
            <a:off x="3771900" y="2171700"/>
            <a:ext cx="228600" cy="1714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6354" name="Line 50">
            <a:extLst>
              <a:ext uri="{FF2B5EF4-FFF2-40B4-BE49-F238E27FC236}">
                <a16:creationId xmlns:a16="http://schemas.microsoft.com/office/drawing/2014/main" id="{909FC834-A179-45EA-8050-EB58D06A8CDD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3543300" y="2171700"/>
            <a:ext cx="457200" cy="342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6355" name="Rectangle 51">
            <a:extLst>
              <a:ext uri="{FF2B5EF4-FFF2-40B4-BE49-F238E27FC236}">
                <a16:creationId xmlns:a16="http://schemas.microsoft.com/office/drawing/2014/main" id="{ED930141-1AFB-48DE-831F-A27CB9D2D4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72250" y="1200150"/>
            <a:ext cx="857250" cy="514350"/>
          </a:xfrm>
          <a:prstGeom prst="rect">
            <a:avLst/>
          </a:prstGeom>
          <a:solidFill>
            <a:srgbClr val="FF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Business </a:t>
            </a:r>
          </a:p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Strategy</a:t>
            </a:r>
          </a:p>
        </p:txBody>
      </p:sp>
      <p:sp>
        <p:nvSpPr>
          <p:cNvPr id="226357" name="Line 53">
            <a:extLst>
              <a:ext uri="{FF2B5EF4-FFF2-40B4-BE49-F238E27FC236}">
                <a16:creationId xmlns:a16="http://schemas.microsoft.com/office/drawing/2014/main" id="{E3032071-BFE7-404B-8E65-CC7C7D1A0545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200650" y="1714500"/>
            <a:ext cx="1371600" cy="19431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>
    <p:wip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2">
            <a:extLst>
              <a:ext uri="{FF2B5EF4-FFF2-40B4-BE49-F238E27FC236}">
                <a16:creationId xmlns:a16="http://schemas.microsoft.com/office/drawing/2014/main" id="{393DE0F4-4988-4953-8692-81D683F2E98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57375" y="864394"/>
            <a:ext cx="5029200" cy="51435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4000" b="1" dirty="0">
                <a:solidFill>
                  <a:srgbClr val="FF0000"/>
                </a:solidFill>
              </a:rPr>
              <a:t>IDEA to </a:t>
            </a:r>
            <a:r>
              <a:rPr lang="en-US" altLang="en-US" sz="4000" b="1" dirty="0"/>
              <a:t>MARKET</a:t>
            </a:r>
          </a:p>
        </p:txBody>
      </p:sp>
      <p:sp>
        <p:nvSpPr>
          <p:cNvPr id="228355" name="Rectangle 3">
            <a:extLst>
              <a:ext uri="{FF2B5EF4-FFF2-40B4-BE49-F238E27FC236}">
                <a16:creationId xmlns:a16="http://schemas.microsoft.com/office/drawing/2014/main" id="{73DE2395-71B7-4D98-91E9-CD7B822D9C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14650" y="3657600"/>
            <a:ext cx="2743200" cy="457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Fixation/Replication/Distribution</a:t>
            </a:r>
          </a:p>
        </p:txBody>
      </p:sp>
      <p:sp>
        <p:nvSpPr>
          <p:cNvPr id="228356" name="Rectangle 4">
            <a:extLst>
              <a:ext uri="{FF2B5EF4-FFF2-40B4-BE49-F238E27FC236}">
                <a16:creationId xmlns:a16="http://schemas.microsoft.com/office/drawing/2014/main" id="{A8C57299-3C1A-40FC-85B2-1832CA63025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29000" y="2857500"/>
            <a:ext cx="1771650" cy="457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Creative Expression </a:t>
            </a:r>
          </a:p>
        </p:txBody>
      </p:sp>
      <p:sp>
        <p:nvSpPr>
          <p:cNvPr id="228357" name="Rectangle 5">
            <a:extLst>
              <a:ext uri="{FF2B5EF4-FFF2-40B4-BE49-F238E27FC236}">
                <a16:creationId xmlns:a16="http://schemas.microsoft.com/office/drawing/2014/main" id="{90525BDC-26AD-42D1-8194-4593E2CD3F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00500" y="2057400"/>
            <a:ext cx="742950" cy="457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Idea </a:t>
            </a:r>
          </a:p>
        </p:txBody>
      </p:sp>
      <p:sp>
        <p:nvSpPr>
          <p:cNvPr id="228358" name="Line 6">
            <a:extLst>
              <a:ext uri="{FF2B5EF4-FFF2-40B4-BE49-F238E27FC236}">
                <a16:creationId xmlns:a16="http://schemas.microsoft.com/office/drawing/2014/main" id="{09452202-096B-4E8C-AFF6-A1BD0AF351DF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343400" y="2514600"/>
            <a:ext cx="0" cy="342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8359" name="Line 7">
            <a:extLst>
              <a:ext uri="{FF2B5EF4-FFF2-40B4-BE49-F238E27FC236}">
                <a16:creationId xmlns:a16="http://schemas.microsoft.com/office/drawing/2014/main" id="{A1388697-CCFB-4E7D-922D-45CF67D760AA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343400" y="3314700"/>
            <a:ext cx="0" cy="342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8360" name="Line 8">
            <a:extLst>
              <a:ext uri="{FF2B5EF4-FFF2-40B4-BE49-F238E27FC236}">
                <a16:creationId xmlns:a16="http://schemas.microsoft.com/office/drawing/2014/main" id="{0F95A5DF-535F-4962-8824-CF95CBDED23E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343400" y="4114800"/>
            <a:ext cx="0" cy="342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8361" name="Rectangle 9">
            <a:extLst>
              <a:ext uri="{FF2B5EF4-FFF2-40B4-BE49-F238E27FC236}">
                <a16:creationId xmlns:a16="http://schemas.microsoft.com/office/drawing/2014/main" id="{0BC1CCB6-B77B-4E75-A87E-0612538483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14650" y="4457700"/>
            <a:ext cx="2800350" cy="5143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r>
              <a:rPr lang="en-US" altLang="en-US" b="1"/>
              <a:t>Product</a:t>
            </a:r>
          </a:p>
        </p:txBody>
      </p:sp>
      <p:sp>
        <p:nvSpPr>
          <p:cNvPr id="228362" name="Rectangle 10">
            <a:extLst>
              <a:ext uri="{FF2B5EF4-FFF2-40B4-BE49-F238E27FC236}">
                <a16:creationId xmlns:a16="http://schemas.microsoft.com/office/drawing/2014/main" id="{07F801CB-8FA9-4DEB-9187-AC11FFCD0A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57450" y="5314950"/>
            <a:ext cx="3600450" cy="514350"/>
          </a:xfrm>
          <a:prstGeom prst="rect">
            <a:avLst/>
          </a:prstGeom>
          <a:solidFill>
            <a:srgbClr val="99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/>
              <a:t>Marketing</a:t>
            </a:r>
            <a:endParaRPr lang="en-US" altLang="en-US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8363" name="Line 11">
            <a:extLst>
              <a:ext uri="{FF2B5EF4-FFF2-40B4-BE49-F238E27FC236}">
                <a16:creationId xmlns:a16="http://schemas.microsoft.com/office/drawing/2014/main" id="{0A9AE909-EC5F-4405-A02E-BE913DE749F9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343400" y="4972050"/>
            <a:ext cx="0" cy="342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pic>
        <p:nvPicPr>
          <p:cNvPr id="228364" name="Picture 12" descr="MCj04042630000[1]">
            <a:extLst>
              <a:ext uri="{FF2B5EF4-FFF2-40B4-BE49-F238E27FC236}">
                <a16:creationId xmlns:a16="http://schemas.microsoft.com/office/drawing/2014/main" id="{882F7BDC-85AB-4270-B19C-F39CCBE62A5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00201" y="2286000"/>
            <a:ext cx="1378744" cy="1271588"/>
          </a:xfrm>
          <a:noFill/>
          <a:ln/>
        </p:spPr>
      </p:pic>
      <p:sp>
        <p:nvSpPr>
          <p:cNvPr id="228366" name="Rectangle 14">
            <a:extLst>
              <a:ext uri="{FF2B5EF4-FFF2-40B4-BE49-F238E27FC236}">
                <a16:creationId xmlns:a16="http://schemas.microsoft.com/office/drawing/2014/main" id="{73CEBB84-4521-4C7E-ADED-0C35CAAD49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00700" y="2114550"/>
            <a:ext cx="1314450" cy="5715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Technology</a:t>
            </a:r>
          </a:p>
        </p:txBody>
      </p:sp>
      <p:sp>
        <p:nvSpPr>
          <p:cNvPr id="228367" name="Line 15">
            <a:extLst>
              <a:ext uri="{FF2B5EF4-FFF2-40B4-BE49-F238E27FC236}">
                <a16:creationId xmlns:a16="http://schemas.microsoft.com/office/drawing/2014/main" id="{EFF19F5E-7551-4738-8AE0-A5229749D5D3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857750" y="2514600"/>
            <a:ext cx="742950" cy="342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8368" name="Rectangle 16">
            <a:extLst>
              <a:ext uri="{FF2B5EF4-FFF2-40B4-BE49-F238E27FC236}">
                <a16:creationId xmlns:a16="http://schemas.microsoft.com/office/drawing/2014/main" id="{64D4BF17-B3DB-4436-9D39-C3A62FB078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86500" y="3086100"/>
            <a:ext cx="1314450" cy="571500"/>
          </a:xfrm>
          <a:prstGeom prst="rect">
            <a:avLst/>
          </a:prstGeom>
          <a:solidFill>
            <a:srgbClr val="99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Technology</a:t>
            </a:r>
          </a:p>
        </p:txBody>
      </p:sp>
      <p:sp>
        <p:nvSpPr>
          <p:cNvPr id="228369" name="Line 17">
            <a:extLst>
              <a:ext uri="{FF2B5EF4-FFF2-40B4-BE49-F238E27FC236}">
                <a16:creationId xmlns:a16="http://schemas.microsoft.com/office/drawing/2014/main" id="{75C4B671-F987-44AB-91DF-062F27B82A70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372100" y="3314700"/>
            <a:ext cx="914400" cy="342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8370" name="Rectangle 18">
            <a:extLst>
              <a:ext uri="{FF2B5EF4-FFF2-40B4-BE49-F238E27FC236}">
                <a16:creationId xmlns:a16="http://schemas.microsoft.com/office/drawing/2014/main" id="{A653CD8A-948C-498A-AD5F-6572E498F6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72250" y="3943350"/>
            <a:ext cx="1314450" cy="571500"/>
          </a:xfrm>
          <a:prstGeom prst="rect">
            <a:avLst/>
          </a:prstGeom>
          <a:solidFill>
            <a:srgbClr val="99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Technology</a:t>
            </a:r>
          </a:p>
        </p:txBody>
      </p:sp>
      <p:sp>
        <p:nvSpPr>
          <p:cNvPr id="228371" name="Rectangle 19">
            <a:extLst>
              <a:ext uri="{FF2B5EF4-FFF2-40B4-BE49-F238E27FC236}">
                <a16:creationId xmlns:a16="http://schemas.microsoft.com/office/drawing/2014/main" id="{990F3F09-92B9-46BB-AE95-F407F5D7A4A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15100" y="4800600"/>
            <a:ext cx="1314450" cy="5715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Technology</a:t>
            </a:r>
          </a:p>
        </p:txBody>
      </p:sp>
      <p:sp>
        <p:nvSpPr>
          <p:cNvPr id="228372" name="Line 20">
            <a:extLst>
              <a:ext uri="{FF2B5EF4-FFF2-40B4-BE49-F238E27FC236}">
                <a16:creationId xmlns:a16="http://schemas.microsoft.com/office/drawing/2014/main" id="{50D45032-A591-44B3-8C7E-623CC4D6E5C6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657850" y="4114800"/>
            <a:ext cx="914400" cy="342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8373" name="Line 21">
            <a:extLst>
              <a:ext uri="{FF2B5EF4-FFF2-40B4-BE49-F238E27FC236}">
                <a16:creationId xmlns:a16="http://schemas.microsoft.com/office/drawing/2014/main" id="{755EB886-23F5-4E1F-A11C-376C99F25350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600700" y="4972050"/>
            <a:ext cx="914400" cy="342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>
    <p:wip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378" name="Rectangle 2">
            <a:extLst>
              <a:ext uri="{FF2B5EF4-FFF2-40B4-BE49-F238E27FC236}">
                <a16:creationId xmlns:a16="http://schemas.microsoft.com/office/drawing/2014/main" id="{4B055999-C1F8-4F6B-9043-093FB6C995E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85900" y="1061207"/>
            <a:ext cx="4857750" cy="57150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b="1" dirty="0">
                <a:solidFill>
                  <a:srgbClr val="FF0000"/>
                </a:solidFill>
              </a:rPr>
              <a:t>Idea to </a:t>
            </a:r>
            <a:r>
              <a:rPr lang="en-US" altLang="en-US" b="1" dirty="0"/>
              <a:t>Profit</a:t>
            </a:r>
            <a:endParaRPr lang="en-US" altLang="en-US" dirty="0"/>
          </a:p>
        </p:txBody>
      </p:sp>
      <p:sp>
        <p:nvSpPr>
          <p:cNvPr id="229379" name="Rectangle 3">
            <a:extLst>
              <a:ext uri="{FF2B5EF4-FFF2-40B4-BE49-F238E27FC236}">
                <a16:creationId xmlns:a16="http://schemas.microsoft.com/office/drawing/2014/main" id="{D4B1866E-98FF-47AD-BA63-3B057F2AB8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86400" y="2457450"/>
            <a:ext cx="2114550" cy="457200"/>
          </a:xfrm>
          <a:prstGeom prst="rect">
            <a:avLst/>
          </a:prstGeom>
          <a:solidFill>
            <a:srgbClr val="99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Intellectual Property</a:t>
            </a:r>
          </a:p>
        </p:txBody>
      </p:sp>
      <p:sp>
        <p:nvSpPr>
          <p:cNvPr id="229380" name="Rectangle 4">
            <a:extLst>
              <a:ext uri="{FF2B5EF4-FFF2-40B4-BE49-F238E27FC236}">
                <a16:creationId xmlns:a16="http://schemas.microsoft.com/office/drawing/2014/main" id="{37475928-05B2-4ABC-AD6C-208DBEE0CE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14700" y="2457450"/>
            <a:ext cx="1657350" cy="457200"/>
          </a:xfrm>
          <a:prstGeom prst="rect">
            <a:avLst/>
          </a:prstGeom>
          <a:solidFill>
            <a:srgbClr val="99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Business Model </a:t>
            </a:r>
          </a:p>
        </p:txBody>
      </p:sp>
      <p:sp>
        <p:nvSpPr>
          <p:cNvPr id="229381" name="Rectangle 5">
            <a:extLst>
              <a:ext uri="{FF2B5EF4-FFF2-40B4-BE49-F238E27FC236}">
                <a16:creationId xmlns:a16="http://schemas.microsoft.com/office/drawing/2014/main" id="{B55560D3-7E74-4E08-96A2-B718253646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2000" y="2000250"/>
            <a:ext cx="1314450" cy="457200"/>
          </a:xfrm>
          <a:prstGeom prst="rect">
            <a:avLst/>
          </a:prstGeom>
          <a:solidFill>
            <a:srgbClr val="99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Idea </a:t>
            </a:r>
          </a:p>
        </p:txBody>
      </p:sp>
      <p:sp>
        <p:nvSpPr>
          <p:cNvPr id="229383" name="Line 7">
            <a:extLst>
              <a:ext uri="{FF2B5EF4-FFF2-40B4-BE49-F238E27FC236}">
                <a16:creationId xmlns:a16="http://schemas.microsoft.com/office/drawing/2014/main" id="{7847B384-3740-46BB-96AE-764FB93DB55F}"/>
              </a:ext>
            </a:extLst>
          </p:cNvPr>
          <p:cNvSpPr>
            <a:spLocks noChangeShapeType="1"/>
          </p:cNvSpPr>
          <p:nvPr/>
        </p:nvSpPr>
        <p:spPr bwMode="auto">
          <a:xfrm>
            <a:off x="4171950" y="2914650"/>
            <a:ext cx="400050" cy="2857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9384" name="Line 8">
            <a:extLst>
              <a:ext uri="{FF2B5EF4-FFF2-40B4-BE49-F238E27FC236}">
                <a16:creationId xmlns:a16="http://schemas.microsoft.com/office/drawing/2014/main" id="{7365DB94-5608-4520-9E7C-9FCE47D60D14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886450" y="2914650"/>
            <a:ext cx="457200" cy="2857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9385" name="Rectangle 9">
            <a:extLst>
              <a:ext uri="{FF2B5EF4-FFF2-40B4-BE49-F238E27FC236}">
                <a16:creationId xmlns:a16="http://schemas.microsoft.com/office/drawing/2014/main" id="{DDA25C98-1AAE-4AD7-A351-1C9A198AFCB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29050" y="3714750"/>
            <a:ext cx="2800350" cy="51435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Relationship of Trust</a:t>
            </a:r>
          </a:p>
        </p:txBody>
      </p:sp>
      <p:sp>
        <p:nvSpPr>
          <p:cNvPr id="229386" name="Rectangle 10">
            <a:extLst>
              <a:ext uri="{FF2B5EF4-FFF2-40B4-BE49-F238E27FC236}">
                <a16:creationId xmlns:a16="http://schemas.microsoft.com/office/drawing/2014/main" id="{ED7BD4F1-5776-40B1-9F41-9A33CCFE82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29000" y="4457700"/>
            <a:ext cx="3600450" cy="514350"/>
          </a:xfrm>
          <a:prstGeom prst="rect">
            <a:avLst/>
          </a:prstGeom>
          <a:solidFill>
            <a:srgbClr val="99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Marketing</a:t>
            </a:r>
          </a:p>
        </p:txBody>
      </p:sp>
      <p:sp>
        <p:nvSpPr>
          <p:cNvPr id="229387" name="Line 11">
            <a:extLst>
              <a:ext uri="{FF2B5EF4-FFF2-40B4-BE49-F238E27FC236}">
                <a16:creationId xmlns:a16="http://schemas.microsoft.com/office/drawing/2014/main" id="{21C0FE6F-8F47-4005-B450-6FF0EEF8BFF9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200650" y="4229100"/>
            <a:ext cx="0" cy="228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pic>
        <p:nvPicPr>
          <p:cNvPr id="229392" name="Picture 16" descr="MCj04042630000[1]">
            <a:extLst>
              <a:ext uri="{FF2B5EF4-FFF2-40B4-BE49-F238E27FC236}">
                <a16:creationId xmlns:a16="http://schemas.microsoft.com/office/drawing/2014/main" id="{9E14D668-51AB-40A6-8709-CDFD01BAEDD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53678" y="2000250"/>
            <a:ext cx="1378744" cy="12715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29394" name="Rectangle 18">
            <a:extLst>
              <a:ext uri="{FF2B5EF4-FFF2-40B4-BE49-F238E27FC236}">
                <a16:creationId xmlns:a16="http://schemas.microsoft.com/office/drawing/2014/main" id="{454AD192-970D-40CD-A645-ADC1FDAF10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29000" y="5314950"/>
            <a:ext cx="3600450" cy="514350"/>
          </a:xfrm>
          <a:prstGeom prst="rect">
            <a:avLst/>
          </a:prstGeom>
          <a:solidFill>
            <a:srgbClr val="99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Value Extraction (Sale)</a:t>
            </a:r>
          </a:p>
        </p:txBody>
      </p:sp>
      <p:sp>
        <p:nvSpPr>
          <p:cNvPr id="229395" name="Line 19">
            <a:extLst>
              <a:ext uri="{FF2B5EF4-FFF2-40B4-BE49-F238E27FC236}">
                <a16:creationId xmlns:a16="http://schemas.microsoft.com/office/drawing/2014/main" id="{DBFC01CC-DCD9-40E6-BA99-50CB17FA38E2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200650" y="4972050"/>
            <a:ext cx="0" cy="342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9396" name="Rectangle 20">
            <a:extLst>
              <a:ext uri="{FF2B5EF4-FFF2-40B4-BE49-F238E27FC236}">
                <a16:creationId xmlns:a16="http://schemas.microsoft.com/office/drawing/2014/main" id="{CED852DC-F019-41A6-80C8-6DBBC08CAC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2000" y="2971800"/>
            <a:ext cx="1314450" cy="457200"/>
          </a:xfrm>
          <a:prstGeom prst="rect">
            <a:avLst/>
          </a:prstGeom>
          <a:solidFill>
            <a:srgbClr val="99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Product </a:t>
            </a:r>
          </a:p>
        </p:txBody>
      </p:sp>
      <p:sp>
        <p:nvSpPr>
          <p:cNvPr id="229397" name="Line 21">
            <a:extLst>
              <a:ext uri="{FF2B5EF4-FFF2-40B4-BE49-F238E27FC236}">
                <a16:creationId xmlns:a16="http://schemas.microsoft.com/office/drawing/2014/main" id="{BF79C429-8E8E-489D-BD42-727F6A23E2CC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200650" y="3429000"/>
            <a:ext cx="0" cy="2857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>
    <p:wip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570" name="Freeform 2">
            <a:extLst>
              <a:ext uri="{FF2B5EF4-FFF2-40B4-BE49-F238E27FC236}">
                <a16:creationId xmlns:a16="http://schemas.microsoft.com/office/drawing/2014/main" id="{8E711D92-33BA-48A7-A7C9-CF62DAF64A62}"/>
              </a:ext>
            </a:extLst>
          </p:cNvPr>
          <p:cNvSpPr>
            <a:spLocks/>
          </p:cNvSpPr>
          <p:nvPr/>
        </p:nvSpPr>
        <p:spPr bwMode="auto">
          <a:xfrm>
            <a:off x="1719263" y="2325291"/>
            <a:ext cx="5314950" cy="2647950"/>
          </a:xfrm>
          <a:custGeom>
            <a:avLst/>
            <a:gdLst>
              <a:gd name="T0" fmla="*/ 0 w 3792"/>
              <a:gd name="T1" fmla="*/ 2208 h 2224"/>
              <a:gd name="T2" fmla="*/ 528 w 3792"/>
              <a:gd name="T3" fmla="*/ 2208 h 2224"/>
              <a:gd name="T4" fmla="*/ 1056 w 3792"/>
              <a:gd name="T5" fmla="*/ 2112 h 2224"/>
              <a:gd name="T6" fmla="*/ 1680 w 3792"/>
              <a:gd name="T7" fmla="*/ 1824 h 2224"/>
              <a:gd name="T8" fmla="*/ 2256 w 3792"/>
              <a:gd name="T9" fmla="*/ 1440 h 2224"/>
              <a:gd name="T10" fmla="*/ 2832 w 3792"/>
              <a:gd name="T11" fmla="*/ 1008 h 2224"/>
              <a:gd name="T12" fmla="*/ 3408 w 3792"/>
              <a:gd name="T13" fmla="*/ 528 h 2224"/>
              <a:gd name="T14" fmla="*/ 3792 w 3792"/>
              <a:gd name="T15" fmla="*/ 0 h 222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3792" h="2224">
                <a:moveTo>
                  <a:pt x="0" y="2208"/>
                </a:moveTo>
                <a:cubicBezTo>
                  <a:pt x="176" y="2216"/>
                  <a:pt x="352" y="2224"/>
                  <a:pt x="528" y="2208"/>
                </a:cubicBezTo>
                <a:cubicBezTo>
                  <a:pt x="704" y="2192"/>
                  <a:pt x="864" y="2176"/>
                  <a:pt x="1056" y="2112"/>
                </a:cubicBezTo>
                <a:cubicBezTo>
                  <a:pt x="1248" y="2048"/>
                  <a:pt x="1480" y="1936"/>
                  <a:pt x="1680" y="1824"/>
                </a:cubicBezTo>
                <a:cubicBezTo>
                  <a:pt x="1880" y="1712"/>
                  <a:pt x="2064" y="1576"/>
                  <a:pt x="2256" y="1440"/>
                </a:cubicBezTo>
                <a:cubicBezTo>
                  <a:pt x="2448" y="1304"/>
                  <a:pt x="2640" y="1160"/>
                  <a:pt x="2832" y="1008"/>
                </a:cubicBezTo>
                <a:cubicBezTo>
                  <a:pt x="3024" y="856"/>
                  <a:pt x="3248" y="696"/>
                  <a:pt x="3408" y="528"/>
                </a:cubicBezTo>
                <a:cubicBezTo>
                  <a:pt x="3568" y="360"/>
                  <a:pt x="3680" y="180"/>
                  <a:pt x="3792" y="0"/>
                </a:cubicBezTo>
              </a:path>
            </a:pathLst>
          </a:custGeom>
          <a:noFill/>
          <a:ln w="28575" cmpd="sng">
            <a:solidFill>
              <a:schemeClr val="tx1"/>
            </a:solidFill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7571" name="Text Box 3">
            <a:extLst>
              <a:ext uri="{FF2B5EF4-FFF2-40B4-BE49-F238E27FC236}">
                <a16:creationId xmlns:a16="http://schemas.microsoft.com/office/drawing/2014/main" id="{52B2868D-1754-4DFE-A8D8-15AAE95394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36146" y="2953942"/>
            <a:ext cx="649538" cy="276999"/>
          </a:xfrm>
          <a:prstGeom prst="rect">
            <a:avLst/>
          </a:prstGeom>
          <a:solidFill>
            <a:srgbClr val="FFFF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 eaLnBrk="1" hangingPunct="1"/>
            <a:r>
              <a:rPr lang="en-US" altLang="en-US" sz="1200" b="1">
                <a:solidFill>
                  <a:srgbClr val="663300"/>
                </a:solidFill>
                <a:latin typeface="Arial Narrow" panose="020B0606020202030204" pitchFamily="34" charset="0"/>
              </a:rPr>
              <a:t>Pre-IPO</a:t>
            </a:r>
          </a:p>
        </p:txBody>
      </p:sp>
      <p:sp>
        <p:nvSpPr>
          <p:cNvPr id="237572" name="Text Box 4">
            <a:extLst>
              <a:ext uri="{FF2B5EF4-FFF2-40B4-BE49-F238E27FC236}">
                <a16:creationId xmlns:a16="http://schemas.microsoft.com/office/drawing/2014/main" id="{3CA6A462-03B8-4B73-94EE-70B3E62A71E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20107" y="3527824"/>
            <a:ext cx="824265" cy="276999"/>
          </a:xfrm>
          <a:prstGeom prst="rect">
            <a:avLst/>
          </a:prstGeom>
          <a:solidFill>
            <a:srgbClr val="FFFFCC"/>
          </a:solidFill>
          <a:ln w="9525" algn="ctr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 eaLnBrk="1" hangingPunct="1"/>
            <a:r>
              <a:rPr lang="en-US" altLang="en-US" sz="1200" b="1">
                <a:solidFill>
                  <a:srgbClr val="FF0000"/>
                </a:solidFill>
                <a:latin typeface="Arial Narrow" panose="020B0606020202030204" pitchFamily="34" charset="0"/>
              </a:rPr>
              <a:t>Expansion</a:t>
            </a:r>
          </a:p>
        </p:txBody>
      </p:sp>
      <p:sp>
        <p:nvSpPr>
          <p:cNvPr id="237573" name="Text Box 5">
            <a:extLst>
              <a:ext uri="{FF2B5EF4-FFF2-40B4-BE49-F238E27FC236}">
                <a16:creationId xmlns:a16="http://schemas.microsoft.com/office/drawing/2014/main" id="{9B0141F7-4CCC-4E43-B73D-7FB1B4AF79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05397" y="4096942"/>
            <a:ext cx="683200" cy="276999"/>
          </a:xfrm>
          <a:prstGeom prst="rect">
            <a:avLst/>
          </a:prstGeom>
          <a:solidFill>
            <a:srgbClr val="FFFF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 eaLnBrk="1" hangingPunct="1"/>
            <a:r>
              <a:rPr lang="en-US" altLang="en-US" sz="1200" b="1">
                <a:solidFill>
                  <a:srgbClr val="660066"/>
                </a:solidFill>
                <a:latin typeface="Arial Narrow" panose="020B0606020202030204" pitchFamily="34" charset="0"/>
              </a:rPr>
              <a:t>Start-Up</a:t>
            </a:r>
          </a:p>
        </p:txBody>
      </p:sp>
      <p:sp>
        <p:nvSpPr>
          <p:cNvPr id="237574" name="Text Box 6">
            <a:extLst>
              <a:ext uri="{FF2B5EF4-FFF2-40B4-BE49-F238E27FC236}">
                <a16:creationId xmlns:a16="http://schemas.microsoft.com/office/drawing/2014/main" id="{80995621-C90A-46C7-90BF-B70B10B8059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57812" y="4554142"/>
            <a:ext cx="487634" cy="276999"/>
          </a:xfrm>
          <a:prstGeom prst="rect">
            <a:avLst/>
          </a:prstGeom>
          <a:solidFill>
            <a:srgbClr val="FFFF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 eaLnBrk="1" hangingPunct="1"/>
            <a:r>
              <a:rPr lang="en-US" altLang="en-US" sz="1200" b="1">
                <a:solidFill>
                  <a:srgbClr val="006600"/>
                </a:solidFill>
                <a:latin typeface="Arial Narrow" panose="020B0606020202030204" pitchFamily="34" charset="0"/>
              </a:rPr>
              <a:t>Seed</a:t>
            </a:r>
          </a:p>
        </p:txBody>
      </p:sp>
      <p:sp>
        <p:nvSpPr>
          <p:cNvPr id="237575" name="Text Box 7">
            <a:extLst>
              <a:ext uri="{FF2B5EF4-FFF2-40B4-BE49-F238E27FC236}">
                <a16:creationId xmlns:a16="http://schemas.microsoft.com/office/drawing/2014/main" id="{4B7A9427-F774-4D24-8C9C-4AA36839197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39772" y="4987245"/>
            <a:ext cx="1048685" cy="276999"/>
          </a:xfrm>
          <a:prstGeom prst="rect">
            <a:avLst/>
          </a:prstGeom>
          <a:solidFill>
            <a:srgbClr val="FFFF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 eaLnBrk="1" hangingPunct="1"/>
            <a:r>
              <a:rPr lang="en-US" altLang="en-US" sz="1200" b="1">
                <a:solidFill>
                  <a:srgbClr val="000066"/>
                </a:solidFill>
                <a:latin typeface="Arial Narrow" panose="020B0606020202030204" pitchFamily="34" charset="0"/>
              </a:rPr>
              <a:t>Idea / Concept</a:t>
            </a:r>
          </a:p>
        </p:txBody>
      </p:sp>
      <p:grpSp>
        <p:nvGrpSpPr>
          <p:cNvPr id="237576" name="Group 8">
            <a:extLst>
              <a:ext uri="{FF2B5EF4-FFF2-40B4-BE49-F238E27FC236}">
                <a16:creationId xmlns:a16="http://schemas.microsoft.com/office/drawing/2014/main" id="{F0631624-F784-48E1-8462-7F05512A188C}"/>
              </a:ext>
            </a:extLst>
          </p:cNvPr>
          <p:cNvGrpSpPr>
            <a:grpSpLocks/>
          </p:cNvGrpSpPr>
          <p:nvPr/>
        </p:nvGrpSpPr>
        <p:grpSpPr bwMode="auto">
          <a:xfrm>
            <a:off x="1371601" y="3086100"/>
            <a:ext cx="6293644" cy="2647950"/>
            <a:chOff x="48" y="1564"/>
            <a:chExt cx="5286" cy="2009"/>
          </a:xfrm>
        </p:grpSpPr>
        <p:sp>
          <p:nvSpPr>
            <p:cNvPr id="237577" name="Freeform 9">
              <a:extLst>
                <a:ext uri="{FF2B5EF4-FFF2-40B4-BE49-F238E27FC236}">
                  <a16:creationId xmlns:a16="http://schemas.microsoft.com/office/drawing/2014/main" id="{A944B590-431A-4761-948A-B3E3EBB9A682}"/>
                </a:ext>
              </a:extLst>
            </p:cNvPr>
            <p:cNvSpPr>
              <a:spLocks/>
            </p:cNvSpPr>
            <p:nvPr/>
          </p:nvSpPr>
          <p:spPr bwMode="auto">
            <a:xfrm>
              <a:off x="244" y="1564"/>
              <a:ext cx="4556" cy="1776"/>
            </a:xfrm>
            <a:custGeom>
              <a:avLst/>
              <a:gdLst>
                <a:gd name="T0" fmla="*/ 0 w 4176"/>
                <a:gd name="T1" fmla="*/ 0 h 1776"/>
                <a:gd name="T2" fmla="*/ 0 w 4176"/>
                <a:gd name="T3" fmla="*/ 1776 h 1776"/>
                <a:gd name="T4" fmla="*/ 4176 w 4176"/>
                <a:gd name="T5" fmla="*/ 1776 h 17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76" h="1776">
                  <a:moveTo>
                    <a:pt x="0" y="0"/>
                  </a:moveTo>
                  <a:lnTo>
                    <a:pt x="0" y="1776"/>
                  </a:lnTo>
                  <a:lnTo>
                    <a:pt x="4176" y="1776"/>
                  </a:lnTo>
                </a:path>
              </a:pathLst>
            </a:custGeom>
            <a:noFill/>
            <a:ln w="28575" cmpd="sng">
              <a:solidFill>
                <a:schemeClr val="tx1"/>
              </a:solidFill>
              <a:round/>
              <a:headEnd type="triangl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578" name="Line 10">
              <a:extLst>
                <a:ext uri="{FF2B5EF4-FFF2-40B4-BE49-F238E27FC236}">
                  <a16:creationId xmlns:a16="http://schemas.microsoft.com/office/drawing/2014/main" id="{23009C6E-2DB9-4394-A807-6AE2CF54530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752" y="3340"/>
              <a:ext cx="480" cy="0"/>
            </a:xfrm>
            <a:prstGeom prst="line">
              <a:avLst/>
            </a:prstGeom>
            <a:noFill/>
            <a:ln w="28575">
              <a:solidFill>
                <a:srgbClr val="FFFFFF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7579" name="Text Box 11">
              <a:extLst>
                <a:ext uri="{FF2B5EF4-FFF2-40B4-BE49-F238E27FC236}">
                  <a16:creationId xmlns:a16="http://schemas.microsoft.com/office/drawing/2014/main" id="{10097230-9E75-443E-9A5A-7661DDCD976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880" y="3340"/>
              <a:ext cx="454" cy="233"/>
            </a:xfrm>
            <a:prstGeom prst="rect">
              <a:avLst/>
            </a:prstGeom>
            <a:noFill/>
            <a:ln>
              <a:noFill/>
            </a:ln>
            <a:effectLst>
              <a:outerShdw dist="35921" dir="2700000" algn="ctr" rotWithShape="0">
                <a:schemeClr val="bg2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/>
            <a:p>
              <a:pPr eaLnBrk="1" hangingPunct="1"/>
              <a:r>
                <a:rPr lang="en-US" altLang="en-US" sz="1200" b="1" i="1">
                  <a:solidFill>
                    <a:schemeClr val="bg1"/>
                  </a:solidFill>
                </a:rPr>
                <a:t>Time</a:t>
              </a:r>
            </a:p>
          </p:txBody>
        </p:sp>
        <p:sp>
          <p:nvSpPr>
            <p:cNvPr id="237580" name="Text Box 12">
              <a:extLst>
                <a:ext uri="{FF2B5EF4-FFF2-40B4-BE49-F238E27FC236}">
                  <a16:creationId xmlns:a16="http://schemas.microsoft.com/office/drawing/2014/main" id="{4EBBECA5-5D87-47AF-8CF1-14FE7CE4B34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8" y="1564"/>
              <a:ext cx="263" cy="3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eaLnBrk="1" hangingPunct="1"/>
              <a:r>
                <a:rPr lang="en-US" altLang="en-US" b="1" i="1" dirty="0">
                  <a:latin typeface="Arial" panose="020B0604020202020204" pitchFamily="34" charset="0"/>
                  <a:cs typeface="Arial" panose="020B0604020202020204" pitchFamily="34" charset="0"/>
                </a:rPr>
                <a:t>£</a:t>
              </a:r>
            </a:p>
          </p:txBody>
        </p:sp>
      </p:grpSp>
      <p:sp>
        <p:nvSpPr>
          <p:cNvPr id="237581" name="Text Box 13">
            <a:extLst>
              <a:ext uri="{FF2B5EF4-FFF2-40B4-BE49-F238E27FC236}">
                <a16:creationId xmlns:a16="http://schemas.microsoft.com/office/drawing/2014/main" id="{EAF002F6-4216-420F-BCC0-389A95A5158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57350" y="3943351"/>
            <a:ext cx="1371600" cy="10618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000066"/>
                </a:solidFill>
              </a:rPr>
              <a:t> Bright Idea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000066"/>
                </a:solidFill>
              </a:rPr>
              <a:t> Experimental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000066"/>
                </a:solidFill>
              </a:rPr>
              <a:t> Research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000066"/>
                </a:solidFill>
              </a:rPr>
              <a:t> Business Plan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000066"/>
                </a:solidFill>
              </a:rPr>
              <a:t> Proof of  Concept </a:t>
            </a:r>
          </a:p>
        </p:txBody>
      </p:sp>
      <p:sp>
        <p:nvSpPr>
          <p:cNvPr id="237582" name="Text Box 14">
            <a:extLst>
              <a:ext uri="{FF2B5EF4-FFF2-40B4-BE49-F238E27FC236}">
                <a16:creationId xmlns:a16="http://schemas.microsoft.com/office/drawing/2014/main" id="{077518FB-C08A-4837-AA84-8C7F0D425A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00350" y="3714751"/>
            <a:ext cx="160020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1" hangingPunct="1">
              <a:buFontTx/>
              <a:buChar char="•"/>
            </a:pPr>
            <a:r>
              <a:rPr lang="en-US" altLang="en-US" sz="1200" b="1" i="1">
                <a:solidFill>
                  <a:srgbClr val="006600"/>
                </a:solidFill>
              </a:rPr>
              <a:t> </a:t>
            </a:r>
            <a:r>
              <a:rPr lang="en-US" altLang="en-US" sz="1050" b="1" i="1">
                <a:solidFill>
                  <a:srgbClr val="006600"/>
                </a:solidFill>
              </a:rPr>
              <a:t>Legal Entity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006600"/>
                </a:solidFill>
              </a:rPr>
              <a:t> Founders = Mgt Team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006600"/>
                </a:solidFill>
              </a:rPr>
              <a:t> Minimal Revenue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006600"/>
                </a:solidFill>
              </a:rPr>
              <a:t> Slow Growth</a:t>
            </a:r>
            <a:endParaRPr lang="en-US" altLang="en-US" sz="1200" b="1" i="1">
              <a:solidFill>
                <a:srgbClr val="006600"/>
              </a:solidFill>
            </a:endParaRPr>
          </a:p>
        </p:txBody>
      </p:sp>
      <p:sp>
        <p:nvSpPr>
          <p:cNvPr id="237583" name="Text Box 15">
            <a:extLst>
              <a:ext uri="{FF2B5EF4-FFF2-40B4-BE49-F238E27FC236}">
                <a16:creationId xmlns:a16="http://schemas.microsoft.com/office/drawing/2014/main" id="{AC247CE5-60FD-49DF-A829-0585BD1D26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71950" y="4343401"/>
            <a:ext cx="2228850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1" hangingPunct="1">
              <a:buFontTx/>
              <a:buChar char="•"/>
            </a:pPr>
            <a:r>
              <a:rPr lang="en-US" altLang="en-US" sz="1050" i="1">
                <a:solidFill>
                  <a:srgbClr val="660066"/>
                </a:solidFill>
              </a:rPr>
              <a:t> </a:t>
            </a:r>
            <a:r>
              <a:rPr lang="en-US" altLang="en-US" sz="1050" b="1" i="1">
                <a:solidFill>
                  <a:srgbClr val="660066"/>
                </a:solidFill>
              </a:rPr>
              <a:t>Support Functions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660066"/>
                </a:solidFill>
              </a:rPr>
              <a:t> Administration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660066"/>
                </a:solidFill>
              </a:rPr>
              <a:t> Marketing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660066"/>
                </a:solidFill>
              </a:rPr>
              <a:t> Revenue Growth</a:t>
            </a:r>
            <a:r>
              <a:rPr lang="en-US" altLang="en-US" sz="1050" i="1">
                <a:solidFill>
                  <a:srgbClr val="660066"/>
                </a:solidFill>
              </a:rPr>
              <a:t> </a:t>
            </a:r>
            <a:endParaRPr lang="en-US" altLang="en-US" sz="1050" b="1" i="1">
              <a:solidFill>
                <a:srgbClr val="660066"/>
              </a:solidFill>
            </a:endParaRPr>
          </a:p>
        </p:txBody>
      </p:sp>
      <p:sp>
        <p:nvSpPr>
          <p:cNvPr id="237584" name="Text Box 16">
            <a:extLst>
              <a:ext uri="{FF2B5EF4-FFF2-40B4-BE49-F238E27FC236}">
                <a16:creationId xmlns:a16="http://schemas.microsoft.com/office/drawing/2014/main" id="{5C96B1E2-CB09-4384-887C-A3C95D07EFA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43500" y="3829051"/>
            <a:ext cx="1371600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FF0000"/>
                </a:solidFill>
              </a:rPr>
              <a:t> High Growth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FF0000"/>
                </a:solidFill>
              </a:rPr>
              <a:t> Head Count 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FF0000"/>
                </a:solidFill>
              </a:rPr>
              <a:t> Multiple Cycles</a:t>
            </a:r>
          </a:p>
          <a:p>
            <a:pPr eaLnBrk="1" hangingPunct="1"/>
            <a:endParaRPr lang="en-US" altLang="en-US" sz="1050" b="1" i="1">
              <a:solidFill>
                <a:srgbClr val="FF0000"/>
              </a:solidFill>
            </a:endParaRPr>
          </a:p>
        </p:txBody>
      </p:sp>
      <p:sp>
        <p:nvSpPr>
          <p:cNvPr id="237585" name="Text Box 17">
            <a:extLst>
              <a:ext uri="{FF2B5EF4-FFF2-40B4-BE49-F238E27FC236}">
                <a16:creationId xmlns:a16="http://schemas.microsoft.com/office/drawing/2014/main" id="{0D1D92F5-FE60-4E9D-9915-2B383A86709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57900" y="3257551"/>
            <a:ext cx="1828800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1" hangingPunct="1"/>
            <a:endParaRPr lang="en-US" altLang="en-US" sz="1050" b="1" i="1">
              <a:solidFill>
                <a:srgbClr val="663300"/>
              </a:solidFill>
            </a:endParaRPr>
          </a:p>
          <a:p>
            <a:pPr eaLnBrk="1" hangingPunct="1">
              <a:buFontTx/>
              <a:buChar char="•"/>
            </a:pPr>
            <a:r>
              <a:rPr lang="en-US" altLang="en-US" sz="1050" b="1">
                <a:solidFill>
                  <a:srgbClr val="663300"/>
                </a:solidFill>
              </a:rPr>
              <a:t> Viable</a:t>
            </a:r>
          </a:p>
          <a:p>
            <a:pPr eaLnBrk="1" hangingPunct="1">
              <a:buFontTx/>
              <a:buChar char="•"/>
            </a:pPr>
            <a:r>
              <a:rPr lang="en-US" altLang="en-US" sz="1050" b="1">
                <a:solidFill>
                  <a:srgbClr val="663300"/>
                </a:solidFill>
              </a:rPr>
              <a:t> Market acceptance</a:t>
            </a:r>
          </a:p>
          <a:p>
            <a:pPr eaLnBrk="1" hangingPunct="1">
              <a:buFontTx/>
              <a:buChar char="•"/>
            </a:pPr>
            <a:r>
              <a:rPr lang="en-US" altLang="en-US" sz="1050" b="1">
                <a:solidFill>
                  <a:srgbClr val="663300"/>
                </a:solidFill>
              </a:rPr>
              <a:t> Heading to IPO or M&amp;A</a:t>
            </a:r>
          </a:p>
        </p:txBody>
      </p:sp>
      <p:sp>
        <p:nvSpPr>
          <p:cNvPr id="237586" name="Text Box 18">
            <a:extLst>
              <a:ext uri="{FF2B5EF4-FFF2-40B4-BE49-F238E27FC236}">
                <a16:creationId xmlns:a16="http://schemas.microsoft.com/office/drawing/2014/main" id="{45E58218-1269-4E66-82DE-6EBD759310E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9457" y="2142769"/>
            <a:ext cx="3826689" cy="369332"/>
          </a:xfrm>
          <a:prstGeom prst="rect">
            <a:avLst/>
          </a:prstGeom>
          <a:solidFill>
            <a:srgbClr val="FFFF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The Process/Steps of Innovation </a:t>
            </a:r>
          </a:p>
        </p:txBody>
      </p:sp>
      <p:sp>
        <p:nvSpPr>
          <p:cNvPr id="237587" name="Rectangle 19">
            <a:extLst>
              <a:ext uri="{FF2B5EF4-FFF2-40B4-BE49-F238E27FC236}">
                <a16:creationId xmlns:a16="http://schemas.microsoft.com/office/drawing/2014/main" id="{36EB4F43-A084-483C-8CBC-C05877833D8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-40308" y="951548"/>
            <a:ext cx="8860780" cy="80010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3200" b="1" dirty="0">
                <a:solidFill>
                  <a:srgbClr val="FF0000"/>
                </a:solidFill>
              </a:rPr>
              <a:t>Understanding the Process of Innovation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5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1000"/>
                                        <p:tgtEl>
                                          <p:spTgt spid="2375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2375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5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2375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6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375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75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5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375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6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375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375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5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375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6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375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375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2375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6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375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75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2375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6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5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375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375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7571" grpId="0" animBg="1"/>
      <p:bldP spid="237572" grpId="0" animBg="1"/>
      <p:bldP spid="237573" grpId="0" animBg="1"/>
      <p:bldP spid="237574" grpId="0" animBg="1"/>
      <p:bldP spid="237575" grpId="0" animBg="1"/>
      <p:bldP spid="237581" grpId="0"/>
      <p:bldP spid="237582" grpId="0"/>
      <p:bldP spid="237583" grpId="0"/>
      <p:bldP spid="237584" grpId="0"/>
      <p:bldP spid="23758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594" name="Freeform 2">
            <a:extLst>
              <a:ext uri="{FF2B5EF4-FFF2-40B4-BE49-F238E27FC236}">
                <a16:creationId xmlns:a16="http://schemas.microsoft.com/office/drawing/2014/main" id="{DC19D0E3-465D-481D-9713-D90A74EF0775}"/>
              </a:ext>
            </a:extLst>
          </p:cNvPr>
          <p:cNvSpPr>
            <a:spLocks/>
          </p:cNvSpPr>
          <p:nvPr/>
        </p:nvSpPr>
        <p:spPr bwMode="auto">
          <a:xfrm>
            <a:off x="1719263" y="1982391"/>
            <a:ext cx="5314950" cy="2647950"/>
          </a:xfrm>
          <a:custGeom>
            <a:avLst/>
            <a:gdLst>
              <a:gd name="T0" fmla="*/ 0 w 3792"/>
              <a:gd name="T1" fmla="*/ 2208 h 2224"/>
              <a:gd name="T2" fmla="*/ 528 w 3792"/>
              <a:gd name="T3" fmla="*/ 2208 h 2224"/>
              <a:gd name="T4" fmla="*/ 1056 w 3792"/>
              <a:gd name="T5" fmla="*/ 2112 h 2224"/>
              <a:gd name="T6" fmla="*/ 1680 w 3792"/>
              <a:gd name="T7" fmla="*/ 1824 h 2224"/>
              <a:gd name="T8" fmla="*/ 2256 w 3792"/>
              <a:gd name="T9" fmla="*/ 1440 h 2224"/>
              <a:gd name="T10" fmla="*/ 2832 w 3792"/>
              <a:gd name="T11" fmla="*/ 1008 h 2224"/>
              <a:gd name="T12" fmla="*/ 3408 w 3792"/>
              <a:gd name="T13" fmla="*/ 528 h 2224"/>
              <a:gd name="T14" fmla="*/ 3792 w 3792"/>
              <a:gd name="T15" fmla="*/ 0 h 222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3792" h="2224">
                <a:moveTo>
                  <a:pt x="0" y="2208"/>
                </a:moveTo>
                <a:cubicBezTo>
                  <a:pt x="176" y="2216"/>
                  <a:pt x="352" y="2224"/>
                  <a:pt x="528" y="2208"/>
                </a:cubicBezTo>
                <a:cubicBezTo>
                  <a:pt x="704" y="2192"/>
                  <a:pt x="864" y="2176"/>
                  <a:pt x="1056" y="2112"/>
                </a:cubicBezTo>
                <a:cubicBezTo>
                  <a:pt x="1248" y="2048"/>
                  <a:pt x="1480" y="1936"/>
                  <a:pt x="1680" y="1824"/>
                </a:cubicBezTo>
                <a:cubicBezTo>
                  <a:pt x="1880" y="1712"/>
                  <a:pt x="2064" y="1576"/>
                  <a:pt x="2256" y="1440"/>
                </a:cubicBezTo>
                <a:cubicBezTo>
                  <a:pt x="2448" y="1304"/>
                  <a:pt x="2640" y="1160"/>
                  <a:pt x="2832" y="1008"/>
                </a:cubicBezTo>
                <a:cubicBezTo>
                  <a:pt x="3024" y="856"/>
                  <a:pt x="3248" y="696"/>
                  <a:pt x="3408" y="528"/>
                </a:cubicBezTo>
                <a:cubicBezTo>
                  <a:pt x="3568" y="360"/>
                  <a:pt x="3680" y="180"/>
                  <a:pt x="3792" y="0"/>
                </a:cubicBezTo>
              </a:path>
            </a:pathLst>
          </a:custGeom>
          <a:noFill/>
          <a:ln w="28575" cmpd="sng">
            <a:solidFill>
              <a:schemeClr val="tx1"/>
            </a:solidFill>
            <a:round/>
            <a:headEnd type="none" w="med" len="med"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38595" name="Text Box 3">
            <a:extLst>
              <a:ext uri="{FF2B5EF4-FFF2-40B4-BE49-F238E27FC236}">
                <a16:creationId xmlns:a16="http://schemas.microsoft.com/office/drawing/2014/main" id="{64370093-10FD-4BA2-B88A-516A8604CAA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20107" y="3184924"/>
            <a:ext cx="824265" cy="276999"/>
          </a:xfrm>
          <a:prstGeom prst="rect">
            <a:avLst/>
          </a:prstGeom>
          <a:solidFill>
            <a:srgbClr val="FFFFCC"/>
          </a:solidFill>
          <a:ln w="9525" algn="ctr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 eaLnBrk="1" hangingPunct="1"/>
            <a:r>
              <a:rPr lang="en-US" altLang="en-US" sz="1200" b="1">
                <a:solidFill>
                  <a:srgbClr val="FF0000"/>
                </a:solidFill>
                <a:latin typeface="Arial Narrow" panose="020B0606020202030204" pitchFamily="34" charset="0"/>
              </a:rPr>
              <a:t>Expansion</a:t>
            </a:r>
          </a:p>
        </p:txBody>
      </p:sp>
      <p:sp>
        <p:nvSpPr>
          <p:cNvPr id="238596" name="Text Box 4">
            <a:extLst>
              <a:ext uri="{FF2B5EF4-FFF2-40B4-BE49-F238E27FC236}">
                <a16:creationId xmlns:a16="http://schemas.microsoft.com/office/drawing/2014/main" id="{AEBACFAC-566E-49E5-8E73-54D9C4F763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60166" y="3771901"/>
            <a:ext cx="683200" cy="276999"/>
          </a:xfrm>
          <a:prstGeom prst="rect">
            <a:avLst/>
          </a:prstGeom>
          <a:solidFill>
            <a:srgbClr val="FFFF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 eaLnBrk="1" hangingPunct="1"/>
            <a:r>
              <a:rPr lang="en-US" altLang="en-US" sz="1200" b="1">
                <a:solidFill>
                  <a:srgbClr val="660066"/>
                </a:solidFill>
                <a:latin typeface="Arial Narrow" panose="020B0606020202030204" pitchFamily="34" charset="0"/>
              </a:rPr>
              <a:t>Start-Up</a:t>
            </a:r>
          </a:p>
        </p:txBody>
      </p:sp>
      <p:sp>
        <p:nvSpPr>
          <p:cNvPr id="238597" name="Text Box 5">
            <a:extLst>
              <a:ext uri="{FF2B5EF4-FFF2-40B4-BE49-F238E27FC236}">
                <a16:creationId xmlns:a16="http://schemas.microsoft.com/office/drawing/2014/main" id="{A458FB39-DC9F-4BF8-A6C9-35D5AE55A5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88768" y="4286251"/>
            <a:ext cx="487634" cy="276999"/>
          </a:xfrm>
          <a:prstGeom prst="rect">
            <a:avLst/>
          </a:prstGeom>
          <a:solidFill>
            <a:srgbClr val="FFFF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 eaLnBrk="1" hangingPunct="1"/>
            <a:r>
              <a:rPr lang="en-US" altLang="en-US" sz="1200" b="1">
                <a:solidFill>
                  <a:srgbClr val="006600"/>
                </a:solidFill>
                <a:latin typeface="Arial Narrow" panose="020B0606020202030204" pitchFamily="34" charset="0"/>
              </a:rPr>
              <a:t>Seed</a:t>
            </a:r>
          </a:p>
        </p:txBody>
      </p:sp>
      <p:sp>
        <p:nvSpPr>
          <p:cNvPr id="238598" name="Text Box 6">
            <a:extLst>
              <a:ext uri="{FF2B5EF4-FFF2-40B4-BE49-F238E27FC236}">
                <a16:creationId xmlns:a16="http://schemas.microsoft.com/office/drawing/2014/main" id="{DA14A5D8-C306-4AD9-9688-EE50C3F3D0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99163" y="4457701"/>
            <a:ext cx="1048685" cy="276999"/>
          </a:xfrm>
          <a:prstGeom prst="rect">
            <a:avLst/>
          </a:prstGeom>
          <a:solidFill>
            <a:srgbClr val="FFFF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 eaLnBrk="1" hangingPunct="1"/>
            <a:r>
              <a:rPr lang="en-US" altLang="en-US" sz="1200" b="1">
                <a:solidFill>
                  <a:srgbClr val="000066"/>
                </a:solidFill>
                <a:latin typeface="Arial Narrow" panose="020B0606020202030204" pitchFamily="34" charset="0"/>
              </a:rPr>
              <a:t>Idea / Concept</a:t>
            </a:r>
          </a:p>
        </p:txBody>
      </p:sp>
      <p:grpSp>
        <p:nvGrpSpPr>
          <p:cNvPr id="238599" name="Group 7">
            <a:extLst>
              <a:ext uri="{FF2B5EF4-FFF2-40B4-BE49-F238E27FC236}">
                <a16:creationId xmlns:a16="http://schemas.microsoft.com/office/drawing/2014/main" id="{520E83E9-01AB-4793-872A-CA61A1D3569C}"/>
              </a:ext>
            </a:extLst>
          </p:cNvPr>
          <p:cNvGrpSpPr>
            <a:grpSpLocks/>
          </p:cNvGrpSpPr>
          <p:nvPr/>
        </p:nvGrpSpPr>
        <p:grpSpPr bwMode="auto">
          <a:xfrm>
            <a:off x="1428751" y="2634854"/>
            <a:ext cx="6293644" cy="2391966"/>
            <a:chOff x="48" y="1564"/>
            <a:chExt cx="5286" cy="2009"/>
          </a:xfrm>
        </p:grpSpPr>
        <p:sp>
          <p:nvSpPr>
            <p:cNvPr id="238600" name="Freeform 8">
              <a:extLst>
                <a:ext uri="{FF2B5EF4-FFF2-40B4-BE49-F238E27FC236}">
                  <a16:creationId xmlns:a16="http://schemas.microsoft.com/office/drawing/2014/main" id="{41024B20-60F5-4136-9497-7EB4ED358403}"/>
                </a:ext>
              </a:extLst>
            </p:cNvPr>
            <p:cNvSpPr>
              <a:spLocks/>
            </p:cNvSpPr>
            <p:nvPr/>
          </p:nvSpPr>
          <p:spPr bwMode="auto">
            <a:xfrm>
              <a:off x="244" y="1564"/>
              <a:ext cx="4556" cy="1776"/>
            </a:xfrm>
            <a:custGeom>
              <a:avLst/>
              <a:gdLst>
                <a:gd name="T0" fmla="*/ 0 w 4176"/>
                <a:gd name="T1" fmla="*/ 0 h 1776"/>
                <a:gd name="T2" fmla="*/ 0 w 4176"/>
                <a:gd name="T3" fmla="*/ 1776 h 1776"/>
                <a:gd name="T4" fmla="*/ 4176 w 4176"/>
                <a:gd name="T5" fmla="*/ 1776 h 17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76" h="1776">
                  <a:moveTo>
                    <a:pt x="0" y="0"/>
                  </a:moveTo>
                  <a:lnTo>
                    <a:pt x="0" y="1776"/>
                  </a:lnTo>
                  <a:lnTo>
                    <a:pt x="4176" y="1776"/>
                  </a:lnTo>
                </a:path>
              </a:pathLst>
            </a:custGeom>
            <a:noFill/>
            <a:ln w="28575" cmpd="sng">
              <a:solidFill>
                <a:schemeClr val="tx1"/>
              </a:solidFill>
              <a:round/>
              <a:headEnd type="triangl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8601" name="Line 9">
              <a:extLst>
                <a:ext uri="{FF2B5EF4-FFF2-40B4-BE49-F238E27FC236}">
                  <a16:creationId xmlns:a16="http://schemas.microsoft.com/office/drawing/2014/main" id="{E3DDE3E3-A62A-4E3B-89E3-75E2008A3D5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752" y="3340"/>
              <a:ext cx="480" cy="0"/>
            </a:xfrm>
            <a:prstGeom prst="line">
              <a:avLst/>
            </a:prstGeom>
            <a:noFill/>
            <a:ln w="28575">
              <a:solidFill>
                <a:srgbClr val="FFFFFF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8602" name="Text Box 10">
              <a:extLst>
                <a:ext uri="{FF2B5EF4-FFF2-40B4-BE49-F238E27FC236}">
                  <a16:creationId xmlns:a16="http://schemas.microsoft.com/office/drawing/2014/main" id="{E86DE8CF-8506-4D74-A08A-A608EC22599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880" y="3340"/>
              <a:ext cx="454" cy="233"/>
            </a:xfrm>
            <a:prstGeom prst="rect">
              <a:avLst/>
            </a:prstGeom>
            <a:noFill/>
            <a:ln>
              <a:noFill/>
            </a:ln>
            <a:effectLst>
              <a:outerShdw dist="35921" dir="2700000" algn="ctr" rotWithShape="0">
                <a:schemeClr val="bg2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/>
            <a:p>
              <a:pPr eaLnBrk="1" hangingPunct="1"/>
              <a:r>
                <a:rPr lang="en-US" altLang="en-US" sz="1200" b="1" i="1">
                  <a:solidFill>
                    <a:schemeClr val="bg1"/>
                  </a:solidFill>
                </a:rPr>
                <a:t>Time</a:t>
              </a:r>
            </a:p>
          </p:txBody>
        </p:sp>
        <p:sp>
          <p:nvSpPr>
            <p:cNvPr id="238603" name="Text Box 11">
              <a:extLst>
                <a:ext uri="{FF2B5EF4-FFF2-40B4-BE49-F238E27FC236}">
                  <a16:creationId xmlns:a16="http://schemas.microsoft.com/office/drawing/2014/main" id="{FF817DB2-40A5-466D-AA5E-FF2A78F40B9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8" y="1564"/>
              <a:ext cx="263" cy="3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eaLnBrk="1" hangingPunct="1"/>
              <a:r>
                <a:rPr lang="en-US" altLang="en-US" b="1" i="1">
                  <a:latin typeface="Arial" panose="020B0604020202020204" pitchFamily="34" charset="0"/>
                  <a:cs typeface="Arial" panose="020B0604020202020204" pitchFamily="34" charset="0"/>
                </a:rPr>
                <a:t>$</a:t>
              </a:r>
            </a:p>
          </p:txBody>
        </p:sp>
      </p:grpSp>
      <p:sp>
        <p:nvSpPr>
          <p:cNvPr id="238604" name="Text Box 12">
            <a:extLst>
              <a:ext uri="{FF2B5EF4-FFF2-40B4-BE49-F238E27FC236}">
                <a16:creationId xmlns:a16="http://schemas.microsoft.com/office/drawing/2014/main" id="{29158BF8-AECF-40AE-857A-51A6161CE9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14500" y="3371851"/>
            <a:ext cx="1714500" cy="10618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000066"/>
                </a:solidFill>
              </a:rPr>
              <a:t>Business Plan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000066"/>
                </a:solidFill>
              </a:rPr>
              <a:t>Prototype/ POC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000066"/>
                </a:solidFill>
              </a:rPr>
              <a:t>Project Management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000066"/>
                </a:solidFill>
              </a:rPr>
              <a:t>Business Premises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000066"/>
                </a:solidFill>
              </a:rPr>
              <a:t>Project Management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000066"/>
                </a:solidFill>
              </a:rPr>
              <a:t>Management Training  </a:t>
            </a:r>
          </a:p>
        </p:txBody>
      </p:sp>
      <p:sp>
        <p:nvSpPr>
          <p:cNvPr id="238605" name="Text Box 13">
            <a:extLst>
              <a:ext uri="{FF2B5EF4-FFF2-40B4-BE49-F238E27FC236}">
                <a16:creationId xmlns:a16="http://schemas.microsoft.com/office/drawing/2014/main" id="{1A4965E5-ADE0-4AC5-A478-5DF34689B6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28950" y="2114550"/>
            <a:ext cx="1485900" cy="1754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1" hangingPunct="1"/>
            <a:endParaRPr lang="en-US" altLang="en-US" sz="1200" i="1">
              <a:solidFill>
                <a:srgbClr val="006600"/>
              </a:solidFill>
            </a:endParaRPr>
          </a:p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006600"/>
                </a:solidFill>
              </a:rPr>
              <a:t>Corporate and Secretarial 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006600"/>
                </a:solidFill>
              </a:rPr>
              <a:t>Financial 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006600"/>
                </a:solidFill>
              </a:rPr>
              <a:t>Training 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006600"/>
                </a:solidFill>
              </a:rPr>
              <a:t>PR and Marketing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006600"/>
                </a:solidFill>
              </a:rPr>
              <a:t>Networking 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006600"/>
                </a:solidFill>
              </a:rPr>
              <a:t>Business Development </a:t>
            </a:r>
          </a:p>
          <a:p>
            <a:pPr eaLnBrk="1" hangingPunct="1">
              <a:buFontTx/>
              <a:buChar char="•"/>
            </a:pPr>
            <a:endParaRPr lang="en-US" altLang="en-US" sz="1200" b="1" i="1">
              <a:solidFill>
                <a:srgbClr val="006600"/>
              </a:solidFill>
            </a:endParaRPr>
          </a:p>
        </p:txBody>
      </p:sp>
      <p:sp>
        <p:nvSpPr>
          <p:cNvPr id="238606" name="Text Box 14">
            <a:extLst>
              <a:ext uri="{FF2B5EF4-FFF2-40B4-BE49-F238E27FC236}">
                <a16:creationId xmlns:a16="http://schemas.microsoft.com/office/drawing/2014/main" id="{81361862-0484-47C5-91DE-4F5ED99118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14800" y="2057401"/>
            <a:ext cx="1485900" cy="9002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660066"/>
                </a:solidFill>
              </a:rPr>
              <a:t>Recruitment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660066"/>
                </a:solidFill>
              </a:rPr>
              <a:t>Business Development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660066"/>
                </a:solidFill>
              </a:rPr>
              <a:t>A &amp; P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660066"/>
                </a:solidFill>
              </a:rPr>
              <a:t>Market Access </a:t>
            </a:r>
          </a:p>
        </p:txBody>
      </p:sp>
      <p:sp>
        <p:nvSpPr>
          <p:cNvPr id="238607" name="Text Box 15">
            <a:extLst>
              <a:ext uri="{FF2B5EF4-FFF2-40B4-BE49-F238E27FC236}">
                <a16:creationId xmlns:a16="http://schemas.microsoft.com/office/drawing/2014/main" id="{960847EE-E517-424E-813C-DB670902DC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29250" y="3486151"/>
            <a:ext cx="2000250" cy="10618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FF0000"/>
                </a:solidFill>
              </a:rPr>
              <a:t>International support and Mkt. Access 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FF0000"/>
                </a:solidFill>
              </a:rPr>
              <a:t>Diversification strategies and support 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FF0000"/>
                </a:solidFill>
              </a:rPr>
              <a:t>Recruitment</a:t>
            </a:r>
          </a:p>
          <a:p>
            <a:pPr eaLnBrk="1" hangingPunct="1">
              <a:buFontTx/>
              <a:buChar char="•"/>
            </a:pPr>
            <a:r>
              <a:rPr lang="en-US" altLang="en-US" sz="1050" b="1" i="1">
                <a:solidFill>
                  <a:srgbClr val="FF0000"/>
                </a:solidFill>
              </a:rPr>
              <a:t>Training and Incentives </a:t>
            </a:r>
          </a:p>
        </p:txBody>
      </p:sp>
      <p:sp>
        <p:nvSpPr>
          <p:cNvPr id="238608" name="Text Box 16">
            <a:extLst>
              <a:ext uri="{FF2B5EF4-FFF2-40B4-BE49-F238E27FC236}">
                <a16:creationId xmlns:a16="http://schemas.microsoft.com/office/drawing/2014/main" id="{E02DFDA7-1B97-409B-BE83-71A87A5C39A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14750" y="962353"/>
            <a:ext cx="5372099" cy="5847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eaLnBrk="1" hangingPunct="1"/>
            <a:r>
              <a:rPr lang="en-US" altLang="en-US" sz="3200" b="1" dirty="0"/>
              <a:t>The Needs of Each Stage</a:t>
            </a:r>
          </a:p>
        </p:txBody>
      </p:sp>
      <p:sp>
        <p:nvSpPr>
          <p:cNvPr id="238609" name="AutoShape 17">
            <a:extLst>
              <a:ext uri="{FF2B5EF4-FFF2-40B4-BE49-F238E27FC236}">
                <a16:creationId xmlns:a16="http://schemas.microsoft.com/office/drawing/2014/main" id="{A96DAFF7-05B8-4911-AAE2-46031FC398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7584" y="4910654"/>
            <a:ext cx="6278067" cy="457200"/>
          </a:xfrm>
          <a:custGeom>
            <a:avLst/>
            <a:gdLst>
              <a:gd name="G0" fmla="+- 16200 0 0"/>
              <a:gd name="G1" fmla="+- 5400 0 0"/>
              <a:gd name="G2" fmla="+- 21600 0 5400"/>
              <a:gd name="G3" fmla="+- 10800 0 5400"/>
              <a:gd name="G4" fmla="+- 21600 0 16200"/>
              <a:gd name="G5" fmla="*/ G4 G3 10800"/>
              <a:gd name="G6" fmla="+- 21600 0 G5"/>
              <a:gd name="T0" fmla="*/ 16200 w 21600"/>
              <a:gd name="T1" fmla="*/ 0 h 21600"/>
              <a:gd name="T2" fmla="*/ 0 w 21600"/>
              <a:gd name="T3" fmla="*/ 10800 h 21600"/>
              <a:gd name="T4" fmla="*/ 16200 w 21600"/>
              <a:gd name="T5" fmla="*/ 21600 h 21600"/>
              <a:gd name="T6" fmla="*/ 21600 w 21600"/>
              <a:gd name="T7" fmla="*/ 108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G1 h 21600"/>
              <a:gd name="T14" fmla="*/ G6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chemeClr val="accent1">
              <a:alpha val="46001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1" hangingPunct="1"/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IP Management Needed in all stages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5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1000"/>
                                        <p:tgtEl>
                                          <p:spTgt spid="2385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2385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5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2385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6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386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8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385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6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386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386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385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6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386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386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2385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6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386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86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8595" grpId="0" animBg="1"/>
      <p:bldP spid="238596" grpId="0" animBg="1"/>
      <p:bldP spid="238597" grpId="0" animBg="1"/>
      <p:bldP spid="238598" grpId="0" animBg="1"/>
      <p:bldP spid="238604" grpId="0"/>
      <p:bldP spid="238605" grpId="0"/>
      <p:bldP spid="238606" grpId="0"/>
      <p:bldP spid="23860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11C188B9-B03A-4176-91F1-588AD53AF8E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260648"/>
            <a:ext cx="8532440" cy="68580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b="1" dirty="0"/>
              <a:t>Basic Message 2</a:t>
            </a:r>
            <a:br>
              <a:rPr lang="en-US" altLang="en-US" b="1" dirty="0"/>
            </a:br>
            <a:r>
              <a:rPr lang="en-US" altLang="en-US" b="1" dirty="0"/>
              <a:t>Intellectual Property (IP)</a:t>
            </a: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E7D1DC8A-5996-4601-BB23-32306026485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67544" y="1628800"/>
            <a:ext cx="8064896" cy="371475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2400" dirty="0"/>
              <a:t>IP Strategy should be an integral part of the overall business strategy of an Enterprise</a:t>
            </a:r>
          </a:p>
          <a:p>
            <a:r>
              <a:rPr lang="en-US" altLang="en-US" sz="2400" dirty="0"/>
              <a:t>The IP strategy of an Enterprise is influenced by its creative/innovative capacity, financial resources, field of technology, competitive environment, etc.</a:t>
            </a:r>
          </a:p>
          <a:p>
            <a:r>
              <a:rPr lang="en-US" altLang="en-US" sz="2400" u="sng" dirty="0"/>
              <a:t>BUT</a:t>
            </a:r>
            <a:r>
              <a:rPr lang="en-US" altLang="en-US" sz="2400" dirty="0"/>
              <a:t>: </a:t>
            </a:r>
            <a:r>
              <a:rPr lang="en-US" altLang="en-US" sz="2400" i="1" dirty="0"/>
              <a:t>Ignoring the IP system altogether is in itself an IP strategy, which may eventually prove very costly or even fatal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930" name="Rectangle 2">
            <a:extLst>
              <a:ext uri="{FF2B5EF4-FFF2-40B4-BE49-F238E27FC236}">
                <a16:creationId xmlns:a16="http://schemas.microsoft.com/office/drawing/2014/main" id="{D6B26263-16DE-4D05-BF12-400389D9FEB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9512" y="548680"/>
            <a:ext cx="8208912" cy="68580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b="1" dirty="0">
                <a:solidFill>
                  <a:srgbClr val="FF0000"/>
                </a:solidFill>
              </a:rPr>
              <a:t>Basic Message 3 (More for Less)</a:t>
            </a:r>
          </a:p>
        </p:txBody>
      </p:sp>
      <p:sp>
        <p:nvSpPr>
          <p:cNvPr id="252931" name="Rectangle 3">
            <a:extLst>
              <a:ext uri="{FF2B5EF4-FFF2-40B4-BE49-F238E27FC236}">
                <a16:creationId xmlns:a16="http://schemas.microsoft.com/office/drawing/2014/main" id="{5AE06997-B40F-460D-8E54-73572466894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691680" y="1628775"/>
            <a:ext cx="5429250" cy="360045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3600" dirty="0"/>
              <a:t>Own Use </a:t>
            </a:r>
          </a:p>
          <a:p>
            <a:r>
              <a:rPr lang="en-US" altLang="en-US" sz="3600" dirty="0"/>
              <a:t>Licensing</a:t>
            </a:r>
          </a:p>
          <a:p>
            <a:r>
              <a:rPr lang="en-US" altLang="en-US" sz="3600" dirty="0"/>
              <a:t>Franchising</a:t>
            </a:r>
          </a:p>
          <a:p>
            <a:r>
              <a:rPr lang="en-US" altLang="en-US" sz="3600" dirty="0"/>
              <a:t>Merchandising (Mickey Mouse, Hello Kitty)</a:t>
            </a:r>
            <a:endParaRPr lang="en-US" altLang="en-US" sz="3600" i="1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426" name="Rectangle 2">
            <a:extLst>
              <a:ext uri="{FF2B5EF4-FFF2-40B4-BE49-F238E27FC236}">
                <a16:creationId xmlns:a16="http://schemas.microsoft.com/office/drawing/2014/main" id="{367BBBEF-8B24-4758-A846-7DC1BFE124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85900" y="1028700"/>
            <a:ext cx="6286500" cy="5143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anchor="b"/>
          <a:lstStyle>
            <a:lvl1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1pPr>
            <a:lvl2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2pPr>
            <a:lvl3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3pPr>
            <a:lvl4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4pPr>
            <a:lvl5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90000"/>
              </a:lnSpc>
            </a:pPr>
            <a:r>
              <a:rPr lang="en-US" altLang="en-US" sz="3600" b="1" dirty="0">
                <a:solidFill>
                  <a:schemeClr val="tx1"/>
                </a:solidFill>
                <a:sym typeface="Symbol" panose="05050102010706020507" pitchFamily="18" charset="2"/>
              </a:rPr>
              <a:t>Patents</a:t>
            </a:r>
            <a:endParaRPr lang="en-US" altLang="en-US" sz="3200" b="1" dirty="0">
              <a:solidFill>
                <a:schemeClr val="tx1"/>
              </a:solidFill>
              <a:sym typeface="Symbol" panose="05050102010706020507" pitchFamily="18" charset="2"/>
            </a:endParaRPr>
          </a:p>
        </p:txBody>
      </p:sp>
      <p:sp>
        <p:nvSpPr>
          <p:cNvPr id="231427" name="Rectangle 3">
            <a:extLst>
              <a:ext uri="{FF2B5EF4-FFF2-40B4-BE49-F238E27FC236}">
                <a16:creationId xmlns:a16="http://schemas.microsoft.com/office/drawing/2014/main" id="{2BFD7E73-D259-4203-8C03-B7FAEBE3C3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28750" y="1657350"/>
            <a:ext cx="6343650" cy="19431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buFontTx/>
              <a:buNone/>
            </a:pPr>
            <a:r>
              <a:rPr lang="en-US" altLang="en-US" sz="1800" b="1"/>
              <a:t>	</a:t>
            </a:r>
          </a:p>
          <a:p>
            <a:pPr algn="ctr">
              <a:buFontTx/>
              <a:buNone/>
            </a:pPr>
            <a:r>
              <a:rPr lang="en-US" altLang="en-US" sz="2100" b="1" u="sng"/>
              <a:t>Example: Ring-pull cans</a:t>
            </a:r>
          </a:p>
          <a:p>
            <a:pPr>
              <a:buFontTx/>
              <a:buNone/>
            </a:pPr>
            <a:endParaRPr lang="en-US" altLang="en-US" sz="750" b="1"/>
          </a:p>
          <a:p>
            <a:pPr>
              <a:buFontTx/>
              <a:buNone/>
            </a:pPr>
            <a:r>
              <a:rPr lang="en-US" altLang="en-US" sz="1800" b="1">
                <a:solidFill>
                  <a:srgbClr val="000000"/>
                </a:solidFill>
              </a:rPr>
              <a:t>	The inventor licensed the system to Coca-Cola at 1/10 of a penny per can. During the period of validity of the patent the inventor obtained 148,000 UK pounds a day on royalties.</a:t>
            </a:r>
            <a:endParaRPr lang="en-US" altLang="en-US" sz="1050"/>
          </a:p>
        </p:txBody>
      </p:sp>
      <p:pic>
        <p:nvPicPr>
          <p:cNvPr id="231428" name="Picture 4">
            <a:extLst>
              <a:ext uri="{FF2B5EF4-FFF2-40B4-BE49-F238E27FC236}">
                <a16:creationId xmlns:a16="http://schemas.microsoft.com/office/drawing/2014/main" id="{CF076687-AE2E-4602-8BED-740A108424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4094" y="3714750"/>
            <a:ext cx="1233488" cy="1657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0000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1429" name="Picture 5">
            <a:extLst>
              <a:ext uri="{FF2B5EF4-FFF2-40B4-BE49-F238E27FC236}">
                <a16:creationId xmlns:a16="http://schemas.microsoft.com/office/drawing/2014/main" id="{4B6B1C67-3BBB-4856-9726-247A88A2AA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4750" y="3762375"/>
            <a:ext cx="1771650" cy="1562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0000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1430" name="Picture 6" descr="coke-can">
            <a:extLst>
              <a:ext uri="{FF2B5EF4-FFF2-40B4-BE49-F238E27FC236}">
                <a16:creationId xmlns:a16="http://schemas.microsoft.com/office/drawing/2014/main" id="{4E27D149-9A2E-4A9C-A553-B5CAD2660E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5989" y="3714750"/>
            <a:ext cx="1002506" cy="1657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42" name="Rectangle 2">
            <a:extLst>
              <a:ext uri="{FF2B5EF4-FFF2-40B4-BE49-F238E27FC236}">
                <a16:creationId xmlns:a16="http://schemas.microsoft.com/office/drawing/2014/main" id="{292EE599-8B63-4609-8CF7-2F2716A5E2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03648" y="476672"/>
            <a:ext cx="5772150" cy="457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anchor="b"/>
          <a:lstStyle>
            <a:lvl1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1pPr>
            <a:lvl2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2pPr>
            <a:lvl3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3pPr>
            <a:lvl4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4pPr>
            <a:lvl5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What is a trade secret?</a:t>
            </a:r>
            <a:endParaRPr lang="en-US" altLang="en-US" sz="4000" dirty="0">
              <a:solidFill>
                <a:schemeClr val="tx1"/>
              </a:solidFill>
            </a:endParaRPr>
          </a:p>
        </p:txBody>
      </p:sp>
      <p:sp>
        <p:nvSpPr>
          <p:cNvPr id="215043" name="Rectangle 3">
            <a:extLst>
              <a:ext uri="{FF2B5EF4-FFF2-40B4-BE49-F238E27FC236}">
                <a16:creationId xmlns:a16="http://schemas.microsoft.com/office/drawing/2014/main" id="{B1CFC0D8-B132-45B0-8D3A-641D66C33B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15616" y="1196752"/>
            <a:ext cx="6673442" cy="34861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2400" dirty="0"/>
              <a:t>Three essential requirements:</a:t>
            </a:r>
          </a:p>
          <a:p>
            <a:endParaRPr lang="en-US" altLang="en-US" sz="900" dirty="0"/>
          </a:p>
          <a:p>
            <a:pPr lvl="1"/>
            <a:r>
              <a:rPr lang="en-US" altLang="en-US" sz="2100" dirty="0"/>
              <a:t>The information must be </a:t>
            </a:r>
            <a:r>
              <a:rPr lang="en-US" altLang="en-US" sz="2100" b="1" u="sng" dirty="0">
                <a:solidFill>
                  <a:srgbClr val="FF0000"/>
                </a:solidFill>
              </a:rPr>
              <a:t>secret</a:t>
            </a:r>
            <a:r>
              <a:rPr lang="en-US" altLang="en-US" sz="2100" b="1" dirty="0">
                <a:solidFill>
                  <a:schemeClr val="hlink"/>
                </a:solidFill>
              </a:rPr>
              <a:t> </a:t>
            </a:r>
            <a:r>
              <a:rPr lang="en-US" altLang="en-US" sz="2100" b="1" dirty="0"/>
              <a:t>*</a:t>
            </a:r>
            <a:endParaRPr lang="en-US" altLang="en-US" sz="2100" dirty="0"/>
          </a:p>
          <a:p>
            <a:pPr lvl="1"/>
            <a:r>
              <a:rPr lang="en-US" altLang="en-US" sz="2100" dirty="0"/>
              <a:t>It must have </a:t>
            </a:r>
            <a:r>
              <a:rPr lang="en-US" altLang="en-US" sz="2100" b="1" u="sng" dirty="0">
                <a:solidFill>
                  <a:srgbClr val="FF0000"/>
                </a:solidFill>
              </a:rPr>
              <a:t>commercial value</a:t>
            </a:r>
            <a:r>
              <a:rPr lang="en-US" altLang="en-US" sz="2100" dirty="0"/>
              <a:t> because it’s secret</a:t>
            </a:r>
          </a:p>
          <a:p>
            <a:pPr lvl="1"/>
            <a:r>
              <a:rPr lang="en-US" altLang="en-US" sz="2100" dirty="0"/>
              <a:t>holder must have taken </a:t>
            </a:r>
            <a:r>
              <a:rPr lang="en-US" altLang="en-US" sz="2100" b="1" u="sng" dirty="0">
                <a:solidFill>
                  <a:srgbClr val="FF0000"/>
                </a:solidFill>
              </a:rPr>
              <a:t>reasonable steps</a:t>
            </a:r>
            <a:r>
              <a:rPr lang="en-US" altLang="en-US" sz="2100" dirty="0">
                <a:solidFill>
                  <a:srgbClr val="FF0000"/>
                </a:solidFill>
              </a:rPr>
              <a:t> </a:t>
            </a:r>
            <a:r>
              <a:rPr lang="en-US" altLang="en-US" sz="2100" dirty="0"/>
              <a:t>to keep it secret (e.g. confidentiality agreements)</a:t>
            </a:r>
          </a:p>
          <a:p>
            <a:pPr lvl="1"/>
            <a:endParaRPr lang="en-US" altLang="en-US" sz="2100" dirty="0"/>
          </a:p>
          <a:p>
            <a:pPr lvl="1" algn="r">
              <a:buFontTx/>
              <a:buNone/>
            </a:pPr>
            <a:r>
              <a:rPr lang="en-US" altLang="en-US" sz="1800" dirty="0"/>
              <a:t>*</a:t>
            </a:r>
            <a:r>
              <a:rPr lang="en-US" altLang="en-US" sz="2100" dirty="0"/>
              <a:t> </a:t>
            </a:r>
            <a:r>
              <a:rPr lang="en-US" altLang="en-US" sz="1500" i="1" dirty="0"/>
              <a:t>“not generally known among or readily accessible to persons within the circles that normally deal with this kind of information”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026" name="Rectangle 2">
            <a:extLst>
              <a:ext uri="{FF2B5EF4-FFF2-40B4-BE49-F238E27FC236}">
                <a16:creationId xmlns:a16="http://schemas.microsoft.com/office/drawing/2014/main" id="{AB3BC4A3-7E7B-4852-AACC-32EC1F87803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43050" y="116632"/>
            <a:ext cx="6057900" cy="62865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US" altLang="en-US" b="1" dirty="0"/>
              <a:t>IP Rights: Copyright</a:t>
            </a:r>
          </a:p>
        </p:txBody>
      </p:sp>
      <p:sp>
        <p:nvSpPr>
          <p:cNvPr id="257027" name="Rectangle 3">
            <a:extLst>
              <a:ext uri="{FF2B5EF4-FFF2-40B4-BE49-F238E27FC236}">
                <a16:creationId xmlns:a16="http://schemas.microsoft.com/office/drawing/2014/main" id="{082DF9A4-EA0A-4E18-9046-DE46E0D014E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79513" y="973882"/>
            <a:ext cx="8208912" cy="394335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spcBef>
                <a:spcPts val="375"/>
              </a:spcBef>
              <a:spcAft>
                <a:spcPts val="375"/>
              </a:spcAft>
            </a:pPr>
            <a:r>
              <a:rPr lang="en-US" altLang="en-US" sz="2400" b="1" dirty="0"/>
              <a:t>Rights given to creators </a:t>
            </a:r>
            <a:r>
              <a:rPr lang="en-US" altLang="en-US" sz="2400" dirty="0"/>
              <a:t>for their </a:t>
            </a:r>
            <a:r>
              <a:rPr lang="en-US" altLang="en-US" sz="2400" b="1" dirty="0">
                <a:solidFill>
                  <a:srgbClr val="FF3300"/>
                </a:solidFill>
              </a:rPr>
              <a:t>literary and artistic works</a:t>
            </a:r>
          </a:p>
          <a:p>
            <a:pPr>
              <a:spcBef>
                <a:spcPts val="375"/>
              </a:spcBef>
              <a:spcAft>
                <a:spcPts val="375"/>
              </a:spcAft>
            </a:pPr>
            <a:r>
              <a:rPr lang="en-US" altLang="en-US" sz="2400" b="1" dirty="0"/>
              <a:t>Protected works</a:t>
            </a:r>
            <a:r>
              <a:rPr lang="en-US" altLang="en-US" sz="2400" dirty="0"/>
              <a:t>: books; newspapers; computer programs; databases; films, musical compositions; choreography; paintings; drawings; photographs; sculpture; architecture; advertisements; maps and technical drawings; </a:t>
            </a:r>
            <a:r>
              <a:rPr lang="en-US" altLang="en-US" sz="2400" dirty="0">
                <a:solidFill>
                  <a:srgbClr val="FF3300"/>
                </a:solidFill>
              </a:rPr>
              <a:t>no registration</a:t>
            </a:r>
          </a:p>
          <a:p>
            <a:pPr>
              <a:spcBef>
                <a:spcPts val="375"/>
              </a:spcBef>
              <a:spcAft>
                <a:spcPts val="375"/>
              </a:spcAft>
            </a:pPr>
            <a:r>
              <a:rPr lang="en-US" altLang="en-US" sz="2400" dirty="0"/>
              <a:t>Generally protected for 50 years after the death of the author</a:t>
            </a:r>
          </a:p>
          <a:p>
            <a:pPr>
              <a:spcBef>
                <a:spcPts val="375"/>
              </a:spcBef>
              <a:spcAft>
                <a:spcPts val="375"/>
              </a:spcAft>
            </a:pPr>
            <a:r>
              <a:rPr lang="en-US" altLang="en-US" sz="2400" b="1" dirty="0">
                <a:solidFill>
                  <a:srgbClr val="FF3300"/>
                </a:solidFill>
              </a:rPr>
              <a:t>Extent of overlap between copyright and design laws</a:t>
            </a:r>
          </a:p>
        </p:txBody>
      </p:sp>
    </p:spTree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050" name="Rectangle 2">
            <a:extLst>
              <a:ext uri="{FF2B5EF4-FFF2-40B4-BE49-F238E27FC236}">
                <a16:creationId xmlns:a16="http://schemas.microsoft.com/office/drawing/2014/main" id="{1380E244-BAEC-4500-A5E2-83D6BD5AD8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15805" y="548680"/>
            <a:ext cx="5886450" cy="44648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anchor="b"/>
          <a:lstStyle>
            <a:lvl1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1pPr>
            <a:lvl2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2pPr>
            <a:lvl3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3pPr>
            <a:lvl4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4pPr>
            <a:lvl5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300" b="1" dirty="0">
                <a:solidFill>
                  <a:schemeClr val="tx1"/>
                </a:solidFill>
              </a:rPr>
              <a:t>A Bundle of Exclusive Rights</a:t>
            </a:r>
            <a:endParaRPr lang="en-US" altLang="en-US" sz="3300" b="1" u="sng" dirty="0">
              <a:solidFill>
                <a:schemeClr val="tx1"/>
              </a:solidFill>
            </a:endParaRPr>
          </a:p>
        </p:txBody>
      </p:sp>
      <p:sp>
        <p:nvSpPr>
          <p:cNvPr id="258051" name="Rectangle 3">
            <a:extLst>
              <a:ext uri="{FF2B5EF4-FFF2-40B4-BE49-F238E27FC236}">
                <a16:creationId xmlns:a16="http://schemas.microsoft.com/office/drawing/2014/main" id="{04192901-9C6E-4769-9448-E053014298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9552" y="1301465"/>
            <a:ext cx="3530424" cy="297060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>
            <a:lvl1pPr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19050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87450" indent="-22860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6550" indent="-228600">
              <a:spcBef>
                <a:spcPct val="20000"/>
              </a:spcBef>
              <a:buChar char="–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90000"/>
              </a:lnSpc>
              <a:buFontTx/>
              <a:buNone/>
            </a:pPr>
            <a:r>
              <a:rPr lang="en-US" altLang="en-US" sz="2700" b="1" dirty="0">
                <a:solidFill>
                  <a:srgbClr val="FF0000"/>
                </a:solidFill>
                <a:cs typeface="Times New Roman" panose="02020603050405020304" pitchFamily="18" charset="0"/>
              </a:rPr>
              <a:t>Economic Rights</a:t>
            </a:r>
            <a:endParaRPr lang="en-US" altLang="en-US" sz="2700" b="1" dirty="0">
              <a:solidFill>
                <a:schemeClr val="tx2"/>
              </a:solidFill>
              <a:cs typeface="Times New Roman" panose="02020603050405020304" pitchFamily="18" charset="0"/>
            </a:endParaRPr>
          </a:p>
          <a:p>
            <a:pPr algn="just">
              <a:lnSpc>
                <a:spcPct val="90000"/>
              </a:lnSpc>
              <a:buFontTx/>
              <a:buNone/>
            </a:pPr>
            <a:r>
              <a:rPr lang="en-US" altLang="en-US" sz="1800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  - Reproduce or make copies;</a:t>
            </a:r>
          </a:p>
          <a:p>
            <a:pPr lvl="1">
              <a:lnSpc>
                <a:spcPct val="90000"/>
              </a:lnSpc>
              <a:spcBef>
                <a:spcPct val="10000"/>
              </a:spcBef>
            </a:pPr>
            <a:r>
              <a:rPr lang="en-US" altLang="en-US" sz="1500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  Distribute to public;</a:t>
            </a:r>
          </a:p>
          <a:p>
            <a:pPr lvl="1">
              <a:lnSpc>
                <a:spcPct val="90000"/>
              </a:lnSpc>
              <a:spcBef>
                <a:spcPct val="10000"/>
              </a:spcBef>
            </a:pPr>
            <a:r>
              <a:rPr lang="en-US" altLang="en-US" sz="1500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  Sell, rent</a:t>
            </a:r>
            <a:r>
              <a:rPr lang="en-US" altLang="en-US" sz="1350" i="1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*</a:t>
            </a:r>
            <a:r>
              <a:rPr lang="en-US" altLang="en-US" sz="1500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, lease</a:t>
            </a:r>
            <a:r>
              <a:rPr lang="en-US" altLang="en-US" sz="1350" i="1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*</a:t>
            </a:r>
            <a:r>
              <a:rPr lang="en-US" altLang="en-US" sz="1500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, lend, license</a:t>
            </a:r>
            <a:r>
              <a:rPr lang="en-US" altLang="en-US" sz="1500" dirty="0">
                <a:latin typeface="Arial" panose="020B0604020202020204" pitchFamily="34" charset="0"/>
              </a:rPr>
              <a:t>; </a:t>
            </a:r>
          </a:p>
          <a:p>
            <a:pPr lvl="1">
              <a:lnSpc>
                <a:spcPct val="90000"/>
              </a:lnSpc>
              <a:spcBef>
                <a:spcPct val="10000"/>
              </a:spcBef>
            </a:pPr>
            <a:r>
              <a:rPr lang="en-US" altLang="en-US" sz="1500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  Display or perform to public</a:t>
            </a:r>
            <a:r>
              <a:rPr lang="en-US" altLang="en-US" sz="1500" dirty="0">
                <a:latin typeface="Arial" panose="020B0604020202020204" pitchFamily="34" charset="0"/>
              </a:rPr>
              <a:t>;</a:t>
            </a:r>
            <a:endParaRPr lang="en-US" altLang="en-US" sz="675" dirty="0">
              <a:latin typeface="Arial" panose="020B0604020202020204" pitchFamily="34" charset="0"/>
            </a:endParaRPr>
          </a:p>
          <a:p>
            <a:pPr lvl="1">
              <a:lnSpc>
                <a:spcPct val="90000"/>
              </a:lnSpc>
              <a:spcBef>
                <a:spcPct val="10000"/>
              </a:spcBef>
            </a:pPr>
            <a:r>
              <a:rPr lang="en-US" altLang="en-US" sz="1500" dirty="0">
                <a:solidFill>
                  <a:srgbClr val="00000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  Adapt and Translate </a:t>
            </a:r>
            <a:r>
              <a:rPr lang="en-US" altLang="en-US" sz="1350" b="1" i="1" dirty="0">
                <a:solidFill>
                  <a:srgbClr val="000080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(“Derivative works”)</a:t>
            </a:r>
            <a:r>
              <a:rPr lang="en-US" altLang="en-US" sz="1350" b="1" i="1" dirty="0">
                <a:solidFill>
                  <a:srgbClr val="000080"/>
                </a:solidFill>
                <a:latin typeface="Arial" panose="020B0604020202020204" pitchFamily="34" charset="0"/>
              </a:rPr>
              <a:t>;</a:t>
            </a:r>
            <a:endParaRPr lang="en-US" altLang="en-US" sz="1500" dirty="0"/>
          </a:p>
        </p:txBody>
      </p:sp>
      <p:sp>
        <p:nvSpPr>
          <p:cNvPr id="258052" name="Rectangle 4">
            <a:extLst>
              <a:ext uri="{FF2B5EF4-FFF2-40B4-BE49-F238E27FC236}">
                <a16:creationId xmlns:a16="http://schemas.microsoft.com/office/drawing/2014/main" id="{FFA1142E-8B2E-42E3-8DDD-6719409B8F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62765" y="1338065"/>
            <a:ext cx="3613691" cy="295394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>
            <a:lvl1pPr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19050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82688" indent="-22860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1788" indent="-228600">
              <a:spcBef>
                <a:spcPct val="20000"/>
              </a:spcBef>
              <a:buChar char="–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buFontTx/>
              <a:buNone/>
            </a:pPr>
            <a:r>
              <a:rPr lang="en-US" altLang="en-US" sz="2100" b="1" dirty="0">
                <a:solidFill>
                  <a:schemeClr val="tx2"/>
                </a:solidFill>
                <a:latin typeface="Arial" panose="020B0604020202020204" pitchFamily="34" charset="0"/>
              </a:rPr>
              <a:t> </a:t>
            </a:r>
            <a:r>
              <a:rPr lang="en-US" altLang="en-US" sz="2700" b="1" dirty="0">
                <a:solidFill>
                  <a:srgbClr val="FF0000"/>
                </a:solidFill>
              </a:rPr>
              <a:t>Moral rights**</a:t>
            </a:r>
            <a:endParaRPr lang="en-US" altLang="en-US" sz="2700" b="1" dirty="0">
              <a:solidFill>
                <a:schemeClr val="tx2"/>
              </a:solidFill>
            </a:endParaRPr>
          </a:p>
          <a:p>
            <a:pPr lvl="1"/>
            <a:r>
              <a:rPr lang="en-US" altLang="en-US" sz="1500" dirty="0">
                <a:latin typeface="Arial" panose="020B0604020202020204" pitchFamily="34" charset="0"/>
              </a:rPr>
              <a:t>  Right of paternity: of acknowledgement;</a:t>
            </a:r>
          </a:p>
          <a:p>
            <a:pPr lvl="1"/>
            <a:r>
              <a:rPr lang="en-US" altLang="en-US" sz="1500" dirty="0">
                <a:latin typeface="Arial" panose="020B0604020202020204" pitchFamily="34" charset="0"/>
              </a:rPr>
              <a:t>  Right of integrity: to object against mutilation and/or distortion of work;</a:t>
            </a:r>
          </a:p>
          <a:p>
            <a:pPr lvl="1"/>
            <a:endParaRPr lang="en-US" altLang="en-US" sz="675" dirty="0">
              <a:latin typeface="Arial" panose="020B0604020202020204" pitchFamily="34" charset="0"/>
            </a:endParaRPr>
          </a:p>
          <a:p>
            <a:pPr lvl="1">
              <a:buFontTx/>
              <a:buNone/>
            </a:pPr>
            <a:r>
              <a:rPr lang="en-US" altLang="en-US" sz="1500" b="1" dirty="0">
                <a:solidFill>
                  <a:srgbClr val="000080"/>
                </a:solidFill>
                <a:latin typeface="Arial" panose="020B0604020202020204" pitchFamily="34" charset="0"/>
              </a:rPr>
              <a:t>** Moral rights cannot be transferred; but may be waived.</a:t>
            </a:r>
            <a:endParaRPr lang="en-US" altLang="en-US" sz="1500" dirty="0"/>
          </a:p>
        </p:txBody>
      </p:sp>
      <p:sp>
        <p:nvSpPr>
          <p:cNvPr id="258053" name="Text Box 5">
            <a:extLst>
              <a:ext uri="{FF2B5EF4-FFF2-40B4-BE49-F238E27FC236}">
                <a16:creationId xmlns:a16="http://schemas.microsoft.com/office/drawing/2014/main" id="{562803CC-6916-4061-931D-A513C87CFD6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85900" y="4914901"/>
            <a:ext cx="925116" cy="5078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s-ES" altLang="en-US" sz="2700"/>
          </a:p>
        </p:txBody>
      </p:sp>
      <p:sp>
        <p:nvSpPr>
          <p:cNvPr id="258054" name="Text Box 6">
            <a:extLst>
              <a:ext uri="{FF2B5EF4-FFF2-40B4-BE49-F238E27FC236}">
                <a16:creationId xmlns:a16="http://schemas.microsoft.com/office/drawing/2014/main" id="{C941EE2F-0DA7-44F4-8BA0-3FBAD1A0D43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71774" y="5168816"/>
            <a:ext cx="668655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US" altLang="en-US" sz="1200" b="1" i="1"/>
              <a:t>* Generally applies only to certain types of works: i.e. Cinematographic works; musical works, or computer programs</a:t>
            </a:r>
            <a:r>
              <a:rPr lang="en-US" altLang="en-US" sz="1200" i="1"/>
              <a:t>.</a:t>
            </a:r>
          </a:p>
        </p:txBody>
      </p:sp>
      <p:sp>
        <p:nvSpPr>
          <p:cNvPr id="258055" name="Text Box 7">
            <a:extLst>
              <a:ext uri="{FF2B5EF4-FFF2-40B4-BE49-F238E27FC236}">
                <a16:creationId xmlns:a16="http://schemas.microsoft.com/office/drawing/2014/main" id="{7551DFE3-D123-4A8C-BADE-54C599E2A21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43808" y="4360903"/>
            <a:ext cx="2571750" cy="553998"/>
          </a:xfrm>
          <a:prstGeom prst="rect">
            <a:avLst/>
          </a:prstGeom>
          <a:solidFill>
            <a:srgbClr val="E6E6E6"/>
          </a:solidFill>
          <a:ln w="9525">
            <a:solidFill>
              <a:schemeClr val="tx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altLang="en-US" sz="1500" b="1" i="1">
                <a:solidFill>
                  <a:schemeClr val="tx2"/>
                </a:solidFill>
                <a:cs typeface="Times New Roman" panose="02020603050405020304" pitchFamily="18" charset="0"/>
              </a:rPr>
              <a:t>Inherit, Gift, Sell or License</a:t>
            </a:r>
            <a:endParaRPr lang="en-US" altLang="en-US" sz="1500" i="1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9074" name="Picture 2" descr="solentiname-painting">
            <a:extLst>
              <a:ext uri="{FF2B5EF4-FFF2-40B4-BE49-F238E27FC236}">
                <a16:creationId xmlns:a16="http://schemas.microsoft.com/office/drawing/2014/main" id="{9DAB2FCC-B1FA-44D1-8CA5-E63CFB4388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5416" y="3807619"/>
            <a:ext cx="1314450" cy="1771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9075" name="Picture 3" descr="st-desk1big">
            <a:extLst>
              <a:ext uri="{FF2B5EF4-FFF2-40B4-BE49-F238E27FC236}">
                <a16:creationId xmlns:a16="http://schemas.microsoft.com/office/drawing/2014/main" id="{64F3839B-277D-438B-BCF5-9409723A7A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4238625"/>
            <a:ext cx="1366838" cy="1406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9076" name="Rectangle 4">
            <a:extLst>
              <a:ext uri="{FF2B5EF4-FFF2-40B4-BE49-F238E27FC236}">
                <a16:creationId xmlns:a16="http://schemas.microsoft.com/office/drawing/2014/main" id="{21A15894-D67C-4282-9D65-CBFD871027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73129" y="3158728"/>
            <a:ext cx="1170513" cy="415498"/>
          </a:xfrm>
          <a:prstGeom prst="rect">
            <a:avLst/>
          </a:prstGeom>
          <a:solidFill>
            <a:srgbClr val="E6E6E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2100" b="1">
                <a:solidFill>
                  <a:schemeClr val="tx2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Literary</a:t>
            </a:r>
            <a:endParaRPr lang="en-US" altLang="en-US" sz="2100" b="1"/>
          </a:p>
        </p:txBody>
      </p:sp>
      <p:sp>
        <p:nvSpPr>
          <p:cNvPr id="259077" name="Rectangle 5">
            <a:extLst>
              <a:ext uri="{FF2B5EF4-FFF2-40B4-BE49-F238E27FC236}">
                <a16:creationId xmlns:a16="http://schemas.microsoft.com/office/drawing/2014/main" id="{261C5812-4D5D-4129-A111-34112169657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77730" y="2888457"/>
            <a:ext cx="888385" cy="415498"/>
          </a:xfrm>
          <a:prstGeom prst="rect">
            <a:avLst/>
          </a:prstGeom>
          <a:solidFill>
            <a:srgbClr val="E6E6E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2100" b="1"/>
              <a:t>Films</a:t>
            </a:r>
          </a:p>
        </p:txBody>
      </p:sp>
      <p:sp>
        <p:nvSpPr>
          <p:cNvPr id="259078" name="Rectangle 6">
            <a:extLst>
              <a:ext uri="{FF2B5EF4-FFF2-40B4-BE49-F238E27FC236}">
                <a16:creationId xmlns:a16="http://schemas.microsoft.com/office/drawing/2014/main" id="{356E7D64-D17C-41E5-A5C8-0F03C3EAB99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15050" y="3200400"/>
            <a:ext cx="1334020" cy="415498"/>
          </a:xfrm>
          <a:prstGeom prst="rect">
            <a:avLst/>
          </a:prstGeom>
          <a:solidFill>
            <a:srgbClr val="E6E6E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2100" b="1"/>
              <a:t>Dramatic</a:t>
            </a:r>
          </a:p>
        </p:txBody>
      </p:sp>
      <p:sp>
        <p:nvSpPr>
          <p:cNvPr id="259079" name="Rectangle 7">
            <a:extLst>
              <a:ext uri="{FF2B5EF4-FFF2-40B4-BE49-F238E27FC236}">
                <a16:creationId xmlns:a16="http://schemas.microsoft.com/office/drawing/2014/main" id="{A0BFE621-F364-404A-B651-35816503C1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14501" y="5257801"/>
            <a:ext cx="947695" cy="415498"/>
          </a:xfrm>
          <a:prstGeom prst="rect">
            <a:avLst/>
          </a:prstGeom>
          <a:solidFill>
            <a:srgbClr val="E6E6E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2100" b="1"/>
              <a:t>Music</a:t>
            </a:r>
          </a:p>
        </p:txBody>
      </p:sp>
      <p:sp>
        <p:nvSpPr>
          <p:cNvPr id="259080" name="Rectangle 8">
            <a:extLst>
              <a:ext uri="{FF2B5EF4-FFF2-40B4-BE49-F238E27FC236}">
                <a16:creationId xmlns:a16="http://schemas.microsoft.com/office/drawing/2014/main" id="{F5669F1F-5A73-4A32-AB3D-8F750183E5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20891" y="3861197"/>
            <a:ext cx="2432076" cy="415498"/>
          </a:xfrm>
          <a:prstGeom prst="rect">
            <a:avLst/>
          </a:prstGeom>
          <a:solidFill>
            <a:srgbClr val="E6E6E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2100" b="1"/>
              <a:t>Sound Recording</a:t>
            </a:r>
          </a:p>
        </p:txBody>
      </p:sp>
      <p:sp>
        <p:nvSpPr>
          <p:cNvPr id="259081" name="Rectangle 9">
            <a:extLst>
              <a:ext uri="{FF2B5EF4-FFF2-40B4-BE49-F238E27FC236}">
                <a16:creationId xmlns:a16="http://schemas.microsoft.com/office/drawing/2014/main" id="{4DED35C4-2EF1-4CD5-AC9C-1FF72D1C080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72013" y="4779169"/>
            <a:ext cx="1111202" cy="415498"/>
          </a:xfrm>
          <a:prstGeom prst="rect">
            <a:avLst/>
          </a:prstGeom>
          <a:solidFill>
            <a:srgbClr val="E6E6E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2100" b="1"/>
              <a:t>Artistic</a:t>
            </a:r>
          </a:p>
        </p:txBody>
      </p:sp>
      <p:sp>
        <p:nvSpPr>
          <p:cNvPr id="259082" name="Rectangle 10">
            <a:extLst>
              <a:ext uri="{FF2B5EF4-FFF2-40B4-BE49-F238E27FC236}">
                <a16:creationId xmlns:a16="http://schemas.microsoft.com/office/drawing/2014/main" id="{F9E16902-2D2C-4FC1-8BAF-F2C5B80CDE3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06153" y="509587"/>
            <a:ext cx="5891213" cy="6524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1pPr>
            <a:lvl2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2pPr>
            <a:lvl3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3pPr>
            <a:lvl4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4pPr>
            <a:lvl5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4000" b="1" dirty="0">
                <a:solidFill>
                  <a:srgbClr val="FF0000"/>
                </a:solidFill>
              </a:rPr>
              <a:t>Copyright Works</a:t>
            </a:r>
          </a:p>
        </p:txBody>
      </p:sp>
      <p:graphicFrame>
        <p:nvGraphicFramePr>
          <p:cNvPr id="259083" name="Object 11">
            <a:extLst>
              <a:ext uri="{FF2B5EF4-FFF2-40B4-BE49-F238E27FC236}">
                <a16:creationId xmlns:a16="http://schemas.microsoft.com/office/drawing/2014/main" id="{D0B019CF-14D5-4542-A855-566BD5831DC3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779985" y="2240756"/>
          <a:ext cx="998934" cy="1314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4" name="Photo Editor Photo" r:id="rId5" imgW="638264" imgH="971686" progId="MSPhotoEd.3">
                  <p:embed/>
                </p:oleObj>
              </mc:Choice>
              <mc:Fallback>
                <p:oleObj name="Photo Editor Photo" r:id="rId5" imgW="638264" imgH="971686" progId="MSPhotoEd.3">
                  <p:embed/>
                  <p:pic>
                    <p:nvPicPr>
                      <p:cNvPr id="259083" name="Object 11">
                        <a:extLst>
                          <a:ext uri="{FF2B5EF4-FFF2-40B4-BE49-F238E27FC236}">
                            <a16:creationId xmlns:a16="http://schemas.microsoft.com/office/drawing/2014/main" id="{D0B019CF-14D5-4542-A855-566BD5831DC3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79985" y="2240756"/>
                        <a:ext cx="998934" cy="13144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59084" name="Object 12">
            <a:extLst>
              <a:ext uri="{FF2B5EF4-FFF2-40B4-BE49-F238E27FC236}">
                <a16:creationId xmlns:a16="http://schemas.microsoft.com/office/drawing/2014/main" id="{AE103DB0-EB99-40EC-8419-8BD358A4FEC7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679972" y="3969544"/>
          <a:ext cx="1003697" cy="1314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5" name="Photo Editor Photo" r:id="rId7" imgW="895238" imgH="1324160" progId="MSPhotoEd.3">
                  <p:embed/>
                </p:oleObj>
              </mc:Choice>
              <mc:Fallback>
                <p:oleObj name="Photo Editor Photo" r:id="rId7" imgW="895238" imgH="1324160" progId="MSPhotoEd.3">
                  <p:embed/>
                  <p:pic>
                    <p:nvPicPr>
                      <p:cNvPr id="259084" name="Object 12">
                        <a:extLst>
                          <a:ext uri="{FF2B5EF4-FFF2-40B4-BE49-F238E27FC236}">
                            <a16:creationId xmlns:a16="http://schemas.microsoft.com/office/drawing/2014/main" id="{AE103DB0-EB99-40EC-8419-8BD358A4FEC7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79972" y="3969544"/>
                        <a:ext cx="1003697" cy="13144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59085" name="Object 13">
            <a:extLst>
              <a:ext uri="{FF2B5EF4-FFF2-40B4-BE49-F238E27FC236}">
                <a16:creationId xmlns:a16="http://schemas.microsoft.com/office/drawing/2014/main" id="{791941E2-AF88-44E1-A29E-CE0D368D3619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923110" y="2240757"/>
          <a:ext cx="1257300" cy="99774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6" name="Photo Editor Photo" r:id="rId9" imgW="1200318" imgH="952633" progId="MSPhotoEd.3">
                  <p:embed/>
                </p:oleObj>
              </mc:Choice>
              <mc:Fallback>
                <p:oleObj name="Photo Editor Photo" r:id="rId9" imgW="1200318" imgH="952633" progId="MSPhotoEd.3">
                  <p:embed/>
                  <p:pic>
                    <p:nvPicPr>
                      <p:cNvPr id="259085" name="Object 13">
                        <a:extLst>
                          <a:ext uri="{FF2B5EF4-FFF2-40B4-BE49-F238E27FC236}">
                            <a16:creationId xmlns:a16="http://schemas.microsoft.com/office/drawing/2014/main" id="{791941E2-AF88-44E1-A29E-CE0D368D3619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23110" y="2240757"/>
                        <a:ext cx="1257300" cy="99774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59086" name="Picture 14" descr="167%20drama">
            <a:extLst>
              <a:ext uri="{FF2B5EF4-FFF2-40B4-BE49-F238E27FC236}">
                <a16:creationId xmlns:a16="http://schemas.microsoft.com/office/drawing/2014/main" id="{7A390BC0-6537-49B2-8382-2FF8E46AF7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8566" y="2132410"/>
            <a:ext cx="1528763" cy="1156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098" name="Text Box 2">
            <a:extLst>
              <a:ext uri="{FF2B5EF4-FFF2-40B4-BE49-F238E27FC236}">
                <a16:creationId xmlns:a16="http://schemas.microsoft.com/office/drawing/2014/main" id="{6AAD587D-ADAD-4382-B52E-9E364CAEA9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43050" y="3198019"/>
            <a:ext cx="6229350" cy="13978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1905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381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5715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1219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1676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2133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2590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lvl="4" algn="ctr"/>
            <a:endParaRPr lang="en-US" altLang="en-US" sz="1650">
              <a:latin typeface="Arial" panose="020B0604020202020204" pitchFamily="34" charset="0"/>
            </a:endParaRPr>
          </a:p>
          <a:p>
            <a:pPr lvl="1">
              <a:spcBef>
                <a:spcPts val="375"/>
              </a:spcBef>
              <a:spcAft>
                <a:spcPts val="375"/>
              </a:spcAft>
            </a:pPr>
            <a:endParaRPr lang="en-US" altLang="en-US" sz="600">
              <a:latin typeface="Arial" panose="020B0604020202020204" pitchFamily="34" charset="0"/>
            </a:endParaRPr>
          </a:p>
          <a:p>
            <a:pPr lvl="1">
              <a:spcBef>
                <a:spcPts val="375"/>
              </a:spcBef>
              <a:spcAft>
                <a:spcPts val="375"/>
              </a:spcAft>
            </a:pPr>
            <a:endParaRPr lang="en-US" altLang="en-US" sz="1650">
              <a:latin typeface="Arial" panose="020B0604020202020204" pitchFamily="34" charset="0"/>
            </a:endParaRPr>
          </a:p>
          <a:p>
            <a:pPr lvl="1">
              <a:spcBef>
                <a:spcPts val="375"/>
              </a:spcBef>
              <a:spcAft>
                <a:spcPts val="375"/>
              </a:spcAft>
            </a:pPr>
            <a:endParaRPr lang="en-US" altLang="en-US" sz="600">
              <a:latin typeface="Arial" panose="020B0604020202020204" pitchFamily="34" charset="0"/>
            </a:endParaRPr>
          </a:p>
          <a:p>
            <a:pPr lvl="1">
              <a:spcBef>
                <a:spcPts val="375"/>
              </a:spcBef>
              <a:spcAft>
                <a:spcPts val="375"/>
              </a:spcAft>
            </a:pPr>
            <a:endParaRPr lang="en-US" altLang="en-US" sz="1650">
              <a:latin typeface="Arial" panose="020B0604020202020204" pitchFamily="34" charset="0"/>
            </a:endParaRPr>
          </a:p>
        </p:txBody>
      </p:sp>
      <p:sp>
        <p:nvSpPr>
          <p:cNvPr id="260099" name="Text Box 3">
            <a:extLst>
              <a:ext uri="{FF2B5EF4-FFF2-40B4-BE49-F238E27FC236}">
                <a16:creationId xmlns:a16="http://schemas.microsoft.com/office/drawing/2014/main" id="{3BDB3CBA-E718-45D6-97FF-695B1661A4D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87624" y="404664"/>
            <a:ext cx="5943600" cy="50783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altLang="en-US" sz="2700" b="1" dirty="0"/>
              <a:t>What are Related Rights?</a:t>
            </a:r>
          </a:p>
        </p:txBody>
      </p:sp>
      <p:sp>
        <p:nvSpPr>
          <p:cNvPr id="260100" name="Rectangle 4">
            <a:extLst>
              <a:ext uri="{FF2B5EF4-FFF2-40B4-BE49-F238E27FC236}">
                <a16:creationId xmlns:a16="http://schemas.microsoft.com/office/drawing/2014/main" id="{CBF44858-BD01-4F44-B46F-3CAEBB7360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87624" y="1092845"/>
            <a:ext cx="5943600" cy="41549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altLang="en-US" sz="2100" b="1" dirty="0"/>
              <a:t>There are </a:t>
            </a:r>
            <a:r>
              <a:rPr lang="en-US" altLang="en-US" sz="2100" b="1" dirty="0">
                <a:solidFill>
                  <a:srgbClr val="000080"/>
                </a:solidFill>
              </a:rPr>
              <a:t>three kinds of “related rights”:</a:t>
            </a:r>
            <a:endParaRPr lang="en-US" altLang="en-US" dirty="0">
              <a:latin typeface="Arial" panose="020B0604020202020204" pitchFamily="34" charset="0"/>
            </a:endParaRPr>
          </a:p>
        </p:txBody>
      </p:sp>
      <p:graphicFrame>
        <p:nvGraphicFramePr>
          <p:cNvPr id="260101" name="Group 5">
            <a:extLst>
              <a:ext uri="{FF2B5EF4-FFF2-40B4-BE49-F238E27FC236}">
                <a16:creationId xmlns:a16="http://schemas.microsoft.com/office/drawing/2014/main" id="{F93F8EFF-CCBB-4025-AB13-E64E2E83467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9158033"/>
              </p:ext>
            </p:extLst>
          </p:nvPr>
        </p:nvGraphicFramePr>
        <p:xfrm>
          <a:off x="385426" y="1664345"/>
          <a:ext cx="8342853" cy="2628900"/>
        </p:xfrm>
        <a:graphic>
          <a:graphicData uri="http://schemas.openxmlformats.org/drawingml/2006/table">
            <a:tbl>
              <a:tblPr/>
              <a:tblGrid>
                <a:gridCol w="2780951">
                  <a:extLst>
                    <a:ext uri="{9D8B030D-6E8A-4147-A177-3AD203B41FA5}">
                      <a16:colId xmlns:a16="http://schemas.microsoft.com/office/drawing/2014/main" val="2824777909"/>
                    </a:ext>
                  </a:extLst>
                </a:gridCol>
                <a:gridCol w="2780951">
                  <a:extLst>
                    <a:ext uri="{9D8B030D-6E8A-4147-A177-3AD203B41FA5}">
                      <a16:colId xmlns:a16="http://schemas.microsoft.com/office/drawing/2014/main" val="199639539"/>
                    </a:ext>
                  </a:extLst>
                </a:gridCol>
                <a:gridCol w="2780951">
                  <a:extLst>
                    <a:ext uri="{9D8B030D-6E8A-4147-A177-3AD203B41FA5}">
                      <a16:colId xmlns:a16="http://schemas.microsoft.com/office/drawing/2014/main" val="2689358588"/>
                    </a:ext>
                  </a:extLst>
                </a:gridCol>
              </a:tblGrid>
              <a:tr h="2628900">
                <a:tc>
                  <a:txBody>
                    <a:bodyPr/>
                    <a:lstStyle>
                      <a:lvl1pPr marL="533400" indent="-53340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 marL="914400" indent="-45720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 marL="1295400" indent="-3810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 marL="1714500" indent="-3429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 marL="2171700" indent="-3429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marL="2628900" indent="-3429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marL="3086100" indent="-3429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marL="3543300" indent="-3429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marL="4000500" indent="-3429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533400" marR="0" lvl="0" indent="-5334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7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</a:rPr>
                        <a:t>Rights of performers</a:t>
                      </a:r>
                      <a:endParaRPr kumimoji="0" lang="en-US" altLang="en-US" sz="17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marL="533400" marR="0" lvl="0" indent="-5334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Times" panose="02020603050405020304" pitchFamily="18" charset="0"/>
                        <a:buChar char="•"/>
                        <a:tabLst/>
                      </a:pPr>
                      <a:r>
                        <a:rPr kumimoji="0" lang="en-US" altLang="en-US" sz="17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Actors</a:t>
                      </a:r>
                    </a:p>
                    <a:p>
                      <a:pPr marL="533400" marR="0" lvl="0" indent="-5334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Times" panose="02020603050405020304" pitchFamily="18" charset="0"/>
                        <a:buChar char="•"/>
                        <a:tabLst/>
                      </a:pPr>
                      <a:r>
                        <a:rPr kumimoji="0" lang="en-US" altLang="en-US" sz="17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Musicians</a:t>
                      </a:r>
                    </a:p>
                    <a:p>
                      <a:pPr marL="533400" marR="0" lvl="0" indent="-5334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Times" panose="02020603050405020304" pitchFamily="18" charset="0"/>
                        <a:buChar char="•"/>
                        <a:tabLst/>
                      </a:pPr>
                      <a:r>
                        <a:rPr kumimoji="0" lang="en-US" altLang="en-US" sz="17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Singers </a:t>
                      </a:r>
                    </a:p>
                    <a:p>
                      <a:pPr marL="533400" marR="0" lvl="0" indent="-5334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Times" panose="02020603050405020304" pitchFamily="18" charset="0"/>
                        <a:buChar char="•"/>
                        <a:tabLst/>
                      </a:pPr>
                      <a:r>
                        <a:rPr kumimoji="0" lang="en-US" altLang="en-US" sz="17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Dancers</a:t>
                      </a:r>
                    </a:p>
                    <a:p>
                      <a:pPr marL="533400" marR="0" lvl="0" indent="-5334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7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… or generally people who perform in their performances;</a:t>
                      </a:r>
                    </a:p>
                  </a:txBody>
                  <a:tcPr marL="68580" marR="68580" marT="34290" marB="34290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7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</a:rPr>
                        <a:t>Rights of producers of sound recordings</a:t>
                      </a:r>
                      <a:r>
                        <a:rPr kumimoji="0" lang="en-US" altLang="en-US" sz="17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 (also called phonograms) in their recordings (cassette recordings, compact discs, etc.);</a:t>
                      </a:r>
                    </a:p>
                  </a:txBody>
                  <a:tcPr marL="68580" marR="68580"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7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panose="020B0604020202020204" pitchFamily="34" charset="0"/>
                        </a:rPr>
                        <a:t>Rights of broadcasting organizations</a:t>
                      </a:r>
                      <a:r>
                        <a:rPr kumimoji="0" lang="en-US" altLang="en-US" sz="17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 in their radio and television programs and in Internet broadcasts such as ‘podcasts’.</a:t>
                      </a:r>
                    </a:p>
                  </a:txBody>
                  <a:tcPr marL="68580" marR="68580" marT="34290" marB="3429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9267983"/>
                  </a:ext>
                </a:extLst>
              </a:tr>
            </a:tbl>
          </a:graphicData>
        </a:graphic>
      </p:graphicFrame>
    </p:spTree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Rectangle 2">
            <a:extLst>
              <a:ext uri="{FF2B5EF4-FFF2-40B4-BE49-F238E27FC236}">
                <a16:creationId xmlns:a16="http://schemas.microsoft.com/office/drawing/2014/main" id="{ADACDCEE-F746-4653-9012-010D872E7B0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31640" y="404664"/>
            <a:ext cx="6689948" cy="68580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l"/>
            <a:r>
              <a:rPr lang="en-US" altLang="en-US" sz="3000" b="1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Marketing principles…….</a:t>
            </a:r>
          </a:p>
        </p:txBody>
      </p:sp>
      <p:sp>
        <p:nvSpPr>
          <p:cNvPr id="139267" name="Text Box 3">
            <a:extLst>
              <a:ext uri="{FF2B5EF4-FFF2-40B4-BE49-F238E27FC236}">
                <a16:creationId xmlns:a16="http://schemas.microsoft.com/office/drawing/2014/main" id="{9DB6CCE4-9D4B-47D5-9C4B-BB551B8F84F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536" y="1340768"/>
            <a:ext cx="7826928" cy="420352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square">
            <a:spAutoFit/>
          </a:bodyPr>
          <a:lstStyle>
            <a:lvl1pPr marL="515938" indent="-515938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1084263" indent="-454025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98563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135000"/>
              </a:lnSpc>
              <a:buFontTx/>
              <a:buChar char="•"/>
            </a:pPr>
            <a:r>
              <a:rPr lang="en-US" altLang="en-US" sz="2000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Identify opportunities and threats</a:t>
            </a:r>
          </a:p>
          <a:p>
            <a:pPr>
              <a:lnSpc>
                <a:spcPct val="135000"/>
              </a:lnSpc>
              <a:buFontTx/>
              <a:buChar char="•"/>
            </a:pPr>
            <a:r>
              <a:rPr lang="en-US" altLang="en-US" sz="2000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Identify customer needs and expectations</a:t>
            </a:r>
          </a:p>
          <a:p>
            <a:pPr>
              <a:lnSpc>
                <a:spcPct val="135000"/>
              </a:lnSpc>
              <a:buFontTx/>
              <a:buChar char="•"/>
            </a:pPr>
            <a:r>
              <a:rPr lang="en-US" altLang="en-US" sz="2000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Respond to a competitive environment</a:t>
            </a:r>
          </a:p>
          <a:p>
            <a:pPr>
              <a:lnSpc>
                <a:spcPct val="135000"/>
              </a:lnSpc>
              <a:buFontTx/>
              <a:buChar char="•"/>
            </a:pPr>
            <a:r>
              <a:rPr lang="en-US" altLang="en-US" sz="2000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Carefully plan to make a </a:t>
            </a:r>
            <a:r>
              <a:rPr lang="en-US" altLang="en-US" sz="2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New or Improved Product</a:t>
            </a:r>
          </a:p>
          <a:p>
            <a:pPr>
              <a:lnSpc>
                <a:spcPct val="135000"/>
              </a:lnSpc>
              <a:buFontTx/>
              <a:buChar char="•"/>
            </a:pPr>
            <a:r>
              <a:rPr lang="en-US" altLang="en-US" sz="2000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Use the 4 P’s….</a:t>
            </a:r>
          </a:p>
          <a:p>
            <a:pPr lvl="1">
              <a:lnSpc>
                <a:spcPct val="135000"/>
              </a:lnSpc>
              <a:buSzPct val="70000"/>
              <a:buFont typeface="Wingdings" panose="05000000000000000000" pitchFamily="2" charset="2"/>
              <a:buChar char="Ø"/>
            </a:pPr>
            <a:r>
              <a:rPr lang="en-US" altLang="en-US" sz="2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Product service</a:t>
            </a:r>
          </a:p>
          <a:p>
            <a:pPr lvl="1">
              <a:lnSpc>
                <a:spcPct val="135000"/>
              </a:lnSpc>
              <a:buSzPct val="70000"/>
              <a:buFont typeface="Wingdings" panose="05000000000000000000" pitchFamily="2" charset="2"/>
              <a:buChar char="Ø"/>
            </a:pPr>
            <a:r>
              <a:rPr lang="en-US" altLang="en-US" sz="2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Price</a:t>
            </a:r>
          </a:p>
          <a:p>
            <a:pPr lvl="1">
              <a:lnSpc>
                <a:spcPct val="135000"/>
              </a:lnSpc>
              <a:buSzPct val="70000"/>
              <a:buFont typeface="Wingdings" panose="05000000000000000000" pitchFamily="2" charset="2"/>
              <a:buChar char="Ø"/>
            </a:pPr>
            <a:r>
              <a:rPr lang="en-US" altLang="en-US" sz="2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Promotion </a:t>
            </a:r>
          </a:p>
          <a:p>
            <a:pPr lvl="1">
              <a:lnSpc>
                <a:spcPct val="135000"/>
              </a:lnSpc>
              <a:buSzPct val="70000"/>
              <a:buFont typeface="Wingdings" panose="05000000000000000000" pitchFamily="2" charset="2"/>
              <a:buChar char="Ø"/>
            </a:pPr>
            <a:r>
              <a:rPr lang="en-US" altLang="en-US" sz="2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Place (distribution)</a:t>
            </a:r>
          </a:p>
          <a:p>
            <a:pPr>
              <a:lnSpc>
                <a:spcPct val="135000"/>
              </a:lnSpc>
              <a:buFontTx/>
              <a:buChar char="•"/>
            </a:pPr>
            <a:r>
              <a:rPr lang="en-US" altLang="en-US" sz="2000" b="1" dirty="0">
                <a:effectLst>
                  <a:outerShdw blurRad="38100" dist="38100" dir="2700000" algn="tl">
                    <a:srgbClr val="FFFFFF"/>
                  </a:outerShdw>
                </a:effectLst>
              </a:rPr>
              <a:t>Retain flexibility to respond to unforeseen changes</a:t>
            </a:r>
            <a:endParaRPr lang="en-US" altLang="en-US" sz="1500" b="1" dirty="0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>
            <a:extLst>
              <a:ext uri="{FF2B5EF4-FFF2-40B4-BE49-F238E27FC236}">
                <a16:creationId xmlns:a16="http://schemas.microsoft.com/office/drawing/2014/main" id="{4AB33F0C-EA76-4338-BECA-1FC71A8D19A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75656" y="404664"/>
            <a:ext cx="6000750" cy="800100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 algn="l"/>
            <a:r>
              <a:rPr lang="en-US" altLang="en-US" sz="3000" b="1" dirty="0"/>
              <a:t>Building Trust and Relationships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B11D81C1-CDC9-44F3-AF7C-7DC53D37FF4B}"/>
              </a:ext>
            </a:extLst>
          </p:cNvPr>
          <p:cNvSpPr txBox="1">
            <a:spLocks noChangeArrowheads="1"/>
          </p:cNvSpPr>
          <p:nvPr/>
        </p:nvSpPr>
        <p:spPr>
          <a:xfrm>
            <a:off x="323528" y="1772816"/>
            <a:ext cx="8147807" cy="2514600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</a:pPr>
            <a:r>
              <a:rPr lang="en-US" altLang="en-US" sz="2100" dirty="0"/>
              <a:t> </a:t>
            </a:r>
            <a:r>
              <a:rPr lang="en-US" altLang="en-US" sz="2400" dirty="0"/>
              <a:t>A Brand is a </a:t>
            </a:r>
            <a:r>
              <a:rPr lang="en-US" altLang="en-US" sz="2400" dirty="0">
                <a:solidFill>
                  <a:srgbClr val="FF0000"/>
                </a:solidFill>
              </a:rPr>
              <a:t>consistent, holistic promise/pledge</a:t>
            </a:r>
            <a:r>
              <a:rPr lang="en-US" altLang="en-US" sz="2400" dirty="0"/>
              <a:t> made by a company; the </a:t>
            </a:r>
            <a:r>
              <a:rPr lang="en-US" altLang="en-US" sz="2400" dirty="0">
                <a:solidFill>
                  <a:srgbClr val="FF0000"/>
                </a:solidFill>
              </a:rPr>
              <a:t>face</a:t>
            </a:r>
            <a:r>
              <a:rPr lang="en-US" altLang="en-US" sz="2400" dirty="0"/>
              <a:t> a company presents</a:t>
            </a:r>
          </a:p>
          <a:p>
            <a:pPr>
              <a:buFontTx/>
              <a:buChar char="•"/>
            </a:pPr>
            <a:r>
              <a:rPr lang="en-US" altLang="en-US" sz="2400" dirty="0"/>
              <a:t>A Brand serves as an unmistakable </a:t>
            </a:r>
            <a:r>
              <a:rPr lang="en-US" altLang="en-US" sz="2400" dirty="0">
                <a:solidFill>
                  <a:srgbClr val="FF0000"/>
                </a:solidFill>
              </a:rPr>
              <a:t>symbol</a:t>
            </a:r>
            <a:r>
              <a:rPr lang="en-US" altLang="en-US" sz="2400" dirty="0"/>
              <a:t> for products and services</a:t>
            </a:r>
          </a:p>
          <a:p>
            <a:pPr>
              <a:buFontTx/>
              <a:buChar char="•"/>
            </a:pPr>
            <a:r>
              <a:rPr lang="en-US" altLang="en-US" sz="2400" dirty="0">
                <a:solidFill>
                  <a:srgbClr val="FF0000"/>
                </a:solidFill>
              </a:rPr>
              <a:t>“Business card”</a:t>
            </a:r>
            <a:r>
              <a:rPr lang="en-US" altLang="en-US" sz="2400" dirty="0"/>
              <a:t> a company proffers on the competitive scene, to </a:t>
            </a:r>
            <a:r>
              <a:rPr lang="en-US" altLang="en-US" sz="2400" dirty="0">
                <a:solidFill>
                  <a:srgbClr val="FF0000"/>
                </a:solidFill>
              </a:rPr>
              <a:t>set itself apart</a:t>
            </a:r>
            <a:r>
              <a:rPr lang="en-US" altLang="en-US" sz="2400" dirty="0"/>
              <a:t> from the rest</a:t>
            </a:r>
          </a:p>
        </p:txBody>
      </p:sp>
    </p:spTree>
    <p:extLst>
      <p:ext uri="{BB962C8B-B14F-4D97-AF65-F5344CB8AC3E}">
        <p14:creationId xmlns:p14="http://schemas.microsoft.com/office/powerpoint/2010/main" val="349059909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3714" name="Picture 2">
            <a:extLst>
              <a:ext uri="{FF2B5EF4-FFF2-40B4-BE49-F238E27FC236}">
                <a16:creationId xmlns:a16="http://schemas.microsoft.com/office/drawing/2014/main" id="{B35F743F-B87A-4A19-843B-CD67ADC64D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750" y="1097756"/>
            <a:ext cx="6229350" cy="46196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43715" name="Text Box 3">
            <a:extLst>
              <a:ext uri="{FF2B5EF4-FFF2-40B4-BE49-F238E27FC236}">
                <a16:creationId xmlns:a16="http://schemas.microsoft.com/office/drawing/2014/main" id="{0A5CD365-1696-4E9B-A2F1-8CCDD2470A8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00200" y="5314950"/>
            <a:ext cx="622935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/>
            <a:r>
              <a:rPr lang="en-US" altLang="en-US" sz="1050" b="1" i="1"/>
              <a:t>Source</a:t>
            </a:r>
            <a:r>
              <a:rPr lang="en-US" altLang="en-US" sz="1050"/>
              <a:t>: Association of Professional Design Firms, APDF,</a:t>
            </a:r>
            <a:r>
              <a:rPr lang="en-US" altLang="en-US"/>
              <a:t> </a:t>
            </a:r>
            <a:r>
              <a:rPr lang="en-US" altLang="en-US" sz="900"/>
              <a:t>http://www.apdf.org/Public/Index.asp?Page_ID=74</a:t>
            </a:r>
            <a:endParaRPr lang="en-US" altLang="en-US"/>
          </a:p>
        </p:txBody>
      </p:sp>
    </p:spTree>
  </p:cSld>
  <p:clrMapOvr>
    <a:masterClrMapping/>
  </p:clrMapOvr>
  <p:transition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2">
            <a:extLst>
              <a:ext uri="{FF2B5EF4-FFF2-40B4-BE49-F238E27FC236}">
                <a16:creationId xmlns:a16="http://schemas.microsoft.com/office/drawing/2014/main" id="{F08A1DEE-AEEB-44CD-9D30-CF30D69E275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5576" y="476672"/>
            <a:ext cx="6408712" cy="6286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anchor="b"/>
          <a:lstStyle>
            <a:lvl1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1pPr>
            <a:lvl2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2pPr>
            <a:lvl3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3pPr>
            <a:lvl4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4pPr>
            <a:lvl5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Trademarks </a:t>
            </a:r>
          </a:p>
        </p:txBody>
      </p:sp>
      <p:sp>
        <p:nvSpPr>
          <p:cNvPr id="131075" name="Rectangle 3">
            <a:extLst>
              <a:ext uri="{FF2B5EF4-FFF2-40B4-BE49-F238E27FC236}">
                <a16:creationId xmlns:a16="http://schemas.microsoft.com/office/drawing/2014/main" id="{39F11977-0730-49BB-AF04-5C83359B70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8566" y="1613917"/>
            <a:ext cx="7360275" cy="34861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1800" b="1"/>
              <a:t>Trademarks are valuable business assets</a:t>
            </a:r>
          </a:p>
          <a:p>
            <a:r>
              <a:rPr lang="en-US" altLang="en-US" sz="1800" b="1"/>
              <a:t>Interbrand 2003 Annual Survey of the world’s most valuable global brands:</a:t>
            </a:r>
          </a:p>
          <a:p>
            <a:endParaRPr lang="en-US" altLang="en-US" sz="2100" b="1"/>
          </a:p>
          <a:p>
            <a:endParaRPr lang="en-US" altLang="en-US" sz="2100" b="1"/>
          </a:p>
          <a:p>
            <a:pPr>
              <a:buFontTx/>
              <a:buNone/>
            </a:pPr>
            <a:endParaRPr lang="en-US" altLang="en-US" sz="2100" b="1"/>
          </a:p>
          <a:p>
            <a:pPr>
              <a:buFontTx/>
              <a:buNone/>
            </a:pPr>
            <a:endParaRPr lang="en-US" altLang="en-US" sz="2100" b="1"/>
          </a:p>
          <a:p>
            <a:pPr>
              <a:buFontTx/>
              <a:buNone/>
            </a:pPr>
            <a:endParaRPr lang="en-US" altLang="en-US" sz="2100" b="1"/>
          </a:p>
          <a:p>
            <a:pPr>
              <a:buFontTx/>
              <a:buNone/>
            </a:pPr>
            <a:r>
              <a:rPr lang="en-US" altLang="en-US" sz="1500" b="1"/>
              <a:t>Coca-Cola: 70.45</a:t>
            </a:r>
            <a:r>
              <a:rPr lang="en-US" altLang="en-US" sz="1500"/>
              <a:t> billion US$   </a:t>
            </a:r>
            <a:r>
              <a:rPr lang="en-US" altLang="en-US" sz="1500" b="1"/>
              <a:t>Microsoft</a:t>
            </a:r>
            <a:r>
              <a:rPr lang="en-US" altLang="en-US" sz="1500"/>
              <a:t> : 65.17 billion US$   </a:t>
            </a:r>
            <a:r>
              <a:rPr lang="en-US" altLang="en-US" sz="1500" b="1"/>
              <a:t>IBM: 51.71</a:t>
            </a:r>
            <a:r>
              <a:rPr lang="en-US" altLang="en-US" sz="1500"/>
              <a:t> US$.</a:t>
            </a:r>
            <a:endParaRPr lang="en-US" altLang="en-US" sz="1800"/>
          </a:p>
          <a:p>
            <a:endParaRPr lang="en-US" altLang="en-US" sz="750"/>
          </a:p>
        </p:txBody>
      </p:sp>
      <p:pic>
        <p:nvPicPr>
          <p:cNvPr id="131076" name="Picture 4">
            <a:extLst>
              <a:ext uri="{FF2B5EF4-FFF2-40B4-BE49-F238E27FC236}">
                <a16:creationId xmlns:a16="http://schemas.microsoft.com/office/drawing/2014/main" id="{430E9380-4DEA-4168-8D98-0CE006BAEE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5363" y="3068960"/>
            <a:ext cx="1371600" cy="1357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0000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1077" name="Picture 5">
            <a:extLst>
              <a:ext uri="{FF2B5EF4-FFF2-40B4-BE49-F238E27FC236}">
                <a16:creationId xmlns:a16="http://schemas.microsoft.com/office/drawing/2014/main" id="{8DCE832E-534B-4444-9BF3-2CF7306378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0870" y="2939777"/>
            <a:ext cx="1600200" cy="1304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0000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1078" name="Picture 6">
            <a:extLst>
              <a:ext uri="{FF2B5EF4-FFF2-40B4-BE49-F238E27FC236}">
                <a16:creationId xmlns:a16="http://schemas.microsoft.com/office/drawing/2014/main" id="{A7A530F2-98EF-4C04-A1AD-463C836131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758207"/>
            <a:ext cx="1837135" cy="16680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0000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2" name="Slide Number Placeholder 2">
            <a:extLst>
              <a:ext uri="{FF2B5EF4-FFF2-40B4-BE49-F238E27FC236}">
                <a16:creationId xmlns:a16="http://schemas.microsoft.com/office/drawing/2014/main" id="{2E201A69-839F-4E59-A215-722026C9099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 bwMode="auto">
          <a:xfrm>
            <a:off x="6057900" y="5541169"/>
            <a:ext cx="1600200" cy="35718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fld id="{BA1B2C69-5F6E-4CDD-912F-C2CC255CE541}" type="slidenum">
              <a:rPr lang="en-US" altLang="en-US" sz="1050">
                <a:latin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t>32</a:t>
            </a:fld>
            <a:endParaRPr lang="en-US" altLang="en-US" sz="1050">
              <a:latin typeface="Arial" panose="020B0604020202020204" pitchFamily="34" charset="0"/>
            </a:endParaRP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88BB1A7C-67E3-45EC-BF39-5CAC3F4C96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15616" y="476672"/>
            <a:ext cx="6000750" cy="800100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 algn="l"/>
            <a:r>
              <a:rPr lang="en-US" altLang="en-US" sz="4950" b="1" dirty="0"/>
              <a:t>“Brand” Companies</a:t>
            </a:r>
            <a:endParaRPr lang="en-US" altLang="en-US" sz="3300" dirty="0"/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DEDE9461-1511-4966-8013-D42C4329DD8C}"/>
              </a:ext>
            </a:extLst>
          </p:cNvPr>
          <p:cNvSpPr txBox="1">
            <a:spLocks noChangeArrowheads="1"/>
          </p:cNvSpPr>
          <p:nvPr/>
        </p:nvSpPr>
        <p:spPr>
          <a:xfrm>
            <a:off x="1115616" y="1916832"/>
            <a:ext cx="6163866" cy="2514600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2400" b="1"/>
              <a:t>Nike...</a:t>
            </a:r>
          </a:p>
          <a:p>
            <a:r>
              <a:rPr lang="en-US" altLang="en-US" sz="2400" b="1"/>
              <a:t>Adidas...</a:t>
            </a:r>
          </a:p>
          <a:p>
            <a:r>
              <a:rPr lang="en-US" altLang="en-US" sz="2400" b="1"/>
              <a:t>Reebok...</a:t>
            </a:r>
          </a:p>
          <a:p>
            <a:r>
              <a:rPr lang="en-US" altLang="en-US" sz="2400" b="1"/>
              <a:t>Levi-Strauss…</a:t>
            </a:r>
          </a:p>
          <a:p>
            <a:r>
              <a:rPr lang="en-US" altLang="en-US" sz="2400"/>
              <a:t>		</a:t>
            </a:r>
            <a:r>
              <a:rPr lang="en-US" altLang="en-US" sz="3300" b="1"/>
              <a:t>…Own No Factories</a:t>
            </a:r>
            <a:endParaRPr lang="en-US" altLang="en-US" sz="3300"/>
          </a:p>
        </p:txBody>
      </p:sp>
    </p:spTree>
    <p:extLst>
      <p:ext uri="{BB962C8B-B14F-4D97-AF65-F5344CB8AC3E}">
        <p14:creationId xmlns:p14="http://schemas.microsoft.com/office/powerpoint/2010/main" val="224796399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2" name="Slide Number Placeholder 2">
            <a:extLst>
              <a:ext uri="{FF2B5EF4-FFF2-40B4-BE49-F238E27FC236}">
                <a16:creationId xmlns:a16="http://schemas.microsoft.com/office/drawing/2014/main" id="{2E201A69-839F-4E59-A215-722026C9099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 bwMode="auto">
          <a:xfrm>
            <a:off x="6057900" y="5541169"/>
            <a:ext cx="1600200" cy="35718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fld id="{BA1B2C69-5F6E-4CDD-912F-C2CC255CE541}" type="slidenum">
              <a:rPr lang="en-US" altLang="en-US" sz="1050">
                <a:latin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t>33</a:t>
            </a:fld>
            <a:endParaRPr lang="en-US" altLang="en-US" sz="1050">
              <a:latin typeface="Arial" panose="020B0604020202020204" pitchFamily="34" charset="0"/>
            </a:endParaRP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AB4BB999-39AB-4D15-A442-C6D774279879}"/>
              </a:ext>
            </a:extLst>
          </p:cNvPr>
          <p:cNvSpPr txBox="1">
            <a:spLocks noChangeArrowheads="1"/>
          </p:cNvSpPr>
          <p:nvPr/>
        </p:nvSpPr>
        <p:spPr>
          <a:xfrm>
            <a:off x="808755" y="1628800"/>
            <a:ext cx="6830212" cy="3028950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</a:pPr>
            <a:r>
              <a:rPr lang="en-US" altLang="en-US" sz="2400" dirty="0"/>
              <a:t>New inventions</a:t>
            </a:r>
          </a:p>
          <a:p>
            <a:pPr>
              <a:buFontTx/>
              <a:buChar char="•"/>
            </a:pPr>
            <a:r>
              <a:rPr lang="en-US" altLang="en-US" sz="2400" dirty="0"/>
              <a:t>Adaptability to change (Management, Employees)</a:t>
            </a:r>
          </a:p>
          <a:p>
            <a:pPr>
              <a:buFontTx/>
              <a:buChar char="•"/>
            </a:pPr>
            <a:r>
              <a:rPr lang="en-US" altLang="en-US" sz="2400" dirty="0"/>
              <a:t>Changes in consumer tastes</a:t>
            </a:r>
          </a:p>
          <a:p>
            <a:pPr>
              <a:buFontTx/>
              <a:buChar char="•"/>
            </a:pPr>
            <a:r>
              <a:rPr lang="en-US" altLang="en-US" sz="2400" dirty="0"/>
              <a:t>Situation and trends in the economy</a:t>
            </a:r>
          </a:p>
          <a:p>
            <a:pPr>
              <a:buFontTx/>
              <a:buChar char="•"/>
            </a:pPr>
            <a:r>
              <a:rPr lang="en-US" altLang="en-US" sz="2400" dirty="0"/>
              <a:t>Industry trends and brands trends</a:t>
            </a:r>
          </a:p>
          <a:p>
            <a:pPr>
              <a:buFontTx/>
              <a:buChar char="•"/>
            </a:pPr>
            <a:r>
              <a:rPr lang="en-US" altLang="en-US" sz="2400" dirty="0"/>
              <a:t>Impact of technological developments</a:t>
            </a:r>
          </a:p>
        </p:txBody>
      </p:sp>
      <p:sp>
        <p:nvSpPr>
          <p:cNvPr id="9" name="Rectangle 2">
            <a:extLst>
              <a:ext uri="{FF2B5EF4-FFF2-40B4-BE49-F238E27FC236}">
                <a16:creationId xmlns:a16="http://schemas.microsoft.com/office/drawing/2014/main" id="{57849A31-1FA5-459C-A322-C71F871948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5516" y="559593"/>
            <a:ext cx="8712968" cy="800100"/>
          </a:xfrm>
          <a:prstGeom prst="rect">
            <a:avLst/>
          </a:prstGeo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 algn="l"/>
            <a:r>
              <a:rPr lang="en-US" altLang="en-US" sz="3600" b="1" dirty="0">
                <a:solidFill>
                  <a:srgbClr val="FF0000"/>
                </a:solidFill>
              </a:rPr>
              <a:t>Value of a brand can be affected by:</a:t>
            </a:r>
            <a:endParaRPr lang="en-US" altLang="en-US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485091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234" name="Rectangle 2">
            <a:extLst>
              <a:ext uri="{FF2B5EF4-FFF2-40B4-BE49-F238E27FC236}">
                <a16:creationId xmlns:a16="http://schemas.microsoft.com/office/drawing/2014/main" id="{143E28A6-DDBB-4859-B21E-5070882EB23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79712" y="188640"/>
            <a:ext cx="3714750" cy="5715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anchor="b"/>
          <a:lstStyle>
            <a:lvl1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1pPr>
            <a:lvl2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2pPr>
            <a:lvl3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3pPr>
            <a:lvl4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4pPr>
            <a:lvl5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Example no. 1</a:t>
            </a:r>
          </a:p>
        </p:txBody>
      </p:sp>
      <p:sp>
        <p:nvSpPr>
          <p:cNvPr id="223235" name="Rectangle 3">
            <a:extLst>
              <a:ext uri="{FF2B5EF4-FFF2-40B4-BE49-F238E27FC236}">
                <a16:creationId xmlns:a16="http://schemas.microsoft.com/office/drawing/2014/main" id="{22E0A9D9-B341-4BD0-8B3F-8183D125A1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35696" y="1340768"/>
            <a:ext cx="3714750" cy="33718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ts val="375"/>
              </a:spcBef>
              <a:spcAft>
                <a:spcPts val="375"/>
              </a:spcAft>
            </a:pPr>
            <a:r>
              <a:rPr lang="en-US" altLang="en-US" sz="1500" b="1"/>
              <a:t>Decades ago, Coca-Cola decided to keep its soft drink formula a </a:t>
            </a:r>
            <a:r>
              <a:rPr lang="en-US" altLang="en-US" sz="1500" b="1">
                <a:solidFill>
                  <a:srgbClr val="FF0000"/>
                </a:solidFill>
              </a:rPr>
              <a:t>secret</a:t>
            </a:r>
          </a:p>
          <a:p>
            <a:pPr>
              <a:spcBef>
                <a:spcPts val="375"/>
              </a:spcBef>
              <a:spcAft>
                <a:spcPts val="375"/>
              </a:spcAft>
            </a:pPr>
            <a:r>
              <a:rPr lang="en-US" altLang="en-US" sz="1500" b="1"/>
              <a:t>The formula is only know to a few people within the company</a:t>
            </a:r>
          </a:p>
          <a:p>
            <a:endParaRPr lang="en-US" altLang="en-US" sz="600" b="1"/>
          </a:p>
          <a:p>
            <a:pPr>
              <a:spcBef>
                <a:spcPts val="375"/>
              </a:spcBef>
              <a:spcAft>
                <a:spcPts val="375"/>
              </a:spcAft>
            </a:pPr>
            <a:r>
              <a:rPr lang="en-US" altLang="en-US" sz="1500" b="1"/>
              <a:t>Kept in the vault of a bank in Atlanta</a:t>
            </a:r>
            <a:endParaRPr lang="en-US" altLang="en-US" sz="1800" b="1"/>
          </a:p>
          <a:p>
            <a:pPr>
              <a:spcBef>
                <a:spcPts val="375"/>
              </a:spcBef>
              <a:spcAft>
                <a:spcPts val="375"/>
              </a:spcAft>
            </a:pPr>
            <a:r>
              <a:rPr lang="en-US" altLang="en-US" sz="1500" b="1"/>
              <a:t>Those who know the secret formula have signed non-disclosure agreements</a:t>
            </a:r>
          </a:p>
          <a:p>
            <a:pPr>
              <a:spcBef>
                <a:spcPts val="375"/>
              </a:spcBef>
              <a:spcAft>
                <a:spcPts val="375"/>
              </a:spcAft>
            </a:pPr>
            <a:r>
              <a:rPr lang="en-US" altLang="en-US" sz="1500" b="1"/>
              <a:t>It is rumored that they are not allowed to travel together</a:t>
            </a:r>
          </a:p>
          <a:p>
            <a:pPr>
              <a:spcBef>
                <a:spcPts val="375"/>
              </a:spcBef>
              <a:spcAft>
                <a:spcPts val="375"/>
              </a:spcAft>
            </a:pPr>
            <a:r>
              <a:rPr lang="en-US" altLang="en-US" sz="1500" b="1"/>
              <a:t>If it had patented its formula, the whole world would be making Coca-Cola</a:t>
            </a:r>
            <a:endParaRPr lang="en-US" altLang="en-US" sz="2400" b="1"/>
          </a:p>
        </p:txBody>
      </p:sp>
      <p:pic>
        <p:nvPicPr>
          <p:cNvPr id="223236" name="Picture 4">
            <a:extLst>
              <a:ext uri="{FF2B5EF4-FFF2-40B4-BE49-F238E27FC236}">
                <a16:creationId xmlns:a16="http://schemas.microsoft.com/office/drawing/2014/main" id="{91ED8E28-6C43-4089-8DEA-A7C960F9E5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9300" y="1028701"/>
            <a:ext cx="2114550" cy="152757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0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3237" name="Picture 5">
            <a:extLst>
              <a:ext uri="{FF2B5EF4-FFF2-40B4-BE49-F238E27FC236}">
                <a16:creationId xmlns:a16="http://schemas.microsoft.com/office/drawing/2014/main" id="{5DAA00CC-33AF-4A15-BE12-A9F93CE9F4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1030" y="2743200"/>
            <a:ext cx="1277540" cy="26289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0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258" name="Rectangle 2">
            <a:extLst>
              <a:ext uri="{FF2B5EF4-FFF2-40B4-BE49-F238E27FC236}">
                <a16:creationId xmlns:a16="http://schemas.microsoft.com/office/drawing/2014/main" id="{6668844D-F296-4E3C-A426-597ED94104B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47664" y="116632"/>
            <a:ext cx="5760640" cy="5715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anchor="b"/>
          <a:lstStyle>
            <a:lvl1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1pPr>
            <a:lvl2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2pPr>
            <a:lvl3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3pPr>
            <a:lvl4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4pPr>
            <a:lvl5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Example no. 2</a:t>
            </a:r>
            <a:r>
              <a:rPr lang="en-US" altLang="en-US" sz="3000" b="1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 </a:t>
            </a:r>
          </a:p>
        </p:txBody>
      </p:sp>
      <p:sp>
        <p:nvSpPr>
          <p:cNvPr id="224259" name="Rectangle 3">
            <a:extLst>
              <a:ext uri="{FF2B5EF4-FFF2-40B4-BE49-F238E27FC236}">
                <a16:creationId xmlns:a16="http://schemas.microsoft.com/office/drawing/2014/main" id="{D0DAABFF-6075-462F-BF54-BEDCE13265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56991" y="1412776"/>
            <a:ext cx="3719513" cy="32575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ts val="375"/>
              </a:spcBef>
              <a:spcAft>
                <a:spcPts val="375"/>
              </a:spcAft>
            </a:pPr>
            <a:r>
              <a:rPr lang="en-US" altLang="en-US" sz="2100" b="1" dirty="0">
                <a:solidFill>
                  <a:srgbClr val="CC0000"/>
                </a:solidFill>
              </a:rPr>
              <a:t>Patent </a:t>
            </a:r>
            <a:r>
              <a:rPr lang="en-US" altLang="en-US" sz="2100" dirty="0"/>
              <a:t>for stud and tube coupling system (the way bricks hold together) </a:t>
            </a:r>
          </a:p>
          <a:p>
            <a:endParaRPr lang="en-US" altLang="en-US" sz="750" dirty="0"/>
          </a:p>
          <a:p>
            <a:r>
              <a:rPr lang="en-US" altLang="en-US" sz="2100" dirty="0"/>
              <a:t>But: Today the patents have long expired and the company tries hard to keep out competitors by using </a:t>
            </a:r>
            <a:r>
              <a:rPr lang="en-US" altLang="en-US" sz="2100" b="1" dirty="0">
                <a:solidFill>
                  <a:srgbClr val="CC0000"/>
                </a:solidFill>
              </a:rPr>
              <a:t>designs</a:t>
            </a:r>
            <a:r>
              <a:rPr lang="en-US" altLang="en-US" sz="2100" b="1" dirty="0"/>
              <a:t>, </a:t>
            </a:r>
            <a:r>
              <a:rPr lang="en-US" altLang="en-US" sz="2100" b="1" dirty="0">
                <a:solidFill>
                  <a:srgbClr val="CC0000"/>
                </a:solidFill>
              </a:rPr>
              <a:t>trademarks</a:t>
            </a:r>
            <a:r>
              <a:rPr lang="en-US" altLang="en-US" sz="2100" dirty="0"/>
              <a:t> and </a:t>
            </a:r>
            <a:r>
              <a:rPr lang="en-US" altLang="en-US" sz="2100" b="1" dirty="0">
                <a:solidFill>
                  <a:srgbClr val="CC0000"/>
                </a:solidFill>
              </a:rPr>
              <a:t>copyright</a:t>
            </a:r>
            <a:endParaRPr lang="en-US" altLang="en-US" sz="2400" b="1" dirty="0"/>
          </a:p>
        </p:txBody>
      </p:sp>
      <p:pic>
        <p:nvPicPr>
          <p:cNvPr id="224260" name="Picture 4">
            <a:extLst>
              <a:ext uri="{FF2B5EF4-FFF2-40B4-BE49-F238E27FC236}">
                <a16:creationId xmlns:a16="http://schemas.microsoft.com/office/drawing/2014/main" id="{C3825903-39E2-4EC6-B406-E258A8A2E7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2608" y="1264774"/>
            <a:ext cx="2343150" cy="15621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4261" name="Picture 5">
            <a:extLst>
              <a:ext uri="{FF2B5EF4-FFF2-40B4-BE49-F238E27FC236}">
                <a16:creationId xmlns:a16="http://schemas.microsoft.com/office/drawing/2014/main" id="{FD4897E9-2852-4235-8BAD-5DBF9A5903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257575"/>
            <a:ext cx="2343150" cy="21717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000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>
            <a:extLst>
              <a:ext uri="{FF2B5EF4-FFF2-40B4-BE49-F238E27FC236}">
                <a16:creationId xmlns:a16="http://schemas.microsoft.com/office/drawing/2014/main" id="{20BCD398-E94F-4F22-9FC2-8F9CCC2C21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65432" y="611920"/>
            <a:ext cx="5772150" cy="5715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anchor="b"/>
          <a:lstStyle>
            <a:lvl1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1pPr>
            <a:lvl2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2pPr>
            <a:lvl3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3pPr>
            <a:lvl4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4pPr>
            <a:lvl5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30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Industrial Designs</a:t>
            </a:r>
          </a:p>
        </p:txBody>
      </p:sp>
      <p:sp>
        <p:nvSpPr>
          <p:cNvPr id="124931" name="Rectangle 3">
            <a:extLst>
              <a:ext uri="{FF2B5EF4-FFF2-40B4-BE49-F238E27FC236}">
                <a16:creationId xmlns:a16="http://schemas.microsoft.com/office/drawing/2014/main" id="{0EBE6C07-211B-4C33-B7EB-5FFA57E21E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65432" y="1371600"/>
            <a:ext cx="5772150" cy="24003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buFontTx/>
              <a:buNone/>
            </a:pPr>
            <a:r>
              <a:rPr lang="en-US" altLang="en-US" sz="2400" b="1" u="sng"/>
              <a:t>Business (Idea) point of view:</a:t>
            </a:r>
          </a:p>
          <a:p>
            <a:pPr>
              <a:buFontTx/>
              <a:buNone/>
            </a:pPr>
            <a:endParaRPr lang="en-US" altLang="en-US" sz="750"/>
          </a:p>
          <a:p>
            <a:pPr lvl="1"/>
            <a:r>
              <a:rPr lang="fr-CH" altLang="en-US" sz="2100"/>
              <a:t>Make your product appealing to consumers</a:t>
            </a:r>
          </a:p>
          <a:p>
            <a:pPr lvl="1"/>
            <a:r>
              <a:rPr lang="fr-CH" altLang="en-US" sz="2100"/>
              <a:t>Customize products in order to target different customers (e.g. Swatch)</a:t>
            </a:r>
          </a:p>
          <a:p>
            <a:pPr lvl="1"/>
            <a:r>
              <a:rPr lang="fr-CH" altLang="en-US" sz="2100"/>
              <a:t>Develop the brand (e.g. Apple ’s « Think Different » strategy; i Pod)</a:t>
            </a:r>
            <a:endParaRPr lang="en-US" altLang="en-US" sz="2100"/>
          </a:p>
        </p:txBody>
      </p:sp>
      <p:pic>
        <p:nvPicPr>
          <p:cNvPr id="124932" name="Picture 4" descr="swatch">
            <a:extLst>
              <a:ext uri="{FF2B5EF4-FFF2-40B4-BE49-F238E27FC236}">
                <a16:creationId xmlns:a16="http://schemas.microsoft.com/office/drawing/2014/main" id="{4CB031DC-F77B-4309-8CA7-EF7F212EB6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960080"/>
            <a:ext cx="1056085" cy="1600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4933" name="Picture 5" descr="Apple">
            <a:extLst>
              <a:ext uri="{FF2B5EF4-FFF2-40B4-BE49-F238E27FC236}">
                <a16:creationId xmlns:a16="http://schemas.microsoft.com/office/drawing/2014/main" id="{FD7691D1-9529-487A-B871-DE2AD0154E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1780" y="3960080"/>
            <a:ext cx="2743200" cy="133230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626" name="Rectangle 2">
            <a:extLst>
              <a:ext uri="{FF2B5EF4-FFF2-40B4-BE49-F238E27FC236}">
                <a16:creationId xmlns:a16="http://schemas.microsoft.com/office/drawing/2014/main" id="{4C31D803-A9B6-4ABE-A406-BF81C6EB586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47664" y="332656"/>
            <a:ext cx="6229350" cy="80010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4050" b="1" dirty="0"/>
              <a:t>Entrepreneurship 1</a:t>
            </a:r>
          </a:p>
        </p:txBody>
      </p:sp>
      <p:sp>
        <p:nvSpPr>
          <p:cNvPr id="154627" name="Rectangle 3">
            <a:extLst>
              <a:ext uri="{FF2B5EF4-FFF2-40B4-BE49-F238E27FC236}">
                <a16:creationId xmlns:a16="http://schemas.microsoft.com/office/drawing/2014/main" id="{AA1E601E-3ECA-45A9-B909-06A0D7E36F3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51520" y="1268760"/>
            <a:ext cx="8468687" cy="342900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r>
              <a:rPr lang="en-US" altLang="en-US" b="1" dirty="0"/>
              <a:t>	</a:t>
            </a:r>
            <a:r>
              <a:rPr lang="en-US" altLang="en-US" sz="2800" b="1" dirty="0">
                <a:solidFill>
                  <a:srgbClr val="CC3399"/>
                </a:solidFill>
              </a:rPr>
              <a:t>Entrepreneurship</a:t>
            </a:r>
            <a:r>
              <a:rPr lang="en-US" altLang="en-US" sz="2800" b="1" dirty="0">
                <a:solidFill>
                  <a:schemeClr val="tx2"/>
                </a:solidFill>
              </a:rPr>
              <a:t> drives </a:t>
            </a:r>
            <a:r>
              <a:rPr lang="en-US" altLang="en-US" sz="2800" b="1" dirty="0">
                <a:solidFill>
                  <a:schemeClr val="accent1"/>
                </a:solidFill>
              </a:rPr>
              <a:t>innovation</a:t>
            </a:r>
            <a:r>
              <a:rPr lang="en-US" altLang="en-US" sz="2800" b="1" dirty="0">
                <a:solidFill>
                  <a:schemeClr val="tx2"/>
                </a:solidFill>
              </a:rPr>
              <a:t>, </a:t>
            </a:r>
            <a:r>
              <a:rPr lang="en-US" altLang="en-US" sz="2800" b="1" dirty="0">
                <a:solidFill>
                  <a:srgbClr val="FF0000"/>
                </a:solidFill>
              </a:rPr>
              <a:t>competitiveness, job creation and economic growth</a:t>
            </a:r>
            <a:r>
              <a:rPr lang="en-US" altLang="en-US" sz="2800" b="1" dirty="0"/>
              <a:t>. </a:t>
            </a:r>
          </a:p>
          <a:p>
            <a:pPr>
              <a:buFontTx/>
              <a:buNone/>
            </a:pPr>
            <a:r>
              <a:rPr lang="en-US" altLang="en-US" sz="2800" b="1" dirty="0"/>
              <a:t>	It allows </a:t>
            </a:r>
            <a:r>
              <a:rPr lang="en-US" altLang="en-US" sz="2800" b="1" dirty="0">
                <a:solidFill>
                  <a:srgbClr val="FF0000"/>
                </a:solidFill>
              </a:rPr>
              <a:t>new/innovative ideas</a:t>
            </a:r>
            <a:r>
              <a:rPr lang="en-US" altLang="en-US" sz="2800" b="1" dirty="0"/>
              <a:t> to turn into successful ventures in high-tech sectors and/or can unlock the </a:t>
            </a:r>
            <a:r>
              <a:rPr lang="en-US" altLang="en-US" sz="2800" b="1" dirty="0">
                <a:solidFill>
                  <a:srgbClr val="00B050"/>
                </a:solidFill>
              </a:rPr>
              <a:t>personal potential of disadvantaged people </a:t>
            </a:r>
            <a:r>
              <a:rPr lang="en-US" altLang="en-US" sz="2800" b="1" dirty="0"/>
              <a:t>to create jobs for themselves and find a better place in society.</a:t>
            </a:r>
            <a:endParaRPr lang="en-US" altLang="ar-SA" sz="2800" b="1" dirty="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>
            <a:extLst>
              <a:ext uri="{FF2B5EF4-FFF2-40B4-BE49-F238E27FC236}">
                <a16:creationId xmlns:a16="http://schemas.microsoft.com/office/drawing/2014/main" id="{FD8AC09B-D0D4-4FAF-9FD3-F64FA20AE53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65070" y="260648"/>
            <a:ext cx="5829300" cy="68580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3600" b="1" dirty="0">
                <a:solidFill>
                  <a:srgbClr val="FF0000"/>
                </a:solidFill>
              </a:rPr>
              <a:t>Entrepreneurship 2</a:t>
            </a:r>
          </a:p>
        </p:txBody>
      </p:sp>
      <p:sp>
        <p:nvSpPr>
          <p:cNvPr id="155651" name="Rectangle 3">
            <a:extLst>
              <a:ext uri="{FF2B5EF4-FFF2-40B4-BE49-F238E27FC236}">
                <a16:creationId xmlns:a16="http://schemas.microsoft.com/office/drawing/2014/main" id="{D3976418-24DA-4F6E-A7C1-31A02F81D56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528" y="1052736"/>
            <a:ext cx="8682605" cy="308610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r>
              <a:rPr lang="en-US" altLang="en-US" b="1" dirty="0"/>
              <a:t>	</a:t>
            </a:r>
            <a:r>
              <a:rPr lang="en-US" altLang="en-US" sz="2800" b="1" dirty="0">
                <a:solidFill>
                  <a:srgbClr val="CC3399"/>
                </a:solidFill>
              </a:rPr>
              <a:t>Entrepreneurship</a:t>
            </a:r>
            <a:r>
              <a:rPr lang="en-US" altLang="en-US" sz="2800" b="1" dirty="0"/>
              <a:t>, in small business or large, focuses on </a:t>
            </a:r>
          </a:p>
          <a:p>
            <a:pPr algn="ctr">
              <a:buFontTx/>
              <a:buNone/>
            </a:pPr>
            <a:r>
              <a:rPr lang="en-US" altLang="en-US" sz="2400" b="1" dirty="0">
                <a:solidFill>
                  <a:srgbClr val="FF0000"/>
                </a:solidFill>
              </a:rPr>
              <a:t>"what may be"</a:t>
            </a:r>
            <a:r>
              <a:rPr lang="en-US" altLang="en-US" sz="2400" b="1" dirty="0"/>
              <a:t> </a:t>
            </a:r>
          </a:p>
          <a:p>
            <a:pPr algn="ctr">
              <a:buFontTx/>
              <a:buNone/>
            </a:pPr>
            <a:r>
              <a:rPr lang="en-US" altLang="en-US" sz="2400" b="1" dirty="0"/>
              <a:t>or </a:t>
            </a:r>
          </a:p>
          <a:p>
            <a:pPr algn="ctr">
              <a:buFontTx/>
              <a:buNone/>
            </a:pPr>
            <a:r>
              <a:rPr lang="en-US" altLang="en-US" sz="2400" b="1" dirty="0">
                <a:solidFill>
                  <a:srgbClr val="FF0000"/>
                </a:solidFill>
              </a:rPr>
              <a:t>"what can be"</a:t>
            </a:r>
            <a:r>
              <a:rPr lang="en-US" altLang="en-US" sz="2400" b="1" dirty="0"/>
              <a:t>. </a:t>
            </a:r>
          </a:p>
          <a:p>
            <a:pPr>
              <a:buFontTx/>
              <a:buNone/>
            </a:pPr>
            <a:r>
              <a:rPr lang="en-US" altLang="en-US" sz="2800" b="1" dirty="0"/>
              <a:t>	One is practicing entrepreneurship by looking for what is needed, what is missing, what is changing, and what consumers will buy during the coming years.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674" name="Rectangle 2">
            <a:extLst>
              <a:ext uri="{FF2B5EF4-FFF2-40B4-BE49-F238E27FC236}">
                <a16:creationId xmlns:a16="http://schemas.microsoft.com/office/drawing/2014/main" id="{21245F12-2BFF-4D07-9BE8-AE9DE3EF92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68910" y="404664"/>
            <a:ext cx="5429250" cy="68580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3600" b="1" dirty="0"/>
              <a:t>Entrepreneurship  3</a:t>
            </a:r>
          </a:p>
        </p:txBody>
      </p:sp>
      <p:sp>
        <p:nvSpPr>
          <p:cNvPr id="156675" name="Rectangle 3">
            <a:extLst>
              <a:ext uri="{FF2B5EF4-FFF2-40B4-BE49-F238E27FC236}">
                <a16:creationId xmlns:a16="http://schemas.microsoft.com/office/drawing/2014/main" id="{F4651E95-CD33-4CFF-8F9A-6CF38BC0357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528" y="1412776"/>
            <a:ext cx="8550479" cy="308610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r>
              <a:rPr lang="en-US" altLang="en-US" b="1" dirty="0"/>
              <a:t>	</a:t>
            </a:r>
            <a:r>
              <a:rPr lang="en-US" altLang="en-US" b="1" dirty="0">
                <a:solidFill>
                  <a:srgbClr val="FF0000"/>
                </a:solidFill>
              </a:rPr>
              <a:t>Entrepreneurs</a:t>
            </a:r>
            <a:r>
              <a:rPr lang="en-US" altLang="en-US" dirty="0"/>
              <a:t> have: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A </a:t>
            </a:r>
            <a:r>
              <a:rPr lang="en-US" altLang="en-US" b="1" dirty="0"/>
              <a:t>passion</a:t>
            </a:r>
            <a:r>
              <a:rPr lang="en-US" altLang="en-US" dirty="0"/>
              <a:t> for what they do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The </a:t>
            </a:r>
            <a:r>
              <a:rPr lang="en-US" altLang="en-US" b="1" dirty="0"/>
              <a:t>creativity</a:t>
            </a:r>
            <a:r>
              <a:rPr lang="en-US" altLang="en-US" dirty="0"/>
              <a:t> and </a:t>
            </a:r>
            <a:r>
              <a:rPr lang="en-US" altLang="en-US" b="1" dirty="0"/>
              <a:t>ability</a:t>
            </a:r>
            <a:r>
              <a:rPr lang="en-US" altLang="en-US" dirty="0"/>
              <a:t> to innovate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A sense of </a:t>
            </a:r>
            <a:r>
              <a:rPr lang="en-US" altLang="en-US" b="1" dirty="0"/>
              <a:t>independence</a:t>
            </a:r>
            <a:r>
              <a:rPr lang="en-US" altLang="en-US" dirty="0"/>
              <a:t> and </a:t>
            </a:r>
            <a:r>
              <a:rPr lang="en-US" altLang="en-US" b="1" dirty="0"/>
              <a:t>self- reliance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(Usually) a high level of </a:t>
            </a:r>
            <a:r>
              <a:rPr lang="en-US" altLang="en-US" b="1" dirty="0"/>
              <a:t>self confidence</a:t>
            </a:r>
          </a:p>
          <a:p>
            <a:pPr lvl="1">
              <a:lnSpc>
                <a:spcPct val="90000"/>
              </a:lnSpc>
            </a:pPr>
            <a:r>
              <a:rPr lang="en-US" altLang="en-US" dirty="0"/>
              <a:t>A </a:t>
            </a:r>
            <a:r>
              <a:rPr lang="en-US" altLang="en-US" b="1" dirty="0"/>
              <a:t>willingness</a:t>
            </a:r>
            <a:r>
              <a:rPr lang="en-US" altLang="en-US" dirty="0"/>
              <a:t> and </a:t>
            </a:r>
            <a:r>
              <a:rPr lang="en-US" altLang="en-US" b="1" dirty="0"/>
              <a:t>capability</a:t>
            </a:r>
            <a:r>
              <a:rPr lang="en-US" altLang="en-US" dirty="0"/>
              <a:t> (though not necessarily capacity or preference) for </a:t>
            </a:r>
            <a:r>
              <a:rPr lang="en-US" altLang="en-US" b="1" dirty="0"/>
              <a:t>taking risks</a:t>
            </a:r>
            <a:endParaRPr lang="en-US" altLang="en-US" dirty="0"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698" name="Rectangle 2">
            <a:extLst>
              <a:ext uri="{FF2B5EF4-FFF2-40B4-BE49-F238E27FC236}">
                <a16:creationId xmlns:a16="http://schemas.microsoft.com/office/drawing/2014/main" id="{D96BE20B-62E4-4D9A-83D8-F0E0DE18C27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69814" y="476672"/>
            <a:ext cx="5772150" cy="68580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3600" b="1">
                <a:solidFill>
                  <a:srgbClr val="FF0000"/>
                </a:solidFill>
              </a:rPr>
              <a:t>Entrepreneurship  4</a:t>
            </a:r>
          </a:p>
        </p:txBody>
      </p:sp>
      <p:sp>
        <p:nvSpPr>
          <p:cNvPr id="157699" name="Rectangle 3">
            <a:extLst>
              <a:ext uri="{FF2B5EF4-FFF2-40B4-BE49-F238E27FC236}">
                <a16:creationId xmlns:a16="http://schemas.microsoft.com/office/drawing/2014/main" id="{0502D583-85C1-4582-A6BF-D58FC1F5E11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43948" y="1484784"/>
            <a:ext cx="8456103" cy="291465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r>
              <a:rPr lang="en-US" altLang="en-US" sz="1800" b="1" dirty="0"/>
              <a:t>	</a:t>
            </a:r>
            <a:r>
              <a:rPr lang="en-US" altLang="en-US" b="1" dirty="0">
                <a:solidFill>
                  <a:srgbClr val="FF0000"/>
                </a:solidFill>
              </a:rPr>
              <a:t>Entrepreneurs</a:t>
            </a:r>
            <a:r>
              <a:rPr lang="en-US" altLang="en-US" b="1" dirty="0"/>
              <a:t> do not (usually) have:</a:t>
            </a:r>
          </a:p>
          <a:p>
            <a:pPr lvl="1">
              <a:lnSpc>
                <a:spcPct val="90000"/>
              </a:lnSpc>
            </a:pPr>
            <a:r>
              <a:rPr lang="en-US" altLang="en-US" b="1" dirty="0"/>
              <a:t>A tolerance for organizational bureaucracies</a:t>
            </a:r>
          </a:p>
          <a:p>
            <a:pPr lvl="1">
              <a:lnSpc>
                <a:spcPct val="90000"/>
              </a:lnSpc>
            </a:pPr>
            <a:r>
              <a:rPr lang="en-US" altLang="en-US" b="1" dirty="0"/>
              <a:t>A penchant for following rules</a:t>
            </a:r>
          </a:p>
          <a:p>
            <a:pPr lvl="1">
              <a:lnSpc>
                <a:spcPct val="90000"/>
              </a:lnSpc>
            </a:pPr>
            <a:r>
              <a:rPr lang="en-US" altLang="en-US" b="1" dirty="0"/>
              <a:t>A structured approach to developing and implementing ideas</a:t>
            </a:r>
          </a:p>
          <a:p>
            <a:pPr lvl="1">
              <a:lnSpc>
                <a:spcPct val="90000"/>
              </a:lnSpc>
            </a:pPr>
            <a:r>
              <a:rPr lang="en-US" altLang="en-US" b="1" dirty="0"/>
              <a:t>The foresight to plan a course of action once the idea is implemented and established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722" name="Rectangle 2">
            <a:extLst>
              <a:ext uri="{FF2B5EF4-FFF2-40B4-BE49-F238E27FC236}">
                <a16:creationId xmlns:a16="http://schemas.microsoft.com/office/drawing/2014/main" id="{43BD4549-70D9-45D5-AE38-7761BA18781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27584" y="476672"/>
            <a:ext cx="6708254" cy="80010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4050" b="1" dirty="0"/>
              <a:t>Entrepreneurial Success</a:t>
            </a:r>
          </a:p>
        </p:txBody>
      </p:sp>
      <p:sp>
        <p:nvSpPr>
          <p:cNvPr id="158724" name="Rectangle 4">
            <a:extLst>
              <a:ext uri="{FF2B5EF4-FFF2-40B4-BE49-F238E27FC236}">
                <a16:creationId xmlns:a16="http://schemas.microsoft.com/office/drawing/2014/main" id="{3766954F-028F-4A19-90FA-B216E02AE77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9544" y="2338499"/>
            <a:ext cx="8858774" cy="193899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US" altLang="en-US" sz="2400" b="1" dirty="0">
                <a:solidFill>
                  <a:srgbClr val="FF4005"/>
                </a:solidFill>
              </a:rPr>
              <a:t>1. </a:t>
            </a:r>
            <a:r>
              <a:rPr lang="en-US" altLang="en-US" sz="2400" b="1" dirty="0">
                <a:solidFill>
                  <a:srgbClr val="000000"/>
                </a:solidFill>
              </a:rPr>
              <a:t>People (Entrepreneur /Entrepreneurial Team)</a:t>
            </a:r>
          </a:p>
          <a:p>
            <a:r>
              <a:rPr lang="en-US" altLang="en-US" sz="2400" b="1" dirty="0">
                <a:solidFill>
                  <a:srgbClr val="FF4005"/>
                </a:solidFill>
              </a:rPr>
              <a:t>2. </a:t>
            </a:r>
            <a:r>
              <a:rPr lang="en-US" altLang="en-US" sz="2400" b="1" dirty="0">
                <a:solidFill>
                  <a:srgbClr val="000000"/>
                </a:solidFill>
              </a:rPr>
              <a:t>Opportunity (Marriage of Market and Product/Service)</a:t>
            </a:r>
          </a:p>
          <a:p>
            <a:r>
              <a:rPr lang="en-US" altLang="en-US" sz="2400" b="1" dirty="0">
                <a:solidFill>
                  <a:srgbClr val="FF4005"/>
                </a:solidFill>
              </a:rPr>
              <a:t>3. </a:t>
            </a:r>
            <a:r>
              <a:rPr lang="en-US" altLang="en-US" sz="2400" b="1" dirty="0">
                <a:solidFill>
                  <a:srgbClr val="000000"/>
                </a:solidFill>
              </a:rPr>
              <a:t>Access to Resources (Land. Labor, Capital, </a:t>
            </a:r>
            <a:r>
              <a:rPr lang="en-US" altLang="en-US" sz="2400" b="1" dirty="0">
                <a:solidFill>
                  <a:srgbClr val="FF0000"/>
                </a:solidFill>
              </a:rPr>
              <a:t>Knowledge</a:t>
            </a:r>
            <a:endParaRPr lang="en-US" altLang="en-US" sz="2400" b="1" dirty="0">
              <a:solidFill>
                <a:srgbClr val="000000"/>
              </a:solidFill>
            </a:endParaRPr>
          </a:p>
          <a:p>
            <a:pPr algn="ctr"/>
            <a:r>
              <a:rPr lang="en-US" altLang="en-US" sz="2400" b="1" dirty="0">
                <a:solidFill>
                  <a:srgbClr val="FF0000"/>
                </a:solidFill>
              </a:rPr>
              <a:t>And the fit amongst these three elements</a:t>
            </a:r>
          </a:p>
          <a:p>
            <a:pPr algn="ctr"/>
            <a:r>
              <a:rPr lang="en-US" altLang="en-US" sz="2400" b="1" dirty="0">
                <a:solidFill>
                  <a:srgbClr val="FF0000"/>
                </a:solidFill>
              </a:rPr>
              <a:t>(Business Model)</a:t>
            </a:r>
            <a:endParaRPr lang="en-US" altLang="en-US" sz="24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3">
            <a:extLst>
              <a:ext uri="{FF2B5EF4-FFF2-40B4-BE49-F238E27FC236}">
                <a16:creationId xmlns:a16="http://schemas.microsoft.com/office/drawing/2014/main" id="{02F3C998-5290-41C9-9E47-BE8535BED78F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395536" y="1556792"/>
            <a:ext cx="4283105" cy="3314700"/>
          </a:xfrm>
          <a:noFill/>
        </p:spPr>
        <p:txBody>
          <a:bodyPr/>
          <a:lstStyle/>
          <a:p>
            <a:r>
              <a:rPr lang="en-US" altLang="en-US" sz="3000" dirty="0"/>
              <a:t>Legal</a:t>
            </a:r>
          </a:p>
          <a:p>
            <a:r>
              <a:rPr lang="en-US" altLang="en-US" sz="3000" dirty="0"/>
              <a:t>Technical</a:t>
            </a:r>
          </a:p>
          <a:p>
            <a:r>
              <a:rPr lang="en-US" altLang="en-US" sz="3000" dirty="0"/>
              <a:t>Business</a:t>
            </a:r>
          </a:p>
          <a:p>
            <a:r>
              <a:rPr lang="en-US" altLang="en-US" sz="3000" dirty="0"/>
              <a:t>Export</a:t>
            </a:r>
          </a:p>
          <a:p>
            <a:r>
              <a:rPr lang="en-US" altLang="en-US" sz="3000" dirty="0"/>
              <a:t>Financial</a:t>
            </a:r>
          </a:p>
          <a:p>
            <a:r>
              <a:rPr lang="en-US" altLang="en-US" sz="3000" dirty="0"/>
              <a:t>Relationships</a:t>
            </a:r>
          </a:p>
        </p:txBody>
      </p:sp>
      <p:sp>
        <p:nvSpPr>
          <p:cNvPr id="18436" name="Rectangle 4">
            <a:extLst>
              <a:ext uri="{FF2B5EF4-FFF2-40B4-BE49-F238E27FC236}">
                <a16:creationId xmlns:a16="http://schemas.microsoft.com/office/drawing/2014/main" id="{38673B9E-3910-4A38-9AE0-953BCA7EF2A1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5148064" y="1628800"/>
            <a:ext cx="2857500" cy="3314700"/>
          </a:xfrm>
          <a:noFill/>
        </p:spPr>
        <p:txBody>
          <a:bodyPr/>
          <a:lstStyle/>
          <a:p>
            <a:r>
              <a:rPr lang="en-US" altLang="en-US" sz="3000" dirty="0"/>
              <a:t>Accounting</a:t>
            </a:r>
          </a:p>
          <a:p>
            <a:r>
              <a:rPr lang="en-US" altLang="en-US" sz="3000" dirty="0"/>
              <a:t>Tax</a:t>
            </a:r>
          </a:p>
          <a:p>
            <a:r>
              <a:rPr lang="en-US" altLang="en-US" sz="3000" dirty="0"/>
              <a:t>Insurance</a:t>
            </a:r>
          </a:p>
          <a:p>
            <a:r>
              <a:rPr lang="en-US" altLang="en-US" sz="3000" dirty="0"/>
              <a:t>Security</a:t>
            </a:r>
          </a:p>
          <a:p>
            <a:r>
              <a:rPr lang="en-US" altLang="en-US" sz="3000" dirty="0"/>
              <a:t>Automation</a:t>
            </a:r>
          </a:p>
          <a:p>
            <a:r>
              <a:rPr lang="en-US" altLang="en-US" sz="3000" dirty="0"/>
              <a:t>Personnel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A13FD441-C738-408D-B99C-E2380E4E774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14007" y="476672"/>
            <a:ext cx="7915986" cy="62865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b="1" dirty="0"/>
              <a:t>Intellectual Property </a:t>
            </a:r>
            <a:r>
              <a:rPr lang="en-US" altLang="en-US" b="1" i="1" dirty="0"/>
              <a:t>(IP)</a:t>
            </a:r>
            <a:r>
              <a:rPr lang="en-US" altLang="en-US" b="1" dirty="0"/>
              <a:t> Management - </a:t>
            </a:r>
            <a:r>
              <a:rPr lang="en-US" altLang="en-US" b="1" i="1" dirty="0">
                <a:solidFill>
                  <a:srgbClr val="FF0000"/>
                </a:solidFill>
              </a:rPr>
              <a:t>Issues</a:t>
            </a:r>
            <a:r>
              <a:rPr lang="en-US" altLang="en-US" dirty="0"/>
              <a:t> </a:t>
            </a: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C70D22F8-7E53-47EB-8BCD-805BA464EDA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16454" y="476672"/>
            <a:ext cx="7915986" cy="62865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b="1" dirty="0"/>
              <a:t>Intellectual Property </a:t>
            </a:r>
            <a:r>
              <a:rPr lang="en-US" altLang="en-US" b="1" i="1" dirty="0"/>
              <a:t>(IP)</a:t>
            </a:r>
            <a:r>
              <a:rPr lang="en-US" altLang="en-US" b="1" dirty="0"/>
              <a:t> Management  </a:t>
            </a:r>
            <a:r>
              <a:rPr lang="en-US" altLang="en-US" b="1" i="1" dirty="0">
                <a:solidFill>
                  <a:srgbClr val="FF0000"/>
                </a:solidFill>
              </a:rPr>
              <a:t>Issues</a:t>
            </a:r>
            <a:r>
              <a:rPr lang="en-US" altLang="en-US" dirty="0"/>
              <a:t> </a:t>
            </a: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9EF85A5C-4CA7-473A-9984-47BB1B9286A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77505" y="1828800"/>
            <a:ext cx="6937696" cy="4000500"/>
          </a:xfrm>
          <a:noFill/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altLang="en-US" sz="2400" dirty="0"/>
              <a:t>Trademarks (Brands)</a:t>
            </a:r>
          </a:p>
          <a:p>
            <a:r>
              <a:rPr lang="en-US" altLang="en-US" sz="2400" dirty="0"/>
              <a:t>Geographical Indications</a:t>
            </a:r>
          </a:p>
          <a:p>
            <a:r>
              <a:rPr lang="en-US" altLang="en-US" sz="2400" dirty="0"/>
              <a:t>Industrial Designs</a:t>
            </a:r>
          </a:p>
          <a:p>
            <a:r>
              <a:rPr lang="en-US" altLang="en-US" sz="2400" dirty="0"/>
              <a:t>Patents and Utility Models</a:t>
            </a:r>
          </a:p>
          <a:p>
            <a:r>
              <a:rPr lang="en-US" altLang="en-US" sz="2400" dirty="0"/>
              <a:t>Copyright and Related Rights </a:t>
            </a:r>
          </a:p>
          <a:p>
            <a:r>
              <a:rPr lang="en-US" altLang="en-US" sz="2400" dirty="0"/>
              <a:t>Trade Secrets</a:t>
            </a:r>
          </a:p>
          <a:p>
            <a:r>
              <a:rPr lang="en-US" altLang="en-US" sz="2400" dirty="0"/>
              <a:t>New Varieties of Plants</a:t>
            </a:r>
          </a:p>
          <a:p>
            <a:r>
              <a:rPr lang="en-US" altLang="en-US" sz="2400" dirty="0"/>
              <a:t>Unfair Competition </a:t>
            </a:r>
            <a:endParaRPr lang="en-US" altLang="en-US" sz="2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2596</TotalTime>
  <Words>2188</Words>
  <Application>Microsoft Office PowerPoint</Application>
  <PresentationFormat>On-screen Show (4:3)</PresentationFormat>
  <Paragraphs>368</Paragraphs>
  <Slides>43</Slides>
  <Notes>2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52" baseType="lpstr">
      <vt:lpstr>Arial</vt:lpstr>
      <vt:lpstr>Arial Narrow</vt:lpstr>
      <vt:lpstr>Myriad Pro</vt:lpstr>
      <vt:lpstr>Times</vt:lpstr>
      <vt:lpstr>Times New Roman</vt:lpstr>
      <vt:lpstr>Verdana</vt:lpstr>
      <vt:lpstr>Wingdings</vt:lpstr>
      <vt:lpstr>20140311PresentationUWTSDTemplate</vt:lpstr>
      <vt:lpstr>Photo Editor Photo</vt:lpstr>
      <vt:lpstr>Developing Innovation  and  Creativity for Business Advantage Week 4 (Part 2) The challenge of adding value to Innovation and Creativity</vt:lpstr>
      <vt:lpstr>Recap</vt:lpstr>
      <vt:lpstr>PowerPoint Presentation</vt:lpstr>
      <vt:lpstr>The Innovation Process</vt:lpstr>
      <vt:lpstr>PowerPoint Presentation</vt:lpstr>
      <vt:lpstr>Spotlight is on knowledge  in today’s economy</vt:lpstr>
      <vt:lpstr>Evaluation criteria:</vt:lpstr>
      <vt:lpstr>Market-oriented Economy</vt:lpstr>
      <vt:lpstr>Challenges in Today’s Economy</vt:lpstr>
      <vt:lpstr>Competition and Cooperation in Today’s Economy</vt:lpstr>
      <vt:lpstr>The Challenges to the IP System</vt:lpstr>
      <vt:lpstr>The challenge of adding value in today’s economy</vt:lpstr>
      <vt:lpstr>Value Chain Analysis (VCA</vt:lpstr>
      <vt:lpstr>Ideas, Creativity and Innovation</vt:lpstr>
      <vt:lpstr>IDEA to PRODUCT</vt:lpstr>
      <vt:lpstr>IDEA to MARKET</vt:lpstr>
      <vt:lpstr>Idea to Profit</vt:lpstr>
      <vt:lpstr>Understanding the Process of Innovation</vt:lpstr>
      <vt:lpstr>PowerPoint Presentation</vt:lpstr>
      <vt:lpstr>Basic Message 2 Intellectual Property (IP)</vt:lpstr>
      <vt:lpstr>Basic Message 3 (More for Less)</vt:lpstr>
      <vt:lpstr>PowerPoint Presentation</vt:lpstr>
      <vt:lpstr>PowerPoint Presentation</vt:lpstr>
      <vt:lpstr>IP Rights: Copyright</vt:lpstr>
      <vt:lpstr>PowerPoint Presentation</vt:lpstr>
      <vt:lpstr>PowerPoint Presentation</vt:lpstr>
      <vt:lpstr>PowerPoint Presentation</vt:lpstr>
      <vt:lpstr>Marketing principles…….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Entrepreneurship 1</vt:lpstr>
      <vt:lpstr>Entrepreneurship 2</vt:lpstr>
      <vt:lpstr>Entrepreneurship  3</vt:lpstr>
      <vt:lpstr>Entrepreneurship  4</vt:lpstr>
      <vt:lpstr>Entrepreneurial Success</vt:lpstr>
      <vt:lpstr>Intellectual Property (IP) Management - Issues </vt:lpstr>
      <vt:lpstr>Intellectual Property (IP) Management  Issues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Amare Desta</cp:lastModifiedBy>
  <cp:revision>161</cp:revision>
  <cp:lastPrinted>2018-07-09T15:27:01Z</cp:lastPrinted>
  <dcterms:created xsi:type="dcterms:W3CDTF">2002-10-07T19:43:58Z</dcterms:created>
  <dcterms:modified xsi:type="dcterms:W3CDTF">2020-06-10T04:53:36Z</dcterms:modified>
</cp:coreProperties>
</file>