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eg" ContentType="image/jpeg"/>
  <Default Extension="png" ContentType="image/png"/>
  <Override PartName="/docProps/app.xml" ContentType="application/vnd.openxmlformats-officedocument.extended-properties+xml"/>
  <Override PartName="/docProps/core.xml" ContentType="application/vnd.openxmlformats-package.core-properties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/Relationships>
</file>

<file path=ppt/presentation.xml><?xml version="1.0" encoding="utf-8"?>
<!--Generated by Aspose.Slides for .NET 24.12-->
<p:presentation xmlns:r="http://schemas.openxmlformats.org/officeDocument/2006/relationships" xmlns:a="http://schemas.openxmlformats.org/drawingml/2006/main" xmlns:p="http://schemas.openxmlformats.org/presentationml/2006/main" autoCompressPictures="0">
  <p:sldMasterIdLst>
    <p:sldMasterId id="2147483694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12192000" cy="6858000"/>
  <p:notesSz cx="6858000" cy="9144000"/>
  <p:custDataLst>
    <p:tags r:id="rId12"/>
  </p:custData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r="http://schemas.openxmlformats.org/officeDocument/2006/relationships" xmlns:a="http://schemas.openxmlformats.org/drawingml/2006/main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0"/>
    </p:ext>
  </p:extLst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fill>
          <a:solidFill>
            <a:schemeClr val="accent1">
              <a:tint val="40000"/>
            </a:schemeClr>
          </a:solidFill>
        </a:fill>
      </a:tcStyle>
    </a:band1H>
    <a:band1V>
      <a:tcStyle>
        <a:fill>
          <a:solidFill>
            <a:schemeClr val="accent1">
              <a:tint val="40000"/>
            </a:schemeClr>
          </a:solidFill>
        </a:fill>
      </a:tcStyle>
    </a:band1V>
    <a:lastCol>
      <a:tcTxStyle b="on">
        <a:fontRef idx="minor">
          <a:prstClr val="black"/>
        </a:fontRef>
        <a:schemeClr val="lt1"/>
      </a:tcTxStyle>
      <a:tcStyle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2" d="100"/>
          <a:sy n="82" d="100"/>
        </p:scale>
        <p:origin x="72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>
        <p:scale>
          <a:sx n="1" d="100"/>
          <a:sy n="1" d="100"/>
        </p:scale>
        <p:origin x="0" y="0"/>
      </p:cViewPr>
      <p:guideLst/>
    </p:cSldViewPr>
  </p:notesViewPr>
  <p:gridSpacing cx="72008" cy="72008"/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 /><Relationship Id="rId10" Type="http://schemas.openxmlformats.org/officeDocument/2006/relationships/slide" Target="slides/slide9.xml" /><Relationship Id="rId11" Type="http://schemas.openxmlformats.org/officeDocument/2006/relationships/slide" Target="slides/slide10.xml" /><Relationship Id="rId12" Type="http://schemas.openxmlformats.org/officeDocument/2006/relationships/tags" Target="tags/tag1.xml" /><Relationship Id="rId13" Type="http://schemas.openxmlformats.org/officeDocument/2006/relationships/presProps" Target="presProps.xml" /><Relationship Id="rId14" Type="http://schemas.openxmlformats.org/officeDocument/2006/relationships/viewProps" Target="viewProps.xml" /><Relationship Id="rId15" Type="http://schemas.openxmlformats.org/officeDocument/2006/relationships/theme" Target="theme/theme1.xml" /><Relationship Id="rId16" Type="http://schemas.openxmlformats.org/officeDocument/2006/relationships/tableStyles" Target="tableStyles.xml" /><Relationship Id="rId2" Type="http://schemas.openxmlformats.org/officeDocument/2006/relationships/slide" Target="slides/slide1.xml" /><Relationship Id="rId3" Type="http://schemas.openxmlformats.org/officeDocument/2006/relationships/slide" Target="slides/slide2.xml" /><Relationship Id="rId4" Type="http://schemas.openxmlformats.org/officeDocument/2006/relationships/slide" Target="slides/slide3.xml" /><Relationship Id="rId5" Type="http://schemas.openxmlformats.org/officeDocument/2006/relationships/slide" Target="slides/slide4.xml" /><Relationship Id="rId6" Type="http://schemas.openxmlformats.org/officeDocument/2006/relationships/slide" Target="slides/slide5.xml" /><Relationship Id="rId7" Type="http://schemas.openxmlformats.org/officeDocument/2006/relationships/slide" Target="slides/slide6.xml" /><Relationship Id="rId8" Type="http://schemas.openxmlformats.org/officeDocument/2006/relationships/slide" Target="slides/slide7.xml" /><Relationship Id="rId9" Type="http://schemas.openxmlformats.org/officeDocument/2006/relationships/slide" Target="slides/slide8.xml" /></Relationships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.jpeg" /><Relationship Id="rId2" Type="http://schemas.openxmlformats.org/officeDocument/2006/relationships/slideMaster" Target="../slideMasters/slideMaster1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.jpeg" /><Relationship Id="rId2" Type="http://schemas.openxmlformats.org/officeDocument/2006/relationships/slideMaster" Target="../slideMasters/slideMaster1.xml" /></Relationships>
</file>

<file path=ppt/slideLayouts/_rels/slideLayout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type="title" preserve="1">
  <p:cSld name="Title Slide">
    <p:bg>
      <p:bgPr>
        <a:gradFill flip="none" rotWithShape="1">
          <a:gsLst>
            <a:gs pos="0">
              <a:srgbClr val="B1DDFF"/>
            </a:gs>
            <a:gs pos="100000">
              <a:srgbClr val="B1DDFF">
                <a:lumMod val="64000"/>
                <a:lumOff val="36000"/>
              </a:srgb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3" name="Rectangle 2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1">
              <a:alphaModFix amt="12000"/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tile tx="-368300" ty="203200" sx="64000" sy="64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>
                <a:solidFill>
                  <a:prstClr val="white"/>
                </a:solidFill>
              </a:rPr>
              <a:t>C</a:t>
            </a:r>
          </a:p>
        </p:txBody>
      </p:sp>
      <p:sp>
        <p:nvSpPr>
          <p:cNvPr id="10" name="Rectangle 9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solidFill>
            <a:schemeClr val="tx2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  <p:txBody>
          <a:bodyPr/>
          <a:lstStyle/>
          <a:p/>
        </p:txBody>
      </p:sp>
      <p:sp>
        <p:nvSpPr>
          <p:cNvPr id="11" name="Rectangle 10"/>
          <p:cNvSpPr/>
          <p:nvPr/>
        </p:nvSpPr>
        <p:spPr>
          <a:xfrm>
            <a:off x="1447801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bg2"/>
            </a:solidFill>
            <a:prstDash val="solid"/>
            <a:miter lim="800000"/>
          </a:ln>
          <a:effectLst/>
        </p:spPr>
        <p:txBody>
          <a:bodyPr/>
          <a:lstStyle/>
          <a:p/>
        </p:txBody>
      </p:sp>
      <p:sp>
        <p:nvSpPr>
          <p:cNvPr id="15" name="Rectangle 14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/>
        </p:txBody>
      </p:sp>
      <p:grpSp>
        <p:nvGrpSpPr>
          <p:cNvPr id="4" name="Group 3"/>
          <p:cNvGrpSpPr/>
          <p:nvPr/>
        </p:nvGrpSpPr>
        <p:grpSpPr>
          <a:xfrm>
            <a:off x="5250180" y="1267730"/>
            <a:ext cx="1691640" cy="645295"/>
            <a:chOff x="5318306" y="1386268"/>
            <a:chExt cx="1567331" cy="645295"/>
          </a:xfrm>
        </p:grpSpPr>
        <p:cxnSp>
          <p:nvCxnSpPr>
            <p:cNvPr id="17" name="Straight Connector 16"/>
            <p:cNvCxnSpPr/>
            <p:nvPr/>
          </p:nvCxnSpPr>
          <p:spPr>
            <a:xfrm flipH="1">
              <a:off x="5318306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accent1">
                  <a:lumMod val="20000"/>
                  <a:lumOff val="80000"/>
                </a:scheme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 flipH="1">
              <a:off x="6885637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accent1">
                  <a:lumMod val="20000"/>
                  <a:lumOff val="80000"/>
                </a:scheme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5318306" y="2031563"/>
              <a:ext cx="1567331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accent1">
                  <a:lumMod val="20000"/>
                  <a:lumOff val="80000"/>
                </a:scheme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61708" y="2091263"/>
            <a:ext cx="9068586" cy="2590800"/>
          </a:xfrm>
        </p:spPr>
        <p:txBody>
          <a:bodyPr tIns="45720" bIns="45720" anchor="ctr">
            <a:noAutofit/>
          </a:bodyPr>
          <a:lstStyle>
            <a:lvl1pPr algn="ctr">
              <a:lnSpc>
                <a:spcPct val="83000"/>
              </a:lnSpc>
              <a:defRPr lang="en-US" sz="7200" b="0" kern="1200" cap="all" spc="-100" baseline="0">
                <a:solidFill>
                  <a:schemeClr val="bg1"/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US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62100" y="4682062"/>
            <a:ext cx="9070848" cy="457201"/>
          </a:xfrm>
        </p:spPr>
        <p:txBody>
          <a:bodyPr>
            <a:normAutofit/>
          </a:bodyPr>
          <a:lstStyle>
            <a:lvl1pPr marL="0" indent="0" algn="ctr">
              <a:spcBef>
                <a:spcPct val="0"/>
              </a:spcBef>
              <a:buNone/>
              <a:defRPr sz="1600" spc="80" baseline="0">
                <a:solidFill>
                  <a:schemeClr val="bg2"/>
                </a:solidFill>
              </a:defRPr>
            </a:lvl1pPr>
            <a:lvl2pPr marL="457200" indent="0" algn="ctr">
              <a:buNone/>
              <a:defRPr sz="1600"/>
            </a:lvl2pPr>
            <a:lvl3pPr marL="914400" indent="0" algn="ctr">
              <a:buNone/>
              <a:defRPr sz="16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/>
          </a:p>
        </p:txBody>
      </p:sp>
      <p:sp>
        <p:nvSpPr>
          <p:cNvPr id="20" name="Date Placeholder 19"/>
          <p:cNvSpPr>
            <a:spLocks noGrp="1"/>
          </p:cNvSpPr>
          <p:nvPr>
            <p:ph type="dt" sz="half" idx="10"/>
          </p:nvPr>
        </p:nvSpPr>
        <p:spPr>
          <a:xfrm>
            <a:off x="5318760" y="1341255"/>
            <a:ext cx="1554480" cy="527213"/>
          </a:xfrm>
        </p:spPr>
        <p:txBody>
          <a:bodyPr/>
          <a:lstStyle>
            <a:lvl1pPr algn="ctr">
              <a:defRPr sz="1300" spc="0" baseline="0">
                <a:solidFill>
                  <a:srgbClr val="FFFFFF"/>
                </a:solidFill>
                <a:latin typeface="+mn-lt"/>
              </a:defRPr>
            </a:lvl1pPr>
          </a:lstStyle>
          <a:p>
            <a:fld id="{B61BEF0D-F0BB-DE4B-95CE-6DB70DBA9567}" type="datetimeFigureOut">
              <a:rPr lang="en-US" smtClean="0"/>
              <a:t>10/17/2025</a:t>
            </a:fld>
            <a:endParaRPr lang="en-US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1"/>
          </p:nvPr>
        </p:nvSpPr>
        <p:spPr>
          <a:xfrm>
            <a:off x="1453896" y="5212080"/>
            <a:ext cx="5905500" cy="228600"/>
          </a:xfrm>
        </p:spPr>
        <p:txBody>
          <a:bodyPr/>
          <a:lstStyle>
            <a:lvl1pPr algn="l">
              <a:defRPr>
                <a:solidFill>
                  <a:schemeClr val="bg2"/>
                </a:solidFill>
              </a:defRPr>
            </a:lvl1pPr>
          </a:lstStyle>
          <a:p>
            <a:endParaRPr lang="en-US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12"/>
          </p:nvPr>
        </p:nvSpPr>
        <p:spPr>
          <a:xfrm>
            <a:off x="8606919" y="5212080"/>
            <a:ext cx="2111881" cy="228600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D57F1E4F-1CFF-5643-939E-217C01CDF56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val="396160230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/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647F38-B617-4D2F-AE0A-013F0C4D2C57}" type="datetimeFigureOut">
              <a:rPr lang="en-US" smtClean="0"/>
              <a:t>10/17/2025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7799C9-84D9-46D2-A11E-BCF8A72052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val="1264734915"/>
      </p:ext>
    </p:extLst>
  </p:cSld>
  <p:clrMapOvr>
    <a:masterClrMapping/>
  </p:clrMapOvr>
  <p:transition/>
  <p:timing/>
</p:sldLayout>
</file>

<file path=ppt/slideLayouts/slideLayout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type="secHead" preserve="1">
  <p:cSld name="Section Header">
    <p:bg>
      <p:bgPr>
        <a:gradFill flip="none" rotWithShape="1">
          <a:gsLst>
            <a:gs pos="0">
              <a:schemeClr val="bg2">
                <a:tint val="80000"/>
                <a:shade val="100000"/>
                <a:satMod val="300000"/>
              </a:schemeClr>
            </a:gs>
            <a:gs pos="100000">
              <a:srgbClr val="B1DDFF">
                <a:lumMod val="64000"/>
                <a:lumOff val="36000"/>
              </a:srgb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5" name="Rectangle 14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1">
              <a:alphaModFix amt="12000"/>
              <a:duotone>
                <a:schemeClr val="accent2">
                  <a:shade val="45000"/>
                  <a:satMod val="135000"/>
                </a:schemeClr>
                <a:prstClr val="white"/>
              </a:duotone>
            </a:blip>
            <a:tile tx="-368300" ty="203200" sx="64000" sy="64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>
                <a:solidFill>
                  <a:prstClr val="white"/>
                </a:solidFill>
              </a:rPr>
              <a:t>C</a:t>
            </a:r>
          </a:p>
        </p:txBody>
      </p:sp>
      <p:sp>
        <p:nvSpPr>
          <p:cNvPr id="23" name="Rectangle 22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solidFill>
            <a:schemeClr val="tx2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  <p:txBody>
          <a:bodyPr/>
          <a:lstStyle/>
          <a:p/>
        </p:txBody>
      </p:sp>
      <p:sp>
        <p:nvSpPr>
          <p:cNvPr id="24" name="Rectangle 23"/>
          <p:cNvSpPr/>
          <p:nvPr/>
        </p:nvSpPr>
        <p:spPr>
          <a:xfrm>
            <a:off x="1447801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bg2"/>
            </a:solidFill>
            <a:prstDash val="solid"/>
            <a:miter lim="800000"/>
          </a:ln>
          <a:effectLst/>
        </p:spPr>
        <p:txBody>
          <a:bodyPr/>
          <a:lstStyle/>
          <a:p/>
        </p:txBody>
      </p:sp>
      <p:sp>
        <p:nvSpPr>
          <p:cNvPr id="30" name="Rectangle 29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/>
        </p:txBody>
      </p:sp>
      <p:grpSp>
        <p:nvGrpSpPr>
          <p:cNvPr id="31" name="Group 30"/>
          <p:cNvGrpSpPr/>
          <p:nvPr/>
        </p:nvGrpSpPr>
        <p:grpSpPr>
          <a:xfrm>
            <a:off x="5250180" y="1267730"/>
            <a:ext cx="1691640" cy="645295"/>
            <a:chOff x="5318306" y="1386268"/>
            <a:chExt cx="1567331" cy="645295"/>
          </a:xfrm>
        </p:grpSpPr>
        <p:cxnSp>
          <p:nvCxnSpPr>
            <p:cNvPr id="32" name="Straight Connector 31"/>
            <p:cNvCxnSpPr/>
            <p:nvPr/>
          </p:nvCxnSpPr>
          <p:spPr>
            <a:xfrm flipH="1">
              <a:off x="5318306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accent1">
                  <a:lumMod val="20000"/>
                  <a:lumOff val="80000"/>
                </a:scheme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 flipH="1">
              <a:off x="6885637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accent1">
                  <a:lumMod val="20000"/>
                  <a:lumOff val="80000"/>
                </a:scheme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5318306" y="2031563"/>
              <a:ext cx="1567331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accent1">
                  <a:lumMod val="20000"/>
                  <a:lumOff val="80000"/>
                </a:scheme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63623" y="2094309"/>
            <a:ext cx="9070848" cy="2587752"/>
          </a:xfrm>
        </p:spPr>
        <p:txBody>
          <a:bodyPr anchor="ctr">
            <a:noAutofit/>
          </a:bodyPr>
          <a:lstStyle>
            <a:lvl1pPr algn="ctr">
              <a:lnSpc>
                <a:spcPct val="83000"/>
              </a:lnSpc>
              <a:defRPr lang="en-US" sz="7200" kern="1200" cap="all" spc="-100" baseline="0">
                <a:solidFill>
                  <a:schemeClr val="bg1"/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US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63624" y="4682062"/>
            <a:ext cx="9070848" cy="457200"/>
          </a:xfrm>
        </p:spPr>
        <p:txBody>
          <a:bodyPr anchor="t">
            <a:normAutofit/>
          </a:bodyPr>
          <a:lstStyle>
            <a:lvl1pPr marL="0" indent="0" algn="ctr">
              <a:buNone/>
              <a:tabLst>
                <a:tab pos="2633663"/>
              </a:tabLst>
              <a:defRPr sz="1600">
                <a:solidFill>
                  <a:schemeClr val="bg2"/>
                </a:solidFill>
                <a:effectLst/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321808" y="1344502"/>
            <a:ext cx="1554480" cy="530352"/>
          </a:xfrm>
        </p:spPr>
        <p:txBody>
          <a:bodyPr/>
          <a:lstStyle>
            <a:lvl1pPr algn="ctr">
              <a:defRPr lang="en-US" sz="1300" kern="1200" spc="0" baseline="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</a:lstStyle>
          <a:p>
            <a:fld id="{B61BEF0D-F0BB-DE4B-95CE-6DB70DBA9567}" type="datetimeFigureOut">
              <a:rPr lang="en-US" smtClean="0"/>
              <a:t>10/17/2025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453896" y="5212080"/>
            <a:ext cx="5907024" cy="228600"/>
          </a:xfrm>
        </p:spPr>
        <p:txBody>
          <a:bodyPr/>
          <a:lstStyle>
            <a:lvl1pPr algn="l">
              <a:defRPr>
                <a:solidFill>
                  <a:schemeClr val="bg2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04504" y="5212080"/>
            <a:ext cx="2112264" cy="228600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D57F1E4F-1CFF-5643-939E-217C01CDF56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val="23411949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/>
  <p:timing/>
</p:sldLayout>
</file>

<file path=ppt/slideLayouts/slideLayout4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66800" y="2103120"/>
            <a:ext cx="4754880" cy="374904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70320" y="2103120"/>
            <a:ext cx="4754880" cy="374904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FA754-D5C3-4E66-96A6-867B257F58DC}" type="datetimeFigureOut">
              <a:rPr lang="en-US" smtClean="0"/>
              <a:t>10/17/2025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84065D-F351-4B03-BD91-D8A6B8D4B36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val="1475653768"/>
      </p:ext>
    </p:extLst>
  </p:cSld>
  <p:clrMapOvr>
    <a:masterClrMapping/>
  </p:clrMapOvr>
  <p:transition/>
  <p:timing/>
</p:sldLayout>
</file>

<file path=ppt/slideLayouts/slideLayout5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9848" y="2074334"/>
            <a:ext cx="4754880" cy="640080"/>
          </a:xfrm>
        </p:spPr>
        <p:txBody>
          <a:bodyPr anchor="ctr">
            <a:normAutofit/>
          </a:bodyPr>
          <a:lstStyle>
            <a:lvl1pPr marL="0" indent="0" algn="ctr">
              <a:spcBef>
                <a:spcPct val="0"/>
              </a:spcBef>
              <a:buNone/>
              <a:defRPr sz="1800" b="0">
                <a:solidFill>
                  <a:schemeClr val="tx2"/>
                </a:solidFill>
                <a:latin typeface="+mn-lt"/>
              </a:defRPr>
            </a:lvl1pPr>
            <a:lvl2pPr marL="457200" indent="0">
              <a:buNone/>
              <a:defRPr sz="18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69848" y="2755898"/>
            <a:ext cx="4754880" cy="32004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73368" y="2074334"/>
            <a:ext cx="4754880" cy="640080"/>
          </a:xfrm>
        </p:spPr>
        <p:txBody>
          <a:bodyPr anchor="ctr">
            <a:normAutofit/>
          </a:bodyPr>
          <a:lstStyle>
            <a:lvl1pPr marL="0" indent="0" algn="ctr">
              <a:spcBef>
                <a:spcPct val="0"/>
              </a:spcBef>
              <a:buNone/>
              <a:defRPr sz="1800" b="0">
                <a:solidFill>
                  <a:schemeClr val="tx2"/>
                </a:solidFill>
              </a:defRPr>
            </a:lvl1pPr>
            <a:lvl2pPr marL="457200" indent="0">
              <a:buNone/>
              <a:defRPr sz="18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73368" y="2756581"/>
            <a:ext cx="4754880" cy="32004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t>10/17/2025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val="1271649617"/>
      </p:ext>
    </p:extLst>
  </p:cSld>
  <p:clrMapOvr>
    <a:masterClrMapping/>
  </p:clrMapOvr>
  <p:transition/>
  <p:timing/>
</p:sldLayout>
</file>

<file path=ppt/slideLayouts/slideLayout6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t>10/17/2025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val="2911121082"/>
      </p:ext>
    </p:extLst>
  </p:cSld>
  <p:clrMapOvr>
    <a:masterClrMapping/>
  </p:clrMapOvr>
  <p:transition/>
  <p:timing/>
</p:sldLayout>
</file>

<file path=ppt/slideLayouts/slideLayout7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t>10/17/2025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val="1501437890"/>
      </p:ext>
    </p:extLst>
  </p:cSld>
  <p:clrMapOvr>
    <a:masterClrMapping/>
  </p:clrMapOvr>
  <p:transition/>
  <p:timing/>
</p:sldLayout>
</file>

<file path=ppt/slideLayouts/slideLayout8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5" name="Rectangle 14"/>
          <p:cNvSpPr/>
          <p:nvPr/>
        </p:nvSpPr>
        <p:spPr>
          <a:xfrm>
            <a:off x="9020386" y="237744"/>
            <a:ext cx="2926080" cy="6382512"/>
          </a:xfrm>
          <a:prstGeom prst="rect">
            <a:avLst/>
          </a:prstGeom>
          <a:solidFill>
            <a:schemeClr val="accent1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/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96400" y="607392"/>
            <a:ext cx="2430780" cy="1645920"/>
          </a:xfrm>
        </p:spPr>
        <p:txBody>
          <a:bodyPr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2800" b="0" kern="1200" cap="none" spc="0" baseline="0">
                <a:solidFill>
                  <a:srgbClr val="FFFFFF"/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US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609600"/>
            <a:ext cx="7772400" cy="5334000"/>
          </a:xfrm>
        </p:spPr>
        <p:txBody>
          <a:bodyPr/>
          <a:lstStyle>
            <a:lvl1pPr>
              <a:defRPr sz="19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296400" y="2286000"/>
            <a:ext cx="2430780" cy="3505200"/>
          </a:xfrm>
        </p:spPr>
        <p:txBody>
          <a:bodyPr>
            <a:normAutofit/>
          </a:bodyPr>
          <a:lstStyle>
            <a:lvl1pPr marL="0" indent="0">
              <a:lnSpc>
                <a:spcPct val="110000"/>
              </a:lnSpc>
              <a:spcBef>
                <a:spcPts val="800"/>
              </a:spcBef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0" name="Rectangle 9"/>
          <p:cNvSpPr/>
          <p:nvPr/>
        </p:nvSpPr>
        <p:spPr>
          <a:xfrm>
            <a:off x="9157546" y="374904"/>
            <a:ext cx="2651760" cy="6108192"/>
          </a:xfrm>
          <a:prstGeom prst="rect">
            <a:avLst/>
          </a:prstGeom>
          <a:noFill/>
          <a:ln w="6350" cap="sq">
            <a:solidFill>
              <a:srgbClr val="FFFFFF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/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t>10/17/2025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D57F1E4F-1CFF-5643-939E-217C01CDF56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val="3053575926"/>
      </p:ext>
    </p:extLst>
  </p:cSld>
  <p:clrMapOvr>
    <a:masterClrMapping/>
  </p:clrMapOvr>
  <p:transition/>
  <p:timing/>
</p:sldLayout>
</file>

<file path=ppt/slideLayouts/slideLayout9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0" name="Rectangle 9"/>
          <p:cNvSpPr/>
          <p:nvPr/>
        </p:nvSpPr>
        <p:spPr>
          <a:xfrm>
            <a:off x="9020386" y="237744"/>
            <a:ext cx="2926080" cy="6382512"/>
          </a:xfrm>
          <a:prstGeom prst="rect">
            <a:avLst/>
          </a:prstGeom>
          <a:solidFill>
            <a:schemeClr val="accent1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/>
        </p:txBody>
      </p:sp>
      <p:sp>
        <p:nvSpPr>
          <p:cNvPr id="11" name="Rectangle 10"/>
          <p:cNvSpPr/>
          <p:nvPr/>
        </p:nvSpPr>
        <p:spPr>
          <a:xfrm>
            <a:off x="9157546" y="374904"/>
            <a:ext cx="2651760" cy="6108192"/>
          </a:xfrm>
          <a:prstGeom prst="rect">
            <a:avLst/>
          </a:prstGeom>
          <a:noFill/>
          <a:ln w="6350" cap="sq">
            <a:solidFill>
              <a:srgbClr val="FFFFFF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/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96400" y="603504"/>
            <a:ext cx="2432304" cy="1645920"/>
          </a:xfrm>
        </p:spPr>
        <p:txBody>
          <a:bodyPr anchor="b">
            <a:noAutofit/>
          </a:bodyPr>
          <a:lstStyle>
            <a:lvl1pPr algn="l">
              <a:defRPr sz="2800" b="0">
                <a:solidFill>
                  <a:srgbClr val="FFFFFF"/>
                </a:solidFill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28599" y="237744"/>
            <a:ext cx="8531352" cy="6382512"/>
          </a:xfrm>
          <a:solidFill>
            <a:srgbClr val="969696"/>
          </a:solidFill>
          <a:ln>
            <a:noFill/>
          </a:ln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296400" y="2286000"/>
            <a:ext cx="2432304" cy="3502152"/>
          </a:xfrm>
        </p:spPr>
        <p:txBody>
          <a:bodyPr>
            <a:normAutofit/>
          </a:bodyPr>
          <a:lstStyle>
            <a:lvl1pPr marL="0" indent="0" algn="l">
              <a:lnSpc>
                <a:spcPct val="110000"/>
              </a:lnSpc>
              <a:spcBef>
                <a:spcPts val="800"/>
              </a:spcBef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effectLst>
                  <a:outerShdw blurRad="12700" dist="381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fld id="{B61BEF0D-F0BB-DE4B-95CE-6DB70DBA9567}" type="datetimeFigureOut">
              <a:rPr lang="en-US" smtClean="0"/>
              <a:t>10/17/2025</a:t>
            </a:fld>
            <a:endParaRPr lang="en-US"/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algn="r">
              <a:defRPr lang="en-US" sz="1000" kern="120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12700" dist="381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</a:lstStyle>
          <a:p>
            <a:endParaRPr lang="en-US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D57F1E4F-1CFF-5643-939E-217C01CDF56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val="2041400769"/>
      </p:ext>
    </p:extLst>
  </p:cSld>
  <p:clrMapOvr>
    <a:masterClrMapping/>
  </p:clrMapOvr>
  <p:transition/>
  <p:timing/>
</p:sldLayout>
</file>

<file path=ppt/slideLayouts/slideLayout10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t>10/17/2025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val="2752007658"/>
      </p:ext>
    </p:extLst>
  </p:cSld>
  <p:clrMapOvr>
    <a:masterClrMapping/>
  </p:clrMapOvr>
  <p:transition/>
  <p:timing/>
</p:sldLayout>
</file>

<file path=ppt/slideLayouts/slideLayout1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1600" y="762000"/>
            <a:ext cx="2362200" cy="52578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762000"/>
            <a:ext cx="8077200" cy="525780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t>10/17/2025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val="1402395405"/>
      </p:ext>
    </p:extLst>
  </p:cSld>
  <p:clrMapOvr>
    <a:masterClrMapping/>
  </p:clrMapOvr>
  <p:transition/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10" Type="http://schemas.openxmlformats.org/officeDocument/2006/relationships/slideLayout" Target="../slideLayouts/slideLayout10.xml" /><Relationship Id="rId11" Type="http://schemas.openxmlformats.org/officeDocument/2006/relationships/slideLayout" Target="../slideLayouts/slideLayout11.xml" /><Relationship Id="rId12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3" Type="http://schemas.openxmlformats.org/officeDocument/2006/relationships/slideLayout" Target="../slideLayouts/slideLayout3.xml" /><Relationship Id="rId4" Type="http://schemas.openxmlformats.org/officeDocument/2006/relationships/slideLayout" Target="../slideLayouts/slideLayout4.xml" /><Relationship Id="rId5" Type="http://schemas.openxmlformats.org/officeDocument/2006/relationships/slideLayout" Target="../slideLayouts/slideLayout5.xml" /><Relationship Id="rId6" Type="http://schemas.openxmlformats.org/officeDocument/2006/relationships/slideLayout" Target="../slideLayouts/slideLayout6.xml" /><Relationship Id="rId7" Type="http://schemas.openxmlformats.org/officeDocument/2006/relationships/slideLayout" Target="../slideLayouts/slideLayout7.xml" /><Relationship Id="rId8" Type="http://schemas.openxmlformats.org/officeDocument/2006/relationships/slideLayout" Target="../slideLayouts/slideLayout8.xml" /><Relationship Id="rId9" Type="http://schemas.openxmlformats.org/officeDocument/2006/relationships/slideLayout" Target="../slideLayouts/slideLayout9.xml" /></Relationships>
</file>

<file path=ppt/slideMasters/slideMaster1.xml><?xml version="1.0" encoding="utf-8"?>
<p:sld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7" name="Rectangle 6"/>
          <p:cNvSpPr/>
          <p:nvPr/>
        </p:nvSpPr>
        <p:spPr>
          <a:xfrm>
            <a:off x="234696" y="237744"/>
            <a:ext cx="11722608" cy="6382512"/>
          </a:xfrm>
          <a:prstGeom prst="rect">
            <a:avLst/>
          </a:prstGeom>
          <a:solidFill>
            <a:schemeClr val="bg2"/>
          </a:solidFill>
          <a:ln w="6350" cap="flat" cmpd="sng" algn="ctr">
            <a:noFill/>
            <a:prstDash val="solid"/>
          </a:ln>
          <a:effectLst>
            <a:softEdge rad="0"/>
          </a:effectLst>
        </p:spPr>
        <p:txBody>
          <a:bodyPr/>
          <a:lstStyle/>
          <a:p/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66800" y="642594"/>
            <a:ext cx="10058400" cy="1371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2103120"/>
            <a:ext cx="10058400" cy="39319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89464" y="6214535"/>
            <a:ext cx="2743200" cy="2560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smtClean="0"/>
              <a:t>10/17/2025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89960" y="6214535"/>
            <a:ext cx="5212080" cy="2560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14667" y="6214535"/>
            <a:ext cx="1463040" cy="2560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D57F1E4F-1CFF-5643-939E-217C01CDF565}" type="slidenum">
              <a:rPr lang="en-US" smtClean="0"/>
              <a:t>‹#›</a:t>
            </a:fld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371856" y="374904"/>
            <a:ext cx="11448288" cy="6108192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  <p:txBody>
          <a:bodyPr/>
          <a:lstStyle/>
          <a:p/>
        </p:txBody>
      </p:sp>
    </p:spTree>
    <p:extLst>
      <p:ext uri="{BB962C8B-B14F-4D97-AF65-F5344CB8AC3E}">
        <p14:creationId val="98058847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95" r:id="rId1"/>
    <p:sldLayoutId id="2147483696" r:id="rId2"/>
    <p:sldLayoutId id="2147483697" r:id="rId3"/>
    <p:sldLayoutId id="2147483698" r:id="rId4"/>
    <p:sldLayoutId id="2147483699" r:id="rId5"/>
    <p:sldLayoutId id="2147483700" r:id="rId6"/>
    <p:sldLayoutId id="2147483701" r:id="rId7"/>
    <p:sldLayoutId id="2147483702" r:id="rId8"/>
    <p:sldLayoutId id="2147483703" r:id="rId9"/>
    <p:sldLayoutId id="2147483704" r:id="rId10"/>
    <p:sldLayoutId id="2147483705" r:id="rId11"/>
  </p:sldLayoutIdLst>
  <p:transition/>
  <p:timing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4800" kern="1200" cap="none" spc="0" baseline="0"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n-ea"/>
          <a:cs typeface="+mn-cs"/>
        </a:defRPr>
      </a:lvl1pPr>
    </p:titleStyle>
    <p:bodyStyle>
      <a:lvl1pPr marL="182880" indent="-182880" algn="l" defTabSz="914400" rtl="0" eaLnBrk="1" latinLnBrk="0" hangingPunct="1">
        <a:lnSpc>
          <a:spcPct val="100000"/>
        </a:lnSpc>
        <a:spcBef>
          <a:spcPts val="900"/>
        </a:spcBef>
        <a:spcAft>
          <a:spcPct val="0"/>
        </a:spcAft>
        <a:buClr>
          <a:schemeClr val="tx2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2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2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2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2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2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2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2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3.jpeg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4.jpeg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5.jpeg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6.png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7.png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8.png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hyperlink" Target="https://www.kingsfund.org.uk/insight-and-analysis/data-and-charts/social-care-nutshell" TargetMode="External" /></Relationships>
</file>

<file path=ppt/slides/slide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84B4B8-85BF-4626-8829-361A95B70AB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61708" y="2091263"/>
            <a:ext cx="9068586" cy="1855095"/>
          </a:xfrm>
        </p:spPr>
        <p:txBody>
          <a:bodyPr/>
          <a:lstStyle/>
          <a:p>
            <a:r>
              <a:rPr lang="en-GB" sz="6000"/>
              <a:t>Self-Awareness presentation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270E093-A54F-4478-AA63-D0058191B48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62100" y="4019550"/>
            <a:ext cx="9070848" cy="1354555"/>
          </a:xfrm>
        </p:spPr>
        <p:txBody>
          <a:bodyPr>
            <a:normAutofit/>
          </a:bodyPr>
          <a:lstStyle/>
          <a:p>
            <a:r>
              <a:rPr lang="en-GB"/>
              <a:t>Name: Fagaduita Stefan</a:t>
            </a:r>
          </a:p>
          <a:p>
            <a:r>
              <a:rPr lang="en-GB"/>
              <a:t>Module: Professional Development within Health and Social Care LCHS4009</a:t>
            </a:r>
          </a:p>
          <a:p>
            <a:r>
              <a:rPr lang="en-GB"/>
              <a:t>Lecturer: Olubukola Adegbite</a:t>
            </a:r>
            <a:endParaRPr lang="en-GB"/>
          </a:p>
        </p:txBody>
      </p:sp>
    </p:spTree>
    <p:extLst>
      <p:ext uri="{BB962C8B-B14F-4D97-AF65-F5344CB8AC3E}">
        <p14:creationId val="1804508886"/>
      </p:ext>
    </p:extLst>
  </p:cSld>
  <p:clrMapOvr>
    <a:masterClrMapping/>
  </p:clrMapOvr>
  <p:transition/>
  <p:timing/>
</p:sld>
</file>

<file path=ppt/slides/slide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670803-E25E-4E5C-AAC5-EDE577C863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/>
              <a:t>Introduction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5A4555E-401B-422D-BFA5-6883FAAB9B8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66800" y="2103120"/>
            <a:ext cx="6938211" cy="3931920"/>
          </a:xfrm>
        </p:spPr>
        <p:txBody>
          <a:bodyPr/>
          <a:lstStyle/>
          <a:p>
            <a:r>
              <a:rPr lang="en-GB"/>
              <a:t>The reason I am studying Health and Social Care is that I would like to work with people and make a difference</a:t>
            </a:r>
          </a:p>
          <a:p>
            <a:r>
              <a:rPr lang="en-GB"/>
              <a:t>I aspire to be a social worker who can help people and families in hardships.</a:t>
            </a:r>
          </a:p>
          <a:p>
            <a:r>
              <a:rPr lang="en-GB"/>
              <a:t>In this presentation, my personal SWOT analysis and development plan will be displayed. </a:t>
            </a:r>
          </a:p>
          <a:p>
            <a:r>
              <a:rPr lang="en-GB"/>
              <a:t>According to Bogo (2018), social workers should practice self-awareness as it enables us to realise our values, feelings and behaviour when we are dealing with others. So self reflection becomes a very important practice.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E11B293-201C-45F3-B9D8-DBFE2B265F5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05010" y="1847810"/>
            <a:ext cx="3530075" cy="3269622"/>
          </a:xfrm>
          <a:prstGeom prst="rect">
            <a:avLst/>
          </a:prstGeom>
        </p:spPr>
      </p:pic>
    </p:spTree>
    <p:extLst>
      <p:ext uri="{BB962C8B-B14F-4D97-AF65-F5344CB8AC3E}">
        <p14:creationId val="665932350"/>
      </p:ext>
    </p:extLst>
  </p:cSld>
  <p:clrMapOvr>
    <a:masterClrMapping/>
  </p:clrMapOvr>
  <p:transition/>
  <p:timing/>
</p:sld>
</file>

<file path=ppt/slides/slide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670803-E25E-4E5C-AAC5-EDE577C863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/>
              <a:t>Strengths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5A4555E-401B-422D-BFA5-6883FAAB9B8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66800" y="2103120"/>
            <a:ext cx="6938211" cy="3931920"/>
          </a:xfrm>
        </p:spPr>
        <p:txBody>
          <a:bodyPr>
            <a:normAutofit fontScale="92500" lnSpcReduction="20000"/>
          </a:bodyPr>
          <a:lstStyle/>
          <a:p>
            <a:r>
              <a:rPr lang="en-GB" b="1">
                <a:solidFill>
                  <a:schemeClr val="tx1">
                    <a:lumMod val="85000"/>
                  </a:schemeClr>
                </a:solidFill>
              </a:rPr>
              <a:t>Good communication: </a:t>
            </a:r>
            <a:r>
              <a:rPr lang="en-GB"/>
              <a:t>I am able to communicate effectively and gain trust in other people. According to Thompson (2017), effective social work practice is based on good communication.</a:t>
            </a:r>
          </a:p>
          <a:p>
            <a:r>
              <a:rPr lang="en-GB" b="1">
                <a:solidFill>
                  <a:schemeClr val="tx1">
                    <a:lumMod val="85000"/>
                  </a:schemeClr>
                </a:solidFill>
              </a:rPr>
              <a:t>Problem Solving: </a:t>
            </a:r>
            <a:r>
              <a:rPr lang="en-GB"/>
              <a:t>I am able to remain composed and think of the problem when it arises. This is useful in the development of care plans.</a:t>
            </a:r>
          </a:p>
          <a:p>
            <a:r>
              <a:rPr lang="en-GB" b="1">
                <a:solidFill>
                  <a:schemeClr val="tx1">
                    <a:lumMod val="85000"/>
                  </a:schemeClr>
                </a:solidFill>
              </a:rPr>
              <a:t>Compassion and Empathy: </a:t>
            </a:r>
            <a:r>
              <a:rPr lang="en-GB"/>
              <a:t>I will always make an attempt to know how other people feel. This is necessary to establish relationships and trust (Bogo , 2016)</a:t>
            </a:r>
          </a:p>
          <a:p>
            <a:r>
              <a:rPr lang="en-GB" b="1">
                <a:solidFill>
                  <a:schemeClr val="tx1">
                    <a:lumMod val="85000"/>
                  </a:schemeClr>
                </a:solidFill>
              </a:rPr>
              <a:t>Good listener: </a:t>
            </a:r>
            <a:r>
              <a:rPr lang="en-GB"/>
              <a:t>I do not judge and listen attentively. I try to make people feel respected. </a:t>
            </a:r>
          </a:p>
          <a:p>
            <a:endParaRPr lang="en-GB"/>
          </a:p>
          <a:p>
            <a:pPr marL="0" indent="0">
              <a:buNone/>
            </a:pPr>
            <a:r>
              <a:rPr lang="en-GB"/>
              <a:t>These are the strengths that will enable me to relate with service users and provide effective support.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BBCF658-ADCA-40FE-A3EF-B94E3A80E40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97516" y="1748589"/>
            <a:ext cx="3160294" cy="3931920"/>
          </a:xfrm>
          <a:prstGeom prst="rect">
            <a:avLst/>
          </a:prstGeom>
        </p:spPr>
      </p:pic>
    </p:spTree>
    <p:extLst>
      <p:ext uri="{BB962C8B-B14F-4D97-AF65-F5344CB8AC3E}">
        <p14:creationId val="4180692561"/>
      </p:ext>
    </p:extLst>
  </p:cSld>
  <p:clrMapOvr>
    <a:masterClrMapping/>
  </p:clrMapOvr>
  <p:transition/>
  <p:timing/>
</p:sld>
</file>

<file path=ppt/slides/slide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670803-E25E-4E5C-AAC5-EDE577C863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/>
              <a:t>Weaknesses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5A4555E-401B-422D-BFA5-6883FAAB9B8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66800" y="2423962"/>
            <a:ext cx="6938211" cy="3931920"/>
          </a:xfrm>
        </p:spPr>
        <p:txBody>
          <a:bodyPr>
            <a:normAutofit/>
          </a:bodyPr>
          <a:lstStyle/>
          <a:p>
            <a:r>
              <a:rPr lang="en-GB"/>
              <a:t>Time management: I occasionally take too much time on a particular task and fail to meet other deadlines. </a:t>
            </a:r>
          </a:p>
          <a:p>
            <a:r>
              <a:rPr lang="en-GB"/>
              <a:t>Stress Management: I become stressed when under excessive pressure.</a:t>
            </a:r>
          </a:p>
          <a:p>
            <a:pPr marL="0" indent="0">
              <a:buNone/>
            </a:pPr>
            <a:r>
              <a:rPr lang="en-GB"/>
              <a:t>To enhance I will develop study schedule, reminders and have short breaks. </a:t>
            </a:r>
          </a:p>
          <a:p>
            <a:pPr marL="0" indent="0">
              <a:buNone/>
            </a:pPr>
            <a:r>
              <a:rPr lang="en-GB"/>
              <a:t>I will also apply the recommendations of Mind (2025) to deal with work-related stress and mindfulness.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B9CE205-6482-4AA3-95E6-6C51F34FC4E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85747" y="1285187"/>
            <a:ext cx="3272590" cy="3768075"/>
          </a:xfrm>
          <a:prstGeom prst="rect">
            <a:avLst/>
          </a:prstGeom>
        </p:spPr>
      </p:pic>
    </p:spTree>
    <p:extLst>
      <p:ext uri="{BB962C8B-B14F-4D97-AF65-F5344CB8AC3E}">
        <p14:creationId val="664600598"/>
      </p:ext>
    </p:extLst>
  </p:cSld>
  <p:clrMapOvr>
    <a:masterClrMapping/>
  </p:clrMapOvr>
  <p:transition/>
  <p:timing/>
</p:sld>
</file>

<file path=ppt/slides/slide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670803-E25E-4E5C-AAC5-EDE577C863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/>
              <a:t>Opportunities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5A4555E-401B-422D-BFA5-6883FAAB9B8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66800" y="2103120"/>
            <a:ext cx="6938211" cy="3931920"/>
          </a:xfrm>
        </p:spPr>
        <p:txBody>
          <a:bodyPr>
            <a:normAutofit/>
          </a:bodyPr>
          <a:lstStyle/>
          <a:p>
            <a:r>
              <a:rPr lang="en-GB"/>
              <a:t>This course provides me with a solid background in law, policy and ethics.</a:t>
            </a:r>
          </a:p>
          <a:p>
            <a:r>
              <a:rPr lang="en-GB"/>
              <a:t>Placements make me have a real life experience with service users.</a:t>
            </a:r>
          </a:p>
          <a:p>
            <a:r>
              <a:rPr lang="en-GB"/>
              <a:t>Training and volunteering provides me with additional learning and confidence.</a:t>
            </a:r>
          </a:p>
          <a:p>
            <a:r>
              <a:rPr lang="en-GB"/>
              <a:t>Skill for Care (2025) , provides numerous CPD opportunities in the UK such as online learning and short courses.</a:t>
            </a:r>
          </a:p>
          <a:p>
            <a:r>
              <a:rPr lang="en-GB"/>
              <a:t>According to Kolb (1984), one of the most effective methods of learning is through real experience and therefore each placement will enable me to develop professionally.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3DD83A1-98A6-49F7-8D31-59D8EE9A059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49388" y="1656849"/>
            <a:ext cx="3208421" cy="4057650"/>
          </a:xfrm>
          <a:prstGeom prst="rect">
            <a:avLst/>
          </a:prstGeom>
        </p:spPr>
      </p:pic>
    </p:spTree>
    <p:extLst>
      <p:ext uri="{BB962C8B-B14F-4D97-AF65-F5344CB8AC3E}">
        <p14:creationId val="3775382421"/>
      </p:ext>
    </p:extLst>
  </p:cSld>
  <p:clrMapOvr>
    <a:masterClrMapping/>
  </p:clrMapOvr>
  <p:transition/>
  <p:timing/>
</p:sld>
</file>

<file path=ppt/slides/slide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670803-E25E-4E5C-AAC5-EDE577C863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/>
              <a:t>Threats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5A4555E-401B-422D-BFA5-6883FAAB9B8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66800" y="2103120"/>
            <a:ext cx="6938211" cy="3931920"/>
          </a:xfrm>
        </p:spPr>
        <p:txBody>
          <a:bodyPr>
            <a:normAutofit/>
          </a:bodyPr>
          <a:lstStyle/>
          <a:p>
            <a:r>
              <a:rPr lang="en-GB" b="1">
                <a:solidFill>
                  <a:schemeClr val="tx1">
                    <a:lumMod val="85000"/>
                  </a:schemeClr>
                </a:solidFill>
              </a:rPr>
              <a:t>Job Competition: </a:t>
            </a:r>
            <a:r>
              <a:rPr lang="en-GB"/>
              <a:t>A lot of individuals seek employment in the field of social work, and thus it becomes difficult to secure employment upon graduation.</a:t>
            </a:r>
          </a:p>
          <a:p>
            <a:r>
              <a:rPr lang="en-GB" b="1">
                <a:solidFill>
                  <a:schemeClr val="tx1">
                    <a:lumMod val="85000"/>
                  </a:schemeClr>
                </a:solidFill>
              </a:rPr>
              <a:t>Economy and Funding: </a:t>
            </a:r>
            <a:r>
              <a:rPr lang="en-GB"/>
              <a:t>Existing cost of living and reduction of social services in budgets may restrict the availability of jobs.</a:t>
            </a:r>
          </a:p>
          <a:p>
            <a:r>
              <a:rPr lang="en-GB" b="1">
                <a:solidFill>
                  <a:schemeClr val="tx1">
                    <a:lumMod val="85000"/>
                  </a:schemeClr>
                </a:solidFill>
              </a:rPr>
              <a:t>Inexperience: </a:t>
            </a:r>
            <a:r>
              <a:rPr lang="en-GB"/>
              <a:t>It may take time to be hired without sufficient practice or voluntary work.</a:t>
            </a:r>
          </a:p>
          <a:p>
            <a:r>
              <a:rPr lang="en-GB" b="1">
                <a:solidFill>
                  <a:schemeClr val="tx1">
                    <a:lumMod val="85000"/>
                  </a:schemeClr>
                </a:solidFill>
              </a:rPr>
              <a:t>Emotional Pressure: </a:t>
            </a:r>
            <a:r>
              <a:rPr lang="en-GB"/>
              <a:t>Social work may be emotionally exhausting and stressful. (The King’s Fund, 2022)</a:t>
            </a:r>
          </a:p>
          <a:p>
            <a:r>
              <a:rPr lang="en-GB"/>
              <a:t>In order to address these threats, I will develop resilience and get assistance when necessary (Burnard , 2005)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E56BE5B-56C0-4792-AAA8-859A11A7F5A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50391" y="1685925"/>
            <a:ext cx="3271587" cy="3931920"/>
          </a:xfrm>
          <a:prstGeom prst="rect">
            <a:avLst/>
          </a:prstGeom>
        </p:spPr>
      </p:pic>
    </p:spTree>
    <p:extLst>
      <p:ext uri="{BB962C8B-B14F-4D97-AF65-F5344CB8AC3E}">
        <p14:creationId val="550792841"/>
      </p:ext>
    </p:extLst>
  </p:cSld>
  <p:clrMapOvr>
    <a:masterClrMapping/>
  </p:clrMapOvr>
  <p:transition/>
  <p:timing/>
</p:sld>
</file>

<file path=ppt/slides/slide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670803-E25E-4E5C-AAC5-EDE577C863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/>
              <a:t>Action Plan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5A4555E-401B-422D-BFA5-6883FAAB9B8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66800" y="2103120"/>
            <a:ext cx="6938211" cy="3931920"/>
          </a:xfrm>
        </p:spPr>
        <p:txBody>
          <a:bodyPr>
            <a:normAutofit lnSpcReduction="10000"/>
          </a:bodyPr>
          <a:lstStyle/>
          <a:p>
            <a:r>
              <a:rPr lang="en-GB"/>
              <a:t>Apply my communication and problem-solving skills to better deal with stressful situations. </a:t>
            </a:r>
          </a:p>
          <a:p>
            <a:r>
              <a:rPr lang="en-GB"/>
              <a:t>Create a weekly schedule to organize studying and personal time. </a:t>
            </a:r>
          </a:p>
          <a:p>
            <a:r>
              <a:rPr lang="en-GB"/>
              <a:t>Enhance experience by means of placement and volunteering. </a:t>
            </a:r>
          </a:p>
          <a:p>
            <a:r>
              <a:rPr lang="en-GB"/>
              <a:t>Participate in stress-management classes and take the wellbeing recommendations of Mind (2025).</a:t>
            </a:r>
          </a:p>
          <a:p>
            <a:r>
              <a:rPr lang="en-GB"/>
              <a:t>Continue to enhance with CPD courses and networking (Skills of Care, 2025)</a:t>
            </a:r>
          </a:p>
          <a:p>
            <a:r>
              <a:rPr lang="en-GB"/>
              <a:t>Consider progress regularly to continue building self-awareness (Bogo, 2018)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D3DC246-65A4-4966-A75E-A3B9E050AF6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00211" y="1463040"/>
            <a:ext cx="3737810" cy="3931920"/>
          </a:xfrm>
          <a:prstGeom prst="rect">
            <a:avLst/>
          </a:prstGeom>
        </p:spPr>
      </p:pic>
    </p:spTree>
    <p:extLst>
      <p:ext uri="{BB962C8B-B14F-4D97-AF65-F5344CB8AC3E}">
        <p14:creationId val="2329242097"/>
      </p:ext>
    </p:extLst>
  </p:cSld>
  <p:clrMapOvr>
    <a:masterClrMapping/>
  </p:clrMapOvr>
  <p:transition/>
  <p:timing/>
</p:sld>
</file>

<file path=ppt/slides/slide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670803-E25E-4E5C-AAC5-EDE577C863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/>
              <a:t>Personal Development Plan</a:t>
            </a:r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BD151092-0169-424F-B744-DDBB3C4DE80C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val="781813269"/>
              </p:ext>
            </p:extLst>
          </p:nvPr>
        </p:nvGraphicFramePr>
        <p:xfrm>
          <a:off x="1066800" y="2208653"/>
          <a:ext cx="10178718" cy="3721807"/>
        </p:xfrm>
        <a:graphic>
          <a:graphicData uri="http://schemas.openxmlformats.org/drawingml/2006/table">
            <a:tbl>
              <a:tblPr>
                <a:tableStyleId>{5940675A-B579-460E-94D1-54222C63F5DA}</a:tableStyleId>
              </a:tblPr>
              <a:tblGrid>
                <a:gridCol w="1696453">
                  <a:extLst>
                    <a:ext uri="{9D8B030D-6E8A-4147-A177-3AD203B41FA5}">
                      <a16:colId xmlns:a16="http://schemas.microsoft.com/office/drawing/2014/main" val="497961874"/>
                    </a:ext>
                  </a:extLst>
                </a:gridCol>
                <a:gridCol w="1696453">
                  <a:extLst>
                    <a:ext uri="{9D8B030D-6E8A-4147-A177-3AD203B41FA5}">
                      <a16:colId xmlns:a16="http://schemas.microsoft.com/office/drawing/2014/main" val="2520664337"/>
                    </a:ext>
                  </a:extLst>
                </a:gridCol>
                <a:gridCol w="1696453">
                  <a:extLst>
                    <a:ext uri="{9D8B030D-6E8A-4147-A177-3AD203B41FA5}">
                      <a16:colId xmlns:a16="http://schemas.microsoft.com/office/drawing/2014/main" val="4120720706"/>
                    </a:ext>
                  </a:extLst>
                </a:gridCol>
                <a:gridCol w="1696453">
                  <a:extLst>
                    <a:ext uri="{9D8B030D-6E8A-4147-A177-3AD203B41FA5}">
                      <a16:colId xmlns:a16="http://schemas.microsoft.com/office/drawing/2014/main" val="656439189"/>
                    </a:ext>
                  </a:extLst>
                </a:gridCol>
                <a:gridCol w="1696453">
                  <a:extLst>
                    <a:ext uri="{9D8B030D-6E8A-4147-A177-3AD203B41FA5}">
                      <a16:colId xmlns:a16="http://schemas.microsoft.com/office/drawing/2014/main" val="1029702133"/>
                    </a:ext>
                  </a:extLst>
                </a:gridCol>
                <a:gridCol w="1696453">
                  <a:extLst>
                    <a:ext uri="{9D8B030D-6E8A-4147-A177-3AD203B41FA5}">
                      <a16:colId xmlns:a16="http://schemas.microsoft.com/office/drawing/2014/main" val="2712562092"/>
                    </a:ext>
                  </a:extLst>
                </a:gridCol>
              </a:tblGrid>
              <a:tr h="252326">
                <a:tc>
                  <a:txBody>
                    <a:bodyPr vert="horz" wrap="square"/>
                    <a:lstStyle/>
                    <a:p>
                      <a:r>
                        <a:rPr lang="en-GB" sz="1200" b="1"/>
                        <a:t>Goal</a:t>
                      </a:r>
                    </a:p>
                  </a:txBody>
                  <a:tcPr marL="63081" marR="63081" marT="31541" marB="31541" anchor="ctr"/>
                </a:tc>
                <a:tc>
                  <a:txBody>
                    <a:bodyPr vert="horz" wrap="square"/>
                    <a:lstStyle/>
                    <a:p>
                      <a:r>
                        <a:rPr lang="en-GB" sz="1200" b="1"/>
                        <a:t>Specific</a:t>
                      </a:r>
                    </a:p>
                  </a:txBody>
                  <a:tcPr marL="63081" marR="63081" marT="31541" marB="31541" anchor="ctr"/>
                </a:tc>
                <a:tc>
                  <a:txBody>
                    <a:bodyPr vert="horz" wrap="square"/>
                    <a:lstStyle/>
                    <a:p>
                      <a:r>
                        <a:rPr lang="en-GB" sz="1200" b="1"/>
                        <a:t>Measurable</a:t>
                      </a:r>
                    </a:p>
                  </a:txBody>
                  <a:tcPr marL="63081" marR="63081" marT="31541" marB="31541" anchor="ctr"/>
                </a:tc>
                <a:tc>
                  <a:txBody>
                    <a:bodyPr vert="horz" wrap="square"/>
                    <a:lstStyle/>
                    <a:p>
                      <a:r>
                        <a:rPr lang="en-GB" sz="1200" b="1"/>
                        <a:t>Achievable</a:t>
                      </a:r>
                    </a:p>
                  </a:txBody>
                  <a:tcPr marL="63081" marR="63081" marT="31541" marB="31541" anchor="ctr"/>
                </a:tc>
                <a:tc>
                  <a:txBody>
                    <a:bodyPr vert="horz" wrap="square"/>
                    <a:lstStyle/>
                    <a:p>
                      <a:r>
                        <a:rPr lang="en-GB" sz="1200" b="1"/>
                        <a:t>Relevant</a:t>
                      </a:r>
                    </a:p>
                  </a:txBody>
                  <a:tcPr marL="63081" marR="63081" marT="31541" marB="31541" anchor="ctr"/>
                </a:tc>
                <a:tc>
                  <a:txBody>
                    <a:bodyPr vert="horz" wrap="square"/>
                    <a:lstStyle/>
                    <a:p>
                      <a:r>
                        <a:rPr lang="en-GB" sz="1200" b="1"/>
                        <a:t>Time-bound</a:t>
                      </a:r>
                    </a:p>
                  </a:txBody>
                  <a:tcPr marL="63081" marR="63081" marT="31541" marB="31541" anchor="ctr"/>
                </a:tc>
                <a:extLst>
                  <a:ext uri="{0D108BD9-81ED-4DB2-BD59-A6C34878D82A}">
                    <a16:rowId xmlns:a16="http://schemas.microsoft.com/office/drawing/2014/main" val="1432147881"/>
                  </a:ext>
                </a:extLst>
              </a:tr>
              <a:tr h="820059">
                <a:tc>
                  <a:txBody>
                    <a:bodyPr vert="horz" wrap="square"/>
                    <a:lstStyle/>
                    <a:p>
                      <a:r>
                        <a:rPr lang="en-GB" sz="1200" b="1"/>
                        <a:t>1. Improve Time Management</a:t>
                      </a:r>
                    </a:p>
                  </a:txBody>
                  <a:tcPr marL="63081" marR="63081" marT="31541" marB="31541" anchor="ctr"/>
                </a:tc>
                <a:tc>
                  <a:txBody>
                    <a:bodyPr vert="horz" wrap="square"/>
                    <a:lstStyle/>
                    <a:p>
                      <a:r>
                        <a:rPr lang="en-GB" sz="1200"/>
                        <a:t>Create a weekly study plan and follow it</a:t>
                      </a:r>
                    </a:p>
                  </a:txBody>
                  <a:tcPr marL="63081" marR="63081" marT="31541" marB="31541" anchor="ctr"/>
                </a:tc>
                <a:tc>
                  <a:txBody>
                    <a:bodyPr vert="horz" wrap="square"/>
                    <a:lstStyle/>
                    <a:p>
                      <a:r>
                        <a:rPr lang="en-GB" sz="1200"/>
                        <a:t>Track if I meet 90% of deadlines</a:t>
                      </a:r>
                    </a:p>
                  </a:txBody>
                  <a:tcPr marL="63081" marR="63081" marT="31541" marB="31541" anchor="ctr"/>
                </a:tc>
                <a:tc>
                  <a:txBody>
                    <a:bodyPr vert="horz" wrap="square"/>
                    <a:lstStyle/>
                    <a:p>
                      <a:r>
                        <a:rPr lang="en-GB" sz="1200"/>
                        <a:t>Yes, by using reminders and priorities</a:t>
                      </a:r>
                    </a:p>
                  </a:txBody>
                  <a:tcPr marL="63081" marR="63081" marT="31541" marB="31541" anchor="ctr"/>
                </a:tc>
                <a:tc>
                  <a:txBody>
                    <a:bodyPr vert="horz" wrap="square"/>
                    <a:lstStyle/>
                    <a:p>
                      <a:r>
                        <a:rPr lang="en-GB" sz="1200"/>
                        <a:t>Helps with study and future workload</a:t>
                      </a:r>
                    </a:p>
                  </a:txBody>
                  <a:tcPr marL="63081" marR="63081" marT="31541" marB="31541" anchor="ctr"/>
                </a:tc>
                <a:tc>
                  <a:txBody>
                    <a:bodyPr vert="horz" wrap="square"/>
                    <a:lstStyle/>
                    <a:p>
                      <a:r>
                        <a:rPr lang="en-GB" sz="1200"/>
                        <a:t>Within 2 months</a:t>
                      </a:r>
                    </a:p>
                  </a:txBody>
                  <a:tcPr marL="63081" marR="63081" marT="31541" marB="31541" anchor="ctr"/>
                </a:tc>
                <a:extLst>
                  <a:ext uri="{0D108BD9-81ED-4DB2-BD59-A6C34878D82A}">
                    <a16:rowId xmlns:a16="http://schemas.microsoft.com/office/drawing/2014/main" val="581874405"/>
                  </a:ext>
                </a:extLst>
              </a:tr>
              <a:tr h="1009304">
                <a:tc>
                  <a:txBody>
                    <a:bodyPr vert="horz" wrap="square"/>
                    <a:lstStyle/>
                    <a:p>
                      <a:r>
                        <a:rPr lang="en-GB" sz="1200" b="1"/>
                        <a:t>2. Manage Stress Better</a:t>
                      </a:r>
                    </a:p>
                  </a:txBody>
                  <a:tcPr marL="63081" marR="63081" marT="31541" marB="31541" anchor="ctr"/>
                </a:tc>
                <a:tc>
                  <a:txBody>
                    <a:bodyPr vert="horz" wrap="square"/>
                    <a:lstStyle/>
                    <a:p>
                      <a:r>
                        <a:rPr lang="en-GB" sz="1200"/>
                        <a:t>Practice deep breathing and mindfulness</a:t>
                      </a:r>
                    </a:p>
                  </a:txBody>
                  <a:tcPr marL="63081" marR="63081" marT="31541" marB="31541" anchor="ctr"/>
                </a:tc>
                <a:tc>
                  <a:txBody>
                    <a:bodyPr vert="horz" wrap="square"/>
                    <a:lstStyle/>
                    <a:p>
                      <a:r>
                        <a:rPr lang="en-GB" sz="1200"/>
                        <a:t>Keep a weekly reflection journal</a:t>
                      </a:r>
                    </a:p>
                  </a:txBody>
                  <a:tcPr marL="63081" marR="63081" marT="31541" marB="31541" anchor="ctr"/>
                </a:tc>
                <a:tc>
                  <a:txBody>
                    <a:bodyPr vert="horz" wrap="square"/>
                    <a:lstStyle/>
                    <a:p>
                      <a:r>
                        <a:rPr lang="en-GB" sz="1200"/>
                        <a:t>Yes, 10 mins per day</a:t>
                      </a:r>
                    </a:p>
                  </a:txBody>
                  <a:tcPr marL="63081" marR="63081" marT="31541" marB="31541" anchor="ctr"/>
                </a:tc>
                <a:tc>
                  <a:txBody>
                    <a:bodyPr vert="horz" wrap="square"/>
                    <a:lstStyle/>
                    <a:p>
                      <a:r>
                        <a:rPr lang="en-GB" sz="1200"/>
                        <a:t>Improves wellbeing and resilience</a:t>
                      </a:r>
                    </a:p>
                  </a:txBody>
                  <a:tcPr marL="63081" marR="63081" marT="31541" marB="31541" anchor="ctr"/>
                </a:tc>
                <a:tc>
                  <a:txBody>
                    <a:bodyPr vert="horz" wrap="square"/>
                    <a:lstStyle/>
                    <a:p>
                      <a:r>
                        <a:rPr lang="en-GB" sz="1200"/>
                        <a:t>Start now and review after 6 weeks</a:t>
                      </a:r>
                    </a:p>
                  </a:txBody>
                  <a:tcPr marL="63081" marR="63081" marT="31541" marB="31541" anchor="ctr"/>
                </a:tc>
                <a:extLst>
                  <a:ext uri="{0D108BD9-81ED-4DB2-BD59-A6C34878D82A}">
                    <a16:rowId xmlns:a16="http://schemas.microsoft.com/office/drawing/2014/main" val="308400768"/>
                  </a:ext>
                </a:extLst>
              </a:tr>
              <a:tr h="820059">
                <a:tc>
                  <a:txBody>
                    <a:bodyPr vert="horz" wrap="square"/>
                    <a:lstStyle/>
                    <a:p>
                      <a:r>
                        <a:rPr lang="en-GB" sz="1200" b="1"/>
                        <a:t>3. Gain Experience</a:t>
                      </a:r>
                    </a:p>
                  </a:txBody>
                  <a:tcPr marL="63081" marR="63081" marT="31541" marB="31541" anchor="ctr"/>
                </a:tc>
                <a:tc>
                  <a:txBody>
                    <a:bodyPr vert="horz" wrap="square"/>
                    <a:lstStyle/>
                    <a:p>
                      <a:r>
                        <a:rPr lang="en-GB" sz="1200"/>
                        <a:t>Complete placement hours and volunteer</a:t>
                      </a:r>
                    </a:p>
                  </a:txBody>
                  <a:tcPr marL="63081" marR="63081" marT="31541" marB="31541" anchor="ctr"/>
                </a:tc>
                <a:tc>
                  <a:txBody>
                    <a:bodyPr vert="horz" wrap="square"/>
                    <a:lstStyle/>
                    <a:p>
                      <a:r>
                        <a:rPr lang="en-GB" sz="1200"/>
                        <a:t>Ask for supervisor feedback</a:t>
                      </a:r>
                    </a:p>
                  </a:txBody>
                  <a:tcPr marL="63081" marR="63081" marT="31541" marB="31541" anchor="ctr"/>
                </a:tc>
                <a:tc>
                  <a:txBody>
                    <a:bodyPr vert="horz" wrap="square"/>
                    <a:lstStyle/>
                    <a:p>
                      <a:r>
                        <a:rPr lang="en-GB" sz="1200"/>
                        <a:t>Yes, through course and community options</a:t>
                      </a:r>
                    </a:p>
                  </a:txBody>
                  <a:tcPr marL="63081" marR="63081" marT="31541" marB="31541" anchor="ctr"/>
                </a:tc>
                <a:tc>
                  <a:txBody>
                    <a:bodyPr vert="horz" wrap="square"/>
                    <a:lstStyle/>
                    <a:p>
                      <a:r>
                        <a:rPr lang="en-GB" sz="1200"/>
                        <a:t>Builds confidence and skill</a:t>
                      </a:r>
                    </a:p>
                  </a:txBody>
                  <a:tcPr marL="63081" marR="63081" marT="31541" marB="31541" anchor="ctr"/>
                </a:tc>
                <a:tc>
                  <a:txBody>
                    <a:bodyPr vert="horz" wrap="square"/>
                    <a:lstStyle/>
                    <a:p>
                      <a:r>
                        <a:rPr lang="en-GB" sz="1200"/>
                        <a:t>By end of academic year</a:t>
                      </a:r>
                    </a:p>
                  </a:txBody>
                  <a:tcPr marL="63081" marR="63081" marT="31541" marB="31541" anchor="ctr"/>
                </a:tc>
                <a:extLst>
                  <a:ext uri="{0D108BD9-81ED-4DB2-BD59-A6C34878D82A}">
                    <a16:rowId xmlns:a16="http://schemas.microsoft.com/office/drawing/2014/main" val="306486863"/>
                  </a:ext>
                </a:extLst>
              </a:tr>
              <a:tr h="820059">
                <a:tc>
                  <a:txBody>
                    <a:bodyPr vert="horz" wrap="square"/>
                    <a:lstStyle/>
                    <a:p>
                      <a:r>
                        <a:rPr lang="en-GB" sz="1200" b="1"/>
                        <a:t>4. Build Professional Network</a:t>
                      </a:r>
                    </a:p>
                  </a:txBody>
                  <a:tcPr marL="63081" marR="63081" marT="31541" marB="31541" anchor="ctr"/>
                </a:tc>
                <a:tc>
                  <a:txBody>
                    <a:bodyPr vert="horz" wrap="square"/>
                    <a:lstStyle/>
                    <a:p>
                      <a:r>
                        <a:rPr lang="en-GB" sz="1200"/>
                        <a:t>Connect with social workers on LinkedIn</a:t>
                      </a:r>
                    </a:p>
                  </a:txBody>
                  <a:tcPr marL="63081" marR="63081" marT="31541" marB="31541" anchor="ctr"/>
                </a:tc>
                <a:tc>
                  <a:txBody>
                    <a:bodyPr vert="horz" wrap="square"/>
                    <a:lstStyle/>
                    <a:p>
                      <a:r>
                        <a:rPr lang="en-GB" sz="1200"/>
                        <a:t>Make 10 professional connections</a:t>
                      </a:r>
                    </a:p>
                  </a:txBody>
                  <a:tcPr marL="63081" marR="63081" marT="31541" marB="31541" anchor="ctr"/>
                </a:tc>
                <a:tc>
                  <a:txBody>
                    <a:bodyPr vert="horz" wrap="square"/>
                    <a:lstStyle/>
                    <a:p>
                      <a:r>
                        <a:rPr lang="en-GB" sz="1200"/>
                        <a:t>Yes, through events and online platforms</a:t>
                      </a:r>
                    </a:p>
                  </a:txBody>
                  <a:tcPr marL="63081" marR="63081" marT="31541" marB="31541" anchor="ctr"/>
                </a:tc>
                <a:tc>
                  <a:txBody>
                    <a:bodyPr vert="horz" wrap="square"/>
                    <a:lstStyle/>
                    <a:p>
                      <a:r>
                        <a:rPr lang="en-GB" sz="1200"/>
                        <a:t>Helps career growth</a:t>
                      </a:r>
                    </a:p>
                  </a:txBody>
                  <a:tcPr marL="63081" marR="63081" marT="31541" marB="31541" anchor="ctr"/>
                </a:tc>
                <a:tc>
                  <a:txBody>
                    <a:bodyPr vert="horz" wrap="square"/>
                    <a:lstStyle/>
                    <a:p>
                      <a:r>
                        <a:rPr lang="en-GB" sz="1200"/>
                        <a:t>By June 2026</a:t>
                      </a:r>
                    </a:p>
                  </a:txBody>
                  <a:tcPr marL="63081" marR="63081" marT="31541" marB="31541" anchor="ctr"/>
                </a:tc>
                <a:extLst>
                  <a:ext uri="{0D108BD9-81ED-4DB2-BD59-A6C34878D82A}">
                    <a16:rowId xmlns:a16="http://schemas.microsoft.com/office/drawing/2014/main" val="230311535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val="542105224"/>
      </p:ext>
    </p:extLst>
  </p:cSld>
  <p:clrMapOvr>
    <a:masterClrMapping/>
  </p:clrMapOvr>
  <p:transition/>
  <p:timing/>
</p:sld>
</file>

<file path=ppt/slides/slide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3C11E8-2717-4B46-9080-8CC58A10E4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/>
              <a:t>Conclusion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A7C3EB9-C182-4DBA-B36A-6633617E09D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077453" y="2283486"/>
            <a:ext cx="8863263" cy="3931920"/>
          </a:xfrm>
        </p:spPr>
        <p:txBody>
          <a:bodyPr/>
          <a:lstStyle/>
          <a:p>
            <a:r>
              <a:rPr lang="en-GB"/>
              <a:t>This SWOT analysis and PDP helped me understand what I do well and what I need to work on. </a:t>
            </a:r>
          </a:p>
          <a:p>
            <a:r>
              <a:rPr lang="en-GB"/>
              <a:t>I now have clear goals that guide me toward becoming a confident and compassionate social worker. </a:t>
            </a:r>
          </a:p>
          <a:p>
            <a:r>
              <a:rPr lang="en-GB"/>
              <a:t>Reflection, learning and personal growth will help me achieve my professional goals (Kolb, 1984. Bogo, 2018)</a:t>
            </a:r>
          </a:p>
          <a:p>
            <a:pPr marL="0" indent="0">
              <a:buNone/>
            </a:pPr>
            <a:endParaRPr lang="en-GB"/>
          </a:p>
        </p:txBody>
      </p:sp>
    </p:spTree>
    <p:extLst>
      <p:ext uri="{BB962C8B-B14F-4D97-AF65-F5344CB8AC3E}">
        <p14:creationId val="763037458"/>
      </p:ext>
    </p:extLst>
  </p:cSld>
  <p:clrMapOvr>
    <a:masterClrMapping/>
  </p:clrMapOvr>
  <p:transition/>
  <p:timing/>
</p:sld>
</file>

<file path=ppt/slides/slide1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7C30E3-C0EB-430A-A0F3-BD446E6535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References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38F81E7-9889-440A-8C1A-A219704A09F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GB"/>
              <a:t>Mind. (2025) </a:t>
            </a:r>
            <a:r>
              <a:rPr lang="en-GB" i="1"/>
              <a:t>Work and stress</a:t>
            </a:r>
            <a:r>
              <a:rPr lang="en-GB"/>
              <a:t>; </a:t>
            </a:r>
            <a:r>
              <a:rPr lang="en-GB" i="1"/>
              <a:t>Managing stress and building resilience</a:t>
            </a:r>
            <a:r>
              <a:rPr lang="en-GB"/>
              <a:t>. London: Mind.</a:t>
            </a:r>
          </a:p>
          <a:p>
            <a:r>
              <a:rPr lang="en-GB"/>
              <a:t>Skills for Care. (2025) </a:t>
            </a:r>
            <a:r>
              <a:rPr lang="en-GB" i="1"/>
              <a:t>Career progression</a:t>
            </a:r>
            <a:r>
              <a:rPr lang="en-GB"/>
              <a:t>. Leeds: Skills for Care. </a:t>
            </a:r>
          </a:p>
          <a:p>
            <a:r>
              <a:rPr lang="en-GB"/>
              <a:t>The King’s Fund. (2022). </a:t>
            </a:r>
            <a:r>
              <a:rPr lang="en-GB" i="1"/>
              <a:t>Social care in a nutshell.</a:t>
            </a:r>
            <a:r>
              <a:rPr lang="en-GB"/>
              <a:t> Available at: </a:t>
            </a:r>
            <a:r>
              <a:rPr lang="en-GB">
                <a:hlinkClick r:id="rId2"/>
              </a:rPr>
              <a:t>https://www.kingsfund.org.uk/insight-and-analysis/data-and-charts/social-care-nutshell</a:t>
            </a:r>
            <a:r>
              <a:rPr lang="en-GB"/>
              <a:t> (Accessed: 13 October 2025).</a:t>
            </a:r>
          </a:p>
          <a:p>
            <a:r>
              <a:rPr lang="en-GB"/>
              <a:t>Kolb, D. A. (1984). </a:t>
            </a:r>
            <a:r>
              <a:rPr lang="en-GB" i="1"/>
              <a:t>Experiential Learning: Experience as the Source of Learning and Development.</a:t>
            </a:r>
            <a:r>
              <a:rPr lang="en-GB"/>
              <a:t> Englewood Cliffs, NJ: Prentice Hall.</a:t>
            </a:r>
          </a:p>
          <a:p>
            <a:r>
              <a:rPr lang="en-GB"/>
              <a:t>Thompson, N. and Thompson, S., 2017. </a:t>
            </a:r>
            <a:r>
              <a:rPr lang="en-GB" i="1"/>
              <a:t>The social work companion</a:t>
            </a:r>
            <a:r>
              <a:rPr lang="en-GB"/>
              <a:t>. Bloomsbury Publishing.</a:t>
            </a:r>
          </a:p>
          <a:p>
            <a:r>
              <a:rPr lang="en-GB"/>
              <a:t>Bogo, M. (2018). </a:t>
            </a:r>
            <a:r>
              <a:rPr lang="en-GB" i="1"/>
              <a:t>Social Work Practice: Integrating Concepts, Processes, and Skills.</a:t>
            </a:r>
            <a:r>
              <a:rPr lang="en-GB"/>
              <a:t> 3rd ed. New York: Columbia University Press.</a:t>
            </a:r>
          </a:p>
          <a:p>
            <a:r>
              <a:rPr lang="en-GB"/>
              <a:t>Burnard, P. (2005). </a:t>
            </a:r>
            <a:r>
              <a:rPr lang="en-GB" i="1"/>
              <a:t>Reflective Practice in Nursing: The Growth of the Professional Practitioner.</a:t>
            </a:r>
            <a:r>
              <a:rPr lang="en-GB"/>
              <a:t> 3rd ed. Oxford: Blackwell Science.</a:t>
            </a:r>
          </a:p>
        </p:txBody>
      </p:sp>
    </p:spTree>
    <p:extLst>
      <p:ext uri="{BB962C8B-B14F-4D97-AF65-F5344CB8AC3E}">
        <p14:creationId val="420476391"/>
      </p:ext>
    </p:extLst>
  </p:cSld>
  <p:clrMapOvr>
    <a:masterClrMapping/>
  </p:clrMapOvr>
  <p:transition/>
  <p:timing/>
</p:sld>
</file>

<file path=ppt/tags/tag1.xml><?xml version="1.0" encoding="utf-8"?>
<p:tagLst xmlns:p="http://schemas.openxmlformats.org/presentationml/2006/main">
  <p:tag name="AS_NET" val="6.0.29"/>
  <p:tag name="AS_OS" val="Unix 5.4.0.216"/>
  <p:tag name="AS_RELEASE_DATE" val="2024.12.14"/>
  <p:tag name="AS_TITLE" val="Aspose.Slides for .NET Standard 2.0"/>
  <p:tag name="AS_VERSION" val="24.12"/>
</p:tagLst>
</file>

<file path=ppt/theme/_rels/theme1.x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2.jpeg" /></Relationships>
</file>

<file path=ppt/theme/theme1.xml><?xml version="1.0" encoding="utf-8"?>
<a:theme xmlns:r="http://schemas.openxmlformats.org/officeDocument/2006/relationships" xmlns:a="http://schemas.openxmlformats.org/drawingml/2006/main" name="Savon">
  <a:themeElements>
    <a:clrScheme name="Savon">
      <a:dk1>
        <a:sysClr val="windowText" lastClr="000000"/>
      </a:dk1>
      <a:lt1>
        <a:sysClr val="window" lastClr="FFFFFF"/>
      </a:lt1>
      <a:dk2>
        <a:srgbClr val="373545"/>
      </a:dk2>
      <a:lt2>
        <a:srgbClr val="BCD0E0"/>
      </a:lt2>
      <a:accent1>
        <a:srgbClr val="3494BA"/>
      </a:accent1>
      <a:accent2>
        <a:srgbClr val="58B6C0"/>
      </a:accent2>
      <a:accent3>
        <a:srgbClr val="75BDA7"/>
      </a:accent3>
      <a:accent4>
        <a:srgbClr val="7A8C8E"/>
      </a:accent4>
      <a:accent5>
        <a:srgbClr val="84ACB6"/>
      </a:accent5>
      <a:accent6>
        <a:srgbClr val="6793CD"/>
      </a:accent6>
      <a:hlink>
        <a:srgbClr val="6B9F25"/>
      </a:hlink>
      <a:folHlink>
        <a:srgbClr val="9F6715"/>
      </a:folHlink>
    </a:clrScheme>
    <a:fontScheme name="Savon">
      <a:majorFont>
        <a:latin typeface="Century Gothic" panose="020b0502020202020204"/>
        <a:ea typeface="Century Gothic" panose="020b0502020202020204"/>
        <a:cs typeface="Arial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Century Gothic" panose="020b0502020202020204"/>
        <a:cs typeface="Arial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Savon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105000"/>
                <a:lumMod val="105000"/>
              </a:schemeClr>
            </a:gs>
            <a:gs pos="100000">
              <a:schemeClr val="phClr">
                <a:tint val="65000"/>
                <a:satMod val="100000"/>
                <a:lumMod val="100000"/>
              </a:schemeClr>
            </a:gs>
            <a:gs pos="100000">
              <a:schemeClr val="phClr">
                <a:tint val="70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0000"/>
                <a:lumMod val="100000"/>
              </a:schemeClr>
            </a:gs>
            <a:gs pos="50000">
              <a:schemeClr val="phClr">
                <a:shade val="99000"/>
                <a:satMod val="105000"/>
                <a:lumMod val="100000"/>
              </a:schemeClr>
            </a:gs>
            <a:gs pos="100000">
              <a:schemeClr val="phClr">
                <a:shade val="98000"/>
                <a:satMod val="105000"/>
                <a:lumMod val="100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12700" dir="5400000" algn="ctr" rotWithShape="0">
              <a:srgbClr val="000000">
                <a:alpha val="63000"/>
              </a:srgbClr>
            </a:outerShdw>
          </a:effectLst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4200000"/>
            </a:lightRig>
          </a:scene3d>
          <a:sp3d prstMaterial="flat">
            <a:bevelT w="50800" h="63500" prst="ribl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hade val="100000"/>
                <a:satMod val="300000"/>
              </a:schemeClr>
            </a:gs>
            <a:gs pos="100000">
              <a:schemeClr val="phClr">
                <a:tint val="100000"/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  <a:blipFill rotWithShape="1">
          <a:blip r:embed="rId1">
            <a:duotone>
              <a:schemeClr val="phClr">
                <a:tint val="95000"/>
              </a:schemeClr>
              <a:schemeClr val="phClr">
                <a:shade val="92000"/>
                <a:satMod val="115000"/>
              </a:schemeClr>
            </a:duotone>
          </a:blip>
          <a:tile tx="0" ty="0" sx="60000" sy="60000" flip="none" algn="tl"/>
        </a:blipFill>
      </a:bgFillStyleLst>
    </a:fmtScheme>
  </a:themeElements>
  <a:objectDefaults/>
  <a:extLst>
    <a:ext uri="{05A4C25C-085E-4340-85A3-A5531E510DB2}">
      <thm15:themeFamily xmlns:thm15="http://schemas.microsoft.com/office/thememl/2012/main" name="Savon" id="{1306E473-ED32-493B-A2D0-240A757EDD34}" vid="{913DB040-6816-4415-960D-8178C785755E}"/>
    </a:ext>
  </a:extLst>
</a:theme>
</file>

<file path=docProps/app.xml><?xml version="1.0" encoding="utf-8"?>
<Properties xmlns:vt="http://schemas.openxmlformats.org/officeDocument/2006/docPropsVTypes" xmlns="http://schemas.openxmlformats.org/officeDocument/2006/extended-properties">
  <Template>Savon</Template>
  <Company/>
  <PresentationFormat>Widescreen</PresentationFormat>
  <Paragraphs>52</Paragraphs>
  <Slides>10</Slides>
  <Notes>0</Notes>
  <TotalTime>94</TotalTime>
  <HiddenSlides>0</HiddenSlides>
  <MMClips>0</MMClips>
  <ScaleCrop>0</ScaleCrop>
  <HeadingPairs>
    <vt:vector baseType="variant" size="6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baseType="lpstr" size="13">
      <vt:lpstr>Arial</vt:lpstr>
      <vt:lpstr>Century Gothic</vt:lpstr>
      <vt:lpstr>Savon</vt:lpstr>
      <vt:lpstr>Self-Awareness presentation</vt:lpstr>
      <vt:lpstr>Introduction</vt:lpstr>
      <vt:lpstr>Strengths</vt:lpstr>
      <vt:lpstr>Weaknesses</vt:lpstr>
      <vt:lpstr>Opportunities</vt:lpstr>
      <vt:lpstr>Threats</vt:lpstr>
      <vt:lpstr>Action Plan</vt:lpstr>
      <vt:lpstr>Personal Development Plan</vt:lpstr>
      <vt:lpstr>Conclusion</vt:lpstr>
      <vt:lpstr>References</vt:lpstr>
    </vt:vector>
  </TitlesOfParts>
  <LinksUpToDate>0</LinksUpToDate>
  <SharedDoc>0</SharedDoc>
  <HyperlinksChanged>0</HyperlinksChanged>
  <Application>Aspose.Slides for .NET</Application>
  <AppVersion>24.1200</AppVersion>
</Properties>
</file>

<file path=docProps/core.xml><?xml version="1.0" encoding="utf-8"?>
<cp:coreProperties xmlns:dc="http://purl.org/dc/elements/1.1/" xmlns:dcterms="http://purl.org/dc/terms/" xmlns:dcmitype="http://purl.org/dc/dcmitype/" xmlns:xsi="http://www.w3.org/2001/XMLSchema-instance" xmlns:cp="http://schemas.openxmlformats.org/package/2006/metadata/core-properties">
  <dc:title>PowerPoint Presentation</dc:title>
  <dc:creator>Fagaduita Stefan</dc:creator>
  <cp:lastModifiedBy>Fagaduita Stefan</cp:lastModifiedBy>
  <cp:revision>8</cp:revision>
  <dcterms:created xsi:type="dcterms:W3CDTF">2025-10-12T14:20:21Z</dcterms:created>
  <dcterms:modified xsi:type="dcterms:W3CDTF">2025-10-17T16:18:27Z</dcterms:modified>
</cp:coreProperties>
</file>