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2" autoAdjust="0"/>
    <p:restoredTop sz="94660"/>
  </p:normalViewPr>
  <p:slideViewPr>
    <p:cSldViewPr snapToGrid="0">
      <p:cViewPr varScale="1">
        <p:scale>
          <a:sx n="48" d="100"/>
          <a:sy n="48" d="100"/>
        </p:scale>
        <p:origin x="54" y="10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11/2/2020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11/2/2020</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11/2/2020</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11/2/2020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hyperlink" Target="https://www.nmc.org.uk/globalassets/sitedocuments/nmc-publications/nmc-code.pdf" TargetMode="External"/><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5DCE-01B6-4BD0-B4AB-EC2C1E20A86F}"/>
              </a:ext>
            </a:extLst>
          </p:cNvPr>
          <p:cNvSpPr>
            <a:spLocks noGrp="1"/>
          </p:cNvSpPr>
          <p:nvPr>
            <p:ph type="ctrTitle"/>
          </p:nvPr>
        </p:nvSpPr>
        <p:spPr/>
        <p:txBody>
          <a:bodyPr/>
          <a:lstStyle/>
          <a:p>
            <a:r>
              <a:rPr lang="en-GB" dirty="0"/>
              <a:t>Reflection – </a:t>
            </a:r>
            <a:br>
              <a:rPr lang="en-GB" dirty="0"/>
            </a:br>
            <a:r>
              <a:rPr lang="en-GB" dirty="0"/>
              <a:t>Organisational Dynamics</a:t>
            </a:r>
          </a:p>
        </p:txBody>
      </p:sp>
      <p:sp>
        <p:nvSpPr>
          <p:cNvPr id="3" name="Subtitle 2">
            <a:extLst>
              <a:ext uri="{FF2B5EF4-FFF2-40B4-BE49-F238E27FC236}">
                <a16:creationId xmlns:a16="http://schemas.microsoft.com/office/drawing/2014/main" id="{53454F8F-82A3-44D4-AD26-41E57816B53F}"/>
              </a:ext>
            </a:extLst>
          </p:cNvPr>
          <p:cNvSpPr>
            <a:spLocks noGrp="1"/>
          </p:cNvSpPr>
          <p:nvPr>
            <p:ph type="subTitle" idx="1"/>
          </p:nvPr>
        </p:nvSpPr>
        <p:spPr/>
        <p:txBody>
          <a:bodyPr>
            <a:normAutofit/>
          </a:bodyPr>
          <a:lstStyle/>
          <a:p>
            <a:r>
              <a:rPr lang="en-GB" sz="2800" dirty="0"/>
              <a:t>Assignment 2</a:t>
            </a:r>
          </a:p>
        </p:txBody>
      </p:sp>
    </p:spTree>
    <p:extLst>
      <p:ext uri="{BB962C8B-B14F-4D97-AF65-F5344CB8AC3E}">
        <p14:creationId xmlns:p14="http://schemas.microsoft.com/office/powerpoint/2010/main" val="2886037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0571185-F808-40D0-856E-EB80B6A2ED3C}"/>
              </a:ext>
            </a:extLst>
          </p:cNvPr>
          <p:cNvPicPr>
            <a:picLocks noChangeAspect="1"/>
          </p:cNvPicPr>
          <p:nvPr/>
        </p:nvPicPr>
        <p:blipFill>
          <a:blip r:embed="rId2"/>
          <a:stretch>
            <a:fillRect/>
          </a:stretch>
        </p:blipFill>
        <p:spPr>
          <a:xfrm rot="1674072">
            <a:off x="8969444" y="1237190"/>
            <a:ext cx="3286110" cy="2191810"/>
          </a:xfrm>
          <a:prstGeom prst="rect">
            <a:avLst/>
          </a:prstGeom>
        </p:spPr>
      </p:pic>
      <p:pic>
        <p:nvPicPr>
          <p:cNvPr id="7" name="Picture 6">
            <a:extLst>
              <a:ext uri="{FF2B5EF4-FFF2-40B4-BE49-F238E27FC236}">
                <a16:creationId xmlns:a16="http://schemas.microsoft.com/office/drawing/2014/main" id="{0F5A49FF-5034-4DC5-B77C-C64DBF80883A}"/>
              </a:ext>
            </a:extLst>
          </p:cNvPr>
          <p:cNvPicPr>
            <a:picLocks noChangeAspect="1"/>
          </p:cNvPicPr>
          <p:nvPr/>
        </p:nvPicPr>
        <p:blipFill>
          <a:blip r:embed="rId3"/>
          <a:stretch>
            <a:fillRect/>
          </a:stretch>
        </p:blipFill>
        <p:spPr>
          <a:xfrm>
            <a:off x="6189841" y="4977796"/>
            <a:ext cx="3864864" cy="1880204"/>
          </a:xfrm>
          <a:prstGeom prst="rect">
            <a:avLst/>
          </a:prstGeom>
        </p:spPr>
      </p:pic>
      <p:pic>
        <p:nvPicPr>
          <p:cNvPr id="9" name="Picture 8">
            <a:extLst>
              <a:ext uri="{FF2B5EF4-FFF2-40B4-BE49-F238E27FC236}">
                <a16:creationId xmlns:a16="http://schemas.microsoft.com/office/drawing/2014/main" id="{AB566C0D-CF88-41E0-8E2C-6ADC7BF73E9E}"/>
              </a:ext>
            </a:extLst>
          </p:cNvPr>
          <p:cNvPicPr>
            <a:picLocks noChangeAspect="1"/>
          </p:cNvPicPr>
          <p:nvPr/>
        </p:nvPicPr>
        <p:blipFill>
          <a:blip r:embed="rId4"/>
          <a:stretch>
            <a:fillRect/>
          </a:stretch>
        </p:blipFill>
        <p:spPr>
          <a:xfrm rot="1502724">
            <a:off x="3775969" y="4356689"/>
            <a:ext cx="3485077" cy="2321061"/>
          </a:xfrm>
          <a:prstGeom prst="rect">
            <a:avLst/>
          </a:prstGeom>
        </p:spPr>
      </p:pic>
      <p:pic>
        <p:nvPicPr>
          <p:cNvPr id="8" name="Picture 7">
            <a:hlinkClick r:id="rId5"/>
            <a:extLst>
              <a:ext uri="{FF2B5EF4-FFF2-40B4-BE49-F238E27FC236}">
                <a16:creationId xmlns:a16="http://schemas.microsoft.com/office/drawing/2014/main" id="{94D04645-D25F-4537-BD86-E1997EB77335}"/>
              </a:ext>
            </a:extLst>
          </p:cNvPr>
          <p:cNvPicPr>
            <a:picLocks noChangeAspect="1"/>
          </p:cNvPicPr>
          <p:nvPr/>
        </p:nvPicPr>
        <p:blipFill>
          <a:blip r:embed="rId6"/>
          <a:stretch>
            <a:fillRect/>
          </a:stretch>
        </p:blipFill>
        <p:spPr>
          <a:xfrm rot="1781625">
            <a:off x="9886624" y="3790043"/>
            <a:ext cx="2152650" cy="3048000"/>
          </a:xfrm>
          <a:prstGeom prst="rect">
            <a:avLst/>
          </a:prstGeom>
        </p:spPr>
      </p:pic>
      <p:pic>
        <p:nvPicPr>
          <p:cNvPr id="5" name="Picture 4">
            <a:extLst>
              <a:ext uri="{FF2B5EF4-FFF2-40B4-BE49-F238E27FC236}">
                <a16:creationId xmlns:a16="http://schemas.microsoft.com/office/drawing/2014/main" id="{9A366E6C-A0E9-40FC-9471-9FC9FA0BDEE6}"/>
              </a:ext>
            </a:extLst>
          </p:cNvPr>
          <p:cNvPicPr>
            <a:picLocks noChangeAspect="1"/>
          </p:cNvPicPr>
          <p:nvPr/>
        </p:nvPicPr>
        <p:blipFill>
          <a:blip r:embed="rId7"/>
          <a:stretch>
            <a:fillRect/>
          </a:stretch>
        </p:blipFill>
        <p:spPr>
          <a:xfrm rot="1071237">
            <a:off x="825262" y="1775428"/>
            <a:ext cx="3504482" cy="2336321"/>
          </a:xfrm>
          <a:prstGeom prst="rect">
            <a:avLst/>
          </a:prstGeom>
        </p:spPr>
      </p:pic>
      <p:pic>
        <p:nvPicPr>
          <p:cNvPr id="6" name="Picture 5">
            <a:extLst>
              <a:ext uri="{FF2B5EF4-FFF2-40B4-BE49-F238E27FC236}">
                <a16:creationId xmlns:a16="http://schemas.microsoft.com/office/drawing/2014/main" id="{ACA141BB-9732-45F5-8A45-0375B8F51EB8}"/>
              </a:ext>
            </a:extLst>
          </p:cNvPr>
          <p:cNvPicPr>
            <a:picLocks noChangeAspect="1"/>
          </p:cNvPicPr>
          <p:nvPr/>
        </p:nvPicPr>
        <p:blipFill>
          <a:blip r:embed="rId8"/>
          <a:stretch>
            <a:fillRect/>
          </a:stretch>
        </p:blipFill>
        <p:spPr>
          <a:xfrm>
            <a:off x="-32578" y="3658238"/>
            <a:ext cx="2366333" cy="2366333"/>
          </a:xfrm>
          <a:prstGeom prst="rect">
            <a:avLst/>
          </a:prstGeom>
        </p:spPr>
      </p:pic>
      <p:pic>
        <p:nvPicPr>
          <p:cNvPr id="4" name="Picture 3">
            <a:extLst>
              <a:ext uri="{FF2B5EF4-FFF2-40B4-BE49-F238E27FC236}">
                <a16:creationId xmlns:a16="http://schemas.microsoft.com/office/drawing/2014/main" id="{F69F3E9F-9780-4A5F-924B-3CF878353142}"/>
              </a:ext>
            </a:extLst>
          </p:cNvPr>
          <p:cNvPicPr>
            <a:picLocks noChangeAspect="1"/>
          </p:cNvPicPr>
          <p:nvPr/>
        </p:nvPicPr>
        <p:blipFill>
          <a:blip r:embed="rId9"/>
          <a:stretch>
            <a:fillRect/>
          </a:stretch>
        </p:blipFill>
        <p:spPr>
          <a:xfrm rot="19491667">
            <a:off x="-419247" y="817303"/>
            <a:ext cx="4232694" cy="1322717"/>
          </a:xfrm>
          <a:prstGeom prst="rect">
            <a:avLst/>
          </a:prstGeom>
        </p:spPr>
      </p:pic>
      <p:sp>
        <p:nvSpPr>
          <p:cNvPr id="2" name="Title 1">
            <a:extLst>
              <a:ext uri="{FF2B5EF4-FFF2-40B4-BE49-F238E27FC236}">
                <a16:creationId xmlns:a16="http://schemas.microsoft.com/office/drawing/2014/main" id="{18E536C0-645B-4C30-981F-751C9A466B57}"/>
              </a:ext>
            </a:extLst>
          </p:cNvPr>
          <p:cNvSpPr>
            <a:spLocks noGrp="1"/>
          </p:cNvSpPr>
          <p:nvPr>
            <p:ph type="title"/>
          </p:nvPr>
        </p:nvSpPr>
        <p:spPr>
          <a:xfrm>
            <a:off x="2147977" y="964692"/>
            <a:ext cx="7936302" cy="1188720"/>
          </a:xfrm>
        </p:spPr>
        <p:txBody>
          <a:bodyPr/>
          <a:lstStyle/>
          <a:p>
            <a:r>
              <a:rPr lang="en-GB" dirty="0"/>
              <a:t>What is ‘organisational Dynamics’?</a:t>
            </a:r>
          </a:p>
        </p:txBody>
      </p:sp>
      <p:sp>
        <p:nvSpPr>
          <p:cNvPr id="3" name="Content Placeholder 2">
            <a:extLst>
              <a:ext uri="{FF2B5EF4-FFF2-40B4-BE49-F238E27FC236}">
                <a16:creationId xmlns:a16="http://schemas.microsoft.com/office/drawing/2014/main" id="{1D86FB5C-AFBE-4A3A-8658-69ED8CCFC5FE}"/>
              </a:ext>
            </a:extLst>
          </p:cNvPr>
          <p:cNvSpPr>
            <a:spLocks noGrp="1"/>
          </p:cNvSpPr>
          <p:nvPr>
            <p:ph idx="1"/>
          </p:nvPr>
        </p:nvSpPr>
        <p:spPr>
          <a:xfrm>
            <a:off x="4163568" y="2543153"/>
            <a:ext cx="3864864" cy="3101983"/>
          </a:xfrm>
        </p:spPr>
        <p:txBody>
          <a:bodyPr/>
          <a:lstStyle/>
          <a:p>
            <a:pPr algn="ctr"/>
            <a:r>
              <a:rPr lang="en-GB" b="1" dirty="0"/>
              <a:t>Continually strengthening resources</a:t>
            </a:r>
          </a:p>
          <a:p>
            <a:pPr algn="ctr"/>
            <a:r>
              <a:rPr lang="en-GB" b="1" dirty="0"/>
              <a:t>Enhancing employee performances</a:t>
            </a:r>
          </a:p>
          <a:p>
            <a:pPr algn="ctr"/>
            <a:r>
              <a:rPr lang="en-GB" b="1" dirty="0"/>
              <a:t>Managing and promoting learning</a:t>
            </a:r>
          </a:p>
          <a:p>
            <a:pPr algn="ctr"/>
            <a:r>
              <a:rPr lang="en-GB" b="1" dirty="0"/>
              <a:t>Better business practices</a:t>
            </a:r>
          </a:p>
        </p:txBody>
      </p:sp>
      <p:pic>
        <p:nvPicPr>
          <p:cNvPr id="10" name="Picture 9">
            <a:extLst>
              <a:ext uri="{FF2B5EF4-FFF2-40B4-BE49-F238E27FC236}">
                <a16:creationId xmlns:a16="http://schemas.microsoft.com/office/drawing/2014/main" id="{82A381E5-2587-467E-863D-AE0148D3B843}"/>
              </a:ext>
            </a:extLst>
          </p:cNvPr>
          <p:cNvPicPr>
            <a:picLocks noChangeAspect="1"/>
          </p:cNvPicPr>
          <p:nvPr/>
        </p:nvPicPr>
        <p:blipFill>
          <a:blip r:embed="rId10"/>
          <a:stretch>
            <a:fillRect/>
          </a:stretch>
        </p:blipFill>
        <p:spPr>
          <a:xfrm rot="19529608">
            <a:off x="1546438" y="4562999"/>
            <a:ext cx="3246408" cy="2164272"/>
          </a:xfrm>
          <a:prstGeom prst="rect">
            <a:avLst/>
          </a:prstGeom>
        </p:spPr>
      </p:pic>
      <p:pic>
        <p:nvPicPr>
          <p:cNvPr id="11" name="Picture 10">
            <a:extLst>
              <a:ext uri="{FF2B5EF4-FFF2-40B4-BE49-F238E27FC236}">
                <a16:creationId xmlns:a16="http://schemas.microsoft.com/office/drawing/2014/main" id="{82540F28-ED12-42EE-AC50-09D43F7AF6A7}"/>
              </a:ext>
            </a:extLst>
          </p:cNvPr>
          <p:cNvPicPr>
            <a:picLocks noChangeAspect="1"/>
          </p:cNvPicPr>
          <p:nvPr/>
        </p:nvPicPr>
        <p:blipFill>
          <a:blip r:embed="rId11"/>
          <a:stretch>
            <a:fillRect/>
          </a:stretch>
        </p:blipFill>
        <p:spPr>
          <a:xfrm>
            <a:off x="7750182" y="2840780"/>
            <a:ext cx="2700630" cy="1774700"/>
          </a:xfrm>
          <a:prstGeom prst="rect">
            <a:avLst/>
          </a:prstGeom>
        </p:spPr>
      </p:pic>
    </p:spTree>
    <p:extLst>
      <p:ext uri="{BB962C8B-B14F-4D97-AF65-F5344CB8AC3E}">
        <p14:creationId xmlns:p14="http://schemas.microsoft.com/office/powerpoint/2010/main" val="170540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1000" fill="hold"/>
                                        <p:tgtEl>
                                          <p:spTgt spid="4"/>
                                        </p:tgtEl>
                                        <p:attrNameLst>
                                          <p:attrName>ppt_w</p:attrName>
                                        </p:attrNameLst>
                                      </p:cBhvr>
                                      <p:tavLst>
                                        <p:tav tm="0">
                                          <p:val>
                                            <p:fltVal val="0"/>
                                          </p:val>
                                        </p:tav>
                                        <p:tav tm="100000">
                                          <p:val>
                                            <p:strVal val="#ppt_w"/>
                                          </p:val>
                                        </p:tav>
                                      </p:tavLst>
                                    </p:anim>
                                    <p:anim calcmode="lin" valueType="num">
                                      <p:cBhvr>
                                        <p:cTn id="32" dur="1000" fill="hold"/>
                                        <p:tgtEl>
                                          <p:spTgt spid="4"/>
                                        </p:tgtEl>
                                        <p:attrNameLst>
                                          <p:attrName>ppt_h</p:attrName>
                                        </p:attrNameLst>
                                      </p:cBhvr>
                                      <p:tavLst>
                                        <p:tav tm="0">
                                          <p:val>
                                            <p:fltVal val="0"/>
                                          </p:val>
                                        </p:tav>
                                        <p:tav tm="100000">
                                          <p:val>
                                            <p:strVal val="#ppt_h"/>
                                          </p:val>
                                        </p:tav>
                                      </p:tavLst>
                                    </p:anim>
                                    <p:anim calcmode="lin" valueType="num">
                                      <p:cBhvr>
                                        <p:cTn id="33" dur="1000" fill="hold"/>
                                        <p:tgtEl>
                                          <p:spTgt spid="4"/>
                                        </p:tgtEl>
                                        <p:attrNameLst>
                                          <p:attrName>style.rotation</p:attrName>
                                        </p:attrNameLst>
                                      </p:cBhvr>
                                      <p:tavLst>
                                        <p:tav tm="0">
                                          <p:val>
                                            <p:fltVal val="90"/>
                                          </p:val>
                                        </p:tav>
                                        <p:tav tm="100000">
                                          <p:val>
                                            <p:fltVal val="0"/>
                                          </p:val>
                                        </p:tav>
                                      </p:tavLst>
                                    </p:anim>
                                    <p:animEffect transition="in" filter="fade">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p:cTn id="39" dur="1000" fill="hold"/>
                                        <p:tgtEl>
                                          <p:spTgt spid="5"/>
                                        </p:tgtEl>
                                        <p:attrNameLst>
                                          <p:attrName>ppt_w</p:attrName>
                                        </p:attrNameLst>
                                      </p:cBhvr>
                                      <p:tavLst>
                                        <p:tav tm="0">
                                          <p:val>
                                            <p:fltVal val="0"/>
                                          </p:val>
                                        </p:tav>
                                        <p:tav tm="100000">
                                          <p:val>
                                            <p:strVal val="#ppt_w"/>
                                          </p:val>
                                        </p:tav>
                                      </p:tavLst>
                                    </p:anim>
                                    <p:anim calcmode="lin" valueType="num">
                                      <p:cBhvr>
                                        <p:cTn id="40" dur="1000" fill="hold"/>
                                        <p:tgtEl>
                                          <p:spTgt spid="5"/>
                                        </p:tgtEl>
                                        <p:attrNameLst>
                                          <p:attrName>ppt_h</p:attrName>
                                        </p:attrNameLst>
                                      </p:cBhvr>
                                      <p:tavLst>
                                        <p:tav tm="0">
                                          <p:val>
                                            <p:fltVal val="0"/>
                                          </p:val>
                                        </p:tav>
                                        <p:tav tm="100000">
                                          <p:val>
                                            <p:strVal val="#ppt_h"/>
                                          </p:val>
                                        </p:tav>
                                      </p:tavLst>
                                    </p:anim>
                                    <p:anim calcmode="lin" valueType="num">
                                      <p:cBhvr>
                                        <p:cTn id="41" dur="1000" fill="hold"/>
                                        <p:tgtEl>
                                          <p:spTgt spid="5"/>
                                        </p:tgtEl>
                                        <p:attrNameLst>
                                          <p:attrName>style.rotation</p:attrName>
                                        </p:attrNameLst>
                                      </p:cBhvr>
                                      <p:tavLst>
                                        <p:tav tm="0">
                                          <p:val>
                                            <p:fltVal val="90"/>
                                          </p:val>
                                        </p:tav>
                                        <p:tav tm="100000">
                                          <p:val>
                                            <p:fltVal val="0"/>
                                          </p:val>
                                        </p:tav>
                                      </p:tavLst>
                                    </p:anim>
                                    <p:animEffect transition="in" filter="fade">
                                      <p:cBhvr>
                                        <p:cTn id="42" dur="10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p:cTn id="47" dur="1000" fill="hold"/>
                                        <p:tgtEl>
                                          <p:spTgt spid="6"/>
                                        </p:tgtEl>
                                        <p:attrNameLst>
                                          <p:attrName>ppt_w</p:attrName>
                                        </p:attrNameLst>
                                      </p:cBhvr>
                                      <p:tavLst>
                                        <p:tav tm="0">
                                          <p:val>
                                            <p:fltVal val="0"/>
                                          </p:val>
                                        </p:tav>
                                        <p:tav tm="100000">
                                          <p:val>
                                            <p:strVal val="#ppt_w"/>
                                          </p:val>
                                        </p:tav>
                                      </p:tavLst>
                                    </p:anim>
                                    <p:anim calcmode="lin" valueType="num">
                                      <p:cBhvr>
                                        <p:cTn id="48" dur="1000" fill="hold"/>
                                        <p:tgtEl>
                                          <p:spTgt spid="6"/>
                                        </p:tgtEl>
                                        <p:attrNameLst>
                                          <p:attrName>ppt_h</p:attrName>
                                        </p:attrNameLst>
                                      </p:cBhvr>
                                      <p:tavLst>
                                        <p:tav tm="0">
                                          <p:val>
                                            <p:fltVal val="0"/>
                                          </p:val>
                                        </p:tav>
                                        <p:tav tm="100000">
                                          <p:val>
                                            <p:strVal val="#ppt_h"/>
                                          </p:val>
                                        </p:tav>
                                      </p:tavLst>
                                    </p:anim>
                                    <p:anim calcmode="lin" valueType="num">
                                      <p:cBhvr>
                                        <p:cTn id="49" dur="1000" fill="hold"/>
                                        <p:tgtEl>
                                          <p:spTgt spid="6"/>
                                        </p:tgtEl>
                                        <p:attrNameLst>
                                          <p:attrName>style.rotation</p:attrName>
                                        </p:attrNameLst>
                                      </p:cBhvr>
                                      <p:tavLst>
                                        <p:tav tm="0">
                                          <p:val>
                                            <p:fltVal val="90"/>
                                          </p:val>
                                        </p:tav>
                                        <p:tav tm="100000">
                                          <p:val>
                                            <p:fltVal val="0"/>
                                          </p:val>
                                        </p:tav>
                                      </p:tavLst>
                                    </p:anim>
                                    <p:animEffect transition="in" filter="fade">
                                      <p:cBhvr>
                                        <p:cTn id="50" dur="1000"/>
                                        <p:tgtEl>
                                          <p:spTgt spid="6"/>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9"/>
                                        </p:tgtEl>
                                        <p:attrNameLst>
                                          <p:attrName>style.visibility</p:attrName>
                                        </p:attrNameLst>
                                      </p:cBhvr>
                                      <p:to>
                                        <p:strVal val="visible"/>
                                      </p:to>
                                    </p:set>
                                    <p:anim calcmode="lin" valueType="num">
                                      <p:cBhvr>
                                        <p:cTn id="63" dur="1000" fill="hold"/>
                                        <p:tgtEl>
                                          <p:spTgt spid="9"/>
                                        </p:tgtEl>
                                        <p:attrNameLst>
                                          <p:attrName>ppt_w</p:attrName>
                                        </p:attrNameLst>
                                      </p:cBhvr>
                                      <p:tavLst>
                                        <p:tav tm="0">
                                          <p:val>
                                            <p:fltVal val="0"/>
                                          </p:val>
                                        </p:tav>
                                        <p:tav tm="100000">
                                          <p:val>
                                            <p:strVal val="#ppt_w"/>
                                          </p:val>
                                        </p:tav>
                                      </p:tavLst>
                                    </p:anim>
                                    <p:anim calcmode="lin" valueType="num">
                                      <p:cBhvr>
                                        <p:cTn id="64" dur="1000" fill="hold"/>
                                        <p:tgtEl>
                                          <p:spTgt spid="9"/>
                                        </p:tgtEl>
                                        <p:attrNameLst>
                                          <p:attrName>ppt_h</p:attrName>
                                        </p:attrNameLst>
                                      </p:cBhvr>
                                      <p:tavLst>
                                        <p:tav tm="0">
                                          <p:val>
                                            <p:fltVal val="0"/>
                                          </p:val>
                                        </p:tav>
                                        <p:tav tm="100000">
                                          <p:val>
                                            <p:strVal val="#ppt_h"/>
                                          </p:val>
                                        </p:tav>
                                      </p:tavLst>
                                    </p:anim>
                                    <p:anim calcmode="lin" valueType="num">
                                      <p:cBhvr>
                                        <p:cTn id="65" dur="1000" fill="hold"/>
                                        <p:tgtEl>
                                          <p:spTgt spid="9"/>
                                        </p:tgtEl>
                                        <p:attrNameLst>
                                          <p:attrName>style.rotation</p:attrName>
                                        </p:attrNameLst>
                                      </p:cBhvr>
                                      <p:tavLst>
                                        <p:tav tm="0">
                                          <p:val>
                                            <p:fltVal val="90"/>
                                          </p:val>
                                        </p:tav>
                                        <p:tav tm="100000">
                                          <p:val>
                                            <p:fltVal val="0"/>
                                          </p:val>
                                        </p:tav>
                                      </p:tavLst>
                                    </p:anim>
                                    <p:animEffect transition="in" filter="fade">
                                      <p:cBhvr>
                                        <p:cTn id="66" dur="1000"/>
                                        <p:tgtEl>
                                          <p:spTgt spid="9"/>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p:cTn id="71" dur="1000" fill="hold"/>
                                        <p:tgtEl>
                                          <p:spTgt spid="7"/>
                                        </p:tgtEl>
                                        <p:attrNameLst>
                                          <p:attrName>ppt_w</p:attrName>
                                        </p:attrNameLst>
                                      </p:cBhvr>
                                      <p:tavLst>
                                        <p:tav tm="0">
                                          <p:val>
                                            <p:fltVal val="0"/>
                                          </p:val>
                                        </p:tav>
                                        <p:tav tm="100000">
                                          <p:val>
                                            <p:strVal val="#ppt_w"/>
                                          </p:val>
                                        </p:tav>
                                      </p:tavLst>
                                    </p:anim>
                                    <p:anim calcmode="lin" valueType="num">
                                      <p:cBhvr>
                                        <p:cTn id="72" dur="1000" fill="hold"/>
                                        <p:tgtEl>
                                          <p:spTgt spid="7"/>
                                        </p:tgtEl>
                                        <p:attrNameLst>
                                          <p:attrName>ppt_h</p:attrName>
                                        </p:attrNameLst>
                                      </p:cBhvr>
                                      <p:tavLst>
                                        <p:tav tm="0">
                                          <p:val>
                                            <p:fltVal val="0"/>
                                          </p:val>
                                        </p:tav>
                                        <p:tav tm="100000">
                                          <p:val>
                                            <p:strVal val="#ppt_h"/>
                                          </p:val>
                                        </p:tav>
                                      </p:tavLst>
                                    </p:anim>
                                    <p:anim calcmode="lin" valueType="num">
                                      <p:cBhvr>
                                        <p:cTn id="73" dur="1000" fill="hold"/>
                                        <p:tgtEl>
                                          <p:spTgt spid="7"/>
                                        </p:tgtEl>
                                        <p:attrNameLst>
                                          <p:attrName>style.rotation</p:attrName>
                                        </p:attrNameLst>
                                      </p:cBhvr>
                                      <p:tavLst>
                                        <p:tav tm="0">
                                          <p:val>
                                            <p:fltVal val="90"/>
                                          </p:val>
                                        </p:tav>
                                        <p:tav tm="100000">
                                          <p:val>
                                            <p:fltVal val="0"/>
                                          </p:val>
                                        </p:tav>
                                      </p:tavLst>
                                    </p:anim>
                                    <p:animEffect transition="in" filter="fade">
                                      <p:cBhvr>
                                        <p:cTn id="74" dur="1000"/>
                                        <p:tgtEl>
                                          <p:spTgt spid="7"/>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8"/>
                                        </p:tgtEl>
                                        <p:attrNameLst>
                                          <p:attrName>style.visibility</p:attrName>
                                        </p:attrNameLst>
                                      </p:cBhvr>
                                      <p:to>
                                        <p:strVal val="visible"/>
                                      </p:to>
                                    </p:set>
                                    <p:anim calcmode="lin" valueType="num">
                                      <p:cBhvr>
                                        <p:cTn id="79" dur="1000" fill="hold"/>
                                        <p:tgtEl>
                                          <p:spTgt spid="8"/>
                                        </p:tgtEl>
                                        <p:attrNameLst>
                                          <p:attrName>ppt_w</p:attrName>
                                        </p:attrNameLst>
                                      </p:cBhvr>
                                      <p:tavLst>
                                        <p:tav tm="0">
                                          <p:val>
                                            <p:fltVal val="0"/>
                                          </p:val>
                                        </p:tav>
                                        <p:tav tm="100000">
                                          <p:val>
                                            <p:strVal val="#ppt_w"/>
                                          </p:val>
                                        </p:tav>
                                      </p:tavLst>
                                    </p:anim>
                                    <p:anim calcmode="lin" valueType="num">
                                      <p:cBhvr>
                                        <p:cTn id="80" dur="1000" fill="hold"/>
                                        <p:tgtEl>
                                          <p:spTgt spid="8"/>
                                        </p:tgtEl>
                                        <p:attrNameLst>
                                          <p:attrName>ppt_h</p:attrName>
                                        </p:attrNameLst>
                                      </p:cBhvr>
                                      <p:tavLst>
                                        <p:tav tm="0">
                                          <p:val>
                                            <p:fltVal val="0"/>
                                          </p:val>
                                        </p:tav>
                                        <p:tav tm="100000">
                                          <p:val>
                                            <p:strVal val="#ppt_h"/>
                                          </p:val>
                                        </p:tav>
                                      </p:tavLst>
                                    </p:anim>
                                    <p:anim calcmode="lin" valueType="num">
                                      <p:cBhvr>
                                        <p:cTn id="81" dur="1000" fill="hold"/>
                                        <p:tgtEl>
                                          <p:spTgt spid="8"/>
                                        </p:tgtEl>
                                        <p:attrNameLst>
                                          <p:attrName>style.rotation</p:attrName>
                                        </p:attrNameLst>
                                      </p:cBhvr>
                                      <p:tavLst>
                                        <p:tav tm="0">
                                          <p:val>
                                            <p:fltVal val="90"/>
                                          </p:val>
                                        </p:tav>
                                        <p:tav tm="100000">
                                          <p:val>
                                            <p:fltVal val="0"/>
                                          </p:val>
                                        </p:tav>
                                      </p:tavLst>
                                    </p:anim>
                                    <p:animEffect transition="in" filter="fade">
                                      <p:cBhvr>
                                        <p:cTn id="82" dur="1000"/>
                                        <p:tgtEl>
                                          <p:spTgt spid="8"/>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11"/>
                                        </p:tgtEl>
                                        <p:attrNameLst>
                                          <p:attrName>style.visibility</p:attrName>
                                        </p:attrNameLst>
                                      </p:cBhvr>
                                      <p:to>
                                        <p:strVal val="visible"/>
                                      </p:to>
                                    </p:set>
                                    <p:anim calcmode="lin" valueType="num">
                                      <p:cBhvr>
                                        <p:cTn id="87" dur="1000" fill="hold"/>
                                        <p:tgtEl>
                                          <p:spTgt spid="11"/>
                                        </p:tgtEl>
                                        <p:attrNameLst>
                                          <p:attrName>ppt_w</p:attrName>
                                        </p:attrNameLst>
                                      </p:cBhvr>
                                      <p:tavLst>
                                        <p:tav tm="0">
                                          <p:val>
                                            <p:fltVal val="0"/>
                                          </p:val>
                                        </p:tav>
                                        <p:tav tm="100000">
                                          <p:val>
                                            <p:strVal val="#ppt_w"/>
                                          </p:val>
                                        </p:tav>
                                      </p:tavLst>
                                    </p:anim>
                                    <p:anim calcmode="lin" valueType="num">
                                      <p:cBhvr>
                                        <p:cTn id="88" dur="1000" fill="hold"/>
                                        <p:tgtEl>
                                          <p:spTgt spid="11"/>
                                        </p:tgtEl>
                                        <p:attrNameLst>
                                          <p:attrName>ppt_h</p:attrName>
                                        </p:attrNameLst>
                                      </p:cBhvr>
                                      <p:tavLst>
                                        <p:tav tm="0">
                                          <p:val>
                                            <p:fltVal val="0"/>
                                          </p:val>
                                        </p:tav>
                                        <p:tav tm="100000">
                                          <p:val>
                                            <p:strVal val="#ppt_h"/>
                                          </p:val>
                                        </p:tav>
                                      </p:tavLst>
                                    </p:anim>
                                    <p:anim calcmode="lin" valueType="num">
                                      <p:cBhvr>
                                        <p:cTn id="89" dur="1000" fill="hold"/>
                                        <p:tgtEl>
                                          <p:spTgt spid="11"/>
                                        </p:tgtEl>
                                        <p:attrNameLst>
                                          <p:attrName>style.rotation</p:attrName>
                                        </p:attrNameLst>
                                      </p:cBhvr>
                                      <p:tavLst>
                                        <p:tav tm="0">
                                          <p:val>
                                            <p:fltVal val="90"/>
                                          </p:val>
                                        </p:tav>
                                        <p:tav tm="100000">
                                          <p:val>
                                            <p:fltVal val="0"/>
                                          </p:val>
                                        </p:tav>
                                      </p:tavLst>
                                    </p:anim>
                                    <p:animEffect transition="in" filter="fade">
                                      <p:cBhvr>
                                        <p:cTn id="90" dur="1000"/>
                                        <p:tgtEl>
                                          <p:spTgt spid="11"/>
                                        </p:tgtEl>
                                      </p:cBhvr>
                                    </p:animEffect>
                                  </p:childTnLst>
                                </p:cTn>
                              </p:par>
                            </p:childTnLst>
                          </p:cTn>
                        </p:par>
                      </p:childTnLst>
                    </p:cTn>
                  </p:par>
                  <p:par>
                    <p:cTn id="91" fill="hold">
                      <p:stCondLst>
                        <p:cond delay="indefinite"/>
                      </p:stCondLst>
                      <p:childTnLst>
                        <p:par>
                          <p:cTn id="92" fill="hold">
                            <p:stCondLst>
                              <p:cond delay="0"/>
                            </p:stCondLst>
                            <p:childTnLst>
                              <p:par>
                                <p:cTn id="93" presetID="31" presetClass="entr" presetSubtype="0" fill="hold" nodeType="clickEffect">
                                  <p:stCondLst>
                                    <p:cond delay="0"/>
                                  </p:stCondLst>
                                  <p:childTnLst>
                                    <p:set>
                                      <p:cBhvr>
                                        <p:cTn id="94" dur="1" fill="hold">
                                          <p:stCondLst>
                                            <p:cond delay="0"/>
                                          </p:stCondLst>
                                        </p:cTn>
                                        <p:tgtEl>
                                          <p:spTgt spid="12"/>
                                        </p:tgtEl>
                                        <p:attrNameLst>
                                          <p:attrName>style.visibility</p:attrName>
                                        </p:attrNameLst>
                                      </p:cBhvr>
                                      <p:to>
                                        <p:strVal val="visible"/>
                                      </p:to>
                                    </p:set>
                                    <p:anim calcmode="lin" valueType="num">
                                      <p:cBhvr>
                                        <p:cTn id="95" dur="1000" fill="hold"/>
                                        <p:tgtEl>
                                          <p:spTgt spid="12"/>
                                        </p:tgtEl>
                                        <p:attrNameLst>
                                          <p:attrName>ppt_w</p:attrName>
                                        </p:attrNameLst>
                                      </p:cBhvr>
                                      <p:tavLst>
                                        <p:tav tm="0">
                                          <p:val>
                                            <p:fltVal val="0"/>
                                          </p:val>
                                        </p:tav>
                                        <p:tav tm="100000">
                                          <p:val>
                                            <p:strVal val="#ppt_w"/>
                                          </p:val>
                                        </p:tav>
                                      </p:tavLst>
                                    </p:anim>
                                    <p:anim calcmode="lin" valueType="num">
                                      <p:cBhvr>
                                        <p:cTn id="96" dur="1000" fill="hold"/>
                                        <p:tgtEl>
                                          <p:spTgt spid="12"/>
                                        </p:tgtEl>
                                        <p:attrNameLst>
                                          <p:attrName>ppt_h</p:attrName>
                                        </p:attrNameLst>
                                      </p:cBhvr>
                                      <p:tavLst>
                                        <p:tav tm="0">
                                          <p:val>
                                            <p:fltVal val="0"/>
                                          </p:val>
                                        </p:tav>
                                        <p:tav tm="100000">
                                          <p:val>
                                            <p:strVal val="#ppt_h"/>
                                          </p:val>
                                        </p:tav>
                                      </p:tavLst>
                                    </p:anim>
                                    <p:anim calcmode="lin" valueType="num">
                                      <p:cBhvr>
                                        <p:cTn id="97" dur="1000" fill="hold"/>
                                        <p:tgtEl>
                                          <p:spTgt spid="12"/>
                                        </p:tgtEl>
                                        <p:attrNameLst>
                                          <p:attrName>style.rotation</p:attrName>
                                        </p:attrNameLst>
                                      </p:cBhvr>
                                      <p:tavLst>
                                        <p:tav tm="0">
                                          <p:val>
                                            <p:fltVal val="90"/>
                                          </p:val>
                                        </p:tav>
                                        <p:tav tm="100000">
                                          <p:val>
                                            <p:fltVal val="0"/>
                                          </p:val>
                                        </p:tav>
                                      </p:tavLst>
                                    </p:anim>
                                    <p:animEffect transition="in" filter="fade">
                                      <p:cBhvr>
                                        <p:cTn id="9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E5BEE6-5675-4F4B-8A66-C987A7A52AC1}"/>
              </a:ext>
            </a:extLst>
          </p:cNvPr>
          <p:cNvPicPr>
            <a:picLocks noChangeAspect="1"/>
          </p:cNvPicPr>
          <p:nvPr/>
        </p:nvPicPr>
        <p:blipFill>
          <a:blip r:embed="rId2"/>
          <a:stretch>
            <a:fillRect/>
          </a:stretch>
        </p:blipFill>
        <p:spPr>
          <a:xfrm rot="1703929">
            <a:off x="8965131" y="1849763"/>
            <a:ext cx="3548524" cy="2605947"/>
          </a:xfrm>
          <a:prstGeom prst="rect">
            <a:avLst/>
          </a:prstGeom>
        </p:spPr>
      </p:pic>
      <p:sp>
        <p:nvSpPr>
          <p:cNvPr id="2" name="Title 1">
            <a:extLst>
              <a:ext uri="{FF2B5EF4-FFF2-40B4-BE49-F238E27FC236}">
                <a16:creationId xmlns:a16="http://schemas.microsoft.com/office/drawing/2014/main" id="{C4EF859A-AA70-448C-94E2-0C38F635A5B5}"/>
              </a:ext>
            </a:extLst>
          </p:cNvPr>
          <p:cNvSpPr>
            <a:spLocks noGrp="1"/>
          </p:cNvSpPr>
          <p:nvPr>
            <p:ph type="title"/>
          </p:nvPr>
        </p:nvSpPr>
        <p:spPr/>
        <p:txBody>
          <a:bodyPr/>
          <a:lstStyle/>
          <a:p>
            <a:r>
              <a:rPr lang="en-GB" dirty="0"/>
              <a:t>How is my performance enhanced?</a:t>
            </a:r>
          </a:p>
        </p:txBody>
      </p:sp>
      <p:pic>
        <p:nvPicPr>
          <p:cNvPr id="4" name="Picture 3">
            <a:extLst>
              <a:ext uri="{FF2B5EF4-FFF2-40B4-BE49-F238E27FC236}">
                <a16:creationId xmlns:a16="http://schemas.microsoft.com/office/drawing/2014/main" id="{8FF27C48-06F5-49C9-B83C-1CE95609B08E}"/>
              </a:ext>
            </a:extLst>
          </p:cNvPr>
          <p:cNvPicPr>
            <a:picLocks noChangeAspect="1"/>
          </p:cNvPicPr>
          <p:nvPr/>
        </p:nvPicPr>
        <p:blipFill>
          <a:blip r:embed="rId3"/>
          <a:stretch>
            <a:fillRect/>
          </a:stretch>
        </p:blipFill>
        <p:spPr>
          <a:xfrm>
            <a:off x="4756116" y="1982117"/>
            <a:ext cx="3507972" cy="2341241"/>
          </a:xfrm>
          <a:prstGeom prst="rect">
            <a:avLst/>
          </a:prstGeom>
        </p:spPr>
      </p:pic>
      <p:pic>
        <p:nvPicPr>
          <p:cNvPr id="5" name="Picture 4">
            <a:extLst>
              <a:ext uri="{FF2B5EF4-FFF2-40B4-BE49-F238E27FC236}">
                <a16:creationId xmlns:a16="http://schemas.microsoft.com/office/drawing/2014/main" id="{587574A7-6012-48BC-B972-E8CF54211E08}"/>
              </a:ext>
            </a:extLst>
          </p:cNvPr>
          <p:cNvPicPr>
            <a:picLocks noChangeAspect="1"/>
          </p:cNvPicPr>
          <p:nvPr/>
        </p:nvPicPr>
        <p:blipFill>
          <a:blip r:embed="rId4"/>
          <a:stretch>
            <a:fillRect/>
          </a:stretch>
        </p:blipFill>
        <p:spPr>
          <a:xfrm rot="1823459">
            <a:off x="355994" y="3722300"/>
            <a:ext cx="4876800" cy="2514600"/>
          </a:xfrm>
          <a:prstGeom prst="rect">
            <a:avLst/>
          </a:prstGeom>
        </p:spPr>
      </p:pic>
      <p:pic>
        <p:nvPicPr>
          <p:cNvPr id="7" name="Picture 6">
            <a:extLst>
              <a:ext uri="{FF2B5EF4-FFF2-40B4-BE49-F238E27FC236}">
                <a16:creationId xmlns:a16="http://schemas.microsoft.com/office/drawing/2014/main" id="{495F0C15-2E79-46B6-B3D7-1874AB7A7CAC}"/>
              </a:ext>
            </a:extLst>
          </p:cNvPr>
          <p:cNvPicPr>
            <a:picLocks noChangeAspect="1"/>
          </p:cNvPicPr>
          <p:nvPr/>
        </p:nvPicPr>
        <p:blipFill>
          <a:blip r:embed="rId5"/>
          <a:stretch>
            <a:fillRect/>
          </a:stretch>
        </p:blipFill>
        <p:spPr>
          <a:xfrm rot="20344445">
            <a:off x="8226215" y="4395954"/>
            <a:ext cx="3469298" cy="2529434"/>
          </a:xfrm>
          <a:prstGeom prst="rect">
            <a:avLst/>
          </a:prstGeom>
        </p:spPr>
      </p:pic>
      <p:pic>
        <p:nvPicPr>
          <p:cNvPr id="8" name="Picture 7">
            <a:extLst>
              <a:ext uri="{FF2B5EF4-FFF2-40B4-BE49-F238E27FC236}">
                <a16:creationId xmlns:a16="http://schemas.microsoft.com/office/drawing/2014/main" id="{FCDE5783-EFF1-40EC-A37B-84D3ED567BE7}"/>
              </a:ext>
            </a:extLst>
          </p:cNvPr>
          <p:cNvPicPr>
            <a:picLocks noChangeAspect="1"/>
          </p:cNvPicPr>
          <p:nvPr/>
        </p:nvPicPr>
        <p:blipFill>
          <a:blip r:embed="rId6"/>
          <a:stretch>
            <a:fillRect/>
          </a:stretch>
        </p:blipFill>
        <p:spPr>
          <a:xfrm>
            <a:off x="84579" y="1938155"/>
            <a:ext cx="3843335" cy="1921668"/>
          </a:xfrm>
          <a:prstGeom prst="rect">
            <a:avLst/>
          </a:prstGeom>
        </p:spPr>
      </p:pic>
      <p:pic>
        <p:nvPicPr>
          <p:cNvPr id="10" name="Picture 9">
            <a:extLst>
              <a:ext uri="{FF2B5EF4-FFF2-40B4-BE49-F238E27FC236}">
                <a16:creationId xmlns:a16="http://schemas.microsoft.com/office/drawing/2014/main" id="{20CD70F2-7D4E-4F47-8592-697BD1CE86C5}"/>
              </a:ext>
            </a:extLst>
          </p:cNvPr>
          <p:cNvPicPr>
            <a:picLocks noChangeAspect="1"/>
          </p:cNvPicPr>
          <p:nvPr/>
        </p:nvPicPr>
        <p:blipFill>
          <a:blip r:embed="rId7"/>
          <a:stretch>
            <a:fillRect/>
          </a:stretch>
        </p:blipFill>
        <p:spPr>
          <a:xfrm rot="19562155">
            <a:off x="9397" y="4614583"/>
            <a:ext cx="2238375" cy="2428875"/>
          </a:xfrm>
          <a:prstGeom prst="rect">
            <a:avLst/>
          </a:prstGeom>
        </p:spPr>
      </p:pic>
      <p:pic>
        <p:nvPicPr>
          <p:cNvPr id="9" name="Content Placeholder 8">
            <a:extLst>
              <a:ext uri="{FF2B5EF4-FFF2-40B4-BE49-F238E27FC236}">
                <a16:creationId xmlns:a16="http://schemas.microsoft.com/office/drawing/2014/main" id="{7428A438-2486-46B0-8C14-4C0E8A96A0E4}"/>
              </a:ext>
            </a:extLst>
          </p:cNvPr>
          <p:cNvPicPr>
            <a:picLocks noGrp="1" noChangeAspect="1"/>
          </p:cNvPicPr>
          <p:nvPr>
            <p:ph idx="1"/>
          </p:nvPr>
        </p:nvPicPr>
        <p:blipFill>
          <a:blip r:embed="rId8"/>
          <a:stretch>
            <a:fillRect/>
          </a:stretch>
        </p:blipFill>
        <p:spPr>
          <a:xfrm>
            <a:off x="4530270" y="4378845"/>
            <a:ext cx="3959663" cy="2626140"/>
          </a:xfrm>
          <a:prstGeom prst="rect">
            <a:avLst/>
          </a:prstGeom>
        </p:spPr>
      </p:pic>
    </p:spTree>
    <p:extLst>
      <p:ext uri="{BB962C8B-B14F-4D97-AF65-F5344CB8AC3E}">
        <p14:creationId xmlns:p14="http://schemas.microsoft.com/office/powerpoint/2010/main" val="243708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8311-0D0F-43D4-BA8C-36746E570273}"/>
              </a:ext>
            </a:extLst>
          </p:cNvPr>
          <p:cNvSpPr>
            <a:spLocks noGrp="1"/>
          </p:cNvSpPr>
          <p:nvPr>
            <p:ph type="title"/>
          </p:nvPr>
        </p:nvSpPr>
        <p:spPr>
          <a:xfrm>
            <a:off x="2143213" y="182177"/>
            <a:ext cx="7729728" cy="1188720"/>
          </a:xfrm>
        </p:spPr>
        <p:txBody>
          <a:bodyPr/>
          <a:lstStyle/>
          <a:p>
            <a:r>
              <a:rPr lang="en-GB" dirty="0"/>
              <a:t>Reflection</a:t>
            </a:r>
          </a:p>
        </p:txBody>
      </p:sp>
      <p:sp>
        <p:nvSpPr>
          <p:cNvPr id="3" name="Content Placeholder 2">
            <a:extLst>
              <a:ext uri="{FF2B5EF4-FFF2-40B4-BE49-F238E27FC236}">
                <a16:creationId xmlns:a16="http://schemas.microsoft.com/office/drawing/2014/main" id="{5BF615B3-84EB-4597-9840-061CF531E5FD}"/>
              </a:ext>
            </a:extLst>
          </p:cNvPr>
          <p:cNvSpPr>
            <a:spLocks noGrp="1"/>
          </p:cNvSpPr>
          <p:nvPr>
            <p:ph idx="1"/>
          </p:nvPr>
        </p:nvSpPr>
        <p:spPr>
          <a:xfrm>
            <a:off x="1222131" y="1582615"/>
            <a:ext cx="10278207" cy="5093207"/>
          </a:xfrm>
        </p:spPr>
        <p:txBody>
          <a:bodyPr>
            <a:normAutofit fontScale="85000" lnSpcReduction="10000"/>
          </a:bodyPr>
          <a:lstStyle/>
          <a:p>
            <a:pPr marL="0" indent="0" algn="ctr">
              <a:buNone/>
            </a:pPr>
            <a:r>
              <a:rPr lang="en-GB" dirty="0"/>
              <a:t>Students must submit an academically written, 2,000-word reflection. </a:t>
            </a:r>
          </a:p>
          <a:p>
            <a:pPr marL="0" indent="0" algn="ctr">
              <a:buNone/>
            </a:pPr>
            <a:r>
              <a:rPr lang="en-GB" dirty="0"/>
              <a:t> </a:t>
            </a:r>
          </a:p>
          <a:p>
            <a:pPr marL="0" indent="0" algn="ctr">
              <a:buNone/>
            </a:pPr>
            <a:r>
              <a:rPr lang="en-GB" dirty="0"/>
              <a:t>Students must select one model of reflection to use as a framework for their submission.  GIBBS</a:t>
            </a:r>
          </a:p>
          <a:p>
            <a:pPr marL="0" indent="0" algn="ctr">
              <a:buNone/>
            </a:pPr>
            <a:r>
              <a:rPr lang="en-GB" dirty="0"/>
              <a:t> </a:t>
            </a:r>
          </a:p>
          <a:p>
            <a:pPr marL="0" indent="0" algn="ctr">
              <a:buNone/>
            </a:pPr>
            <a:r>
              <a:rPr lang="en-GB" dirty="0"/>
              <a:t>Within this, students must reflect upon a time when they have demonstrated care within their workplace, and evaluate how the care they have demonstrated has promoted the principals, of both themselves as an individual, and the organisation as a whole.</a:t>
            </a:r>
          </a:p>
          <a:p>
            <a:pPr marL="0" indent="0" algn="ctr">
              <a:buNone/>
            </a:pPr>
            <a:r>
              <a:rPr lang="en-GB" dirty="0"/>
              <a:t> </a:t>
            </a:r>
          </a:p>
          <a:p>
            <a:pPr marL="0" indent="0" algn="ctr">
              <a:buNone/>
            </a:pPr>
            <a:r>
              <a:rPr lang="en-GB" dirty="0"/>
              <a:t>Within the reflection students should consider the following:</a:t>
            </a:r>
          </a:p>
          <a:p>
            <a:pPr marL="0" lvl="0" indent="0" algn="ctr">
              <a:buNone/>
            </a:pPr>
            <a:r>
              <a:rPr lang="en-GB" dirty="0"/>
              <a:t>Their own personal qualities</a:t>
            </a:r>
          </a:p>
          <a:p>
            <a:pPr marL="0" lvl="0" indent="0" algn="ctr">
              <a:buNone/>
            </a:pPr>
            <a:r>
              <a:rPr lang="en-GB" dirty="0"/>
              <a:t>The principals of their organisation’s dynamics</a:t>
            </a:r>
          </a:p>
          <a:p>
            <a:pPr marL="0" lvl="0" indent="0" algn="ctr">
              <a:buNone/>
            </a:pPr>
            <a:r>
              <a:rPr lang="en-GB" dirty="0"/>
              <a:t> Links to nursing codes of conduct</a:t>
            </a:r>
          </a:p>
          <a:p>
            <a:pPr marL="0" indent="0" algn="ctr">
              <a:buNone/>
            </a:pPr>
            <a:r>
              <a:rPr lang="en-GB" dirty="0"/>
              <a:t> </a:t>
            </a:r>
          </a:p>
          <a:p>
            <a:pPr marL="0" indent="0" algn="ctr">
              <a:buNone/>
            </a:pPr>
            <a:r>
              <a:rPr lang="en-GB" dirty="0"/>
              <a:t> </a:t>
            </a:r>
          </a:p>
          <a:p>
            <a:pPr marL="0" indent="0" algn="ctr">
              <a:buNone/>
            </a:pPr>
            <a:r>
              <a:rPr lang="en-GB" dirty="0"/>
              <a:t>The reflection must be word processed, in size 12 font, 1.5 line spaced, and in the appropriate academic writing format for a reflection.</a:t>
            </a:r>
          </a:p>
          <a:p>
            <a:pPr marL="0" indent="0">
              <a:buNone/>
            </a:pPr>
            <a:r>
              <a:rPr lang="en-GB" dirty="0"/>
              <a:t> </a:t>
            </a:r>
          </a:p>
          <a:p>
            <a:endParaRPr lang="en-GB" dirty="0"/>
          </a:p>
        </p:txBody>
      </p:sp>
    </p:spTree>
    <p:extLst>
      <p:ext uri="{BB962C8B-B14F-4D97-AF65-F5344CB8AC3E}">
        <p14:creationId xmlns:p14="http://schemas.microsoft.com/office/powerpoint/2010/main" val="218106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664D-0274-44C9-BC23-49DE9FB25875}"/>
              </a:ext>
            </a:extLst>
          </p:cNvPr>
          <p:cNvSpPr>
            <a:spLocks noGrp="1"/>
          </p:cNvSpPr>
          <p:nvPr>
            <p:ph type="title"/>
          </p:nvPr>
        </p:nvSpPr>
        <p:spPr>
          <a:xfrm>
            <a:off x="2231135" y="0"/>
            <a:ext cx="7729728" cy="729762"/>
          </a:xfrm>
        </p:spPr>
        <p:txBody>
          <a:bodyPr>
            <a:normAutofit fontScale="90000"/>
          </a:bodyPr>
          <a:lstStyle/>
          <a:p>
            <a:r>
              <a:rPr lang="en-GB" dirty="0"/>
              <a:t>Reflection – A plan</a:t>
            </a:r>
          </a:p>
        </p:txBody>
      </p:sp>
      <p:sp>
        <p:nvSpPr>
          <p:cNvPr id="3" name="Content Placeholder 2">
            <a:extLst>
              <a:ext uri="{FF2B5EF4-FFF2-40B4-BE49-F238E27FC236}">
                <a16:creationId xmlns:a16="http://schemas.microsoft.com/office/drawing/2014/main" id="{B757A753-CC4A-40E2-830E-2B72DAEF56A9}"/>
              </a:ext>
            </a:extLst>
          </p:cNvPr>
          <p:cNvSpPr>
            <a:spLocks noGrp="1"/>
          </p:cNvSpPr>
          <p:nvPr>
            <p:ph idx="1"/>
          </p:nvPr>
        </p:nvSpPr>
        <p:spPr>
          <a:xfrm>
            <a:off x="1483380" y="958363"/>
            <a:ext cx="9401087" cy="5275383"/>
          </a:xfrm>
        </p:spPr>
        <p:txBody>
          <a:bodyPr>
            <a:normAutofit lnSpcReduction="10000"/>
          </a:bodyPr>
          <a:lstStyle/>
          <a:p>
            <a:pPr marL="0" indent="0" algn="ctr">
              <a:buNone/>
            </a:pPr>
            <a:r>
              <a:rPr lang="en-GB" dirty="0"/>
              <a:t>2,000 words + 10% = 2,200 words overall</a:t>
            </a:r>
          </a:p>
          <a:p>
            <a:pPr marL="0" indent="0" algn="ctr">
              <a:buNone/>
            </a:pPr>
            <a:r>
              <a:rPr lang="en-GB" dirty="0"/>
              <a:t>Intro = 200      Conclusion = 200      Main Body = 1,800</a:t>
            </a:r>
          </a:p>
          <a:p>
            <a:pPr marL="0" indent="0" algn="ctr">
              <a:buNone/>
            </a:pPr>
            <a:endParaRPr lang="en-GB" dirty="0"/>
          </a:p>
          <a:p>
            <a:pPr marL="0" indent="0" algn="ctr">
              <a:buNone/>
            </a:pPr>
            <a:r>
              <a:rPr lang="en-GB" b="1" u="sng" dirty="0"/>
              <a:t>Main Body – 1,800</a:t>
            </a:r>
          </a:p>
          <a:p>
            <a:pPr marL="0" indent="0" algn="ctr">
              <a:buNone/>
            </a:pPr>
            <a:r>
              <a:rPr lang="en-GB" b="1" dirty="0"/>
              <a:t>Paragraph 1 </a:t>
            </a:r>
            <a:r>
              <a:rPr lang="en-GB" dirty="0"/>
              <a:t>– what is reflection?  What does the literature say about reflection?  Beneficial or not? Different reflective processes? Why is reflection important in nursing? (200 words)</a:t>
            </a:r>
          </a:p>
          <a:p>
            <a:pPr marL="0" indent="0" algn="ctr">
              <a:buNone/>
            </a:pPr>
            <a:r>
              <a:rPr lang="en-GB" b="1" dirty="0"/>
              <a:t>Paragraph 2 </a:t>
            </a:r>
            <a:r>
              <a:rPr lang="en-GB" dirty="0"/>
              <a:t>– Description (225 words)</a:t>
            </a:r>
          </a:p>
          <a:p>
            <a:pPr marL="0" indent="0" algn="ctr">
              <a:buNone/>
            </a:pPr>
            <a:r>
              <a:rPr lang="en-GB" b="1" dirty="0"/>
              <a:t>Paragraph 3 </a:t>
            </a:r>
            <a:r>
              <a:rPr lang="en-GB" dirty="0"/>
              <a:t>– Feelings (225 words)</a:t>
            </a:r>
          </a:p>
          <a:p>
            <a:pPr marL="0" indent="0" algn="ctr">
              <a:buNone/>
            </a:pPr>
            <a:r>
              <a:rPr lang="en-GB" b="1" dirty="0"/>
              <a:t>Paragraph 4 </a:t>
            </a:r>
            <a:r>
              <a:rPr lang="en-GB" dirty="0"/>
              <a:t>– Evaluation (400 words)</a:t>
            </a:r>
          </a:p>
          <a:p>
            <a:pPr marL="0" indent="0" algn="ctr">
              <a:buNone/>
            </a:pPr>
            <a:r>
              <a:rPr lang="en-GB" b="1" dirty="0"/>
              <a:t>Paragraph 5 </a:t>
            </a:r>
            <a:r>
              <a:rPr lang="en-GB" dirty="0"/>
              <a:t>– Analysis (225 words)</a:t>
            </a:r>
          </a:p>
          <a:p>
            <a:pPr marL="0" indent="0" algn="ctr">
              <a:buNone/>
            </a:pPr>
            <a:r>
              <a:rPr lang="en-GB" b="1" dirty="0"/>
              <a:t>Paragraph 6 </a:t>
            </a:r>
            <a:r>
              <a:rPr lang="en-GB" dirty="0"/>
              <a:t>– Conclusion (225 words)</a:t>
            </a:r>
          </a:p>
          <a:p>
            <a:pPr marL="0" indent="0" algn="ctr">
              <a:buNone/>
            </a:pPr>
            <a:r>
              <a:rPr lang="en-GB" b="1" dirty="0"/>
              <a:t>Paragraph 7 </a:t>
            </a:r>
            <a:r>
              <a:rPr lang="en-GB" dirty="0"/>
              <a:t>– Action Plan (225 words)</a:t>
            </a:r>
          </a:p>
          <a:p>
            <a:pPr marL="0" indent="0" algn="ctr">
              <a:buNone/>
            </a:pPr>
            <a:endParaRPr lang="en-GB" dirty="0"/>
          </a:p>
          <a:p>
            <a:pPr marL="0" indent="0" algn="ctr">
              <a:buNone/>
            </a:pPr>
            <a:r>
              <a:rPr lang="en-GB" dirty="0"/>
              <a:t>Now add your introduction and conclusion!!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97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 calcmode="lin" valueType="num">
                                      <p:cBhvr additive="base">
                                        <p:cTn id="6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08A3A-739B-4338-8694-D00F147BE8A1}"/>
              </a:ext>
            </a:extLst>
          </p:cNvPr>
          <p:cNvSpPr>
            <a:spLocks noGrp="1"/>
          </p:cNvSpPr>
          <p:nvPr>
            <p:ph type="title"/>
          </p:nvPr>
        </p:nvSpPr>
        <p:spPr>
          <a:xfrm>
            <a:off x="2231136" y="127930"/>
            <a:ext cx="7729728" cy="1188720"/>
          </a:xfrm>
        </p:spPr>
        <p:txBody>
          <a:bodyPr/>
          <a:lstStyle/>
          <a:p>
            <a:r>
              <a:rPr lang="en-GB" dirty="0"/>
              <a:t>Gibbs</a:t>
            </a:r>
          </a:p>
        </p:txBody>
      </p:sp>
      <p:pic>
        <p:nvPicPr>
          <p:cNvPr id="4" name="Content Placeholder 3">
            <a:extLst>
              <a:ext uri="{FF2B5EF4-FFF2-40B4-BE49-F238E27FC236}">
                <a16:creationId xmlns:a16="http://schemas.microsoft.com/office/drawing/2014/main" id="{CBBFAC69-6330-42C1-84DF-BC3003653107}"/>
              </a:ext>
            </a:extLst>
          </p:cNvPr>
          <p:cNvPicPr>
            <a:picLocks noGrp="1" noChangeAspect="1"/>
          </p:cNvPicPr>
          <p:nvPr>
            <p:ph idx="1"/>
          </p:nvPr>
        </p:nvPicPr>
        <p:blipFill rotWithShape="1">
          <a:blip r:embed="rId2"/>
          <a:srcRect b="5983"/>
          <a:stretch/>
        </p:blipFill>
        <p:spPr>
          <a:xfrm>
            <a:off x="3686327" y="1547446"/>
            <a:ext cx="4723347" cy="4990123"/>
          </a:xfrm>
          <a:prstGeom prst="rect">
            <a:avLst/>
          </a:prstGeom>
        </p:spPr>
      </p:pic>
      <p:sp>
        <p:nvSpPr>
          <p:cNvPr id="11" name="TextBox 10"/>
          <p:cNvSpPr txBox="1"/>
          <p:nvPr/>
        </p:nvSpPr>
        <p:spPr>
          <a:xfrm>
            <a:off x="6510215" y="1977292"/>
            <a:ext cx="184731" cy="369332"/>
          </a:xfrm>
          <a:prstGeom prst="rect">
            <a:avLst/>
          </a:prstGeom>
          <a:noFill/>
        </p:spPr>
        <p:txBody>
          <a:bodyPr wrap="none" rtlCol="0">
            <a:spAutoFit/>
          </a:bodyPr>
          <a:lstStyle/>
          <a:p>
            <a:endParaRPr lang="en-GB" dirty="0"/>
          </a:p>
        </p:txBody>
      </p:sp>
      <p:sp>
        <p:nvSpPr>
          <p:cNvPr id="19" name="TextBox 18"/>
          <p:cNvSpPr txBox="1"/>
          <p:nvPr/>
        </p:nvSpPr>
        <p:spPr>
          <a:xfrm>
            <a:off x="6694946" y="1547653"/>
            <a:ext cx="2133600" cy="369332"/>
          </a:xfrm>
          <a:prstGeom prst="rect">
            <a:avLst/>
          </a:prstGeom>
          <a:noFill/>
        </p:spPr>
        <p:txBody>
          <a:bodyPr wrap="square" rtlCol="0">
            <a:spAutoFit/>
          </a:bodyPr>
          <a:lstStyle/>
          <a:p>
            <a:r>
              <a:rPr lang="en-GB" dirty="0"/>
              <a:t>What happened?</a:t>
            </a:r>
          </a:p>
        </p:txBody>
      </p:sp>
      <p:pic>
        <p:nvPicPr>
          <p:cNvPr id="20" name="Picture 19"/>
          <p:cNvPicPr>
            <a:picLocks noChangeAspect="1"/>
          </p:cNvPicPr>
          <p:nvPr/>
        </p:nvPicPr>
        <p:blipFill>
          <a:blip r:embed="rId3"/>
          <a:stretch>
            <a:fillRect/>
          </a:stretch>
        </p:blipFill>
        <p:spPr>
          <a:xfrm>
            <a:off x="8467941" y="2762086"/>
            <a:ext cx="2133785" cy="414564"/>
          </a:xfrm>
          <a:prstGeom prst="rect">
            <a:avLst/>
          </a:prstGeom>
        </p:spPr>
      </p:pic>
      <p:sp>
        <p:nvSpPr>
          <p:cNvPr id="21" name="TextBox 20"/>
          <p:cNvSpPr txBox="1"/>
          <p:nvPr/>
        </p:nvSpPr>
        <p:spPr>
          <a:xfrm>
            <a:off x="8331200" y="3006852"/>
            <a:ext cx="2578772" cy="369332"/>
          </a:xfrm>
          <a:prstGeom prst="rect">
            <a:avLst/>
          </a:prstGeom>
          <a:noFill/>
        </p:spPr>
        <p:txBody>
          <a:bodyPr wrap="square" rtlCol="0">
            <a:spAutoFit/>
          </a:bodyPr>
          <a:lstStyle/>
          <a:p>
            <a:r>
              <a:rPr lang="en-GB" dirty="0"/>
              <a:t>Before, during, or after?</a:t>
            </a:r>
          </a:p>
        </p:txBody>
      </p:sp>
      <p:sp>
        <p:nvSpPr>
          <p:cNvPr id="22" name="TextBox 21"/>
          <p:cNvSpPr txBox="1"/>
          <p:nvPr/>
        </p:nvSpPr>
        <p:spPr>
          <a:xfrm>
            <a:off x="8260862" y="4497520"/>
            <a:ext cx="4032738" cy="646331"/>
          </a:xfrm>
          <a:prstGeom prst="rect">
            <a:avLst/>
          </a:prstGeom>
          <a:noFill/>
        </p:spPr>
        <p:txBody>
          <a:bodyPr wrap="square" rtlCol="0">
            <a:spAutoFit/>
          </a:bodyPr>
          <a:lstStyle/>
          <a:p>
            <a:r>
              <a:rPr lang="en-GB" dirty="0"/>
              <a:t>What went well? </a:t>
            </a:r>
          </a:p>
          <a:p>
            <a:r>
              <a:rPr lang="en-GB" dirty="0"/>
              <a:t>What didn’t go so well?</a:t>
            </a:r>
          </a:p>
        </p:txBody>
      </p:sp>
      <p:sp>
        <p:nvSpPr>
          <p:cNvPr id="23" name="TextBox 22"/>
          <p:cNvSpPr txBox="1"/>
          <p:nvPr/>
        </p:nvSpPr>
        <p:spPr>
          <a:xfrm>
            <a:off x="1242647" y="5891238"/>
            <a:ext cx="4157784" cy="646331"/>
          </a:xfrm>
          <a:prstGeom prst="rect">
            <a:avLst/>
          </a:prstGeom>
          <a:noFill/>
        </p:spPr>
        <p:txBody>
          <a:bodyPr wrap="square" rtlCol="0">
            <a:spAutoFit/>
          </a:bodyPr>
          <a:lstStyle/>
          <a:p>
            <a:r>
              <a:rPr lang="en-GB" dirty="0"/>
              <a:t>What sense can you make of the situation?</a:t>
            </a:r>
          </a:p>
          <a:p>
            <a:r>
              <a:rPr lang="en-GB" dirty="0"/>
              <a:t>What have you learned?</a:t>
            </a:r>
          </a:p>
        </p:txBody>
      </p:sp>
      <p:sp>
        <p:nvSpPr>
          <p:cNvPr id="24" name="TextBox 23"/>
          <p:cNvSpPr txBox="1"/>
          <p:nvPr/>
        </p:nvSpPr>
        <p:spPr>
          <a:xfrm>
            <a:off x="636797" y="4312854"/>
            <a:ext cx="3188678" cy="369332"/>
          </a:xfrm>
          <a:prstGeom prst="rect">
            <a:avLst/>
          </a:prstGeom>
          <a:noFill/>
        </p:spPr>
        <p:txBody>
          <a:bodyPr wrap="square" rtlCol="0">
            <a:spAutoFit/>
          </a:bodyPr>
          <a:lstStyle/>
          <a:p>
            <a:r>
              <a:rPr lang="en-GB" dirty="0"/>
              <a:t>What else could you have done?</a:t>
            </a:r>
          </a:p>
        </p:txBody>
      </p:sp>
      <p:sp>
        <p:nvSpPr>
          <p:cNvPr id="25" name="TextBox 24"/>
          <p:cNvSpPr txBox="1"/>
          <p:nvPr/>
        </p:nvSpPr>
        <p:spPr>
          <a:xfrm>
            <a:off x="1643871" y="2202536"/>
            <a:ext cx="2805723" cy="646331"/>
          </a:xfrm>
          <a:prstGeom prst="rect">
            <a:avLst/>
          </a:prstGeom>
          <a:noFill/>
        </p:spPr>
        <p:txBody>
          <a:bodyPr wrap="square" rtlCol="0">
            <a:spAutoFit/>
          </a:bodyPr>
          <a:lstStyle/>
          <a:p>
            <a:r>
              <a:rPr lang="en-GB" dirty="0"/>
              <a:t>If this were to happen again, what would you do?</a:t>
            </a:r>
          </a:p>
        </p:txBody>
      </p:sp>
    </p:spTree>
    <p:extLst>
      <p:ext uri="{BB962C8B-B14F-4D97-AF65-F5344CB8AC3E}">
        <p14:creationId xmlns:p14="http://schemas.microsoft.com/office/powerpoint/2010/main" val="372022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2" grpId="0"/>
      <p:bldP spid="23" grpId="0"/>
      <p:bldP spid="24" grpId="0"/>
      <p:bldP spid="25" grpId="0"/>
    </p:bldLst>
  </p:timing>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TotalTime>165</TotalTime>
  <Words>335</Words>
  <Application>Microsoft Office PowerPoint</Application>
  <PresentationFormat>Widescreen</PresentationFormat>
  <Paragraphs>46</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Parcel</vt:lpstr>
      <vt:lpstr>Reflection –  Organisational Dynamics</vt:lpstr>
      <vt:lpstr>What is ‘organisational Dynamics’?</vt:lpstr>
      <vt:lpstr>How is my performance enhanced?</vt:lpstr>
      <vt:lpstr>Reflection</vt:lpstr>
      <vt:lpstr>Reflection – A plan</vt:lpstr>
      <vt:lpstr>Gibbs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  Organisational Dynamics</dc:title>
  <dc:creator>Donna Morgan</dc:creator>
  <cp:lastModifiedBy>Donna Morgan</cp:lastModifiedBy>
  <cp:revision>16</cp:revision>
  <dcterms:created xsi:type="dcterms:W3CDTF">2020-03-09T10:59:27Z</dcterms:created>
  <dcterms:modified xsi:type="dcterms:W3CDTF">2020-11-02T07:08:52Z</dcterms:modified>
</cp:coreProperties>
</file>