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6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0"/>
  </p:notesMasterIdLst>
  <p:handoutMasterIdLst>
    <p:handoutMasterId r:id="rId11"/>
  </p:handoutMasterIdLst>
  <p:sldIdLst>
    <p:sldId id="277" r:id="rId2"/>
    <p:sldId id="338" r:id="rId3"/>
    <p:sldId id="339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7FAE64-4583-4002-82F0-FCB38372BC8B}" v="41" dt="2021-03-11T10:56:56.1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75" autoAdjust="0"/>
    <p:restoredTop sz="93347" autoAdjust="0"/>
  </p:normalViewPr>
  <p:slideViewPr>
    <p:cSldViewPr>
      <p:cViewPr varScale="1">
        <p:scale>
          <a:sx n="106" d="100"/>
          <a:sy n="106" d="100"/>
        </p:scale>
        <p:origin x="163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image" Target="../media/image7.jpg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image" Target="../media/image7.jpg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3150EC-41F6-4B34-8D38-F49DA243319D}" type="doc">
      <dgm:prSet loTypeId="urn:microsoft.com/office/officeart/2005/8/layout/hList7#2" loCatId="list" qsTypeId="urn:microsoft.com/office/officeart/2005/8/quickstyle/simple1" qsCatId="simple" csTypeId="urn:microsoft.com/office/officeart/2005/8/colors/colorful1" csCatId="colorful" phldr="1"/>
      <dgm:spPr/>
    </dgm:pt>
    <dgm:pt modelId="{EEB3C2B2-3293-4528-A6A3-5CB0EE26AE55}">
      <dgm:prSet phldrT="[Text]" custT="1"/>
      <dgm:spPr/>
      <dgm:t>
        <a:bodyPr/>
        <a:lstStyle/>
        <a:p>
          <a:r>
            <a:rPr lang="en-GB" sz="2100" dirty="0"/>
            <a:t>Supplier has plenty of spare capacity to increase output</a:t>
          </a:r>
        </a:p>
      </dgm:t>
    </dgm:pt>
    <dgm:pt modelId="{B08B47F5-044C-4069-BE51-3397B745D0BE}" type="parTrans" cxnId="{806E306B-0070-4E34-974E-118D7FBDE3C0}">
      <dgm:prSet/>
      <dgm:spPr/>
      <dgm:t>
        <a:bodyPr/>
        <a:lstStyle/>
        <a:p>
          <a:endParaRPr lang="en-GB" sz="2100"/>
        </a:p>
      </dgm:t>
    </dgm:pt>
    <dgm:pt modelId="{C39A1E93-5FA9-4A79-BE84-A80C718E4B19}" type="sibTrans" cxnId="{806E306B-0070-4E34-974E-118D7FBDE3C0}">
      <dgm:prSet/>
      <dgm:spPr/>
      <dgm:t>
        <a:bodyPr/>
        <a:lstStyle/>
        <a:p>
          <a:endParaRPr lang="en-GB" sz="2100"/>
        </a:p>
      </dgm:t>
    </dgm:pt>
    <dgm:pt modelId="{12FF02CB-02FE-4B4E-B241-24813B89E8F5}">
      <dgm:prSet phldrT="[Text]" custT="1"/>
      <dgm:spPr/>
      <dgm:t>
        <a:bodyPr/>
        <a:lstStyle/>
        <a:p>
          <a:r>
            <a:rPr lang="en-GB" sz="2100" dirty="0"/>
            <a:t>High stock levels are available to meet rising demand</a:t>
          </a:r>
        </a:p>
      </dgm:t>
    </dgm:pt>
    <dgm:pt modelId="{F61354F2-DDEE-4154-99FF-FCBE26A3D555}" type="parTrans" cxnId="{85D8B4F7-9112-47D3-A2FB-9F875CAD94DE}">
      <dgm:prSet/>
      <dgm:spPr/>
      <dgm:t>
        <a:bodyPr/>
        <a:lstStyle/>
        <a:p>
          <a:endParaRPr lang="en-GB" sz="2100"/>
        </a:p>
      </dgm:t>
    </dgm:pt>
    <dgm:pt modelId="{D8E7D5E5-6D1E-4A97-8396-B743F166EB0D}" type="sibTrans" cxnId="{85D8B4F7-9112-47D3-A2FB-9F875CAD94DE}">
      <dgm:prSet/>
      <dgm:spPr/>
      <dgm:t>
        <a:bodyPr/>
        <a:lstStyle/>
        <a:p>
          <a:endParaRPr lang="en-GB" sz="2100"/>
        </a:p>
      </dgm:t>
    </dgm:pt>
    <dgm:pt modelId="{1D42E01C-929C-40A4-8E0A-CDF309CDAC87}">
      <dgm:prSet phldrT="[Text]" custT="1"/>
      <dgm:spPr/>
      <dgm:t>
        <a:bodyPr/>
        <a:lstStyle/>
        <a:p>
          <a:r>
            <a:rPr lang="en-GB" sz="2100" dirty="0"/>
            <a:t>There is a short production time frame to get extra products to market</a:t>
          </a:r>
        </a:p>
      </dgm:t>
    </dgm:pt>
    <dgm:pt modelId="{94A9BECB-8A44-4359-90E6-D4807D3763D4}" type="parTrans" cxnId="{490E0373-BC3D-4AE7-99B5-3F06597B74ED}">
      <dgm:prSet/>
      <dgm:spPr/>
      <dgm:t>
        <a:bodyPr/>
        <a:lstStyle/>
        <a:p>
          <a:endParaRPr lang="en-GB" sz="2100"/>
        </a:p>
      </dgm:t>
    </dgm:pt>
    <dgm:pt modelId="{85B8E601-EEF1-4CB2-98AD-72E5202EA7B5}" type="sibTrans" cxnId="{490E0373-BC3D-4AE7-99B5-3F06597B74ED}">
      <dgm:prSet/>
      <dgm:spPr/>
      <dgm:t>
        <a:bodyPr/>
        <a:lstStyle/>
        <a:p>
          <a:endParaRPr lang="en-GB" sz="2100"/>
        </a:p>
      </dgm:t>
    </dgm:pt>
    <dgm:pt modelId="{3CC78A02-39CF-EA48-B909-3BD367C4B2AC}">
      <dgm:prSet phldrT="[Text]" custT="1"/>
      <dgm:spPr/>
      <dgm:t>
        <a:bodyPr/>
        <a:lstStyle/>
        <a:p>
          <a:r>
            <a:rPr lang="en-GB" sz="2100" dirty="0"/>
            <a:t>Ease of factor substitution is high – i.e. resources can be reallocated easily</a:t>
          </a:r>
        </a:p>
      </dgm:t>
    </dgm:pt>
    <dgm:pt modelId="{2729E4DD-2548-A84E-A797-2C929CE83660}" type="parTrans" cxnId="{2B4F78A2-3873-4440-9C7A-C022B4255401}">
      <dgm:prSet/>
      <dgm:spPr/>
      <dgm:t>
        <a:bodyPr/>
        <a:lstStyle/>
        <a:p>
          <a:endParaRPr lang="en-US" sz="2100"/>
        </a:p>
      </dgm:t>
    </dgm:pt>
    <dgm:pt modelId="{3252EF48-B3AF-7D42-A420-45101780621E}" type="sibTrans" cxnId="{2B4F78A2-3873-4440-9C7A-C022B4255401}">
      <dgm:prSet/>
      <dgm:spPr/>
      <dgm:t>
        <a:bodyPr/>
        <a:lstStyle/>
        <a:p>
          <a:endParaRPr lang="en-US" sz="2100"/>
        </a:p>
      </dgm:t>
    </dgm:pt>
    <dgm:pt modelId="{0CAECA12-540F-41D2-81D9-35F58A4110E1}" type="pres">
      <dgm:prSet presAssocID="{383150EC-41F6-4B34-8D38-F49DA243319D}" presName="Name0" presStyleCnt="0">
        <dgm:presLayoutVars>
          <dgm:dir/>
          <dgm:resizeHandles val="exact"/>
        </dgm:presLayoutVars>
      </dgm:prSet>
      <dgm:spPr/>
    </dgm:pt>
    <dgm:pt modelId="{470D5578-16AB-4D90-9C38-03836918FC63}" type="pres">
      <dgm:prSet presAssocID="{383150EC-41F6-4B34-8D38-F49DA243319D}" presName="fgShape" presStyleLbl="fgShp" presStyleIdx="0" presStyleCnt="1"/>
      <dgm:spPr/>
    </dgm:pt>
    <dgm:pt modelId="{B4B1CA48-5DB8-40FB-9326-A3B5EE524593}" type="pres">
      <dgm:prSet presAssocID="{383150EC-41F6-4B34-8D38-F49DA243319D}" presName="linComp" presStyleCnt="0"/>
      <dgm:spPr/>
    </dgm:pt>
    <dgm:pt modelId="{FB76E557-A48E-448B-A21D-EDB7D882C994}" type="pres">
      <dgm:prSet presAssocID="{EEB3C2B2-3293-4528-A6A3-5CB0EE26AE55}" presName="compNode" presStyleCnt="0"/>
      <dgm:spPr/>
    </dgm:pt>
    <dgm:pt modelId="{8A833A7C-69E0-4C53-A517-403F3B8A9FF4}" type="pres">
      <dgm:prSet presAssocID="{EEB3C2B2-3293-4528-A6A3-5CB0EE26AE55}" presName="bkgdShape" presStyleLbl="node1" presStyleIdx="0" presStyleCnt="4"/>
      <dgm:spPr/>
    </dgm:pt>
    <dgm:pt modelId="{C6485FAD-D61B-4472-94E4-EE1AC1E27179}" type="pres">
      <dgm:prSet presAssocID="{EEB3C2B2-3293-4528-A6A3-5CB0EE26AE55}" presName="nodeTx" presStyleLbl="node1" presStyleIdx="0" presStyleCnt="4">
        <dgm:presLayoutVars>
          <dgm:bulletEnabled val="1"/>
        </dgm:presLayoutVars>
      </dgm:prSet>
      <dgm:spPr/>
    </dgm:pt>
    <dgm:pt modelId="{A1A1BC01-731A-4A40-B30A-BC7402546795}" type="pres">
      <dgm:prSet presAssocID="{EEB3C2B2-3293-4528-A6A3-5CB0EE26AE55}" presName="invisiNode" presStyleLbl="node1" presStyleIdx="0" presStyleCnt="4"/>
      <dgm:spPr/>
    </dgm:pt>
    <dgm:pt modelId="{5CE9C182-06CA-4805-B2D9-6A4534AC8AF6}" type="pres">
      <dgm:prSet presAssocID="{EEB3C2B2-3293-4528-A6A3-5CB0EE26AE55}" presName="imagNode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4113B1B-340A-4DA0-ADAE-987A9A6A576F}" type="pres">
      <dgm:prSet presAssocID="{C39A1E93-5FA9-4A79-BE84-A80C718E4B19}" presName="sibTrans" presStyleLbl="sibTrans2D1" presStyleIdx="0" presStyleCnt="0"/>
      <dgm:spPr/>
    </dgm:pt>
    <dgm:pt modelId="{BCD24433-F506-46A5-AAED-398EBA05F664}" type="pres">
      <dgm:prSet presAssocID="{12FF02CB-02FE-4B4E-B241-24813B89E8F5}" presName="compNode" presStyleCnt="0"/>
      <dgm:spPr/>
    </dgm:pt>
    <dgm:pt modelId="{8D7A0B32-7B44-4C70-AFCB-B369ECFAE963}" type="pres">
      <dgm:prSet presAssocID="{12FF02CB-02FE-4B4E-B241-24813B89E8F5}" presName="bkgdShape" presStyleLbl="node1" presStyleIdx="1" presStyleCnt="4"/>
      <dgm:spPr/>
    </dgm:pt>
    <dgm:pt modelId="{BC6CA616-C436-44FF-8242-8419EFAEA662}" type="pres">
      <dgm:prSet presAssocID="{12FF02CB-02FE-4B4E-B241-24813B89E8F5}" presName="nodeTx" presStyleLbl="node1" presStyleIdx="1" presStyleCnt="4">
        <dgm:presLayoutVars>
          <dgm:bulletEnabled val="1"/>
        </dgm:presLayoutVars>
      </dgm:prSet>
      <dgm:spPr/>
    </dgm:pt>
    <dgm:pt modelId="{159BA87F-9E02-458E-BA4F-408F814F86FD}" type="pres">
      <dgm:prSet presAssocID="{12FF02CB-02FE-4B4E-B241-24813B89E8F5}" presName="invisiNode" presStyleLbl="node1" presStyleIdx="1" presStyleCnt="4"/>
      <dgm:spPr/>
    </dgm:pt>
    <dgm:pt modelId="{7D1DFBB4-E00B-4B36-A5CE-C562DEF3E38E}" type="pres">
      <dgm:prSet presAssocID="{12FF02CB-02FE-4B4E-B241-24813B89E8F5}" presName="imagNode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D2044D0-5DA1-44DE-A271-D16167C41E2F}" type="pres">
      <dgm:prSet presAssocID="{D8E7D5E5-6D1E-4A97-8396-B743F166EB0D}" presName="sibTrans" presStyleLbl="sibTrans2D1" presStyleIdx="0" presStyleCnt="0"/>
      <dgm:spPr/>
    </dgm:pt>
    <dgm:pt modelId="{5FCEE0D1-92A3-45F1-8828-5A3876223FA9}" type="pres">
      <dgm:prSet presAssocID="{1D42E01C-929C-40A4-8E0A-CDF309CDAC87}" presName="compNode" presStyleCnt="0"/>
      <dgm:spPr/>
    </dgm:pt>
    <dgm:pt modelId="{7E149566-4EF0-404A-A5C4-56CCC09185DD}" type="pres">
      <dgm:prSet presAssocID="{1D42E01C-929C-40A4-8E0A-CDF309CDAC87}" presName="bkgdShape" presStyleLbl="node1" presStyleIdx="2" presStyleCnt="4"/>
      <dgm:spPr/>
    </dgm:pt>
    <dgm:pt modelId="{44FED302-6BF9-4908-8B54-48BF6A6088B9}" type="pres">
      <dgm:prSet presAssocID="{1D42E01C-929C-40A4-8E0A-CDF309CDAC87}" presName="nodeTx" presStyleLbl="node1" presStyleIdx="2" presStyleCnt="4">
        <dgm:presLayoutVars>
          <dgm:bulletEnabled val="1"/>
        </dgm:presLayoutVars>
      </dgm:prSet>
      <dgm:spPr/>
    </dgm:pt>
    <dgm:pt modelId="{CFEECC92-9818-4B81-BF15-6A97537038F6}" type="pres">
      <dgm:prSet presAssocID="{1D42E01C-929C-40A4-8E0A-CDF309CDAC87}" presName="invisiNode" presStyleLbl="node1" presStyleIdx="2" presStyleCnt="4"/>
      <dgm:spPr/>
    </dgm:pt>
    <dgm:pt modelId="{A8085A42-2DF6-4D43-95C1-C6256883A5DE}" type="pres">
      <dgm:prSet presAssocID="{1D42E01C-929C-40A4-8E0A-CDF309CDAC87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5A906CE6-76B3-4343-AA06-0450544FB9BA}" type="pres">
      <dgm:prSet presAssocID="{85B8E601-EEF1-4CB2-98AD-72E5202EA7B5}" presName="sibTrans" presStyleLbl="sibTrans2D1" presStyleIdx="0" presStyleCnt="0"/>
      <dgm:spPr/>
    </dgm:pt>
    <dgm:pt modelId="{15524414-0064-9240-BB56-1643FC7EE25B}" type="pres">
      <dgm:prSet presAssocID="{3CC78A02-39CF-EA48-B909-3BD367C4B2AC}" presName="compNode" presStyleCnt="0"/>
      <dgm:spPr/>
    </dgm:pt>
    <dgm:pt modelId="{A839259B-88E1-CF48-8ACB-2C70CA4F9E34}" type="pres">
      <dgm:prSet presAssocID="{3CC78A02-39CF-EA48-B909-3BD367C4B2AC}" presName="bkgdShape" presStyleLbl="node1" presStyleIdx="3" presStyleCnt="4"/>
      <dgm:spPr/>
    </dgm:pt>
    <dgm:pt modelId="{5002F0C0-8E8A-864B-B742-39B3D1EB8A04}" type="pres">
      <dgm:prSet presAssocID="{3CC78A02-39CF-EA48-B909-3BD367C4B2AC}" presName="nodeTx" presStyleLbl="node1" presStyleIdx="3" presStyleCnt="4">
        <dgm:presLayoutVars>
          <dgm:bulletEnabled val="1"/>
        </dgm:presLayoutVars>
      </dgm:prSet>
      <dgm:spPr/>
    </dgm:pt>
    <dgm:pt modelId="{0CEBD6A9-F9B9-B844-A6BE-70E36CB7195A}" type="pres">
      <dgm:prSet presAssocID="{3CC78A02-39CF-EA48-B909-3BD367C4B2AC}" presName="invisiNode" presStyleLbl="node1" presStyleIdx="3" presStyleCnt="4"/>
      <dgm:spPr/>
    </dgm:pt>
    <dgm:pt modelId="{D8E65D8F-62F9-3540-89D4-0BEC9638D9FA}" type="pres">
      <dgm:prSet presAssocID="{3CC78A02-39CF-EA48-B909-3BD367C4B2AC}" presName="imagNode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</dgm:ptLst>
  <dgm:cxnLst>
    <dgm:cxn modelId="{FF5B4019-1CE9-DE45-B5F6-47462997BCB3}" type="presOf" srcId="{85B8E601-EEF1-4CB2-98AD-72E5202EA7B5}" destId="{5A906CE6-76B3-4343-AA06-0450544FB9BA}" srcOrd="0" destOrd="0" presId="urn:microsoft.com/office/officeart/2005/8/layout/hList7#2"/>
    <dgm:cxn modelId="{BB2FEF34-B3AB-3A44-8360-B27B87CB1462}" type="presOf" srcId="{EEB3C2B2-3293-4528-A6A3-5CB0EE26AE55}" destId="{8A833A7C-69E0-4C53-A517-403F3B8A9FF4}" srcOrd="0" destOrd="0" presId="urn:microsoft.com/office/officeart/2005/8/layout/hList7#2"/>
    <dgm:cxn modelId="{898EB937-2561-7B46-8466-51C08B68D998}" type="presOf" srcId="{C39A1E93-5FA9-4A79-BE84-A80C718E4B19}" destId="{A4113B1B-340A-4DA0-ADAE-987A9A6A576F}" srcOrd="0" destOrd="0" presId="urn:microsoft.com/office/officeart/2005/8/layout/hList7#2"/>
    <dgm:cxn modelId="{4389DE40-1926-AC44-883B-6DFAB2A1F313}" type="presOf" srcId="{383150EC-41F6-4B34-8D38-F49DA243319D}" destId="{0CAECA12-540F-41D2-81D9-35F58A4110E1}" srcOrd="0" destOrd="0" presId="urn:microsoft.com/office/officeart/2005/8/layout/hList7#2"/>
    <dgm:cxn modelId="{16E8C067-2839-FA40-8268-423B11205C96}" type="presOf" srcId="{1D42E01C-929C-40A4-8E0A-CDF309CDAC87}" destId="{44FED302-6BF9-4908-8B54-48BF6A6088B9}" srcOrd="1" destOrd="0" presId="urn:microsoft.com/office/officeart/2005/8/layout/hList7#2"/>
    <dgm:cxn modelId="{806E306B-0070-4E34-974E-118D7FBDE3C0}" srcId="{383150EC-41F6-4B34-8D38-F49DA243319D}" destId="{EEB3C2B2-3293-4528-A6A3-5CB0EE26AE55}" srcOrd="0" destOrd="0" parTransId="{B08B47F5-044C-4069-BE51-3397B745D0BE}" sibTransId="{C39A1E93-5FA9-4A79-BE84-A80C718E4B19}"/>
    <dgm:cxn modelId="{490E0373-BC3D-4AE7-99B5-3F06597B74ED}" srcId="{383150EC-41F6-4B34-8D38-F49DA243319D}" destId="{1D42E01C-929C-40A4-8E0A-CDF309CDAC87}" srcOrd="2" destOrd="0" parTransId="{94A9BECB-8A44-4359-90E6-D4807D3763D4}" sibTransId="{85B8E601-EEF1-4CB2-98AD-72E5202EA7B5}"/>
    <dgm:cxn modelId="{0F8B0358-E16D-4B4B-991B-BF211E2AE837}" type="presOf" srcId="{3CC78A02-39CF-EA48-B909-3BD367C4B2AC}" destId="{A839259B-88E1-CF48-8ACB-2C70CA4F9E34}" srcOrd="0" destOrd="0" presId="urn:microsoft.com/office/officeart/2005/8/layout/hList7#2"/>
    <dgm:cxn modelId="{AAD8F89C-137C-DA4C-9CB9-CCCF11F20E85}" type="presOf" srcId="{EEB3C2B2-3293-4528-A6A3-5CB0EE26AE55}" destId="{C6485FAD-D61B-4472-94E4-EE1AC1E27179}" srcOrd="1" destOrd="0" presId="urn:microsoft.com/office/officeart/2005/8/layout/hList7#2"/>
    <dgm:cxn modelId="{2B4F78A2-3873-4440-9C7A-C022B4255401}" srcId="{383150EC-41F6-4B34-8D38-F49DA243319D}" destId="{3CC78A02-39CF-EA48-B909-3BD367C4B2AC}" srcOrd="3" destOrd="0" parTransId="{2729E4DD-2548-A84E-A797-2C929CE83660}" sibTransId="{3252EF48-B3AF-7D42-A420-45101780621E}"/>
    <dgm:cxn modelId="{0394B2C2-95F3-5348-83D7-C048319C7624}" type="presOf" srcId="{3CC78A02-39CF-EA48-B909-3BD367C4B2AC}" destId="{5002F0C0-8E8A-864B-B742-39B3D1EB8A04}" srcOrd="1" destOrd="0" presId="urn:microsoft.com/office/officeart/2005/8/layout/hList7#2"/>
    <dgm:cxn modelId="{F1B9F8C7-48F0-D749-84AC-7389555BA637}" type="presOf" srcId="{1D42E01C-929C-40A4-8E0A-CDF309CDAC87}" destId="{7E149566-4EF0-404A-A5C4-56CCC09185DD}" srcOrd="0" destOrd="0" presId="urn:microsoft.com/office/officeart/2005/8/layout/hList7#2"/>
    <dgm:cxn modelId="{725FD3CE-4C36-7145-9DAC-2EE9DE0BE151}" type="presOf" srcId="{D8E7D5E5-6D1E-4A97-8396-B743F166EB0D}" destId="{FD2044D0-5DA1-44DE-A271-D16167C41E2F}" srcOrd="0" destOrd="0" presId="urn:microsoft.com/office/officeart/2005/8/layout/hList7#2"/>
    <dgm:cxn modelId="{C3D60CDC-0E68-164F-8AFE-C0A086D5F5AA}" type="presOf" srcId="{12FF02CB-02FE-4B4E-B241-24813B89E8F5}" destId="{8D7A0B32-7B44-4C70-AFCB-B369ECFAE963}" srcOrd="0" destOrd="0" presId="urn:microsoft.com/office/officeart/2005/8/layout/hList7#2"/>
    <dgm:cxn modelId="{E18E30F7-9676-5145-AD6D-87D1F0807D3D}" type="presOf" srcId="{12FF02CB-02FE-4B4E-B241-24813B89E8F5}" destId="{BC6CA616-C436-44FF-8242-8419EFAEA662}" srcOrd="1" destOrd="0" presId="urn:microsoft.com/office/officeart/2005/8/layout/hList7#2"/>
    <dgm:cxn modelId="{85D8B4F7-9112-47D3-A2FB-9F875CAD94DE}" srcId="{383150EC-41F6-4B34-8D38-F49DA243319D}" destId="{12FF02CB-02FE-4B4E-B241-24813B89E8F5}" srcOrd="1" destOrd="0" parTransId="{F61354F2-DDEE-4154-99FF-FCBE26A3D555}" sibTransId="{D8E7D5E5-6D1E-4A97-8396-B743F166EB0D}"/>
    <dgm:cxn modelId="{1AB8929D-5A63-5341-B0F9-AAB8FA028513}" type="presParOf" srcId="{0CAECA12-540F-41D2-81D9-35F58A4110E1}" destId="{470D5578-16AB-4D90-9C38-03836918FC63}" srcOrd="0" destOrd="0" presId="urn:microsoft.com/office/officeart/2005/8/layout/hList7#2"/>
    <dgm:cxn modelId="{6D9FC7C0-DB46-2A43-B455-8CD663170617}" type="presParOf" srcId="{0CAECA12-540F-41D2-81D9-35F58A4110E1}" destId="{B4B1CA48-5DB8-40FB-9326-A3B5EE524593}" srcOrd="1" destOrd="0" presId="urn:microsoft.com/office/officeart/2005/8/layout/hList7#2"/>
    <dgm:cxn modelId="{6A313F21-AD6F-9C42-8833-AA7E7839009E}" type="presParOf" srcId="{B4B1CA48-5DB8-40FB-9326-A3B5EE524593}" destId="{FB76E557-A48E-448B-A21D-EDB7D882C994}" srcOrd="0" destOrd="0" presId="urn:microsoft.com/office/officeart/2005/8/layout/hList7#2"/>
    <dgm:cxn modelId="{21CE3D02-98E3-C14A-96BC-8127CC2EB694}" type="presParOf" srcId="{FB76E557-A48E-448B-A21D-EDB7D882C994}" destId="{8A833A7C-69E0-4C53-A517-403F3B8A9FF4}" srcOrd="0" destOrd="0" presId="urn:microsoft.com/office/officeart/2005/8/layout/hList7#2"/>
    <dgm:cxn modelId="{0ED647F1-F760-5C49-B3AA-724C58311687}" type="presParOf" srcId="{FB76E557-A48E-448B-A21D-EDB7D882C994}" destId="{C6485FAD-D61B-4472-94E4-EE1AC1E27179}" srcOrd="1" destOrd="0" presId="urn:microsoft.com/office/officeart/2005/8/layout/hList7#2"/>
    <dgm:cxn modelId="{E45013C4-E90B-EC4A-884A-5FA59E3F8054}" type="presParOf" srcId="{FB76E557-A48E-448B-A21D-EDB7D882C994}" destId="{A1A1BC01-731A-4A40-B30A-BC7402546795}" srcOrd="2" destOrd="0" presId="urn:microsoft.com/office/officeart/2005/8/layout/hList7#2"/>
    <dgm:cxn modelId="{341902F6-CAD6-B243-94EB-52256557BFFD}" type="presParOf" srcId="{FB76E557-A48E-448B-A21D-EDB7D882C994}" destId="{5CE9C182-06CA-4805-B2D9-6A4534AC8AF6}" srcOrd="3" destOrd="0" presId="urn:microsoft.com/office/officeart/2005/8/layout/hList7#2"/>
    <dgm:cxn modelId="{D87349DE-C513-4442-AB12-4885C8D077DB}" type="presParOf" srcId="{B4B1CA48-5DB8-40FB-9326-A3B5EE524593}" destId="{A4113B1B-340A-4DA0-ADAE-987A9A6A576F}" srcOrd="1" destOrd="0" presId="urn:microsoft.com/office/officeart/2005/8/layout/hList7#2"/>
    <dgm:cxn modelId="{B29EC63A-403E-DC47-ABBA-927BB5A15504}" type="presParOf" srcId="{B4B1CA48-5DB8-40FB-9326-A3B5EE524593}" destId="{BCD24433-F506-46A5-AAED-398EBA05F664}" srcOrd="2" destOrd="0" presId="urn:microsoft.com/office/officeart/2005/8/layout/hList7#2"/>
    <dgm:cxn modelId="{11A03010-E2C6-6B42-97BD-0B284B770AA2}" type="presParOf" srcId="{BCD24433-F506-46A5-AAED-398EBA05F664}" destId="{8D7A0B32-7B44-4C70-AFCB-B369ECFAE963}" srcOrd="0" destOrd="0" presId="urn:microsoft.com/office/officeart/2005/8/layout/hList7#2"/>
    <dgm:cxn modelId="{C014329F-D33E-3844-8760-E8841EE7D973}" type="presParOf" srcId="{BCD24433-F506-46A5-AAED-398EBA05F664}" destId="{BC6CA616-C436-44FF-8242-8419EFAEA662}" srcOrd="1" destOrd="0" presId="urn:microsoft.com/office/officeart/2005/8/layout/hList7#2"/>
    <dgm:cxn modelId="{EFAE1554-5889-5347-9507-75493689CB37}" type="presParOf" srcId="{BCD24433-F506-46A5-AAED-398EBA05F664}" destId="{159BA87F-9E02-458E-BA4F-408F814F86FD}" srcOrd="2" destOrd="0" presId="urn:microsoft.com/office/officeart/2005/8/layout/hList7#2"/>
    <dgm:cxn modelId="{22BE0DFC-9964-C042-BB59-7EB6C6C14DC8}" type="presParOf" srcId="{BCD24433-F506-46A5-AAED-398EBA05F664}" destId="{7D1DFBB4-E00B-4B36-A5CE-C562DEF3E38E}" srcOrd="3" destOrd="0" presId="urn:microsoft.com/office/officeart/2005/8/layout/hList7#2"/>
    <dgm:cxn modelId="{F2E8261A-78A0-5B41-B1A5-92F166E3B441}" type="presParOf" srcId="{B4B1CA48-5DB8-40FB-9326-A3B5EE524593}" destId="{FD2044D0-5DA1-44DE-A271-D16167C41E2F}" srcOrd="3" destOrd="0" presId="urn:microsoft.com/office/officeart/2005/8/layout/hList7#2"/>
    <dgm:cxn modelId="{F3009BC3-B39F-9842-82C4-79617F5D7C44}" type="presParOf" srcId="{B4B1CA48-5DB8-40FB-9326-A3B5EE524593}" destId="{5FCEE0D1-92A3-45F1-8828-5A3876223FA9}" srcOrd="4" destOrd="0" presId="urn:microsoft.com/office/officeart/2005/8/layout/hList7#2"/>
    <dgm:cxn modelId="{7D0BE8C6-473E-BF4E-8A6B-B40E784AC5A4}" type="presParOf" srcId="{5FCEE0D1-92A3-45F1-8828-5A3876223FA9}" destId="{7E149566-4EF0-404A-A5C4-56CCC09185DD}" srcOrd="0" destOrd="0" presId="urn:microsoft.com/office/officeart/2005/8/layout/hList7#2"/>
    <dgm:cxn modelId="{F69A5EE7-2684-8549-9F2C-F504B00F36E9}" type="presParOf" srcId="{5FCEE0D1-92A3-45F1-8828-5A3876223FA9}" destId="{44FED302-6BF9-4908-8B54-48BF6A6088B9}" srcOrd="1" destOrd="0" presId="urn:microsoft.com/office/officeart/2005/8/layout/hList7#2"/>
    <dgm:cxn modelId="{338C1C83-603F-244F-BC35-B5D8ED69C77E}" type="presParOf" srcId="{5FCEE0D1-92A3-45F1-8828-5A3876223FA9}" destId="{CFEECC92-9818-4B81-BF15-6A97537038F6}" srcOrd="2" destOrd="0" presId="urn:microsoft.com/office/officeart/2005/8/layout/hList7#2"/>
    <dgm:cxn modelId="{3DE4E02F-5206-4C46-A041-CA1B7714A213}" type="presParOf" srcId="{5FCEE0D1-92A3-45F1-8828-5A3876223FA9}" destId="{A8085A42-2DF6-4D43-95C1-C6256883A5DE}" srcOrd="3" destOrd="0" presId="urn:microsoft.com/office/officeart/2005/8/layout/hList7#2"/>
    <dgm:cxn modelId="{83D9889C-F64B-2D46-81EC-325B7C7076E2}" type="presParOf" srcId="{B4B1CA48-5DB8-40FB-9326-A3B5EE524593}" destId="{5A906CE6-76B3-4343-AA06-0450544FB9BA}" srcOrd="5" destOrd="0" presId="urn:microsoft.com/office/officeart/2005/8/layout/hList7#2"/>
    <dgm:cxn modelId="{C98D65B4-04EE-F443-A385-49F7AE253772}" type="presParOf" srcId="{B4B1CA48-5DB8-40FB-9326-A3B5EE524593}" destId="{15524414-0064-9240-BB56-1643FC7EE25B}" srcOrd="6" destOrd="0" presId="urn:microsoft.com/office/officeart/2005/8/layout/hList7#2"/>
    <dgm:cxn modelId="{61EA716D-4A8D-C143-BE88-DBC9426DBD20}" type="presParOf" srcId="{15524414-0064-9240-BB56-1643FC7EE25B}" destId="{A839259B-88E1-CF48-8ACB-2C70CA4F9E34}" srcOrd="0" destOrd="0" presId="urn:microsoft.com/office/officeart/2005/8/layout/hList7#2"/>
    <dgm:cxn modelId="{15DB3F2F-D410-5145-88A0-43D93960801E}" type="presParOf" srcId="{15524414-0064-9240-BB56-1643FC7EE25B}" destId="{5002F0C0-8E8A-864B-B742-39B3D1EB8A04}" srcOrd="1" destOrd="0" presId="urn:microsoft.com/office/officeart/2005/8/layout/hList7#2"/>
    <dgm:cxn modelId="{02AE16CC-4C60-0248-A99E-75CD3F3B25DC}" type="presParOf" srcId="{15524414-0064-9240-BB56-1643FC7EE25B}" destId="{0CEBD6A9-F9B9-B844-A6BE-70E36CB7195A}" srcOrd="2" destOrd="0" presId="urn:microsoft.com/office/officeart/2005/8/layout/hList7#2"/>
    <dgm:cxn modelId="{FFC33D39-264E-8648-9CB7-704C9D4C1212}" type="presParOf" srcId="{15524414-0064-9240-BB56-1643FC7EE25B}" destId="{D8E65D8F-62F9-3540-89D4-0BEC9638D9FA}" srcOrd="3" destOrd="0" presId="urn:microsoft.com/office/officeart/2005/8/layout/hList7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10B095-6C93-694C-88F8-A62987E9ECEB}" type="doc">
      <dgm:prSet loTypeId="urn:microsoft.com/office/officeart/2005/8/layout/pList1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E23E4B-945A-9943-89FC-CA38EC104FB7}">
      <dgm:prSet phldrT="[Text]"/>
      <dgm:spPr/>
      <dgm:t>
        <a:bodyPr/>
        <a:lstStyle/>
        <a:p>
          <a:r>
            <a:rPr lang="en-US" dirty="0"/>
            <a:t>Shortages of skilled workers in the labour force</a:t>
          </a:r>
        </a:p>
      </dgm:t>
    </dgm:pt>
    <dgm:pt modelId="{07E27188-21A2-2243-9CEB-02126C426A48}" type="parTrans" cxnId="{7FD801FA-3793-674C-8559-DC58D195D210}">
      <dgm:prSet/>
      <dgm:spPr/>
      <dgm:t>
        <a:bodyPr/>
        <a:lstStyle/>
        <a:p>
          <a:endParaRPr lang="en-US"/>
        </a:p>
      </dgm:t>
    </dgm:pt>
    <dgm:pt modelId="{62C1FC65-C253-1E4C-B608-83F748E8C9A7}" type="sibTrans" cxnId="{7FD801FA-3793-674C-8559-DC58D195D210}">
      <dgm:prSet/>
      <dgm:spPr/>
      <dgm:t>
        <a:bodyPr/>
        <a:lstStyle/>
        <a:p>
          <a:endParaRPr lang="en-US"/>
        </a:p>
      </dgm:t>
    </dgm:pt>
    <dgm:pt modelId="{131C9AC4-11EC-6E4E-837E-C43B1E7CB357}">
      <dgm:prSet phldrT="[Text]"/>
      <dgm:spPr/>
      <dgm:t>
        <a:bodyPr/>
        <a:lstStyle/>
        <a:p>
          <a:r>
            <a:rPr lang="en-US" dirty="0"/>
            <a:t>Supplying complex products with rising consumer demand </a:t>
          </a:r>
        </a:p>
      </dgm:t>
    </dgm:pt>
    <dgm:pt modelId="{45D80512-D6D4-3A48-A200-E9E79B614AE9}" type="parTrans" cxnId="{A9B2BBA2-D680-694B-A4F3-501075769982}">
      <dgm:prSet/>
      <dgm:spPr/>
      <dgm:t>
        <a:bodyPr/>
        <a:lstStyle/>
        <a:p>
          <a:endParaRPr lang="en-US"/>
        </a:p>
      </dgm:t>
    </dgm:pt>
    <dgm:pt modelId="{8AD2E3AD-3C97-894F-82D9-3DA809ECA8BA}" type="sibTrans" cxnId="{A9B2BBA2-D680-694B-A4F3-501075769982}">
      <dgm:prSet/>
      <dgm:spPr/>
      <dgm:t>
        <a:bodyPr/>
        <a:lstStyle/>
        <a:p>
          <a:endParaRPr lang="en-US"/>
        </a:p>
      </dgm:t>
    </dgm:pt>
    <dgm:pt modelId="{FE4A30BE-5EC8-A54C-810F-5C2CED434650}">
      <dgm:prSet phldrT="[Text]"/>
      <dgm:spPr/>
      <dgm:t>
        <a:bodyPr/>
        <a:lstStyle/>
        <a:p>
          <a:r>
            <a:rPr lang="en-US" dirty="0"/>
            <a:t>The supply of new housing to buy and to rent (big UK issue!)</a:t>
          </a:r>
        </a:p>
      </dgm:t>
    </dgm:pt>
    <dgm:pt modelId="{30434324-3D6D-C846-AA91-F8232F066A77}" type="parTrans" cxnId="{17FE876D-1DDA-4545-A3A9-52B6F8346640}">
      <dgm:prSet/>
      <dgm:spPr/>
      <dgm:t>
        <a:bodyPr/>
        <a:lstStyle/>
        <a:p>
          <a:endParaRPr lang="en-US"/>
        </a:p>
      </dgm:t>
    </dgm:pt>
    <dgm:pt modelId="{E2347F3D-CE48-B646-B91B-FBAE912998FB}" type="sibTrans" cxnId="{17FE876D-1DDA-4545-A3A9-52B6F8346640}">
      <dgm:prSet/>
      <dgm:spPr/>
      <dgm:t>
        <a:bodyPr/>
        <a:lstStyle/>
        <a:p>
          <a:endParaRPr lang="en-US"/>
        </a:p>
      </dgm:t>
    </dgm:pt>
    <dgm:pt modelId="{EC19A217-DB8D-264E-9F48-9F2776EBB378}">
      <dgm:prSet phldrT="[Text]"/>
      <dgm:spPr/>
      <dgm:t>
        <a:bodyPr/>
        <a:lstStyle/>
        <a:p>
          <a:r>
            <a:rPr lang="en-US" dirty="0"/>
            <a:t>Supply response of renewable energy</a:t>
          </a:r>
        </a:p>
      </dgm:t>
    </dgm:pt>
    <dgm:pt modelId="{50B7036F-E6CA-D345-A051-99484BC4E09B}" type="parTrans" cxnId="{3A7C2E46-139A-4547-B8FE-2101B5E09141}">
      <dgm:prSet/>
      <dgm:spPr/>
      <dgm:t>
        <a:bodyPr/>
        <a:lstStyle/>
        <a:p>
          <a:endParaRPr lang="en-US"/>
        </a:p>
      </dgm:t>
    </dgm:pt>
    <dgm:pt modelId="{B0899A47-ED5D-8B4D-A867-65B0236834E6}" type="sibTrans" cxnId="{3A7C2E46-139A-4547-B8FE-2101B5E09141}">
      <dgm:prSet/>
      <dgm:spPr/>
      <dgm:t>
        <a:bodyPr/>
        <a:lstStyle/>
        <a:p>
          <a:endParaRPr lang="en-US"/>
        </a:p>
      </dgm:t>
    </dgm:pt>
    <dgm:pt modelId="{C29372EF-D466-4847-8009-424FA327821A}">
      <dgm:prSet phldrT="[Text]"/>
      <dgm:spPr/>
      <dgm:t>
        <a:bodyPr/>
        <a:lstStyle/>
        <a:p>
          <a:r>
            <a:rPr lang="en-US" dirty="0"/>
            <a:t>Elasticity of supply of commodities</a:t>
          </a:r>
        </a:p>
      </dgm:t>
    </dgm:pt>
    <dgm:pt modelId="{C42C5C9E-DB48-A649-9F34-90C7C2DA5E70}" type="parTrans" cxnId="{200609A3-CB7C-5546-9706-9F093612F7F2}">
      <dgm:prSet/>
      <dgm:spPr/>
      <dgm:t>
        <a:bodyPr/>
        <a:lstStyle/>
        <a:p>
          <a:endParaRPr lang="en-US"/>
        </a:p>
      </dgm:t>
    </dgm:pt>
    <dgm:pt modelId="{450287B9-68F9-C046-9A30-29FCB6E06983}" type="sibTrans" cxnId="{200609A3-CB7C-5546-9706-9F093612F7F2}">
      <dgm:prSet/>
      <dgm:spPr/>
      <dgm:t>
        <a:bodyPr/>
        <a:lstStyle/>
        <a:p>
          <a:endParaRPr lang="en-US"/>
        </a:p>
      </dgm:t>
    </dgm:pt>
    <dgm:pt modelId="{D6C70E52-E7E1-D04E-8A4C-77AD3711BDD5}">
      <dgm:prSet phldrT="[Text]"/>
      <dgm:spPr/>
      <dgm:t>
        <a:bodyPr/>
        <a:lstStyle/>
        <a:p>
          <a:r>
            <a:rPr lang="en-US" dirty="0"/>
            <a:t>Refining capacity in the oil and gas industries</a:t>
          </a:r>
        </a:p>
      </dgm:t>
    </dgm:pt>
    <dgm:pt modelId="{A04A9793-9516-784A-B46A-1EA5F6CC01CE}" type="parTrans" cxnId="{A52AE8D3-5B7D-2B40-9913-61A62996FD77}">
      <dgm:prSet/>
      <dgm:spPr/>
      <dgm:t>
        <a:bodyPr/>
        <a:lstStyle/>
        <a:p>
          <a:endParaRPr lang="en-US"/>
        </a:p>
      </dgm:t>
    </dgm:pt>
    <dgm:pt modelId="{76661BAB-2251-4049-8014-4423238F909E}" type="sibTrans" cxnId="{A52AE8D3-5B7D-2B40-9913-61A62996FD77}">
      <dgm:prSet/>
      <dgm:spPr/>
      <dgm:t>
        <a:bodyPr/>
        <a:lstStyle/>
        <a:p>
          <a:endParaRPr lang="en-US"/>
        </a:p>
      </dgm:t>
    </dgm:pt>
    <dgm:pt modelId="{81ACE971-6878-D248-9066-8C00F7C18F08}" type="pres">
      <dgm:prSet presAssocID="{5110B095-6C93-694C-88F8-A62987E9ECEB}" presName="Name0" presStyleCnt="0">
        <dgm:presLayoutVars>
          <dgm:dir/>
          <dgm:resizeHandles val="exact"/>
        </dgm:presLayoutVars>
      </dgm:prSet>
      <dgm:spPr/>
    </dgm:pt>
    <dgm:pt modelId="{54B60CE4-DDE5-B14F-AB2F-A52CE738E1C8}" type="pres">
      <dgm:prSet presAssocID="{0BE23E4B-945A-9943-89FC-CA38EC104FB7}" presName="compNode" presStyleCnt="0"/>
      <dgm:spPr/>
    </dgm:pt>
    <dgm:pt modelId="{FD02F428-68F2-864A-9CFF-E17322B3B267}" type="pres">
      <dgm:prSet presAssocID="{0BE23E4B-945A-9943-89FC-CA38EC104FB7}" presName="pict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BF75D1AF-1A16-DB4A-B511-4603043D2157}" type="pres">
      <dgm:prSet presAssocID="{0BE23E4B-945A-9943-89FC-CA38EC104FB7}" presName="textRect" presStyleLbl="revTx" presStyleIdx="0" presStyleCnt="6">
        <dgm:presLayoutVars>
          <dgm:bulletEnabled val="1"/>
        </dgm:presLayoutVars>
      </dgm:prSet>
      <dgm:spPr/>
    </dgm:pt>
    <dgm:pt modelId="{365D8C9E-80A1-1D44-91E4-D49D8280A958}" type="pres">
      <dgm:prSet presAssocID="{62C1FC65-C253-1E4C-B608-83F748E8C9A7}" presName="sibTrans" presStyleLbl="sibTrans2D1" presStyleIdx="0" presStyleCnt="0"/>
      <dgm:spPr/>
    </dgm:pt>
    <dgm:pt modelId="{FBF5C376-D51B-AD48-9379-0453D14C39C0}" type="pres">
      <dgm:prSet presAssocID="{131C9AC4-11EC-6E4E-837E-C43B1E7CB357}" presName="compNode" presStyleCnt="0"/>
      <dgm:spPr/>
    </dgm:pt>
    <dgm:pt modelId="{0A2FA891-6BFC-CF45-81DE-6E92C3694D8A}" type="pres">
      <dgm:prSet presAssocID="{131C9AC4-11EC-6E4E-837E-C43B1E7CB357}" presName="pictRect" presStyleLbl="node1" presStyleIdx="1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CC60CC76-EB00-2D4F-9790-A94A88E223AD}" type="pres">
      <dgm:prSet presAssocID="{131C9AC4-11EC-6E4E-837E-C43B1E7CB357}" presName="textRect" presStyleLbl="revTx" presStyleIdx="1" presStyleCnt="6">
        <dgm:presLayoutVars>
          <dgm:bulletEnabled val="1"/>
        </dgm:presLayoutVars>
      </dgm:prSet>
      <dgm:spPr/>
    </dgm:pt>
    <dgm:pt modelId="{97EAA78F-CB35-B24A-BFBC-EE6701963DF7}" type="pres">
      <dgm:prSet presAssocID="{8AD2E3AD-3C97-894F-82D9-3DA809ECA8BA}" presName="sibTrans" presStyleLbl="sibTrans2D1" presStyleIdx="0" presStyleCnt="0"/>
      <dgm:spPr/>
    </dgm:pt>
    <dgm:pt modelId="{73AEB91A-48C6-4141-9256-73A62524FE58}" type="pres">
      <dgm:prSet presAssocID="{FE4A30BE-5EC8-A54C-810F-5C2CED434650}" presName="compNode" presStyleCnt="0"/>
      <dgm:spPr/>
    </dgm:pt>
    <dgm:pt modelId="{AB3011BA-99D7-C24D-B1BB-CF3AC7E67123}" type="pres">
      <dgm:prSet presAssocID="{FE4A30BE-5EC8-A54C-810F-5C2CED434650}" presName="pictRect" presStyleLbl="nod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780D8EAB-ECCA-EE41-BF5F-CE8E1BBA4DDF}" type="pres">
      <dgm:prSet presAssocID="{FE4A30BE-5EC8-A54C-810F-5C2CED434650}" presName="textRect" presStyleLbl="revTx" presStyleIdx="2" presStyleCnt="6">
        <dgm:presLayoutVars>
          <dgm:bulletEnabled val="1"/>
        </dgm:presLayoutVars>
      </dgm:prSet>
      <dgm:spPr/>
    </dgm:pt>
    <dgm:pt modelId="{B1487EA0-0FF0-8C4C-9E86-4118C6E9B80E}" type="pres">
      <dgm:prSet presAssocID="{E2347F3D-CE48-B646-B91B-FBAE912998FB}" presName="sibTrans" presStyleLbl="sibTrans2D1" presStyleIdx="0" presStyleCnt="0"/>
      <dgm:spPr/>
    </dgm:pt>
    <dgm:pt modelId="{AC7A9413-6F3B-F346-9B41-A2ECD0F5F0E7}" type="pres">
      <dgm:prSet presAssocID="{EC19A217-DB8D-264E-9F48-9F2776EBB378}" presName="compNode" presStyleCnt="0"/>
      <dgm:spPr/>
    </dgm:pt>
    <dgm:pt modelId="{CF806813-97AA-DA4B-8282-427A01219BBA}" type="pres">
      <dgm:prSet presAssocID="{EC19A217-DB8D-264E-9F48-9F2776EBB378}" presName="pictRect" presStyleLbl="node1" presStyleIdx="3" presStyleCnt="6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BA8CD02E-DD4F-3F43-B0BB-35F0DC8A31CD}" type="pres">
      <dgm:prSet presAssocID="{EC19A217-DB8D-264E-9F48-9F2776EBB378}" presName="textRect" presStyleLbl="revTx" presStyleIdx="3" presStyleCnt="6">
        <dgm:presLayoutVars>
          <dgm:bulletEnabled val="1"/>
        </dgm:presLayoutVars>
      </dgm:prSet>
      <dgm:spPr/>
    </dgm:pt>
    <dgm:pt modelId="{0A2976FA-2E9E-7641-81E8-0D8B4AC9B297}" type="pres">
      <dgm:prSet presAssocID="{B0899A47-ED5D-8B4D-A867-65B0236834E6}" presName="sibTrans" presStyleLbl="sibTrans2D1" presStyleIdx="0" presStyleCnt="0"/>
      <dgm:spPr/>
    </dgm:pt>
    <dgm:pt modelId="{1588DAAC-033C-B84F-B67A-722F53519FA7}" type="pres">
      <dgm:prSet presAssocID="{C29372EF-D466-4847-8009-424FA327821A}" presName="compNode" presStyleCnt="0"/>
      <dgm:spPr/>
    </dgm:pt>
    <dgm:pt modelId="{05CF3B91-38A3-AD47-B45F-2BCC99730C97}" type="pres">
      <dgm:prSet presAssocID="{C29372EF-D466-4847-8009-424FA327821A}" presName="pictRect" presStyleLbl="node1" presStyleIdx="4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27BB74FF-35C4-3C4B-864E-9AB3C31D6428}" type="pres">
      <dgm:prSet presAssocID="{C29372EF-D466-4847-8009-424FA327821A}" presName="textRect" presStyleLbl="revTx" presStyleIdx="4" presStyleCnt="6">
        <dgm:presLayoutVars>
          <dgm:bulletEnabled val="1"/>
        </dgm:presLayoutVars>
      </dgm:prSet>
      <dgm:spPr/>
    </dgm:pt>
    <dgm:pt modelId="{05B7ABCE-A467-F44D-8F1E-703FB088D1C4}" type="pres">
      <dgm:prSet presAssocID="{450287B9-68F9-C046-9A30-29FCB6E06983}" presName="sibTrans" presStyleLbl="sibTrans2D1" presStyleIdx="0" presStyleCnt="0"/>
      <dgm:spPr/>
    </dgm:pt>
    <dgm:pt modelId="{A886A63C-966C-8745-8A3C-A5C15CA98B1E}" type="pres">
      <dgm:prSet presAssocID="{D6C70E52-E7E1-D04E-8A4C-77AD3711BDD5}" presName="compNode" presStyleCnt="0"/>
      <dgm:spPr/>
    </dgm:pt>
    <dgm:pt modelId="{EB901562-5782-DE4E-9DC8-19B60ED46A2E}" type="pres">
      <dgm:prSet presAssocID="{D6C70E52-E7E1-D04E-8A4C-77AD3711BDD5}" presName="pictRect" presStyleLbl="node1" presStyleIdx="5" presStyleCnt="6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4DC2210D-D59A-074E-8816-B28AA5B6B49F}" type="pres">
      <dgm:prSet presAssocID="{D6C70E52-E7E1-D04E-8A4C-77AD3711BDD5}" presName="textRect" presStyleLbl="revTx" presStyleIdx="5" presStyleCnt="6">
        <dgm:presLayoutVars>
          <dgm:bulletEnabled val="1"/>
        </dgm:presLayoutVars>
      </dgm:prSet>
      <dgm:spPr/>
    </dgm:pt>
  </dgm:ptLst>
  <dgm:cxnLst>
    <dgm:cxn modelId="{D79F311D-7CE3-964E-85A7-B305CEE27E8D}" type="presOf" srcId="{FE4A30BE-5EC8-A54C-810F-5C2CED434650}" destId="{780D8EAB-ECCA-EE41-BF5F-CE8E1BBA4DDF}" srcOrd="0" destOrd="0" presId="urn:microsoft.com/office/officeart/2005/8/layout/pList1"/>
    <dgm:cxn modelId="{AEE02640-1232-614E-9CAF-3D90E007C5EA}" type="presOf" srcId="{62C1FC65-C253-1E4C-B608-83F748E8C9A7}" destId="{365D8C9E-80A1-1D44-91E4-D49D8280A958}" srcOrd="0" destOrd="0" presId="urn:microsoft.com/office/officeart/2005/8/layout/pList1"/>
    <dgm:cxn modelId="{7908FE60-B724-1448-9433-BC49DD3B0907}" type="presOf" srcId="{E2347F3D-CE48-B646-B91B-FBAE912998FB}" destId="{B1487EA0-0FF0-8C4C-9E86-4118C6E9B80E}" srcOrd="0" destOrd="0" presId="urn:microsoft.com/office/officeart/2005/8/layout/pList1"/>
    <dgm:cxn modelId="{3A7C2E46-139A-4547-B8FE-2101B5E09141}" srcId="{5110B095-6C93-694C-88F8-A62987E9ECEB}" destId="{EC19A217-DB8D-264E-9F48-9F2776EBB378}" srcOrd="3" destOrd="0" parTransId="{50B7036F-E6CA-D345-A051-99484BC4E09B}" sibTransId="{B0899A47-ED5D-8B4D-A867-65B0236834E6}"/>
    <dgm:cxn modelId="{17FE876D-1DDA-4545-A3A9-52B6F8346640}" srcId="{5110B095-6C93-694C-88F8-A62987E9ECEB}" destId="{FE4A30BE-5EC8-A54C-810F-5C2CED434650}" srcOrd="2" destOrd="0" parTransId="{30434324-3D6D-C846-AA91-F8232F066A77}" sibTransId="{E2347F3D-CE48-B646-B91B-FBAE912998FB}"/>
    <dgm:cxn modelId="{8CCFBB6E-A9BC-6C45-BB5F-7CA7CA9E2668}" type="presOf" srcId="{0BE23E4B-945A-9943-89FC-CA38EC104FB7}" destId="{BF75D1AF-1A16-DB4A-B511-4603043D2157}" srcOrd="0" destOrd="0" presId="urn:microsoft.com/office/officeart/2005/8/layout/pList1"/>
    <dgm:cxn modelId="{DF1E217B-C4C5-C84B-9CE1-503065516EAA}" type="presOf" srcId="{131C9AC4-11EC-6E4E-837E-C43B1E7CB357}" destId="{CC60CC76-EB00-2D4F-9790-A94A88E223AD}" srcOrd="0" destOrd="0" presId="urn:microsoft.com/office/officeart/2005/8/layout/pList1"/>
    <dgm:cxn modelId="{D57F5F96-1986-C243-AFAF-D16A644F541F}" type="presOf" srcId="{8AD2E3AD-3C97-894F-82D9-3DA809ECA8BA}" destId="{97EAA78F-CB35-B24A-BFBC-EE6701963DF7}" srcOrd="0" destOrd="0" presId="urn:microsoft.com/office/officeart/2005/8/layout/pList1"/>
    <dgm:cxn modelId="{A9B2BBA2-D680-694B-A4F3-501075769982}" srcId="{5110B095-6C93-694C-88F8-A62987E9ECEB}" destId="{131C9AC4-11EC-6E4E-837E-C43B1E7CB357}" srcOrd="1" destOrd="0" parTransId="{45D80512-D6D4-3A48-A200-E9E79B614AE9}" sibTransId="{8AD2E3AD-3C97-894F-82D9-3DA809ECA8BA}"/>
    <dgm:cxn modelId="{200609A3-CB7C-5546-9706-9F093612F7F2}" srcId="{5110B095-6C93-694C-88F8-A62987E9ECEB}" destId="{C29372EF-D466-4847-8009-424FA327821A}" srcOrd="4" destOrd="0" parTransId="{C42C5C9E-DB48-A649-9F34-90C7C2DA5E70}" sibTransId="{450287B9-68F9-C046-9A30-29FCB6E06983}"/>
    <dgm:cxn modelId="{077170B0-92CA-034B-82EA-7B0EAF4FF738}" type="presOf" srcId="{450287B9-68F9-C046-9A30-29FCB6E06983}" destId="{05B7ABCE-A467-F44D-8F1E-703FB088D1C4}" srcOrd="0" destOrd="0" presId="urn:microsoft.com/office/officeart/2005/8/layout/pList1"/>
    <dgm:cxn modelId="{65B986BC-FC05-084A-84B2-A807970F9B8C}" type="presOf" srcId="{C29372EF-D466-4847-8009-424FA327821A}" destId="{27BB74FF-35C4-3C4B-864E-9AB3C31D6428}" srcOrd="0" destOrd="0" presId="urn:microsoft.com/office/officeart/2005/8/layout/pList1"/>
    <dgm:cxn modelId="{0C603EC5-B145-F542-B68C-36ACD947497D}" type="presOf" srcId="{D6C70E52-E7E1-D04E-8A4C-77AD3711BDD5}" destId="{4DC2210D-D59A-074E-8816-B28AA5B6B49F}" srcOrd="0" destOrd="0" presId="urn:microsoft.com/office/officeart/2005/8/layout/pList1"/>
    <dgm:cxn modelId="{A52AE8D3-5B7D-2B40-9913-61A62996FD77}" srcId="{5110B095-6C93-694C-88F8-A62987E9ECEB}" destId="{D6C70E52-E7E1-D04E-8A4C-77AD3711BDD5}" srcOrd="5" destOrd="0" parTransId="{A04A9793-9516-784A-B46A-1EA5F6CC01CE}" sibTransId="{76661BAB-2251-4049-8014-4423238F909E}"/>
    <dgm:cxn modelId="{EDACC4DE-DE1B-7C44-8B5E-758D742AE11A}" type="presOf" srcId="{5110B095-6C93-694C-88F8-A62987E9ECEB}" destId="{81ACE971-6878-D248-9066-8C00F7C18F08}" srcOrd="0" destOrd="0" presId="urn:microsoft.com/office/officeart/2005/8/layout/pList1"/>
    <dgm:cxn modelId="{3C232FE0-856E-2442-831B-BBDD04B4B7CD}" type="presOf" srcId="{EC19A217-DB8D-264E-9F48-9F2776EBB378}" destId="{BA8CD02E-DD4F-3F43-B0BB-35F0DC8A31CD}" srcOrd="0" destOrd="0" presId="urn:microsoft.com/office/officeart/2005/8/layout/pList1"/>
    <dgm:cxn modelId="{54752BF0-6601-F64A-B2C2-24B89B0CAD43}" type="presOf" srcId="{B0899A47-ED5D-8B4D-A867-65B0236834E6}" destId="{0A2976FA-2E9E-7641-81E8-0D8B4AC9B297}" srcOrd="0" destOrd="0" presId="urn:microsoft.com/office/officeart/2005/8/layout/pList1"/>
    <dgm:cxn modelId="{7FD801FA-3793-674C-8559-DC58D195D210}" srcId="{5110B095-6C93-694C-88F8-A62987E9ECEB}" destId="{0BE23E4B-945A-9943-89FC-CA38EC104FB7}" srcOrd="0" destOrd="0" parTransId="{07E27188-21A2-2243-9CEB-02126C426A48}" sibTransId="{62C1FC65-C253-1E4C-B608-83F748E8C9A7}"/>
    <dgm:cxn modelId="{EF2A5D8B-0C62-9C49-B2B7-73AB8CE0DF4A}" type="presParOf" srcId="{81ACE971-6878-D248-9066-8C00F7C18F08}" destId="{54B60CE4-DDE5-B14F-AB2F-A52CE738E1C8}" srcOrd="0" destOrd="0" presId="urn:microsoft.com/office/officeart/2005/8/layout/pList1"/>
    <dgm:cxn modelId="{A2CEA2ED-738D-754F-A916-6F97B8B13890}" type="presParOf" srcId="{54B60CE4-DDE5-B14F-AB2F-A52CE738E1C8}" destId="{FD02F428-68F2-864A-9CFF-E17322B3B267}" srcOrd="0" destOrd="0" presId="urn:microsoft.com/office/officeart/2005/8/layout/pList1"/>
    <dgm:cxn modelId="{A5C8C602-85E3-264D-84FE-8B74AA37089C}" type="presParOf" srcId="{54B60CE4-DDE5-B14F-AB2F-A52CE738E1C8}" destId="{BF75D1AF-1A16-DB4A-B511-4603043D2157}" srcOrd="1" destOrd="0" presId="urn:microsoft.com/office/officeart/2005/8/layout/pList1"/>
    <dgm:cxn modelId="{32FD6006-AD4B-DC40-AB64-50B11685F4FB}" type="presParOf" srcId="{81ACE971-6878-D248-9066-8C00F7C18F08}" destId="{365D8C9E-80A1-1D44-91E4-D49D8280A958}" srcOrd="1" destOrd="0" presId="urn:microsoft.com/office/officeart/2005/8/layout/pList1"/>
    <dgm:cxn modelId="{FFAF7CDF-A769-DC49-A2A0-8359CF54A430}" type="presParOf" srcId="{81ACE971-6878-D248-9066-8C00F7C18F08}" destId="{FBF5C376-D51B-AD48-9379-0453D14C39C0}" srcOrd="2" destOrd="0" presId="urn:microsoft.com/office/officeart/2005/8/layout/pList1"/>
    <dgm:cxn modelId="{AED35676-14E3-D640-82E0-12577D5083BA}" type="presParOf" srcId="{FBF5C376-D51B-AD48-9379-0453D14C39C0}" destId="{0A2FA891-6BFC-CF45-81DE-6E92C3694D8A}" srcOrd="0" destOrd="0" presId="urn:microsoft.com/office/officeart/2005/8/layout/pList1"/>
    <dgm:cxn modelId="{B91641BF-00D6-5641-90E3-4F397920AC61}" type="presParOf" srcId="{FBF5C376-D51B-AD48-9379-0453D14C39C0}" destId="{CC60CC76-EB00-2D4F-9790-A94A88E223AD}" srcOrd="1" destOrd="0" presId="urn:microsoft.com/office/officeart/2005/8/layout/pList1"/>
    <dgm:cxn modelId="{F6402BBF-AD8D-BD4A-B4C3-F4C363005DC2}" type="presParOf" srcId="{81ACE971-6878-D248-9066-8C00F7C18F08}" destId="{97EAA78F-CB35-B24A-BFBC-EE6701963DF7}" srcOrd="3" destOrd="0" presId="urn:microsoft.com/office/officeart/2005/8/layout/pList1"/>
    <dgm:cxn modelId="{94D91EC8-C913-8F4D-AE9A-8C98AF0CB08C}" type="presParOf" srcId="{81ACE971-6878-D248-9066-8C00F7C18F08}" destId="{73AEB91A-48C6-4141-9256-73A62524FE58}" srcOrd="4" destOrd="0" presId="urn:microsoft.com/office/officeart/2005/8/layout/pList1"/>
    <dgm:cxn modelId="{A8726DF2-6EAB-664C-B3B9-F0590EA64A5B}" type="presParOf" srcId="{73AEB91A-48C6-4141-9256-73A62524FE58}" destId="{AB3011BA-99D7-C24D-B1BB-CF3AC7E67123}" srcOrd="0" destOrd="0" presId="urn:microsoft.com/office/officeart/2005/8/layout/pList1"/>
    <dgm:cxn modelId="{2DF7EE59-925F-C941-9E9F-E7B81519CB24}" type="presParOf" srcId="{73AEB91A-48C6-4141-9256-73A62524FE58}" destId="{780D8EAB-ECCA-EE41-BF5F-CE8E1BBA4DDF}" srcOrd="1" destOrd="0" presId="urn:microsoft.com/office/officeart/2005/8/layout/pList1"/>
    <dgm:cxn modelId="{EA10F13B-0060-7940-91B0-C3C47E82E146}" type="presParOf" srcId="{81ACE971-6878-D248-9066-8C00F7C18F08}" destId="{B1487EA0-0FF0-8C4C-9E86-4118C6E9B80E}" srcOrd="5" destOrd="0" presId="urn:microsoft.com/office/officeart/2005/8/layout/pList1"/>
    <dgm:cxn modelId="{27883B75-9980-174C-B1CD-26BAA5F4C954}" type="presParOf" srcId="{81ACE971-6878-D248-9066-8C00F7C18F08}" destId="{AC7A9413-6F3B-F346-9B41-A2ECD0F5F0E7}" srcOrd="6" destOrd="0" presId="urn:microsoft.com/office/officeart/2005/8/layout/pList1"/>
    <dgm:cxn modelId="{50A978E0-C0EA-3F47-982B-093D9A30FABB}" type="presParOf" srcId="{AC7A9413-6F3B-F346-9B41-A2ECD0F5F0E7}" destId="{CF806813-97AA-DA4B-8282-427A01219BBA}" srcOrd="0" destOrd="0" presId="urn:microsoft.com/office/officeart/2005/8/layout/pList1"/>
    <dgm:cxn modelId="{CA7140C1-8E6F-D241-80BA-5E7C5C18A489}" type="presParOf" srcId="{AC7A9413-6F3B-F346-9B41-A2ECD0F5F0E7}" destId="{BA8CD02E-DD4F-3F43-B0BB-35F0DC8A31CD}" srcOrd="1" destOrd="0" presId="urn:microsoft.com/office/officeart/2005/8/layout/pList1"/>
    <dgm:cxn modelId="{FB48AABA-D7B3-CC46-80EB-07EB9A7E509D}" type="presParOf" srcId="{81ACE971-6878-D248-9066-8C00F7C18F08}" destId="{0A2976FA-2E9E-7641-81E8-0D8B4AC9B297}" srcOrd="7" destOrd="0" presId="urn:microsoft.com/office/officeart/2005/8/layout/pList1"/>
    <dgm:cxn modelId="{0062E5EE-386D-984A-9318-36356566DE62}" type="presParOf" srcId="{81ACE971-6878-D248-9066-8C00F7C18F08}" destId="{1588DAAC-033C-B84F-B67A-722F53519FA7}" srcOrd="8" destOrd="0" presId="urn:microsoft.com/office/officeart/2005/8/layout/pList1"/>
    <dgm:cxn modelId="{3E962ADB-CE80-3246-8664-5D157F0E62E3}" type="presParOf" srcId="{1588DAAC-033C-B84F-B67A-722F53519FA7}" destId="{05CF3B91-38A3-AD47-B45F-2BCC99730C97}" srcOrd="0" destOrd="0" presId="urn:microsoft.com/office/officeart/2005/8/layout/pList1"/>
    <dgm:cxn modelId="{8E257F2D-50BF-FB4E-B05D-996790ED5677}" type="presParOf" srcId="{1588DAAC-033C-B84F-B67A-722F53519FA7}" destId="{27BB74FF-35C4-3C4B-864E-9AB3C31D6428}" srcOrd="1" destOrd="0" presId="urn:microsoft.com/office/officeart/2005/8/layout/pList1"/>
    <dgm:cxn modelId="{ADD3A991-80BE-8847-9312-1F6274D5C65B}" type="presParOf" srcId="{81ACE971-6878-D248-9066-8C00F7C18F08}" destId="{05B7ABCE-A467-F44D-8F1E-703FB088D1C4}" srcOrd="9" destOrd="0" presId="urn:microsoft.com/office/officeart/2005/8/layout/pList1"/>
    <dgm:cxn modelId="{A97B37DE-EFF3-6D41-A1EC-531A4EB574AA}" type="presParOf" srcId="{81ACE971-6878-D248-9066-8C00F7C18F08}" destId="{A886A63C-966C-8745-8A3C-A5C15CA98B1E}" srcOrd="10" destOrd="0" presId="urn:microsoft.com/office/officeart/2005/8/layout/pList1"/>
    <dgm:cxn modelId="{C5BCFD1F-2BC6-7B4F-B422-CB4158118D5F}" type="presParOf" srcId="{A886A63C-966C-8745-8A3C-A5C15CA98B1E}" destId="{EB901562-5782-DE4E-9DC8-19B60ED46A2E}" srcOrd="0" destOrd="0" presId="urn:microsoft.com/office/officeart/2005/8/layout/pList1"/>
    <dgm:cxn modelId="{95882A48-838B-9D45-84BB-E57D75C48A4D}" type="presParOf" srcId="{A886A63C-966C-8745-8A3C-A5C15CA98B1E}" destId="{4DC2210D-D59A-074E-8816-B28AA5B6B49F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833A7C-69E0-4C53-A517-403F3B8A9FF4}">
      <dsp:nvSpPr>
        <dsp:cNvPr id="0" name=""/>
        <dsp:cNvSpPr/>
      </dsp:nvSpPr>
      <dsp:spPr>
        <a:xfrm>
          <a:off x="2014" y="0"/>
          <a:ext cx="2111718" cy="48669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Supplier has plenty of spare capacity to increase output</a:t>
          </a:r>
        </a:p>
      </dsp:txBody>
      <dsp:txXfrm>
        <a:off x="2014" y="1946770"/>
        <a:ext cx="2111718" cy="1946770"/>
      </dsp:txXfrm>
    </dsp:sp>
    <dsp:sp modelId="{5CE9C182-06CA-4805-B2D9-6A4534AC8AF6}">
      <dsp:nvSpPr>
        <dsp:cNvPr id="0" name=""/>
        <dsp:cNvSpPr/>
      </dsp:nvSpPr>
      <dsp:spPr>
        <a:xfrm>
          <a:off x="247530" y="292015"/>
          <a:ext cx="1620686" cy="162068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7A0B32-7B44-4C70-AFCB-B369ECFAE963}">
      <dsp:nvSpPr>
        <dsp:cNvPr id="0" name=""/>
        <dsp:cNvSpPr/>
      </dsp:nvSpPr>
      <dsp:spPr>
        <a:xfrm>
          <a:off x="2177085" y="0"/>
          <a:ext cx="2111718" cy="48669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High stock levels are available to meet rising demand</a:t>
          </a:r>
        </a:p>
      </dsp:txBody>
      <dsp:txXfrm>
        <a:off x="2177085" y="1946770"/>
        <a:ext cx="2111718" cy="1946770"/>
      </dsp:txXfrm>
    </dsp:sp>
    <dsp:sp modelId="{7D1DFBB4-E00B-4B36-A5CE-C562DEF3E38E}">
      <dsp:nvSpPr>
        <dsp:cNvPr id="0" name=""/>
        <dsp:cNvSpPr/>
      </dsp:nvSpPr>
      <dsp:spPr>
        <a:xfrm>
          <a:off x="2422601" y="292015"/>
          <a:ext cx="1620686" cy="162068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149566-4EF0-404A-A5C4-56CCC09185DD}">
      <dsp:nvSpPr>
        <dsp:cNvPr id="0" name=""/>
        <dsp:cNvSpPr/>
      </dsp:nvSpPr>
      <dsp:spPr>
        <a:xfrm>
          <a:off x="4352155" y="0"/>
          <a:ext cx="2111718" cy="48669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There is a short production time frame to get extra products to market</a:t>
          </a:r>
        </a:p>
      </dsp:txBody>
      <dsp:txXfrm>
        <a:off x="4352155" y="1946770"/>
        <a:ext cx="2111718" cy="1946770"/>
      </dsp:txXfrm>
    </dsp:sp>
    <dsp:sp modelId="{A8085A42-2DF6-4D43-95C1-C6256883A5DE}">
      <dsp:nvSpPr>
        <dsp:cNvPr id="0" name=""/>
        <dsp:cNvSpPr/>
      </dsp:nvSpPr>
      <dsp:spPr>
        <a:xfrm>
          <a:off x="4597671" y="292015"/>
          <a:ext cx="1620686" cy="162068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39259B-88E1-CF48-8ACB-2C70CA4F9E34}">
      <dsp:nvSpPr>
        <dsp:cNvPr id="0" name=""/>
        <dsp:cNvSpPr/>
      </dsp:nvSpPr>
      <dsp:spPr>
        <a:xfrm>
          <a:off x="6527226" y="0"/>
          <a:ext cx="2111718" cy="486692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Ease of factor substitution is high – i.e. resources can be reallocated easily</a:t>
          </a:r>
        </a:p>
      </dsp:txBody>
      <dsp:txXfrm>
        <a:off x="6527226" y="1946770"/>
        <a:ext cx="2111718" cy="1946770"/>
      </dsp:txXfrm>
    </dsp:sp>
    <dsp:sp modelId="{D8E65D8F-62F9-3540-89D4-0BEC9638D9FA}">
      <dsp:nvSpPr>
        <dsp:cNvPr id="0" name=""/>
        <dsp:cNvSpPr/>
      </dsp:nvSpPr>
      <dsp:spPr>
        <a:xfrm>
          <a:off x="6772742" y="292015"/>
          <a:ext cx="1620686" cy="1620686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0D5578-16AB-4D90-9C38-03836918FC63}">
      <dsp:nvSpPr>
        <dsp:cNvPr id="0" name=""/>
        <dsp:cNvSpPr/>
      </dsp:nvSpPr>
      <dsp:spPr>
        <a:xfrm>
          <a:off x="345638" y="3893541"/>
          <a:ext cx="7949683" cy="730039"/>
        </a:xfrm>
        <a:prstGeom prst="left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02F428-68F2-864A-9CFF-E17322B3B267}">
      <dsp:nvSpPr>
        <dsp:cNvPr id="0" name=""/>
        <dsp:cNvSpPr/>
      </dsp:nvSpPr>
      <dsp:spPr>
        <a:xfrm>
          <a:off x="321543" y="1675"/>
          <a:ext cx="2580850" cy="1778206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F75D1AF-1A16-DB4A-B511-4603043D2157}">
      <dsp:nvSpPr>
        <dsp:cNvPr id="0" name=""/>
        <dsp:cNvSpPr/>
      </dsp:nvSpPr>
      <dsp:spPr>
        <a:xfrm>
          <a:off x="321543" y="1779881"/>
          <a:ext cx="2580850" cy="957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Shortages of skilled workers in the labour force</a:t>
          </a:r>
        </a:p>
      </dsp:txBody>
      <dsp:txXfrm>
        <a:off x="321543" y="1779881"/>
        <a:ext cx="2580850" cy="957495"/>
      </dsp:txXfrm>
    </dsp:sp>
    <dsp:sp modelId="{0A2FA891-6BFC-CF45-81DE-6E92C3694D8A}">
      <dsp:nvSpPr>
        <dsp:cNvPr id="0" name=""/>
        <dsp:cNvSpPr/>
      </dsp:nvSpPr>
      <dsp:spPr>
        <a:xfrm>
          <a:off x="3160587" y="1675"/>
          <a:ext cx="2580850" cy="1778206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60CC76-EB00-2D4F-9790-A94A88E223AD}">
      <dsp:nvSpPr>
        <dsp:cNvPr id="0" name=""/>
        <dsp:cNvSpPr/>
      </dsp:nvSpPr>
      <dsp:spPr>
        <a:xfrm>
          <a:off x="3160587" y="1779881"/>
          <a:ext cx="2580850" cy="957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Supplying complex products with rising consumer demand </a:t>
          </a:r>
        </a:p>
      </dsp:txBody>
      <dsp:txXfrm>
        <a:off x="3160587" y="1779881"/>
        <a:ext cx="2580850" cy="957495"/>
      </dsp:txXfrm>
    </dsp:sp>
    <dsp:sp modelId="{AB3011BA-99D7-C24D-B1BB-CF3AC7E67123}">
      <dsp:nvSpPr>
        <dsp:cNvPr id="0" name=""/>
        <dsp:cNvSpPr/>
      </dsp:nvSpPr>
      <dsp:spPr>
        <a:xfrm>
          <a:off x="5999631" y="1675"/>
          <a:ext cx="2580850" cy="1778206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0D8EAB-ECCA-EE41-BF5F-CE8E1BBA4DDF}">
      <dsp:nvSpPr>
        <dsp:cNvPr id="0" name=""/>
        <dsp:cNvSpPr/>
      </dsp:nvSpPr>
      <dsp:spPr>
        <a:xfrm>
          <a:off x="5999631" y="1779881"/>
          <a:ext cx="2580850" cy="957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 supply of new housing to buy and to rent (big UK issue!)</a:t>
          </a:r>
        </a:p>
      </dsp:txBody>
      <dsp:txXfrm>
        <a:off x="5999631" y="1779881"/>
        <a:ext cx="2580850" cy="957495"/>
      </dsp:txXfrm>
    </dsp:sp>
    <dsp:sp modelId="{CF806813-97AA-DA4B-8282-427A01219BBA}">
      <dsp:nvSpPr>
        <dsp:cNvPr id="0" name=""/>
        <dsp:cNvSpPr/>
      </dsp:nvSpPr>
      <dsp:spPr>
        <a:xfrm>
          <a:off x="321543" y="2995462"/>
          <a:ext cx="2580850" cy="1778206"/>
        </a:xfrm>
        <a:prstGeom prst="round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8CD02E-DD4F-3F43-B0BB-35F0DC8A31CD}">
      <dsp:nvSpPr>
        <dsp:cNvPr id="0" name=""/>
        <dsp:cNvSpPr/>
      </dsp:nvSpPr>
      <dsp:spPr>
        <a:xfrm>
          <a:off x="321543" y="4773668"/>
          <a:ext cx="2580850" cy="957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Supply response of renewable energy</a:t>
          </a:r>
        </a:p>
      </dsp:txBody>
      <dsp:txXfrm>
        <a:off x="321543" y="4773668"/>
        <a:ext cx="2580850" cy="957495"/>
      </dsp:txXfrm>
    </dsp:sp>
    <dsp:sp modelId="{05CF3B91-38A3-AD47-B45F-2BCC99730C97}">
      <dsp:nvSpPr>
        <dsp:cNvPr id="0" name=""/>
        <dsp:cNvSpPr/>
      </dsp:nvSpPr>
      <dsp:spPr>
        <a:xfrm>
          <a:off x="3160587" y="2995462"/>
          <a:ext cx="2580850" cy="1778206"/>
        </a:xfrm>
        <a:prstGeom prst="round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BB74FF-35C4-3C4B-864E-9AB3C31D6428}">
      <dsp:nvSpPr>
        <dsp:cNvPr id="0" name=""/>
        <dsp:cNvSpPr/>
      </dsp:nvSpPr>
      <dsp:spPr>
        <a:xfrm>
          <a:off x="3160587" y="4773668"/>
          <a:ext cx="2580850" cy="957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Elasticity of supply of commodities</a:t>
          </a:r>
        </a:p>
      </dsp:txBody>
      <dsp:txXfrm>
        <a:off x="3160587" y="4773668"/>
        <a:ext cx="2580850" cy="957495"/>
      </dsp:txXfrm>
    </dsp:sp>
    <dsp:sp modelId="{EB901562-5782-DE4E-9DC8-19B60ED46A2E}">
      <dsp:nvSpPr>
        <dsp:cNvPr id="0" name=""/>
        <dsp:cNvSpPr/>
      </dsp:nvSpPr>
      <dsp:spPr>
        <a:xfrm>
          <a:off x="5999631" y="2995462"/>
          <a:ext cx="2580850" cy="1778206"/>
        </a:xfrm>
        <a:prstGeom prst="round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DC2210D-D59A-074E-8816-B28AA5B6B49F}">
      <dsp:nvSpPr>
        <dsp:cNvPr id="0" name=""/>
        <dsp:cNvSpPr/>
      </dsp:nvSpPr>
      <dsp:spPr>
        <a:xfrm>
          <a:off x="5999631" y="4773668"/>
          <a:ext cx="2580850" cy="957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Refining capacity in the oil and gas industries</a:t>
          </a:r>
        </a:p>
      </dsp:txBody>
      <dsp:txXfrm>
        <a:off x="5999631" y="4773668"/>
        <a:ext cx="2580850" cy="9574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2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674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dirty="0"/>
              <a:t>LCBB5003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Economics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4 Lecture 4.2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Price Elasticity of Supply (PES)</a:t>
            </a: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E8D55-E5DF-5F6E-492B-2A271DC10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 of the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65E1A-4A98-B004-8B7B-82A775FA6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Define PES</a:t>
            </a:r>
          </a:p>
          <a:p>
            <a:r>
              <a:rPr lang="en-GB" dirty="0"/>
              <a:t>Explain PES</a:t>
            </a:r>
          </a:p>
          <a:p>
            <a:r>
              <a:rPr lang="en-GB" dirty="0"/>
              <a:t>State the factors that affect PES</a:t>
            </a:r>
          </a:p>
          <a:p>
            <a:r>
              <a:rPr lang="en-GB" dirty="0"/>
              <a:t>Calculate PES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B54911-91D3-B630-B9C3-9F391A052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23/06/2022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D26690-5F9D-5E38-8FB5-429A937D1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383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>
                <a:solidFill>
                  <a:schemeClr val="tx1"/>
                </a:solidFill>
              </a:rPr>
              <a:t>Defining and Measuring Price Elasticity of Supply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07504" y="1946449"/>
            <a:ext cx="8856984" cy="46085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If supply is </a:t>
            </a:r>
            <a:r>
              <a:rPr lang="en-US" sz="2400" b="1" dirty="0">
                <a:solidFill>
                  <a:srgbClr val="FF0000"/>
                </a:solidFill>
              </a:rPr>
              <a:t>elastic</a:t>
            </a:r>
            <a:r>
              <a:rPr lang="en-US" sz="2400" dirty="0"/>
              <a:t>, producers can increase their output without a rise in cost or a time delay</a:t>
            </a:r>
          </a:p>
          <a:p>
            <a:r>
              <a:rPr lang="en-US" sz="2400" dirty="0"/>
              <a:t>If supply is </a:t>
            </a:r>
            <a:r>
              <a:rPr lang="en-US" sz="2400" b="1" dirty="0">
                <a:solidFill>
                  <a:srgbClr val="FF0000"/>
                </a:solidFill>
              </a:rPr>
              <a:t>inelastic</a:t>
            </a:r>
            <a:r>
              <a:rPr lang="en-US" sz="2400" dirty="0"/>
              <a:t>, firms find it hard to change their production in a given time period</a:t>
            </a:r>
          </a:p>
          <a:p>
            <a:r>
              <a:rPr lang="en-US" sz="2400" dirty="0"/>
              <a:t>The </a:t>
            </a:r>
            <a:r>
              <a:rPr lang="en-US" sz="2400" b="1" dirty="0"/>
              <a:t>formula</a:t>
            </a:r>
            <a:r>
              <a:rPr lang="en-US" sz="2400" dirty="0"/>
              <a:t> for price elasticity of supply is: </a:t>
            </a:r>
          </a:p>
          <a:p>
            <a:r>
              <a:rPr lang="en-US" sz="2400" b="1" i="1" dirty="0">
                <a:solidFill>
                  <a:srgbClr val="FF0000"/>
                </a:solidFill>
              </a:rPr>
              <a:t>% change in quantity supplied divided by the % change in price</a:t>
            </a:r>
          </a:p>
          <a:p>
            <a:r>
              <a:rPr lang="en-US" sz="2400" dirty="0">
                <a:solidFill>
                  <a:srgbClr val="3366FF"/>
                </a:solidFill>
              </a:rPr>
              <a:t>When Pes &gt; 1, then supply is price elastic</a:t>
            </a:r>
          </a:p>
          <a:p>
            <a:r>
              <a:rPr lang="en-US" sz="2400" dirty="0">
                <a:solidFill>
                  <a:srgbClr val="3366FF"/>
                </a:solidFill>
              </a:rPr>
              <a:t>When Pes &lt; 1, then supply is price inelastic</a:t>
            </a:r>
          </a:p>
          <a:p>
            <a:r>
              <a:rPr lang="en-US" sz="2400" dirty="0">
                <a:solidFill>
                  <a:srgbClr val="3366FF"/>
                </a:solidFill>
              </a:rPr>
              <a:t>When Pes = 0, supply is perfectly inelastic</a:t>
            </a:r>
          </a:p>
          <a:p>
            <a:r>
              <a:rPr lang="en-US" sz="2400" dirty="0">
                <a:solidFill>
                  <a:srgbClr val="3366FF"/>
                </a:solidFill>
              </a:rPr>
              <a:t>When Pes = infinity, supply is perfectly elastic following a change in demand</a:t>
            </a:r>
          </a:p>
          <a:p>
            <a:endParaRPr lang="en-US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908720"/>
            <a:ext cx="864096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Price elasticity of supply (Pes) measures the relationship between change in quantity supplied and a change in price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9078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>
                <a:solidFill>
                  <a:schemeClr val="tx1"/>
                </a:solidFill>
              </a:rPr>
              <a:t>Factors Affecting Price Elasticity of Supply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07504" y="1586409"/>
            <a:ext cx="8856984" cy="496855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US" sz="2300" b="1" dirty="0">
                <a:solidFill>
                  <a:srgbClr val="FF0000"/>
                </a:solidFill>
              </a:rPr>
              <a:t>Spare production capacity</a:t>
            </a:r>
            <a:r>
              <a:rPr lang="en-US" sz="2300" dirty="0"/>
              <a:t>: If there is plenty of spare capacity then a business can increase output without a rise in costs and supply will be elastic in response to a change in demand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300" b="1" dirty="0">
                <a:solidFill>
                  <a:srgbClr val="FF0000"/>
                </a:solidFill>
              </a:rPr>
              <a:t>Stocks of finished products and components</a:t>
            </a:r>
            <a:r>
              <a:rPr lang="en-US" sz="2300" dirty="0"/>
              <a:t>: If stocks of raw materials and finished products are at a high level then a firm is able to respond to a change in demand - supply will be elastic. Perishable goods are often harder/more expensive to store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300" b="1" dirty="0">
                <a:solidFill>
                  <a:srgbClr val="FF0000"/>
                </a:solidFill>
              </a:rPr>
              <a:t>Ease and cost of factor substitution/factor mobility</a:t>
            </a:r>
            <a:r>
              <a:rPr lang="en-US" sz="2300" dirty="0"/>
              <a:t>: If capital and labour are occupationally mobile then the elasticity of supply for a product is likely to be higher as resources can be mobilized to supply the extra output e.g. the reallocation of workers to new tasks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300" b="1" dirty="0">
                <a:solidFill>
                  <a:srgbClr val="FF0000"/>
                </a:solidFill>
              </a:rPr>
              <a:t>Time period and production speed</a:t>
            </a:r>
            <a:r>
              <a:rPr lang="en-US" sz="2300" dirty="0"/>
              <a:t>: Supply is more price elastic the longer the time that a firm is allowed to adjust its production levels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908720"/>
            <a:ext cx="864096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Apply each of the factors mentioned below to the specific industry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6907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Connector 48"/>
          <p:cNvCxnSpPr/>
          <p:nvPr/>
        </p:nvCxnSpPr>
        <p:spPr>
          <a:xfrm>
            <a:off x="5940152" y="2162473"/>
            <a:ext cx="1656184" cy="1224136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5292080" y="4178697"/>
            <a:ext cx="1656184" cy="1224136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131840" y="2522513"/>
            <a:ext cx="936104" cy="1944216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187624" y="3242593"/>
            <a:ext cx="936104" cy="1944216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>
                <a:solidFill>
                  <a:schemeClr val="tx1"/>
                </a:solidFill>
              </a:rPr>
              <a:t>Elastic and Inelastic Supply Curves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908720"/>
            <a:ext cx="4104456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Elastic supply: Pes &gt; 1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Change in demand can be met without large rise in price</a:t>
            </a:r>
          </a:p>
        </p:txBody>
      </p:sp>
      <p:cxnSp>
        <p:nvCxnSpPr>
          <p:cNvPr id="6" name="Straight Connector 5"/>
          <p:cNvCxnSpPr>
            <a:stCxn id="19" idx="0"/>
          </p:cNvCxnSpPr>
          <p:nvPr/>
        </p:nvCxnSpPr>
        <p:spPr>
          <a:xfrm>
            <a:off x="5796136" y="4466729"/>
            <a:ext cx="0" cy="1656184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588224" y="2666529"/>
            <a:ext cx="0" cy="3456384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148064" y="2666529"/>
            <a:ext cx="1440160" cy="0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148064" y="2090465"/>
            <a:ext cx="0" cy="4032448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48064" y="6122913"/>
            <a:ext cx="3672408" cy="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355976" y="209046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Price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40352" y="618562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Qty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5148064" y="4538737"/>
            <a:ext cx="648072" cy="0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72000" y="245050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2000" y="431342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08104" y="618562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84368" y="619492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Q2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1691680" y="4250705"/>
            <a:ext cx="0" cy="1872208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563888" y="3386609"/>
            <a:ext cx="0" cy="2736304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043608" y="3386609"/>
            <a:ext cx="2520280" cy="0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43608" y="2090465"/>
            <a:ext cx="0" cy="4032448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043608" y="6122913"/>
            <a:ext cx="3672408" cy="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51520" y="209046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Price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635896" y="618562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Qty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1043608" y="4250705"/>
            <a:ext cx="648072" cy="0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67544" y="317058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7544" y="403468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403648" y="618562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75856" y="619492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779912" y="273853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S1</a:t>
            </a:r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1259632" y="3170585"/>
            <a:ext cx="2736304" cy="1296144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619672" y="4178697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36" name="Oval 35"/>
          <p:cNvSpPr/>
          <p:nvPr/>
        </p:nvSpPr>
        <p:spPr>
          <a:xfrm>
            <a:off x="3491880" y="331460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42" name="TextBox 41"/>
          <p:cNvSpPr txBox="1"/>
          <p:nvPr/>
        </p:nvSpPr>
        <p:spPr>
          <a:xfrm>
            <a:off x="4932040" y="908720"/>
            <a:ext cx="4104456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Inelastic supply: Pes &lt; 1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Supply relatively unresponsive to a change in demand</a:t>
            </a:r>
          </a:p>
        </p:txBody>
      </p:sp>
      <p:cxnSp>
        <p:nvCxnSpPr>
          <p:cNvPr id="44" name="Straight Connector 43"/>
          <p:cNvCxnSpPr>
            <a:endCxn id="45" idx="1"/>
          </p:cNvCxnSpPr>
          <p:nvPr/>
        </p:nvCxnSpPr>
        <p:spPr>
          <a:xfrm flipV="1">
            <a:off x="5580112" y="2203123"/>
            <a:ext cx="1224136" cy="283967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6804248" y="201845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S2</a:t>
            </a:r>
          </a:p>
        </p:txBody>
      </p:sp>
      <p:sp>
        <p:nvSpPr>
          <p:cNvPr id="19" name="Oval 18"/>
          <p:cNvSpPr/>
          <p:nvPr/>
        </p:nvSpPr>
        <p:spPr>
          <a:xfrm>
            <a:off x="5724128" y="4466729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2" name="TextBox 51"/>
          <p:cNvSpPr txBox="1"/>
          <p:nvPr/>
        </p:nvSpPr>
        <p:spPr>
          <a:xfrm>
            <a:off x="6300192" y="619492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Q2</a:t>
            </a:r>
          </a:p>
        </p:txBody>
      </p:sp>
      <p:sp>
        <p:nvSpPr>
          <p:cNvPr id="20" name="Oval 19"/>
          <p:cNvSpPr/>
          <p:nvPr/>
        </p:nvSpPr>
        <p:spPr>
          <a:xfrm>
            <a:off x="6516216" y="2594521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395536" y="3314601"/>
            <a:ext cx="0" cy="936104"/>
          </a:xfrm>
          <a:prstGeom prst="straightConnector1">
            <a:avLst/>
          </a:prstGeom>
          <a:ln w="57150" cmpd="sng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4427984" y="2594521"/>
            <a:ext cx="0" cy="1944216"/>
          </a:xfrm>
          <a:prstGeom prst="straightConnector1">
            <a:avLst/>
          </a:prstGeom>
          <a:ln w="57150" cmpd="sng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051720" y="5177517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D1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995936" y="446672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48264" y="533082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524328" y="338660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4517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Straight Connector 45"/>
          <p:cNvCxnSpPr/>
          <p:nvPr/>
        </p:nvCxnSpPr>
        <p:spPr>
          <a:xfrm>
            <a:off x="3203848" y="2882553"/>
            <a:ext cx="792088" cy="216024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>
                <a:solidFill>
                  <a:schemeClr val="tx1"/>
                </a:solidFill>
              </a:rPr>
              <a:t>Perfectly Elastic and Perfectly Inelastic Supply Curves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908720"/>
            <a:ext cx="4104456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Perfectly Elastic Supply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An increase in demand can be met without any change in market price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5148064" y="3818657"/>
            <a:ext cx="2232248" cy="0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148064" y="2090465"/>
            <a:ext cx="0" cy="4032448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48064" y="6122913"/>
            <a:ext cx="3672408" cy="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355976" y="209046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Price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40352" y="618562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Qty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5198981" y="4589654"/>
            <a:ext cx="2181331" cy="21091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44008" y="360263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4008" y="438542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64288" y="618562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Q1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1907704" y="3818657"/>
            <a:ext cx="0" cy="2232248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563888" y="3818657"/>
            <a:ext cx="0" cy="2304256"/>
          </a:xfrm>
          <a:prstGeom prst="line">
            <a:avLst/>
          </a:prstGeom>
          <a:ln w="57150" cmpd="sng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43608" y="2090465"/>
            <a:ext cx="0" cy="4032448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043608" y="6122913"/>
            <a:ext cx="3672408" cy="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51520" y="209046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Price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635896" y="618562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Qty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7544" y="359334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691680" y="618562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75856" y="619492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51920" y="366534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932040" y="908720"/>
            <a:ext cx="4104456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Perfectly Inelastic Supply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Supply is fixed and cannot respond to a change in market demand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80312" y="201845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S1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043608" y="3818657"/>
            <a:ext cx="2808312" cy="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547664" y="2810545"/>
            <a:ext cx="792088" cy="216024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267744" y="496149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D1</a:t>
            </a:r>
          </a:p>
        </p:txBody>
      </p:sp>
      <p:sp>
        <p:nvSpPr>
          <p:cNvPr id="35" name="Oval 34"/>
          <p:cNvSpPr/>
          <p:nvPr/>
        </p:nvSpPr>
        <p:spPr>
          <a:xfrm>
            <a:off x="1835696" y="3746649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36" name="Oval 35"/>
          <p:cNvSpPr/>
          <p:nvPr/>
        </p:nvSpPr>
        <p:spPr>
          <a:xfrm>
            <a:off x="3491880" y="3746649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cxnSp>
        <p:nvCxnSpPr>
          <p:cNvPr id="48" name="Straight Connector 47"/>
          <p:cNvCxnSpPr/>
          <p:nvPr/>
        </p:nvCxnSpPr>
        <p:spPr>
          <a:xfrm>
            <a:off x="7380312" y="2162473"/>
            <a:ext cx="0" cy="396044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923928" y="497078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D2</a:t>
            </a:r>
          </a:p>
        </p:txBody>
      </p:sp>
      <p:cxnSp>
        <p:nvCxnSpPr>
          <p:cNvPr id="50" name="Straight Connector 49"/>
          <p:cNvCxnSpPr/>
          <p:nvPr/>
        </p:nvCxnSpPr>
        <p:spPr>
          <a:xfrm>
            <a:off x="5868144" y="3602633"/>
            <a:ext cx="2088232" cy="144016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7956376" y="497078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D1</a:t>
            </a:r>
          </a:p>
        </p:txBody>
      </p:sp>
      <p:cxnSp>
        <p:nvCxnSpPr>
          <p:cNvPr id="54" name="Straight Connector 53"/>
          <p:cNvCxnSpPr/>
          <p:nvPr/>
        </p:nvCxnSpPr>
        <p:spPr>
          <a:xfrm>
            <a:off x="5868144" y="2810545"/>
            <a:ext cx="2088232" cy="1440160"/>
          </a:xfrm>
          <a:prstGeom prst="line">
            <a:avLst/>
          </a:prstGeom>
          <a:ln w="57150" cmpd="sng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956376" y="4097397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D2</a:t>
            </a:r>
          </a:p>
        </p:txBody>
      </p:sp>
      <p:sp>
        <p:nvSpPr>
          <p:cNvPr id="19" name="Oval 18"/>
          <p:cNvSpPr/>
          <p:nvPr/>
        </p:nvSpPr>
        <p:spPr>
          <a:xfrm>
            <a:off x="7308304" y="4538737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20" name="Oval 19"/>
          <p:cNvSpPr/>
          <p:nvPr/>
        </p:nvSpPr>
        <p:spPr>
          <a:xfrm>
            <a:off x="7308304" y="3746649"/>
            <a:ext cx="144016" cy="144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499992" y="3818657"/>
            <a:ext cx="0" cy="864096"/>
          </a:xfrm>
          <a:prstGeom prst="straightConnector1">
            <a:avLst/>
          </a:prstGeom>
          <a:ln w="57150" cmpd="sng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02308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>
                <a:solidFill>
                  <a:schemeClr val="tx1"/>
                </a:solidFill>
              </a:rPr>
              <a:t>When will market supply be price elastic?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908720"/>
            <a:ext cx="864096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A price elastic supply is when </a:t>
            </a:r>
            <a:r>
              <a:rPr lang="en-US" sz="2400" b="1" dirty="0">
                <a:solidFill>
                  <a:srgbClr val="FF0000"/>
                </a:solidFill>
              </a:rPr>
              <a:t>PES &gt;1</a:t>
            </a:r>
            <a:r>
              <a:rPr lang="en-US" sz="2400" dirty="0"/>
              <a:t> following a change in demand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251520" y="1514401"/>
          <a:ext cx="8640960" cy="4866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836194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44624"/>
            <a:ext cx="8640960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b="1" dirty="0">
                <a:solidFill>
                  <a:schemeClr val="tx1"/>
                </a:solidFill>
              </a:rPr>
              <a:t>Topical Applications of Price Elasticity of Supply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134470" y="1008528"/>
          <a:ext cx="8902026" cy="5732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291599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569</Words>
  <Application>Microsoft Office PowerPoint</Application>
  <PresentationFormat>On-screen Show (4:3)</PresentationFormat>
  <Paragraphs>87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Myriad Pro</vt:lpstr>
      <vt:lpstr>Verdana</vt:lpstr>
      <vt:lpstr>20140311PresentationUWTSDTemplate</vt:lpstr>
      <vt:lpstr>LCBB5003</vt:lpstr>
      <vt:lpstr>Objective of the session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Timothy Osadiya</cp:lastModifiedBy>
  <cp:revision>19</cp:revision>
  <dcterms:created xsi:type="dcterms:W3CDTF">2020-06-23T16:08:04Z</dcterms:created>
  <dcterms:modified xsi:type="dcterms:W3CDTF">2022-06-23T09:59:59Z</dcterms:modified>
</cp:coreProperties>
</file>