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21"/>
  </p:notesMasterIdLst>
  <p:handoutMasterIdLst>
    <p:handoutMasterId r:id="rId22"/>
  </p:handoutMasterIdLst>
  <p:sldIdLst>
    <p:sldId id="256" r:id="rId2"/>
    <p:sldId id="257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300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1" r:id="rId19"/>
    <p:sldId id="302" r:id="rId20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31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0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73" d="100"/>
          <a:sy n="73" d="100"/>
        </p:scale>
        <p:origin x="214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9C4956EA-89B0-4085-B2F2-6A1B7DFAC2BA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F21866F7-28D2-46C5-8E7A-6E441334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2146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432E2A08-C871-472E-BA94-C00C687A9881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970C0BD4-7248-49DB-8B20-D80728C4A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252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017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5975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5328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3145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2769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8362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2236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1269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12/6/2018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32723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5896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6673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9545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1WR9XKa7f78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yWbJx7-Kl8U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misceo-global.com/quizzes/cultural-awareness-quizzes" TargetMode="External"/><Relationship Id="rId2" Type="http://schemas.openxmlformats.org/officeDocument/2006/relationships/hyperlink" Target="http://crossculturalbiz.com/business-culture-awareness-qui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8001" y="1071694"/>
            <a:ext cx="10652664" cy="2262781"/>
          </a:xfrm>
        </p:spPr>
        <p:txBody>
          <a:bodyPr>
            <a:normAutofit/>
          </a:bodyPr>
          <a:lstStyle/>
          <a:p>
            <a:r>
              <a:rPr lang="en-GB" dirty="0" smtClean="0"/>
              <a:t>International </a:t>
            </a:r>
            <a:r>
              <a:rPr lang="en-GB" smtClean="0"/>
              <a:t>Business </a:t>
            </a:r>
            <a:r>
              <a:rPr lang="en-GB" smtClean="0"/>
              <a:t>Communications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873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This week, we will: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5500" y="2476500"/>
            <a:ext cx="10679112" cy="3434722"/>
          </a:xfrm>
        </p:spPr>
        <p:txBody>
          <a:bodyPr>
            <a:normAutofit/>
          </a:bodyPr>
          <a:lstStyle/>
          <a:p>
            <a:r>
              <a:rPr lang="en-GB" dirty="0" smtClean="0"/>
              <a:t>Continue to look at the differences of doing business in different countries.</a:t>
            </a:r>
          </a:p>
          <a:p>
            <a:r>
              <a:rPr lang="en-GB" dirty="0" smtClean="0"/>
              <a:t>The focus is on the Africa and Latin America</a:t>
            </a:r>
          </a:p>
          <a:p>
            <a:r>
              <a:rPr lang="en-GB" dirty="0" smtClean="0"/>
              <a:t>Explore the importance of English as a global business language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14922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 noGrp="1"/>
          </p:cNvSpPr>
          <p:nvPr>
            <p:ph idx="1"/>
          </p:nvPr>
        </p:nvSpPr>
        <p:spPr>
          <a:xfrm>
            <a:off x="457201" y="762000"/>
            <a:ext cx="11252734" cy="5295899"/>
          </a:xfrm>
        </p:spPr>
        <p:txBody>
          <a:bodyPr>
            <a:normAutofit fontScale="32500" lnSpcReduction="20000"/>
          </a:bodyPr>
          <a:lstStyle/>
          <a:p>
            <a:pPr marL="0" lvl="0" indent="0">
              <a:buNone/>
            </a:pPr>
            <a:endParaRPr lang="en-GB" sz="2600" b="1" dirty="0" smtClean="0"/>
          </a:p>
          <a:p>
            <a:pPr marL="0" lvl="0" indent="0">
              <a:buNone/>
            </a:pPr>
            <a:r>
              <a:rPr lang="en-GB" sz="2600" b="1" dirty="0" smtClean="0"/>
              <a:t>    </a:t>
            </a:r>
            <a:r>
              <a:rPr lang="en-GB" sz="5100" b="1" dirty="0" smtClean="0"/>
              <a:t>Doing Business with Latin America</a:t>
            </a:r>
          </a:p>
          <a:p>
            <a:pPr lvl="0">
              <a:buFont typeface="Wingdings" panose="05000000000000000000" pitchFamily="2" charset="2"/>
              <a:buChar char="Ø"/>
            </a:pPr>
            <a:endParaRPr lang="en-GB" sz="2600" b="1" dirty="0" smtClean="0"/>
          </a:p>
          <a:p>
            <a:pPr lvl="0">
              <a:buFont typeface="Wingdings" panose="05000000000000000000" pitchFamily="2" charset="2"/>
              <a:buChar char="Ø"/>
            </a:pPr>
            <a:endParaRPr lang="en-GB" sz="2600" b="1" dirty="0" smtClean="0"/>
          </a:p>
          <a:p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ig variety of cultures but have in common </a:t>
            </a:r>
          </a:p>
          <a:p>
            <a:pPr marL="857250" lvl="1" indent="-457200"/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the influence of the Catholic church, </a:t>
            </a:r>
          </a:p>
          <a:p>
            <a:pPr marL="857250" lvl="1" indent="-457200"/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the value of the family, well defined  roles for males and females</a:t>
            </a:r>
          </a:p>
          <a:p>
            <a:pPr marL="857250" lvl="1" indent="-457200"/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Spanish is the main language (Portuguese in Brazil).</a:t>
            </a:r>
          </a:p>
          <a:p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Many resources but many problems such as poverty, corrupt governments, revolutions that ended in bloodshed and social unrest. </a:t>
            </a:r>
          </a:p>
          <a:p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Unequal distribution of wealth and power in the hands of about 3% of the population(educated Upper Classes). </a:t>
            </a:r>
          </a:p>
          <a:p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Some countries are more stable than others e.g. Argentina is relatively stable.</a:t>
            </a:r>
          </a:p>
          <a:p>
            <a:r>
              <a:rPr lang="en-GB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High illiteracy rates amongst most of the population although decreasing.- impact on business</a:t>
            </a:r>
          </a:p>
          <a:p>
            <a:pPr marL="0" lvl="0" indent="0">
              <a:buNone/>
            </a:pPr>
            <a:r>
              <a:rPr lang="en-GB" sz="3400" dirty="0" smtClean="0"/>
              <a:t> </a:t>
            </a:r>
            <a:endParaRPr lang="en-GB" sz="3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4630" y="73973"/>
            <a:ext cx="2645304" cy="3062983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3972367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 noGrp="1"/>
          </p:cNvSpPr>
          <p:nvPr>
            <p:ph idx="1"/>
          </p:nvPr>
        </p:nvSpPr>
        <p:spPr>
          <a:xfrm>
            <a:off x="190500" y="1917192"/>
            <a:ext cx="12141203" cy="3950208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sz="2600" dirty="0"/>
              <a:t>MEXICO </a:t>
            </a:r>
            <a:r>
              <a:rPr lang="en-GB" sz="2600" dirty="0" smtClean="0"/>
              <a:t>is the biggest </a:t>
            </a:r>
            <a:r>
              <a:rPr lang="en-GB" sz="2600" dirty="0"/>
              <a:t>Spanish speaking country. </a:t>
            </a:r>
          </a:p>
          <a:p>
            <a:pPr lvl="0"/>
            <a:r>
              <a:rPr lang="en-GB" sz="2600" dirty="0"/>
              <a:t>Military no important role, unlike many other countries in LA  Frequent devaluations of the peso (money)</a:t>
            </a:r>
          </a:p>
          <a:p>
            <a:pPr lvl="0"/>
            <a:r>
              <a:rPr lang="en-GB" sz="2600" dirty="0"/>
              <a:t>Corruption </a:t>
            </a:r>
            <a:r>
              <a:rPr lang="en-GB" sz="2600" dirty="0" smtClean="0"/>
              <a:t>and drugs </a:t>
            </a:r>
            <a:r>
              <a:rPr lang="en-GB" sz="2600" dirty="0"/>
              <a:t>are major problems</a:t>
            </a:r>
          </a:p>
          <a:p>
            <a:pPr lvl="0"/>
            <a:r>
              <a:rPr lang="en-GB" sz="2600" dirty="0"/>
              <a:t>Mexico respects </a:t>
            </a:r>
            <a:r>
              <a:rPr lang="en-GB" sz="2600" dirty="0" smtClean="0"/>
              <a:t>religion (Catholic), </a:t>
            </a:r>
            <a:r>
              <a:rPr lang="en-GB" sz="2600" dirty="0"/>
              <a:t>the family, personal relationships are valued and respect for individual dignity.</a:t>
            </a:r>
          </a:p>
          <a:p>
            <a:pPr lvl="0"/>
            <a:r>
              <a:rPr lang="en-GB" sz="2600" dirty="0"/>
              <a:t>When doing business do not talk business at the beginning – gaining trust and confidence in the opposite side is essential.  Mexicans do business with people not with the companies</a:t>
            </a:r>
          </a:p>
          <a:p>
            <a:pPr lvl="0"/>
            <a:r>
              <a:rPr lang="en-GB" sz="2600" dirty="0"/>
              <a:t> Government has considerable influence in private business and this can cause a delay to finishing a transaction.</a:t>
            </a:r>
          </a:p>
          <a:p>
            <a:pPr marL="0" lvl="0" indent="0">
              <a:buNone/>
            </a:pP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5866" y="248366"/>
            <a:ext cx="1947333" cy="1185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73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 noGrp="1"/>
          </p:cNvSpPr>
          <p:nvPr>
            <p:ph idx="1"/>
          </p:nvPr>
        </p:nvSpPr>
        <p:spPr>
          <a:xfrm>
            <a:off x="460375" y="1854200"/>
            <a:ext cx="11113558" cy="4310231"/>
          </a:xfrm>
        </p:spPr>
        <p:txBody>
          <a:bodyPr>
            <a:normAutofit fontScale="92500" lnSpcReduction="10000"/>
          </a:bodyPr>
          <a:lstStyle/>
          <a:p>
            <a:pPr>
              <a:spcAft>
                <a:spcPts val="600"/>
              </a:spcAft>
            </a:pPr>
            <a:r>
              <a:rPr lang="en-GB" sz="2400" dirty="0"/>
              <a:t>Mexican protocol is dependent on honesty, dignity, courtesy, diplomacy, tact, social as well as technical competence important.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Mexicans are high context communicators (Hall) – use hand movement, physical contact, and emotional expressions when communicating.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Schedules are not allowed to interfere with  their dealings with family or friends thus Mexicans may often be late for meetings.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Mexicans admire USA and large numbers try to live in the US. However they also distrust North Americans</a:t>
            </a:r>
          </a:p>
          <a:p>
            <a:pPr>
              <a:spcAft>
                <a:spcPts val="600"/>
              </a:spcAft>
            </a:pPr>
            <a:r>
              <a:rPr lang="en-GB" sz="2400" dirty="0"/>
              <a:t>Trump wants to build a </a:t>
            </a:r>
            <a:r>
              <a:rPr lang="en-GB" sz="2400" dirty="0" smtClean="0"/>
              <a:t>wall </a:t>
            </a:r>
            <a:endParaRPr lang="en-GB" sz="2400" dirty="0"/>
          </a:p>
          <a:p>
            <a:pPr marL="0" lvl="0" indent="0">
              <a:lnSpc>
                <a:spcPct val="80000"/>
              </a:lnSpc>
              <a:buNone/>
            </a:pPr>
            <a:endParaRPr lang="en-GB" dirty="0"/>
          </a:p>
        </p:txBody>
      </p:sp>
      <p:sp>
        <p:nvSpPr>
          <p:cNvPr id="3" name="AutoShape 2" descr="US President Donald Trump launched his election campaign with a promise to build a wall along America's long -- and porous -- southern border with Mexico. PHOTO: AFP Photo/ALFREDO ESTRELL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4" descr="US President Donald Trump launched his election campaign with a promise to build a wall along America's long -- and porous -- southern border with Mexico. PHOTO: AFP Photo/ALFREDO ESTRELLA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04147" y="312737"/>
            <a:ext cx="2761886" cy="137956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865391" y="6164431"/>
            <a:ext cx="1980523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900" dirty="0"/>
              <a:t>https://guardian.ng/news/mexicos-cross-border-workers-fear-trumps-wall/</a:t>
            </a:r>
          </a:p>
        </p:txBody>
      </p:sp>
    </p:spTree>
    <p:extLst>
      <p:ext uri="{BB962C8B-B14F-4D97-AF65-F5344CB8AC3E}">
        <p14:creationId xmlns:p14="http://schemas.microsoft.com/office/powerpoint/2010/main" val="846368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 noGrp="1"/>
          </p:cNvSpPr>
          <p:nvPr>
            <p:ph idx="1"/>
          </p:nvPr>
        </p:nvSpPr>
        <p:spPr>
          <a:xfrm>
            <a:off x="177800" y="1955800"/>
            <a:ext cx="12081936" cy="426720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GB" sz="2600" dirty="0"/>
              <a:t>CENTRAL AMERICA</a:t>
            </a:r>
          </a:p>
          <a:p>
            <a:pPr>
              <a:lnSpc>
                <a:spcPct val="80000"/>
              </a:lnSpc>
            </a:pPr>
            <a:r>
              <a:rPr lang="en-GB" sz="2600" dirty="0"/>
              <a:t>Much social unrest</a:t>
            </a:r>
          </a:p>
          <a:p>
            <a:pPr>
              <a:lnSpc>
                <a:spcPct val="80000"/>
              </a:lnSpc>
            </a:pPr>
            <a:r>
              <a:rPr lang="en-GB" sz="2600" dirty="0"/>
              <a:t>Many of the countries are poor and have a history of being run by dictators e.g. Guatemala</a:t>
            </a:r>
          </a:p>
          <a:p>
            <a:pPr>
              <a:lnSpc>
                <a:spcPct val="80000"/>
              </a:lnSpc>
            </a:pPr>
            <a:r>
              <a:rPr lang="en-GB" sz="2600" dirty="0"/>
              <a:t>Costa Rica is one of most stable/prosperous.</a:t>
            </a:r>
          </a:p>
          <a:p>
            <a:pPr>
              <a:lnSpc>
                <a:spcPct val="80000"/>
              </a:lnSpc>
            </a:pPr>
            <a:r>
              <a:rPr lang="en-GB" sz="2600" dirty="0"/>
              <a:t>Puerto Rico/ Panama – strong American control</a:t>
            </a:r>
          </a:p>
          <a:p>
            <a:pPr marL="0" indent="0">
              <a:lnSpc>
                <a:spcPct val="80000"/>
              </a:lnSpc>
              <a:buNone/>
            </a:pPr>
            <a:endParaRPr lang="en-GB" sz="2600" dirty="0" smtClean="0"/>
          </a:p>
          <a:p>
            <a:pPr marL="0" indent="0">
              <a:lnSpc>
                <a:spcPct val="80000"/>
              </a:lnSpc>
              <a:buNone/>
            </a:pPr>
            <a:r>
              <a:rPr lang="en-GB" sz="2600" dirty="0" smtClean="0"/>
              <a:t>SOUTH </a:t>
            </a:r>
            <a:r>
              <a:rPr lang="en-GB" sz="2600" dirty="0"/>
              <a:t>AMERICA</a:t>
            </a:r>
          </a:p>
          <a:p>
            <a:pPr>
              <a:lnSpc>
                <a:spcPct val="80000"/>
              </a:lnSpc>
            </a:pPr>
            <a:r>
              <a:rPr lang="en-GB" sz="2600" dirty="0"/>
              <a:t>12 countries.</a:t>
            </a:r>
          </a:p>
          <a:p>
            <a:pPr>
              <a:lnSpc>
                <a:spcPct val="80000"/>
              </a:lnSpc>
            </a:pPr>
            <a:r>
              <a:rPr lang="en-GB" sz="2600" dirty="0"/>
              <a:t>USA economic influence is big but also China has been investing 100s of millions of dollars in this part of the world</a:t>
            </a:r>
            <a:r>
              <a:rPr lang="en-GB" sz="3600" b="1" dirty="0"/>
              <a:t>.</a:t>
            </a:r>
            <a:endParaRPr lang="en-GB" sz="3600" dirty="0"/>
          </a:p>
          <a:p>
            <a:pPr marL="0" lvl="0" indent="0">
              <a:lnSpc>
                <a:spcPct val="8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554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 noGrp="1"/>
          </p:cNvSpPr>
          <p:nvPr>
            <p:ph idx="1"/>
          </p:nvPr>
        </p:nvSpPr>
        <p:spPr>
          <a:xfrm>
            <a:off x="317500" y="2093382"/>
            <a:ext cx="10272123" cy="4586092"/>
          </a:xfrm>
        </p:spPr>
        <p:txBody>
          <a:bodyPr>
            <a:normAutofit/>
          </a:bodyPr>
          <a:lstStyle/>
          <a:p>
            <a:pPr marL="0" indent="0">
              <a:lnSpc>
                <a:spcPct val="70000"/>
              </a:lnSpc>
              <a:buNone/>
            </a:pPr>
            <a:r>
              <a:rPr lang="en-GB" sz="2400" dirty="0"/>
              <a:t>BRAZIL</a:t>
            </a:r>
          </a:p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Kissing is common when meeting.</a:t>
            </a:r>
          </a:p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Hugging and touching are very common in Brazil</a:t>
            </a:r>
          </a:p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Brazilians are less formal than other Latin Americans </a:t>
            </a:r>
          </a:p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Great mix of European, indigenous and African cultures and languages </a:t>
            </a:r>
          </a:p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People are very welcoming and hospitable, courteous and friendly.</a:t>
            </a:r>
          </a:p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Brazilians tend to entertain in restaurants rather than at home.</a:t>
            </a:r>
          </a:p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Brazilians are generous and value relationships </a:t>
            </a:r>
          </a:p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 </a:t>
            </a:r>
            <a:endParaRPr lang="en-GB" sz="3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8297" y="457199"/>
            <a:ext cx="2908770" cy="1636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39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 noGrp="1"/>
          </p:cNvSpPr>
          <p:nvPr>
            <p:ph idx="1"/>
          </p:nvPr>
        </p:nvSpPr>
        <p:spPr>
          <a:xfrm>
            <a:off x="571500" y="1955799"/>
            <a:ext cx="11237322" cy="420986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Gifts given in business meetings especially perfume, chocolate, wine, </a:t>
            </a:r>
            <a:r>
              <a:rPr lang="en-GB" sz="2400" dirty="0" err="1"/>
              <a:t>etc</a:t>
            </a:r>
            <a:r>
              <a:rPr lang="en-GB" sz="2400" dirty="0"/>
              <a:t> from your country of origin.</a:t>
            </a:r>
          </a:p>
          <a:p>
            <a:pPr>
              <a:lnSpc>
                <a:spcPct val="70000"/>
              </a:lnSpc>
              <a:spcAft>
                <a:spcPts val="1200"/>
              </a:spcAft>
            </a:pPr>
            <a:r>
              <a:rPr lang="en-GB" sz="2400" dirty="0"/>
              <a:t>Idea of time is flexible- most meetings start 5-20 minutes late</a:t>
            </a:r>
          </a:p>
          <a:p>
            <a:pPr>
              <a:lnSpc>
                <a:spcPct val="80000"/>
              </a:lnSpc>
              <a:spcAft>
                <a:spcPts val="1200"/>
              </a:spcAft>
            </a:pPr>
            <a:r>
              <a:rPr lang="en-GB" sz="2400" dirty="0" smtClean="0"/>
              <a:t>Brazilians </a:t>
            </a:r>
            <a:r>
              <a:rPr lang="en-GB" sz="2400" dirty="0"/>
              <a:t>prefer to discuss family and build up a relationship before getting down to business proper</a:t>
            </a:r>
            <a:r>
              <a:rPr lang="en-GB" sz="2400" dirty="0" smtClean="0"/>
              <a:t>.</a:t>
            </a:r>
          </a:p>
          <a:p>
            <a:pPr>
              <a:lnSpc>
                <a:spcPct val="80000"/>
              </a:lnSpc>
              <a:spcAft>
                <a:spcPts val="1200"/>
              </a:spcAft>
            </a:pPr>
            <a:r>
              <a:rPr lang="en-GB" sz="2400" dirty="0" smtClean="0"/>
              <a:t>Brazilians </a:t>
            </a:r>
            <a:r>
              <a:rPr lang="en-GB" sz="2400" dirty="0"/>
              <a:t>can be indirect in expressing feelings so one needs to be aware that there may be an underlying message in a communication not in the words.</a:t>
            </a:r>
          </a:p>
          <a:p>
            <a:pPr>
              <a:lnSpc>
                <a:spcPct val="80000"/>
              </a:lnSpc>
              <a:spcAft>
                <a:spcPts val="1200"/>
              </a:spcAft>
            </a:pPr>
            <a:r>
              <a:rPr lang="en-GB" sz="2400" dirty="0"/>
              <a:t>An inferior speaking to a superior will often look down to show respect.</a:t>
            </a:r>
          </a:p>
          <a:p>
            <a:pPr>
              <a:lnSpc>
                <a:spcPct val="80000"/>
              </a:lnSpc>
              <a:spcAft>
                <a:spcPts val="1200"/>
              </a:spcAft>
            </a:pPr>
            <a:r>
              <a:rPr lang="en-GB" sz="2400" dirty="0"/>
              <a:t>Brazilians use </a:t>
            </a:r>
            <a:r>
              <a:rPr lang="en-GB" sz="2400" dirty="0" smtClean="0"/>
              <a:t>their </a:t>
            </a:r>
            <a:r>
              <a:rPr lang="en-GB" sz="2400" dirty="0"/>
              <a:t>hands to talk.</a:t>
            </a:r>
          </a:p>
          <a:p>
            <a:pPr>
              <a:lnSpc>
                <a:spcPct val="80000"/>
              </a:lnSpc>
              <a:spcAft>
                <a:spcPts val="1200"/>
              </a:spcAft>
            </a:pPr>
            <a:r>
              <a:rPr lang="en-GB" sz="2400" dirty="0" smtClean="0"/>
              <a:t>People </a:t>
            </a:r>
            <a:r>
              <a:rPr lang="en-GB" sz="2400" dirty="0"/>
              <a:t>believe in being flexible and accommodating . </a:t>
            </a:r>
          </a:p>
          <a:p>
            <a:pPr marL="0" lvl="0" indent="0">
              <a:lnSpc>
                <a:spcPct val="80000"/>
              </a:lnSpc>
              <a:spcAft>
                <a:spcPts val="1200"/>
              </a:spcAft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561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 noGrp="1"/>
          </p:cNvSpPr>
          <p:nvPr>
            <p:ph idx="1"/>
          </p:nvPr>
        </p:nvSpPr>
        <p:spPr>
          <a:xfrm>
            <a:off x="457201" y="1295400"/>
            <a:ext cx="11163300" cy="472016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dirty="0"/>
              <a:t>GENERAL THEMES IN LATIN AMERICA</a:t>
            </a:r>
          </a:p>
          <a:p>
            <a:r>
              <a:rPr lang="en-GB" sz="2600" dirty="0"/>
              <a:t>Hand shakes are common but also hugs.</a:t>
            </a:r>
          </a:p>
          <a:p>
            <a:r>
              <a:rPr lang="en-GB" sz="2600" dirty="0"/>
              <a:t>Before talking business talk about family, health, weather, local football team.</a:t>
            </a:r>
          </a:p>
          <a:p>
            <a:r>
              <a:rPr lang="en-GB" sz="2600" dirty="0"/>
              <a:t>Express gratitude for any courtesy</a:t>
            </a:r>
          </a:p>
          <a:p>
            <a:r>
              <a:rPr lang="en-GB" sz="2600" dirty="0"/>
              <a:t>Although they are not punctual they will probably expect non Latin Americans to be punctual.</a:t>
            </a:r>
          </a:p>
          <a:p>
            <a:r>
              <a:rPr lang="en-GB" sz="2600" dirty="0"/>
              <a:t>Dinner is often as late as 9.oopm...it is polite to arrive half an hour late!</a:t>
            </a:r>
          </a:p>
          <a:p>
            <a:r>
              <a:rPr lang="en-GB" sz="2600" dirty="0"/>
              <a:t>Privacy is important in Latin America as is security so people might often have bodyguards and elaborate security around offices and homes</a:t>
            </a:r>
            <a:r>
              <a:rPr lang="en-GB" sz="2600" dirty="0" smtClean="0"/>
              <a:t>.</a:t>
            </a:r>
          </a:p>
          <a:p>
            <a:r>
              <a:rPr lang="en-GB" sz="2600" dirty="0" smtClean="0">
                <a:hlinkClick r:id="rId2"/>
              </a:rPr>
              <a:t>Business Challenges and Opportunities in Latin America</a:t>
            </a:r>
            <a:endParaRPr lang="en-GB" sz="2600" dirty="0"/>
          </a:p>
          <a:p>
            <a:pPr marL="0" lv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822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Moving on – Dealing with Africa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05748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2100" y="2006600"/>
            <a:ext cx="9486901" cy="4504268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r>
              <a:rPr lang="en-GB" sz="3100" b="1" dirty="0" smtClean="0"/>
              <a:t>Doing business with  Africa</a:t>
            </a:r>
            <a:endParaRPr lang="en-GB" sz="3100" b="1" dirty="0"/>
          </a:p>
          <a:p>
            <a:r>
              <a:rPr lang="en-GB" sz="3100" dirty="0" smtClean="0"/>
              <a:t>Mix </a:t>
            </a:r>
            <a:r>
              <a:rPr lang="en-GB" sz="3100" dirty="0"/>
              <a:t>of cultures and local languages – conquered by Portuguese, British, French, Belgians and Germans . 53 countries in all. 19 have democratic governments</a:t>
            </a:r>
          </a:p>
          <a:p>
            <a:r>
              <a:rPr lang="en-GB" sz="3100" dirty="0"/>
              <a:t>32 out of 38  of world’s worse debtors/impoverished countries  are African.</a:t>
            </a:r>
          </a:p>
          <a:p>
            <a:r>
              <a:rPr lang="en-GB" sz="3100" dirty="0"/>
              <a:t>Great natural beauty and resources – under-developed.</a:t>
            </a:r>
          </a:p>
          <a:p>
            <a:r>
              <a:rPr lang="en-GB" sz="3100" dirty="0"/>
              <a:t>Great diversity(many tribes, languages, customs religions </a:t>
            </a:r>
            <a:r>
              <a:rPr lang="en-GB" sz="3100" dirty="0" err="1"/>
              <a:t>etc</a:t>
            </a:r>
            <a:r>
              <a:rPr lang="en-GB" sz="3100" dirty="0"/>
              <a:t>) but there is a distinct African brotherhood and humour.</a:t>
            </a:r>
          </a:p>
          <a:p>
            <a:pPr marL="0" indent="0">
              <a:buNone/>
            </a:pPr>
            <a:r>
              <a:rPr lang="en-GB" sz="3100" dirty="0"/>
              <a:t> </a:t>
            </a:r>
          </a:p>
          <a:p>
            <a:pPr marL="0" indent="0">
              <a:buNone/>
            </a:pPr>
            <a:r>
              <a:rPr lang="en-GB" sz="3100" dirty="0"/>
              <a:t>According to  Moran, Harris &amp; </a:t>
            </a:r>
            <a:r>
              <a:rPr lang="en-GB" sz="3100" dirty="0" smtClean="0"/>
              <a:t>Moran {2007):</a:t>
            </a:r>
            <a:endParaRPr lang="en-GB" sz="3100" dirty="0"/>
          </a:p>
          <a:p>
            <a:pPr marL="0" indent="0">
              <a:buNone/>
            </a:pPr>
            <a:r>
              <a:rPr lang="en-GB" sz="3100" i="1" dirty="0"/>
              <a:t>..most of the people are generous and traditional, eager to learn and hardworking. But in the past 40 years, their natural buoyancy and flexibility have been dampened by widespread famine, </a:t>
            </a:r>
            <a:r>
              <a:rPr lang="en-GB" sz="3100" i="1" dirty="0" smtClean="0"/>
              <a:t>epidemics</a:t>
            </a:r>
            <a:r>
              <a:rPr lang="en-GB" sz="3100" i="1" dirty="0"/>
              <a:t>, exploitation and unrest</a:t>
            </a:r>
            <a:endParaRPr lang="en-GB" sz="3100" dirty="0"/>
          </a:p>
          <a:p>
            <a:pPr marL="0" indent="0">
              <a:buNone/>
            </a:pPr>
            <a:r>
              <a:rPr lang="en-GB" sz="3100" dirty="0"/>
              <a:t>(Moran, Harris &amp; Moran, 2007, p.607)</a:t>
            </a:r>
          </a:p>
          <a:p>
            <a:pPr marL="0" indent="0">
              <a:buNone/>
            </a:pPr>
            <a:endParaRPr lang="en-GB" sz="31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1267" y="448733"/>
            <a:ext cx="2321284" cy="2439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9562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801" y="1955799"/>
            <a:ext cx="11498532" cy="4746925"/>
          </a:xfrm>
        </p:spPr>
        <p:txBody>
          <a:bodyPr>
            <a:normAutofit/>
          </a:bodyPr>
          <a:lstStyle/>
          <a:p>
            <a:r>
              <a:rPr lang="en-GB" sz="2600" dirty="0"/>
              <a:t>Western media tend to paint a bleak picture of Africa – mass famine/poverty , AIDS, widespread drought ...but the reality for most Africans is more positive.</a:t>
            </a:r>
          </a:p>
          <a:p>
            <a:r>
              <a:rPr lang="en-GB" sz="2600" dirty="0"/>
              <a:t>European languages used are French, English, Portuguese and Dutch and these languages tend to unify countries divided by 2,000 languages in all and strong tribal loyalty</a:t>
            </a:r>
          </a:p>
          <a:p>
            <a:r>
              <a:rPr lang="en-GB" sz="2600" dirty="0" smtClean="0"/>
              <a:t>Many </a:t>
            </a:r>
            <a:r>
              <a:rPr lang="en-GB" sz="2600" dirty="0"/>
              <a:t>countries have strong heads of state who abuse their power</a:t>
            </a:r>
          </a:p>
          <a:p>
            <a:r>
              <a:rPr lang="en-GB" sz="2600" dirty="0"/>
              <a:t>Colonial </a:t>
            </a:r>
            <a:r>
              <a:rPr lang="en-GB" sz="2400" dirty="0"/>
              <a:t>legacy means borders for states create </a:t>
            </a:r>
            <a:r>
              <a:rPr lang="en-GB" sz="2400" dirty="0" smtClean="0"/>
              <a:t>conflict as multiple ethnic groups are present in many nations, often groups that were historically not friendly.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13149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1" y="1904999"/>
            <a:ext cx="11644222" cy="408940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dirty="0"/>
              <a:t>The following are the important features of African life:</a:t>
            </a:r>
          </a:p>
          <a:p>
            <a:pPr marL="0" indent="0">
              <a:buNone/>
            </a:pPr>
            <a:r>
              <a:rPr lang="en-GB" sz="2400" dirty="0"/>
              <a:t>FAMILY</a:t>
            </a:r>
          </a:p>
          <a:p>
            <a:r>
              <a:rPr lang="en-GB" sz="2400" dirty="0"/>
              <a:t>Very important to Africans – nuclear family and extended family.</a:t>
            </a:r>
          </a:p>
          <a:p>
            <a:r>
              <a:rPr lang="en-GB" sz="2400" dirty="0"/>
              <a:t>The tribe is the ultimate community and is the equivalent of a nation (many tribes are divided by national borders and many nations have numerous tribes – recipe for conflict. Wars have all been fought on behalf of tribes, not counties)</a:t>
            </a:r>
          </a:p>
          <a:p>
            <a:r>
              <a:rPr lang="en-GB" sz="2400" dirty="0" smtClean="0"/>
              <a:t>Traditionally, Africans </a:t>
            </a:r>
            <a:r>
              <a:rPr lang="en-GB" sz="2400" dirty="0"/>
              <a:t>centre lives around their villages for cultivation and food gathering. Villages are ruled by ‘elders’ who are judges, mediators, trade masters and leaders.</a:t>
            </a:r>
          </a:p>
          <a:p>
            <a:r>
              <a:rPr lang="en-GB" sz="2400" dirty="0" smtClean="0"/>
              <a:t>Tribes are </a:t>
            </a:r>
            <a:r>
              <a:rPr lang="en-GB" sz="2400" dirty="0"/>
              <a:t>divided into kinship lines including blood relations (most special) , friendships...African emphasis is on </a:t>
            </a:r>
            <a:r>
              <a:rPr lang="en-GB" sz="2400" dirty="0" smtClean="0"/>
              <a:t>kinship</a:t>
            </a:r>
          </a:p>
          <a:p>
            <a:endParaRPr lang="en-GB" sz="2400" dirty="0" smtClean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1375" y="5338655"/>
            <a:ext cx="1867958" cy="1239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8681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1904999"/>
            <a:ext cx="11656443" cy="391160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TRUST &amp; FRIENDSHIP</a:t>
            </a:r>
          </a:p>
          <a:p>
            <a:r>
              <a:rPr lang="en-GB" sz="2400" dirty="0"/>
              <a:t>After family , friendship is the most important. Before doing business you need to make friends and get on . Africans expect the friendship to continue after doing business and African businessmen discuss politics , sport...and sometimes business! </a:t>
            </a:r>
          </a:p>
          <a:p>
            <a:r>
              <a:rPr lang="en-GB" sz="2400" dirty="0"/>
              <a:t>Africans are friendly and warm and sincere.</a:t>
            </a:r>
          </a:p>
          <a:p>
            <a:r>
              <a:rPr lang="en-GB" sz="2400" dirty="0"/>
              <a:t>When Africans smile it means they like you. Lack of smiles shows distrust.</a:t>
            </a:r>
          </a:p>
          <a:p>
            <a:r>
              <a:rPr lang="en-GB" sz="2400" dirty="0"/>
              <a:t>Formal invitations are not common. Once a friend you can pop in when you want!</a:t>
            </a:r>
          </a:p>
          <a:p>
            <a:r>
              <a:rPr lang="en-GB" sz="2400" dirty="0"/>
              <a:t>People discuss all sorts of events often for a long time before a business meeting starts proper.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48662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900" y="1892300"/>
            <a:ext cx="11019367" cy="41656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600" dirty="0"/>
              <a:t>TIME	</a:t>
            </a:r>
          </a:p>
          <a:p>
            <a:r>
              <a:rPr lang="en-GB" sz="3100" dirty="0"/>
              <a:t>Time is flexible – people come first ,then time.</a:t>
            </a:r>
          </a:p>
          <a:p>
            <a:r>
              <a:rPr lang="en-GB" sz="3100" dirty="0"/>
              <a:t>Anyone in a hurry is viewed with suspicion and mistrust. What cannot be done today can be done tomorrow. </a:t>
            </a:r>
          </a:p>
          <a:p>
            <a:r>
              <a:rPr lang="en-GB" sz="3100" dirty="0"/>
              <a:t>People often arrive several hours late for a meeting...”African time” </a:t>
            </a:r>
            <a:r>
              <a:rPr lang="en-GB" sz="3100" dirty="0" smtClean="0"/>
              <a:t>(Westerners </a:t>
            </a:r>
            <a:r>
              <a:rPr lang="en-GB" sz="3100" dirty="0"/>
              <a:t>interpret this as laziness, untrustworthiness, lack of seriousness and interest in the business</a:t>
            </a:r>
            <a:r>
              <a:rPr lang="en-GB" sz="3100" dirty="0" smtClean="0"/>
              <a:t>.)</a:t>
            </a:r>
            <a:endParaRPr lang="en-GB" sz="3100" dirty="0"/>
          </a:p>
          <a:p>
            <a:r>
              <a:rPr lang="en-GB" sz="3100" dirty="0"/>
              <a:t>However Africans are changing in their attitudes to time and certainly try to be prompt when meeting foreigners.</a:t>
            </a:r>
          </a:p>
          <a:p>
            <a:r>
              <a:rPr lang="en-GB" sz="3100" dirty="0"/>
              <a:t>CORRUPTION is traditionally a part of life and even people who have been outside Africa for education often fall into these practices.</a:t>
            </a:r>
          </a:p>
          <a:p>
            <a:endParaRPr lang="en-GB" sz="3100" dirty="0"/>
          </a:p>
        </p:txBody>
      </p:sp>
    </p:spTree>
    <p:extLst>
      <p:ext uri="{BB962C8B-B14F-4D97-AF65-F5344CB8AC3E}">
        <p14:creationId xmlns:p14="http://schemas.microsoft.com/office/powerpoint/2010/main" val="20695872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981200"/>
            <a:ext cx="11930331" cy="469564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500" dirty="0"/>
              <a:t>RESPECT FOR ELDERS</a:t>
            </a:r>
          </a:p>
          <a:p>
            <a:r>
              <a:rPr lang="en-GB" sz="3500" dirty="0"/>
              <a:t>Belief in Africa the older one is the better one becomes Age is an asset ( in West it is often a burden!)</a:t>
            </a:r>
          </a:p>
          <a:p>
            <a:r>
              <a:rPr lang="en-GB" sz="3500" dirty="0"/>
              <a:t> </a:t>
            </a:r>
            <a:r>
              <a:rPr lang="en-GB" sz="3500" dirty="0" smtClean="0"/>
              <a:t>The </a:t>
            </a:r>
            <a:r>
              <a:rPr lang="en-GB" sz="3500" dirty="0"/>
              <a:t>older one is the more respect one gets.</a:t>
            </a:r>
          </a:p>
          <a:p>
            <a:r>
              <a:rPr lang="en-GB" sz="3500" dirty="0"/>
              <a:t>If an older African is doing business with a much younger non African the African will show him little respect unless sincerity, respect and empathy are shown towards the older person.</a:t>
            </a:r>
          </a:p>
          <a:p>
            <a:r>
              <a:rPr lang="en-GB" sz="3500" dirty="0"/>
              <a:t>Respect for elders is the key to harmony in villages and tribes.</a:t>
            </a:r>
          </a:p>
          <a:p>
            <a:r>
              <a:rPr lang="en-GB" sz="3500" dirty="0"/>
              <a:t>Africans would not normally oppose the opinion of their elders. Young may even be expected not to have opinions.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867937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1" y="1943100"/>
            <a:ext cx="10236200" cy="467335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 </a:t>
            </a:r>
            <a:endParaRPr lang="en-GB" sz="3200" dirty="0"/>
          </a:p>
          <a:p>
            <a:pPr marL="0" indent="0">
              <a:buNone/>
            </a:pPr>
            <a:r>
              <a:rPr lang="en-GB" sz="2600" dirty="0"/>
              <a:t>TIPS when doing business:</a:t>
            </a:r>
          </a:p>
          <a:p>
            <a:r>
              <a:rPr lang="en-GB" sz="2600" dirty="0"/>
              <a:t>Be formal and respectful</a:t>
            </a:r>
          </a:p>
          <a:p>
            <a:r>
              <a:rPr lang="en-GB" sz="2600" dirty="0"/>
              <a:t>Be trustworthy – deliver what promised when doing business</a:t>
            </a:r>
          </a:p>
          <a:p>
            <a:r>
              <a:rPr lang="en-GB" sz="2600" dirty="0"/>
              <a:t>Relax &amp; slow down</a:t>
            </a:r>
          </a:p>
          <a:p>
            <a:r>
              <a:rPr lang="en-GB" sz="2600" dirty="0"/>
              <a:t>Don’t be too sensitive to criticism and advice</a:t>
            </a:r>
          </a:p>
          <a:p>
            <a:r>
              <a:rPr lang="en-GB" sz="2600" dirty="0"/>
              <a:t>Be patient</a:t>
            </a:r>
          </a:p>
          <a:p>
            <a:r>
              <a:rPr lang="en-GB" sz="2600" dirty="0"/>
              <a:t>Don’t try to copy African customs too much</a:t>
            </a:r>
          </a:p>
          <a:p>
            <a:r>
              <a:rPr lang="en-GB" sz="2600" dirty="0" smtClean="0"/>
              <a:t>There </a:t>
            </a:r>
            <a:r>
              <a:rPr lang="en-GB" sz="2600" dirty="0"/>
              <a:t>is a great variety within Africa in terms of business culture and South Africa particularly tends to have a more western approach to business. </a:t>
            </a:r>
            <a:r>
              <a:rPr lang="en-GB" sz="2600" dirty="0" smtClean="0"/>
              <a:t>  </a:t>
            </a:r>
            <a:r>
              <a:rPr lang="en-GB" sz="2600" dirty="0" smtClean="0">
                <a:hlinkClick r:id="rId2"/>
              </a:rPr>
              <a:t>Doing Business in Africa</a:t>
            </a:r>
            <a:endParaRPr lang="en-GB" sz="2600" dirty="0"/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6091084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100" y="1853754"/>
            <a:ext cx="11085512" cy="4057468"/>
          </a:xfrm>
        </p:spPr>
        <p:txBody>
          <a:bodyPr>
            <a:normAutofit/>
          </a:bodyPr>
          <a:lstStyle/>
          <a:p>
            <a:r>
              <a:rPr lang="en-GB" dirty="0" smtClean="0"/>
              <a:t>Both Latin America and Africa encompass a large number of countries each.</a:t>
            </a:r>
          </a:p>
          <a:p>
            <a:r>
              <a:rPr lang="en-GB" dirty="0" smtClean="0"/>
              <a:t>There are similarities between the countries but there are also many differences – research into specific countries is essential for successful business in these areas</a:t>
            </a:r>
          </a:p>
          <a:p>
            <a:r>
              <a:rPr lang="en-GB" dirty="0" smtClean="0"/>
              <a:t>All countries are high context environments where building relationships are important</a:t>
            </a:r>
          </a:p>
          <a:p>
            <a:r>
              <a:rPr lang="en-GB" dirty="0" smtClean="0"/>
              <a:t>Many (but not all) countries in both regions suffer from unstable/authoritarian political conditions and the trust in government tends to be low</a:t>
            </a:r>
          </a:p>
          <a:p>
            <a:r>
              <a:rPr lang="en-GB" dirty="0" smtClean="0"/>
              <a:t>Both continents are resources rich with young populations which provides attractive business prospects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42396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culturally aware are you?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http://crossculturalbiz.com/business-culture-awareness-quiz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https://www.commisceo-global.com/quizzes/cultural-awareness-quizzes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553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Google Apps and Drive Post lecture Informaton</Template>
  <TotalTime>2022</TotalTime>
  <Words>1207</Words>
  <Application>Microsoft Office PowerPoint</Application>
  <PresentationFormat>Widescreen</PresentationFormat>
  <Paragraphs>123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Gill Sans MT</vt:lpstr>
      <vt:lpstr>Wingdings</vt:lpstr>
      <vt:lpstr>Gallery</vt:lpstr>
      <vt:lpstr>International Business Communications</vt:lpstr>
      <vt:lpstr>This week, we will: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Moving on – Dealing with Africa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  <vt:lpstr>How culturally aware are you?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Communications (Week 1)</dc:title>
  <dc:creator>Antje Cockrill</dc:creator>
  <cp:lastModifiedBy>Marie Pitson</cp:lastModifiedBy>
  <cp:revision>28</cp:revision>
  <cp:lastPrinted>2017-11-13T12:09:25Z</cp:lastPrinted>
  <dcterms:created xsi:type="dcterms:W3CDTF">2017-09-25T13:12:20Z</dcterms:created>
  <dcterms:modified xsi:type="dcterms:W3CDTF">2018-12-06T08:42:00Z</dcterms:modified>
</cp:coreProperties>
</file>