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20567650" cy="29459238"/>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175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5/5/2019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r>
              <a:rPr lang="en-US"/>
              <a:t>DOW RESTRICTED</a:t>
            </a:r>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459341" y="1723478"/>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sz="4000" b="1" dirty="0">
                <a:solidFill>
                  <a:srgbClr val="C00000"/>
                </a:solidFill>
              </a:rPr>
              <a:t>Reducing Lost Production from Process Control Valves PV358 and PV345</a:t>
            </a:r>
          </a:p>
          <a:p>
            <a:pPr>
              <a:lnSpc>
                <a:spcPct val="110000"/>
              </a:lnSpc>
              <a:spcBef>
                <a:spcPct val="0"/>
              </a:spcBef>
              <a:buNone/>
            </a:pPr>
            <a:r>
              <a:rPr lang="en-GB" altLang="en-US" sz="4000" b="1" dirty="0">
                <a:latin typeface="Calibri" charset="0"/>
                <a:ea typeface="Calibri" charset="0"/>
                <a:cs typeface="Calibri" charset="0"/>
              </a:rPr>
              <a:t>Mathew Rowlands</a:t>
            </a:r>
          </a:p>
          <a:p>
            <a:pPr eaLnBrk="1" hangingPunct="1">
              <a:lnSpc>
                <a:spcPct val="110000"/>
              </a:lnSpc>
              <a:spcBef>
                <a:spcPct val="0"/>
              </a:spcBef>
              <a:buFontTx/>
              <a:buNone/>
            </a:pPr>
            <a:r>
              <a:rPr lang="en-GB" altLang="en-US" sz="3600" dirty="0">
                <a:latin typeface="Calibri" charset="0"/>
                <a:ea typeface="Calibri" charset="0"/>
                <a:cs typeface="Calibri" charset="0"/>
              </a:rPr>
              <a:t>Kelvin Lake</a:t>
            </a:r>
            <a:endParaRPr lang="en-GB" altLang="en-US" sz="1800" dirty="0">
              <a:solidFill>
                <a:srgbClr val="C00000"/>
              </a:solidFill>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School</a:t>
            </a:r>
            <a:r>
              <a:rPr lang="en-GB" altLang="en-US" sz="3600" dirty="0">
                <a:latin typeface="Georgia" charset="0"/>
              </a:rPr>
              <a:t> </a:t>
            </a:r>
            <a:r>
              <a:rPr lang="en-GB" altLang="en-US" sz="3600" i="1" dirty="0">
                <a:latin typeface="Georgia" charset="0"/>
              </a:rPr>
              <a:t>of</a:t>
            </a:r>
            <a:r>
              <a:rPr lang="en-GB" altLang="en-US" sz="3600" dirty="0">
                <a:latin typeface="Georgia" charset="0"/>
              </a:rPr>
              <a:t> </a:t>
            </a:r>
            <a:r>
              <a:rPr lang="en-GB" altLang="en-US" sz="3600" b="1" dirty="0">
                <a:latin typeface="Calibri" charset="0"/>
                <a:ea typeface="Calibri" charset="0"/>
                <a:cs typeface="Calibri" charset="0"/>
              </a:rPr>
              <a:t>Engineering</a:t>
            </a:r>
          </a:p>
          <a:p>
            <a:pPr eaLnBrk="1" hangingPunct="1">
              <a:lnSpc>
                <a:spcPct val="110000"/>
              </a:lnSpc>
              <a:spcBef>
                <a:spcPct val="0"/>
              </a:spcBef>
              <a:buFontTx/>
              <a:buNone/>
            </a:pPr>
            <a:r>
              <a:rPr lang="en-GB" altLang="en-US" sz="3600" dirty="0">
                <a:latin typeface="Calibri" charset="0"/>
                <a:ea typeface="Calibri" charset="0"/>
                <a:cs typeface="Calibri" charset="0"/>
              </a:rPr>
              <a:t>BEng (Hons) Mechanical &amp; Manufacturing Engineering</a:t>
            </a:r>
            <a:endParaRPr lang="en-US" altLang="zh-CN" sz="3600" dirty="0">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cxnSp>
        <p:nvCxnSpPr>
          <p:cNvPr id="4" name="Straight Connector 3"/>
          <p:cNvCxnSpPr/>
          <p:nvPr/>
        </p:nvCxnSpPr>
        <p:spPr>
          <a:xfrm>
            <a:off x="180000" y="1854042"/>
            <a:ext cx="21024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77210" y="5086978"/>
            <a:ext cx="6931838" cy="2217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a:solidFill>
                  <a:srgbClr val="C00000"/>
                </a:solidFill>
              </a:rPr>
              <a:t>Introduction</a:t>
            </a:r>
          </a:p>
          <a:p>
            <a:pPr algn="just"/>
            <a:r>
              <a:rPr lang="en-US" sz="2200" dirty="0"/>
              <a:t>The Dow Barry site has two consistently unreliable valves responsible for causing lost production, PV358 and PV345. </a:t>
            </a:r>
          </a:p>
          <a:p>
            <a:pPr algn="just"/>
            <a:endParaRPr lang="en-US" sz="2200" dirty="0"/>
          </a:p>
          <a:p>
            <a:pPr algn="just"/>
            <a:r>
              <a:rPr lang="en-US" sz="2200" dirty="0"/>
              <a:t>They are process control valves that regulate the flow of silicone powder fed from hoppers into a carrier gas line. Both valves are identical and perform the same function in parallel with each other.</a:t>
            </a:r>
            <a:endParaRPr lang="en-GB" sz="2200" dirty="0"/>
          </a:p>
          <a:p>
            <a:pPr algn="just"/>
            <a:endParaRPr lang="en-US" sz="2200" dirty="0"/>
          </a:p>
          <a:p>
            <a:pPr algn="just"/>
            <a:r>
              <a:rPr lang="en-US" sz="2200" dirty="0"/>
              <a:t>The problem to address is the lost production time that is caused by an unexpected mechanical failure from the valves. Reducing the rate of mechanical failure from these valves will increase the sites production reliability. </a:t>
            </a:r>
          </a:p>
          <a:p>
            <a:pPr algn="just"/>
            <a:endParaRPr lang="en-GB" sz="2200" dirty="0"/>
          </a:p>
          <a:p>
            <a:r>
              <a:rPr lang="en-US" sz="2200" dirty="0"/>
              <a:t>Two identical vales on identical duty:</a:t>
            </a:r>
          </a:p>
          <a:p>
            <a:endParaRPr lang="en-US" sz="2200" dirty="0"/>
          </a:p>
          <a:p>
            <a:r>
              <a:rPr lang="en-US" sz="2200" dirty="0"/>
              <a:t>Type: Disk Valve</a:t>
            </a:r>
          </a:p>
          <a:p>
            <a:r>
              <a:rPr lang="en-US" sz="2200" dirty="0"/>
              <a:t>Size: 4” Diameter</a:t>
            </a:r>
          </a:p>
          <a:p>
            <a:r>
              <a:rPr lang="en-US" sz="2200" dirty="0"/>
              <a:t>Manufacturer: Everlasting Valve Company Inc.</a:t>
            </a:r>
          </a:p>
          <a:p>
            <a:r>
              <a:rPr lang="en-US" sz="2200" dirty="0"/>
              <a:t>Process Media: Silicon powder </a:t>
            </a:r>
          </a:p>
          <a:p>
            <a:r>
              <a:rPr lang="en-US" sz="2200" dirty="0"/>
              <a:t>Operation: Process Control </a:t>
            </a:r>
          </a:p>
          <a:p>
            <a:r>
              <a:rPr lang="en-US" sz="2200" dirty="0"/>
              <a:t>Maintenance: Failure and rebuild </a:t>
            </a:r>
          </a:p>
          <a:p>
            <a:endParaRPr lang="en-US" dirty="0"/>
          </a:p>
          <a:p>
            <a:r>
              <a:rPr lang="en-US" sz="2800" b="1" dirty="0">
                <a:solidFill>
                  <a:srgbClr val="C00000"/>
                </a:solidFill>
              </a:rPr>
              <a:t>Safety Factors</a:t>
            </a:r>
          </a:p>
          <a:p>
            <a:pPr algn="just"/>
            <a:r>
              <a:rPr lang="en-US" sz="2200" b="1" dirty="0"/>
              <a:t>Methyl Chloride gas</a:t>
            </a:r>
          </a:p>
          <a:p>
            <a:pPr marL="285750" indent="-285750" algn="just">
              <a:buFont typeface="Arial" panose="020B0604020202020204" pitchFamily="34" charset="0"/>
              <a:buChar char="•"/>
            </a:pPr>
            <a:r>
              <a:rPr lang="en-US" sz="2200" dirty="0"/>
              <a:t>The gas is visually undetectable, scentless and causes anesthesia</a:t>
            </a:r>
            <a:endParaRPr lang="en-GB" sz="2200" dirty="0"/>
          </a:p>
          <a:p>
            <a:pPr marL="285750" indent="-285750" algn="just">
              <a:buFont typeface="Arial" panose="020B0604020202020204" pitchFamily="34" charset="0"/>
              <a:buChar char="•"/>
            </a:pPr>
            <a:r>
              <a:rPr lang="en-US" sz="2200" dirty="0"/>
              <a:t>The Health and Safety Executive EH40 Workplace Exposure Limits defines acceptable exposure limits to Methyl Chloride gas (Chloromethane) as 50ppm (parts per million), this is further reduced by Dow Chemical Standards to 25ppm [4].</a:t>
            </a:r>
          </a:p>
          <a:p>
            <a:pPr marL="285750" indent="-285750" algn="just">
              <a:buFont typeface="Arial" panose="020B0604020202020204" pitchFamily="34" charset="0"/>
              <a:buChar char="•"/>
            </a:pPr>
            <a:r>
              <a:rPr lang="en-US" sz="2200" dirty="0"/>
              <a:t>Methyl Chloride combined emissions of above sixty tonnes per year legally have to be reported to Natural Resource Wales [3].</a:t>
            </a:r>
          </a:p>
          <a:p>
            <a:pPr algn="just"/>
            <a:r>
              <a:rPr lang="en-US" sz="2200" b="1" dirty="0"/>
              <a:t>Silicone Powder</a:t>
            </a:r>
          </a:p>
          <a:p>
            <a:pPr marL="285750" indent="-285750" algn="just">
              <a:buFont typeface="Arial" panose="020B0604020202020204" pitchFamily="34" charset="0"/>
              <a:buChar char="•"/>
            </a:pPr>
            <a:r>
              <a:rPr lang="en-US" sz="2200" dirty="0"/>
              <a:t>Fugitive emissions have to be recorded for Silicone powder if there is a visible release to Natural Resource Wales [3]</a:t>
            </a:r>
            <a:endParaRPr lang="en-US" sz="2200" b="1" dirty="0"/>
          </a:p>
          <a:p>
            <a:pPr algn="just"/>
            <a:r>
              <a:rPr lang="en-US" sz="2200" b="1" dirty="0"/>
              <a:t>Manual handling</a:t>
            </a:r>
          </a:p>
          <a:p>
            <a:pPr marL="285750" indent="-285750" algn="just">
              <a:buFont typeface="Arial" panose="020B0604020202020204" pitchFamily="34" charset="0"/>
              <a:buChar char="•"/>
            </a:pPr>
            <a:r>
              <a:rPr lang="en-US" sz="2200" dirty="0"/>
              <a:t>The 4" Everlasting valve weighs 112.42kg </a:t>
            </a:r>
          </a:p>
          <a:p>
            <a:pPr marL="285750" indent="-285750" algn="just">
              <a:buFont typeface="Arial" panose="020B0604020202020204" pitchFamily="34" charset="0"/>
              <a:buChar char="•"/>
            </a:pPr>
            <a:endParaRPr lang="en-US" dirty="0">
              <a:solidFill>
                <a:srgbClr val="C00000"/>
              </a:solidFill>
            </a:endParaRPr>
          </a:p>
          <a:p>
            <a:pPr algn="just"/>
            <a:r>
              <a:rPr lang="en-US" sz="2800" b="1" dirty="0">
                <a:solidFill>
                  <a:srgbClr val="C00000"/>
                </a:solidFill>
              </a:rPr>
              <a:t>Maintenance</a:t>
            </a:r>
          </a:p>
          <a:p>
            <a:pPr marL="285750" indent="-285750">
              <a:buFont typeface="Arial" panose="020B0604020202020204" pitchFamily="34" charset="0"/>
              <a:buChar char="•"/>
            </a:pPr>
            <a:r>
              <a:rPr lang="en-US" sz="2200" dirty="0"/>
              <a:t>Sixteen-week maintenance plan [1]</a:t>
            </a:r>
          </a:p>
          <a:p>
            <a:pPr marL="285750" indent="-285750">
              <a:buFont typeface="Arial" panose="020B0604020202020204" pitchFamily="34" charset="0"/>
              <a:buChar char="•"/>
            </a:pPr>
            <a:r>
              <a:rPr lang="en-US" sz="2200" dirty="0"/>
              <a:t>PV358 is removed approximately halfway through PV345's change out schedule</a:t>
            </a:r>
          </a:p>
          <a:p>
            <a:pPr marL="285750" indent="-285750">
              <a:buFont typeface="Arial" panose="020B0604020202020204" pitchFamily="34" charset="0"/>
              <a:buChar char="•"/>
            </a:pPr>
            <a:r>
              <a:rPr lang="en-US" sz="2200" dirty="0"/>
              <a:t>Allows time for spares to arrive and a valve overhaul to occur</a:t>
            </a:r>
          </a:p>
          <a:p>
            <a:pPr marL="285750" indent="-285750">
              <a:buFont typeface="Arial" panose="020B0604020202020204" pitchFamily="34" charset="0"/>
              <a:buChar char="•"/>
            </a:pPr>
            <a:r>
              <a:rPr lang="en-US" sz="2200" dirty="0"/>
              <a:t>Built to the specifications in MP091</a:t>
            </a:r>
          </a:p>
          <a:p>
            <a:pPr marL="285750" indent="-285750">
              <a:buFont typeface="Arial" panose="020B0604020202020204" pitchFamily="34" charset="0"/>
              <a:buChar char="•"/>
            </a:pPr>
            <a:r>
              <a:rPr lang="en-US" sz="2200" dirty="0"/>
              <a:t>MP091 is a maintenance procedure based on the manufacturer's recommendations and the Dow Chemical standards</a:t>
            </a:r>
          </a:p>
          <a:p>
            <a:pPr marL="285750" indent="-285750">
              <a:buFont typeface="Arial" panose="020B0604020202020204" pitchFamily="34" charset="0"/>
              <a:buChar char="•"/>
            </a:pPr>
            <a:r>
              <a:rPr lang="en-US" sz="2200" dirty="0"/>
              <a:t>Improve the repeatability of the service and rebuild of the valve</a:t>
            </a:r>
          </a:p>
          <a:p>
            <a:pPr marL="285750" indent="-285750">
              <a:buFont typeface="Arial" panose="020B0604020202020204" pitchFamily="34" charset="0"/>
              <a:buChar char="•"/>
            </a:pPr>
            <a:r>
              <a:rPr lang="en-US" sz="2200" dirty="0"/>
              <a:t>Repeatability of service helps to determine the root cause of repeated valve failures through eliminating variables </a:t>
            </a:r>
            <a:endParaRPr lang="en-GB" sz="2200" dirty="0"/>
          </a:p>
          <a:p>
            <a:pPr>
              <a:spcBef>
                <a:spcPct val="50000"/>
              </a:spcBef>
            </a:pPr>
            <a:endParaRPr lang="en-US"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29673" y="29201563"/>
            <a:ext cx="21024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3594" y="29201563"/>
            <a:ext cx="8915399" cy="584775"/>
          </a:xfrm>
          <a:prstGeom prst="rect">
            <a:avLst/>
          </a:prstGeom>
          <a:noFill/>
        </p:spPr>
        <p:txBody>
          <a:bodyPr wrap="square" rtlCol="0">
            <a:spAutoFit/>
          </a:bodyPr>
          <a:lstStyle/>
          <a:p>
            <a:pPr algn="r"/>
            <a:r>
              <a:rPr lang="en-GB" altLang="en-US" sz="3200" dirty="0">
                <a:solidFill>
                  <a:srgbClr val="C00000"/>
                </a:solidFill>
                <a:latin typeface="Calibri" charset="0"/>
                <a:ea typeface="Calibri" charset="0"/>
                <a:cs typeface="Calibri" charset="0"/>
              </a:rPr>
              <a:t>School</a:t>
            </a:r>
            <a:r>
              <a:rPr lang="en-GB" altLang="en-US" sz="3200" dirty="0">
                <a:solidFill>
                  <a:srgbClr val="C00000"/>
                </a:solidFill>
                <a:latin typeface="Georgia" charset="0"/>
              </a:rPr>
              <a:t> </a:t>
            </a:r>
            <a:r>
              <a:rPr lang="en-GB" altLang="en-US" sz="3200" i="1" dirty="0">
                <a:solidFill>
                  <a:srgbClr val="C00000"/>
                </a:solidFill>
                <a:latin typeface="Georgia" charset="0"/>
              </a:rPr>
              <a:t>of</a:t>
            </a:r>
            <a:r>
              <a:rPr lang="en-GB" altLang="en-US" sz="3200" dirty="0">
                <a:solidFill>
                  <a:srgbClr val="C00000"/>
                </a:solidFill>
                <a:latin typeface="Georgia" charset="0"/>
              </a:rPr>
              <a:t> </a:t>
            </a:r>
            <a:r>
              <a:rPr lang="en-GB" altLang="en-US" sz="3200" b="1" dirty="0">
                <a:solidFill>
                  <a:srgbClr val="C00000"/>
                </a:solidFill>
                <a:latin typeface="Calibri" charset="0"/>
                <a:ea typeface="Calibri" charset="0"/>
                <a:cs typeface="Calibri" charset="0"/>
              </a:rPr>
              <a:t>Engineering</a:t>
            </a:r>
            <a:endParaRPr lang="en-GB" sz="3200" dirty="0">
              <a:solidFill>
                <a:srgbClr val="C00000"/>
              </a:solidFill>
            </a:endParaRPr>
          </a:p>
        </p:txBody>
      </p:sp>
      <p:sp>
        <p:nvSpPr>
          <p:cNvPr id="28" name="Footer Placeholder 27">
            <a:extLst>
              <a:ext uri="{FF2B5EF4-FFF2-40B4-BE49-F238E27FC236}">
                <a16:creationId xmlns:a16="http://schemas.microsoft.com/office/drawing/2014/main" id="{C0749D84-67C6-4A2F-9662-727B7AAD8ADA}"/>
              </a:ext>
            </a:extLst>
          </p:cNvPr>
          <p:cNvSpPr>
            <a:spLocks noGrp="1"/>
          </p:cNvSpPr>
          <p:nvPr>
            <p:ph type="ftr" sz="quarter" idx="11"/>
          </p:nvPr>
        </p:nvSpPr>
        <p:spPr>
          <a:xfrm>
            <a:off x="7060435" y="28846744"/>
            <a:ext cx="7216973" cy="1611875"/>
          </a:xfrm>
        </p:spPr>
        <p:txBody>
          <a:bodyPr/>
          <a:lstStyle/>
          <a:p>
            <a:r>
              <a:rPr lang="en-US" dirty="0"/>
              <a:t>DOW RESTRICTED</a:t>
            </a:r>
          </a:p>
        </p:txBody>
      </p:sp>
      <p:pic>
        <p:nvPicPr>
          <p:cNvPr id="33" name="Picture 32">
            <a:extLst>
              <a:ext uri="{FF2B5EF4-FFF2-40B4-BE49-F238E27FC236}">
                <a16:creationId xmlns:a16="http://schemas.microsoft.com/office/drawing/2014/main" id="{3D9155F1-9762-4E65-BE07-952039B07492}"/>
              </a:ext>
            </a:extLst>
          </p:cNvPr>
          <p:cNvPicPr>
            <a:picLocks noChangeAspect="1"/>
          </p:cNvPicPr>
          <p:nvPr/>
        </p:nvPicPr>
        <p:blipFill rotWithShape="1">
          <a:blip r:embed="rId3"/>
          <a:srcRect t="29910" b="31569"/>
          <a:stretch/>
        </p:blipFill>
        <p:spPr>
          <a:xfrm>
            <a:off x="17123999" y="95316"/>
            <a:ext cx="4259626" cy="1640845"/>
          </a:xfrm>
          <a:prstGeom prst="rect">
            <a:avLst/>
          </a:prstGeom>
        </p:spPr>
      </p:pic>
      <p:cxnSp>
        <p:nvCxnSpPr>
          <p:cNvPr id="39" name="Straight Connector 38">
            <a:extLst>
              <a:ext uri="{FF2B5EF4-FFF2-40B4-BE49-F238E27FC236}">
                <a16:creationId xmlns:a16="http://schemas.microsoft.com/office/drawing/2014/main" id="{03DAC3D8-7CE2-4DDA-813F-2B8F88F7862A}"/>
              </a:ext>
            </a:extLst>
          </p:cNvPr>
          <p:cNvCxnSpPr/>
          <p:nvPr/>
        </p:nvCxnSpPr>
        <p:spPr>
          <a:xfrm>
            <a:off x="222301" y="5187526"/>
            <a:ext cx="21024000"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pic>
        <p:nvPicPr>
          <p:cNvPr id="44" name="Picture 43" descr="C:\Users\UA08408\AppData\Local\Microsoft\Windows\INetCache\Content.Word\InkedDSC00174_LI.JPG">
            <a:extLst>
              <a:ext uri="{FF2B5EF4-FFF2-40B4-BE49-F238E27FC236}">
                <a16:creationId xmlns:a16="http://schemas.microsoft.com/office/drawing/2014/main" id="{673CB47A-E916-4093-B4D2-5A285E6C646C}"/>
              </a:ext>
            </a:extLst>
          </p:cNvPr>
          <p:cNvPicPr/>
          <p:nvPr/>
        </p:nvPicPr>
        <p:blipFill rotWithShape="1">
          <a:blip r:embed="rId4">
            <a:extLst>
              <a:ext uri="{28A0092B-C50C-407E-A947-70E740481C1C}">
                <a14:useLocalDpi xmlns:a14="http://schemas.microsoft.com/office/drawing/2010/main" val="0"/>
              </a:ext>
            </a:extLst>
          </a:blip>
          <a:srcRect t="11429" b="16835"/>
          <a:stretch/>
        </p:blipFill>
        <p:spPr bwMode="auto">
          <a:xfrm>
            <a:off x="7298247" y="12722819"/>
            <a:ext cx="6794938" cy="3944253"/>
          </a:xfrm>
          <a:prstGeom prst="rect">
            <a:avLst/>
          </a:prstGeom>
          <a:noFill/>
          <a:ln>
            <a:noFill/>
          </a:ln>
          <a:extLst>
            <a:ext uri="{53640926-AAD7-44D8-BBD7-CCE9431645EC}">
              <a14:shadowObscured xmlns:a14="http://schemas.microsoft.com/office/drawing/2010/main"/>
            </a:ext>
          </a:extLst>
        </p:spPr>
      </p:pic>
      <p:sp>
        <p:nvSpPr>
          <p:cNvPr id="46" name="Text Box 21">
            <a:extLst>
              <a:ext uri="{FF2B5EF4-FFF2-40B4-BE49-F238E27FC236}">
                <a16:creationId xmlns:a16="http://schemas.microsoft.com/office/drawing/2014/main" id="{88FB920B-1CD0-48FA-B9E3-ECB54B09B179}"/>
              </a:ext>
            </a:extLst>
          </p:cNvPr>
          <p:cNvSpPr txBox="1">
            <a:spLocks noChangeArrowheads="1"/>
          </p:cNvSpPr>
          <p:nvPr/>
        </p:nvSpPr>
        <p:spPr bwMode="auto">
          <a:xfrm>
            <a:off x="7010807" y="16926569"/>
            <a:ext cx="7216973"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Picture of 4” Everlasting valve currently used for PV345 &amp; PV358</a:t>
            </a:r>
          </a:p>
        </p:txBody>
      </p:sp>
      <p:pic>
        <p:nvPicPr>
          <p:cNvPr id="47" name="Picture 46">
            <a:extLst>
              <a:ext uri="{FF2B5EF4-FFF2-40B4-BE49-F238E27FC236}">
                <a16:creationId xmlns:a16="http://schemas.microsoft.com/office/drawing/2014/main" id="{E49776C7-41A0-42AA-88F3-2B0476EFF400}"/>
              </a:ext>
            </a:extLst>
          </p:cNvPr>
          <p:cNvPicPr>
            <a:picLocks noChangeAspect="1"/>
          </p:cNvPicPr>
          <p:nvPr/>
        </p:nvPicPr>
        <p:blipFill rotWithShape="1">
          <a:blip r:embed="rId5"/>
          <a:srcRect t="7469"/>
          <a:stretch/>
        </p:blipFill>
        <p:spPr>
          <a:xfrm flipH="1">
            <a:off x="14346871" y="13073229"/>
            <a:ext cx="3124199" cy="3674159"/>
          </a:xfrm>
          <a:prstGeom prst="rect">
            <a:avLst/>
          </a:prstGeom>
        </p:spPr>
      </p:pic>
      <p:pic>
        <p:nvPicPr>
          <p:cNvPr id="48" name="Picture 47" descr="E:\Dow Corning\Logs\Everlasting Valve\IMG_3779.JPG">
            <a:extLst>
              <a:ext uri="{FF2B5EF4-FFF2-40B4-BE49-F238E27FC236}">
                <a16:creationId xmlns:a16="http://schemas.microsoft.com/office/drawing/2014/main" id="{8F5D403D-1513-424C-8CF2-884F656770FB}"/>
              </a:ext>
            </a:extLst>
          </p:cNvPr>
          <p:cNvPicPr/>
          <p:nvPr/>
        </p:nvPicPr>
        <p:blipFill>
          <a:blip r:embed="rId6" cstate="print"/>
          <a:srcRect/>
          <a:stretch>
            <a:fillRect/>
          </a:stretch>
        </p:blipFill>
        <p:spPr bwMode="auto">
          <a:xfrm>
            <a:off x="17123999" y="13498845"/>
            <a:ext cx="3938965" cy="3052331"/>
          </a:xfrm>
          <a:prstGeom prst="rect">
            <a:avLst/>
          </a:prstGeom>
          <a:noFill/>
          <a:ln w="9525">
            <a:noFill/>
            <a:miter lim="800000"/>
            <a:headEnd/>
            <a:tailEnd/>
          </a:ln>
        </p:spPr>
      </p:pic>
      <p:sp>
        <p:nvSpPr>
          <p:cNvPr id="49" name="Text Box 21">
            <a:extLst>
              <a:ext uri="{FF2B5EF4-FFF2-40B4-BE49-F238E27FC236}">
                <a16:creationId xmlns:a16="http://schemas.microsoft.com/office/drawing/2014/main" id="{7932FF22-ED68-413B-88DD-F78F86A73DBC}"/>
              </a:ext>
            </a:extLst>
          </p:cNvPr>
          <p:cNvSpPr txBox="1">
            <a:spLocks noChangeArrowheads="1"/>
          </p:cNvSpPr>
          <p:nvPr/>
        </p:nvSpPr>
        <p:spPr bwMode="auto">
          <a:xfrm>
            <a:off x="14093185" y="16728854"/>
            <a:ext cx="7471753"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Picture of dismantled 4” Everlasting valve showing seal disk &amp; shaft</a:t>
            </a:r>
          </a:p>
          <a:p>
            <a:r>
              <a:rPr lang="en-AU" altLang="en-US" sz="2000" i="1" dirty="0">
                <a:latin typeface="Times New Roman" charset="0"/>
              </a:rPr>
              <a:t>Cross-sectional diagram of Everlasting valve design [2].</a:t>
            </a:r>
          </a:p>
        </p:txBody>
      </p:sp>
      <p:sp>
        <p:nvSpPr>
          <p:cNvPr id="50" name="Text Box 6">
            <a:extLst>
              <a:ext uri="{FF2B5EF4-FFF2-40B4-BE49-F238E27FC236}">
                <a16:creationId xmlns:a16="http://schemas.microsoft.com/office/drawing/2014/main" id="{AF4CCE14-698E-4E22-AA5B-3796B3C19EE7}"/>
              </a:ext>
            </a:extLst>
          </p:cNvPr>
          <p:cNvSpPr txBox="1">
            <a:spLocks noChangeArrowheads="1"/>
          </p:cNvSpPr>
          <p:nvPr/>
        </p:nvSpPr>
        <p:spPr bwMode="auto">
          <a:xfrm>
            <a:off x="7240149" y="5174077"/>
            <a:ext cx="6903326"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US" sz="2800" b="1" dirty="0">
                <a:solidFill>
                  <a:srgbClr val="C00000"/>
                </a:solidFill>
              </a:rPr>
              <a:t>Possible Solutions</a:t>
            </a:r>
          </a:p>
        </p:txBody>
      </p:sp>
      <p:pic>
        <p:nvPicPr>
          <p:cNvPr id="51" name="Picture 50">
            <a:extLst>
              <a:ext uri="{FF2B5EF4-FFF2-40B4-BE49-F238E27FC236}">
                <a16:creationId xmlns:a16="http://schemas.microsoft.com/office/drawing/2014/main" id="{0CFF511A-BB23-49C4-A377-4DB4CD0AD7FD}"/>
              </a:ext>
            </a:extLst>
          </p:cNvPr>
          <p:cNvPicPr/>
          <p:nvPr/>
        </p:nvPicPr>
        <p:blipFill>
          <a:blip r:embed="rId7"/>
          <a:stretch>
            <a:fillRect/>
          </a:stretch>
        </p:blipFill>
        <p:spPr>
          <a:xfrm>
            <a:off x="7316972" y="5970544"/>
            <a:ext cx="13552428" cy="6164301"/>
          </a:xfrm>
          <a:prstGeom prst="rect">
            <a:avLst/>
          </a:prstGeom>
          <a:solidFill>
            <a:srgbClr val="FFFFFF">
              <a:shade val="85000"/>
            </a:srgbClr>
          </a:solidFill>
          <a:ln w="12700" cap="rnd">
            <a:solidFill>
              <a:schemeClr val="tx1"/>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3" name="Text Box 6">
            <a:extLst>
              <a:ext uri="{FF2B5EF4-FFF2-40B4-BE49-F238E27FC236}">
                <a16:creationId xmlns:a16="http://schemas.microsoft.com/office/drawing/2014/main" id="{A2DB5ADD-50C4-4D60-BAC9-336E7292488B}"/>
              </a:ext>
            </a:extLst>
          </p:cNvPr>
          <p:cNvSpPr txBox="1">
            <a:spLocks noChangeArrowheads="1"/>
          </p:cNvSpPr>
          <p:nvPr/>
        </p:nvSpPr>
        <p:spPr bwMode="auto">
          <a:xfrm>
            <a:off x="7187240" y="18244444"/>
            <a:ext cx="7216972" cy="5889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2800" b="1" dirty="0">
                <a:solidFill>
                  <a:srgbClr val="C00000"/>
                </a:solidFill>
              </a:rPr>
              <a:t>Chosen Solution</a:t>
            </a:r>
          </a:p>
          <a:p>
            <a:pPr algn="just"/>
            <a:r>
              <a:rPr lang="en-GB" sz="2200" b="1" dirty="0"/>
              <a:t>Install 2” Everlasting Valve in place of the 4”</a:t>
            </a:r>
          </a:p>
          <a:p>
            <a:pPr algn="just"/>
            <a:endParaRPr lang="en-GB" sz="2200" dirty="0"/>
          </a:p>
          <a:p>
            <a:pPr algn="just"/>
            <a:r>
              <a:rPr lang="en-GB" sz="2200" b="1" dirty="0"/>
              <a:t>Meets the Projects Objectives</a:t>
            </a:r>
            <a:endParaRPr lang="en-GB" sz="2200" dirty="0"/>
          </a:p>
          <a:p>
            <a:pPr marL="285750" lvl="0" indent="-285750" algn="just">
              <a:buFont typeface="Arial" panose="020B0604020202020204" pitchFamily="34" charset="0"/>
              <a:buChar char="•"/>
            </a:pPr>
            <a:r>
              <a:rPr lang="en-US" sz="2200" dirty="0"/>
              <a:t>To improve the production reliability of the site</a:t>
            </a:r>
            <a:endParaRPr lang="en-GB" sz="2200" dirty="0"/>
          </a:p>
          <a:p>
            <a:pPr marL="285750" lvl="0" indent="-285750" algn="just">
              <a:buFont typeface="Arial" panose="020B0604020202020204" pitchFamily="34" charset="0"/>
              <a:buChar char="•"/>
            </a:pPr>
            <a:r>
              <a:rPr lang="en-US" sz="2200" dirty="0"/>
              <a:t>To prevent fugitive emissions</a:t>
            </a:r>
            <a:endParaRPr lang="en-GB" sz="2200" dirty="0"/>
          </a:p>
          <a:p>
            <a:pPr marL="285750" lvl="0" indent="-285750" algn="just">
              <a:buFont typeface="Arial" panose="020B0604020202020204" pitchFamily="34" charset="0"/>
              <a:buChar char="•"/>
            </a:pPr>
            <a:r>
              <a:rPr lang="en-US" sz="2200" dirty="0"/>
              <a:t>To improve the mechanical reliability of the valves</a:t>
            </a:r>
          </a:p>
          <a:p>
            <a:pPr marL="285750" lvl="0" indent="-285750" algn="just">
              <a:buFont typeface="Arial" panose="020B0604020202020204" pitchFamily="34" charset="0"/>
              <a:buChar char="•"/>
            </a:pPr>
            <a:endParaRPr lang="en-GB" sz="2200" dirty="0"/>
          </a:p>
          <a:p>
            <a:pPr algn="just"/>
            <a:r>
              <a:rPr lang="en-GB" sz="2200" b="1" dirty="0"/>
              <a:t>Justification</a:t>
            </a:r>
          </a:p>
          <a:p>
            <a:pPr marL="342900" lvl="0" indent="-342900" algn="just">
              <a:buFont typeface="Arial" panose="020B0604020202020204" pitchFamily="34" charset="0"/>
              <a:buChar char="•"/>
            </a:pPr>
            <a:r>
              <a:rPr lang="en-US" sz="2200" dirty="0"/>
              <a:t>Reduced actuation rate, consequently less wear</a:t>
            </a:r>
            <a:endParaRPr lang="en-GB" sz="2200" dirty="0"/>
          </a:p>
          <a:p>
            <a:pPr marL="342900" lvl="0" indent="-342900" algn="just">
              <a:buFont typeface="Arial" panose="020B0604020202020204" pitchFamily="34" charset="0"/>
              <a:buChar char="•"/>
            </a:pPr>
            <a:r>
              <a:rPr lang="en-US" sz="2200" dirty="0"/>
              <a:t>Mechanical differences in valve model, resulting in a better seal design</a:t>
            </a:r>
            <a:endParaRPr lang="en-GB" sz="2200" dirty="0"/>
          </a:p>
          <a:p>
            <a:pPr marL="342900" lvl="0" indent="-342900" algn="just">
              <a:buFont typeface="Arial" panose="020B0604020202020204" pitchFamily="34" charset="0"/>
              <a:buChar char="•"/>
            </a:pPr>
            <a:r>
              <a:rPr lang="en-US" sz="2200" dirty="0"/>
              <a:t>A less complex valve refurbishment, to reduce build errors</a:t>
            </a:r>
            <a:endParaRPr lang="en-GB" sz="2200" dirty="0"/>
          </a:p>
          <a:p>
            <a:pPr algn="just"/>
            <a:endParaRPr lang="en-GB" dirty="0"/>
          </a:p>
        </p:txBody>
      </p:sp>
      <p:sp>
        <p:nvSpPr>
          <p:cNvPr id="54" name="Text Box 6">
            <a:extLst>
              <a:ext uri="{FF2B5EF4-FFF2-40B4-BE49-F238E27FC236}">
                <a16:creationId xmlns:a16="http://schemas.microsoft.com/office/drawing/2014/main" id="{CC20CBF7-5557-44D2-ABE9-43DD678FD7B9}"/>
              </a:ext>
            </a:extLst>
          </p:cNvPr>
          <p:cNvSpPr txBox="1">
            <a:spLocks noChangeArrowheads="1"/>
          </p:cNvSpPr>
          <p:nvPr/>
        </p:nvSpPr>
        <p:spPr bwMode="auto">
          <a:xfrm>
            <a:off x="7199849" y="23519269"/>
            <a:ext cx="7216972" cy="6013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200" b="1" dirty="0"/>
              <a:t>Additional Benefits</a:t>
            </a:r>
            <a:endParaRPr lang="en-GB" sz="2200" dirty="0"/>
          </a:p>
          <a:p>
            <a:pPr marL="342900" indent="-342900">
              <a:buFont typeface="Arial" panose="020B0604020202020204" pitchFamily="34" charset="0"/>
              <a:buChar char="•"/>
            </a:pPr>
            <a:r>
              <a:rPr lang="en-US" sz="2200" dirty="0"/>
              <a:t>Standardization of the sites valves </a:t>
            </a:r>
          </a:p>
          <a:p>
            <a:pPr marL="342900" indent="-342900">
              <a:buFont typeface="Arial" panose="020B0604020202020204" pitchFamily="34" charset="0"/>
              <a:buChar char="•"/>
            </a:pPr>
            <a:r>
              <a:rPr lang="en-US" sz="2200" dirty="0"/>
              <a:t>Less additional stock required, current stocked spares for 4” Everlasting valves has a cost of £45,239</a:t>
            </a:r>
          </a:p>
          <a:p>
            <a:pPr marL="342900" indent="-342900">
              <a:buFont typeface="Arial" panose="020B0604020202020204" pitchFamily="34" charset="0"/>
              <a:buChar char="•"/>
            </a:pPr>
            <a:r>
              <a:rPr lang="en-US" sz="2200" dirty="0"/>
              <a:t> Safety benefits </a:t>
            </a:r>
          </a:p>
          <a:p>
            <a:pPr marL="800100" lvl="1" indent="-342900">
              <a:buFont typeface="Arial" panose="020B0604020202020204" pitchFamily="34" charset="0"/>
              <a:buChar char="•"/>
            </a:pPr>
            <a:r>
              <a:rPr lang="en-US" sz="2200" dirty="0"/>
              <a:t>Manual handling, 112.42kg to 42.52kg </a:t>
            </a:r>
          </a:p>
          <a:p>
            <a:pPr marL="800100" lvl="1" indent="-342900">
              <a:buFont typeface="Arial" panose="020B0604020202020204" pitchFamily="34" charset="0"/>
              <a:buChar char="•"/>
            </a:pPr>
            <a:r>
              <a:rPr lang="en-US" sz="2200" dirty="0"/>
              <a:t>Reduce maintenance technicians exposure to Methyl Chloride gas</a:t>
            </a:r>
          </a:p>
          <a:p>
            <a:pPr marL="342900" indent="-342900">
              <a:buFont typeface="Arial" panose="020B0604020202020204" pitchFamily="34" charset="0"/>
              <a:buChar char="•"/>
            </a:pPr>
            <a:r>
              <a:rPr lang="en-US" sz="2200" dirty="0"/>
              <a:t>Reduced service cost, £8,662.19 to £5,376.56 (parts and labour)</a:t>
            </a:r>
          </a:p>
          <a:p>
            <a:pPr marL="342900" indent="-342900">
              <a:buFont typeface="Arial" panose="020B0604020202020204" pitchFamily="34" charset="0"/>
              <a:buChar char="•"/>
            </a:pPr>
            <a:r>
              <a:rPr lang="en-US" sz="2200" dirty="0"/>
              <a:t>Reduced time to service a valve, 64 hours to 32 hours</a:t>
            </a:r>
          </a:p>
          <a:p>
            <a:pPr marL="342900" indent="-342900">
              <a:buFont typeface="Arial" panose="020B0604020202020204" pitchFamily="34" charset="0"/>
              <a:buChar char="•"/>
            </a:pPr>
            <a:r>
              <a:rPr lang="en-US" sz="2200" dirty="0"/>
              <a:t>Reduced time to replace valve, 6.37 hours to 4.5 hours </a:t>
            </a:r>
          </a:p>
          <a:p>
            <a:pPr algn="just"/>
            <a:endParaRPr lang="en-GB" dirty="0"/>
          </a:p>
        </p:txBody>
      </p:sp>
      <p:cxnSp>
        <p:nvCxnSpPr>
          <p:cNvPr id="55" name="Straight Connector 54">
            <a:extLst>
              <a:ext uri="{FF2B5EF4-FFF2-40B4-BE49-F238E27FC236}">
                <a16:creationId xmlns:a16="http://schemas.microsoft.com/office/drawing/2014/main" id="{B05AC6C9-6666-4AF3-A96D-8DC1E529B6A1}"/>
              </a:ext>
            </a:extLst>
          </p:cNvPr>
          <p:cNvCxnSpPr>
            <a:cxnSpLocks/>
          </p:cNvCxnSpPr>
          <p:nvPr/>
        </p:nvCxnSpPr>
        <p:spPr>
          <a:xfrm>
            <a:off x="7182440" y="17985909"/>
            <a:ext cx="13760893" cy="11337"/>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DDA6E1C-D343-407B-A5D7-FB82A59293CE}"/>
              </a:ext>
            </a:extLst>
          </p:cNvPr>
          <p:cNvCxnSpPr>
            <a:cxnSpLocks/>
          </p:cNvCxnSpPr>
          <p:nvPr/>
        </p:nvCxnSpPr>
        <p:spPr>
          <a:xfrm flipH="1" flipV="1">
            <a:off x="6888720" y="5962650"/>
            <a:ext cx="110375" cy="2248429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4C5E28B-1D88-468D-9562-78F61867B75D}"/>
              </a:ext>
            </a:extLst>
          </p:cNvPr>
          <p:cNvCxnSpPr>
            <a:cxnSpLocks/>
          </p:cNvCxnSpPr>
          <p:nvPr/>
        </p:nvCxnSpPr>
        <p:spPr>
          <a:xfrm flipH="1" flipV="1">
            <a:off x="14093185" y="18286341"/>
            <a:ext cx="94382" cy="1013483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62" name="Text Box 6">
            <a:extLst>
              <a:ext uri="{FF2B5EF4-FFF2-40B4-BE49-F238E27FC236}">
                <a16:creationId xmlns:a16="http://schemas.microsoft.com/office/drawing/2014/main" id="{F0396E0D-F5CE-4C0A-B598-DF054D66E4CF}"/>
              </a:ext>
            </a:extLst>
          </p:cNvPr>
          <p:cNvSpPr txBox="1">
            <a:spLocks noChangeArrowheads="1"/>
          </p:cNvSpPr>
          <p:nvPr/>
        </p:nvSpPr>
        <p:spPr bwMode="auto">
          <a:xfrm>
            <a:off x="51951" y="26203619"/>
            <a:ext cx="7058841" cy="318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2800" b="1" dirty="0">
                <a:solidFill>
                  <a:srgbClr val="C00000"/>
                </a:solidFill>
              </a:rPr>
              <a:t>References</a:t>
            </a:r>
          </a:p>
          <a:p>
            <a:pPr lvl="0" algn="just" defTabSz="2771345">
              <a:spcBef>
                <a:spcPct val="50000"/>
              </a:spcBef>
            </a:pPr>
            <a:r>
              <a:rPr lang="en-US" sz="1600" dirty="0">
                <a:solidFill>
                  <a:prstClr val="black"/>
                </a:solidFill>
                <a:latin typeface="Calibri" panose="020F0502020204030204"/>
                <a:ea typeface="+mn-ea"/>
              </a:rPr>
              <a:t>Dow Corning.(2015)</a:t>
            </a:r>
            <a:r>
              <a:rPr lang="en-US" sz="1600" i="1" dirty="0">
                <a:solidFill>
                  <a:prstClr val="black"/>
                </a:solidFill>
                <a:latin typeface="Calibri" panose="020F0502020204030204"/>
                <a:ea typeface="+mn-ea"/>
              </a:rPr>
              <a:t>.MP091-Everlasting Valve MP.</a:t>
            </a:r>
            <a:r>
              <a:rPr lang="en-US" sz="1600" dirty="0">
                <a:solidFill>
                  <a:prstClr val="black"/>
                </a:solidFill>
                <a:latin typeface="Calibri" panose="020F0502020204030204"/>
                <a:ea typeface="+mn-ea"/>
              </a:rPr>
              <a:t> Internal Document – Dow Corning Unpublished.</a:t>
            </a:r>
            <a:endParaRPr lang="en-AU" altLang="en-US" sz="1600" b="1" dirty="0">
              <a:solidFill>
                <a:srgbClr val="C00000"/>
              </a:solidFill>
            </a:endParaRPr>
          </a:p>
          <a:p>
            <a:pPr algn="just">
              <a:spcBef>
                <a:spcPct val="50000"/>
              </a:spcBef>
            </a:pPr>
            <a:r>
              <a:rPr lang="en-US" sz="1600" dirty="0"/>
              <a:t>Everlasting Valve Company,(1997) </a:t>
            </a:r>
            <a:r>
              <a:rPr lang="en-US" sz="1600" i="1" dirty="0"/>
              <a:t>CV-62 Operation and Maintenance Manual Process Valves. </a:t>
            </a:r>
            <a:r>
              <a:rPr lang="en-US" sz="1600" dirty="0"/>
              <a:t>USA.</a:t>
            </a:r>
            <a:endParaRPr lang="en-GB" sz="1600" dirty="0"/>
          </a:p>
          <a:p>
            <a:pPr algn="just">
              <a:spcBef>
                <a:spcPct val="50000"/>
              </a:spcBef>
            </a:pPr>
            <a:r>
              <a:rPr lang="en-US" sz="1600" dirty="0"/>
              <a:t>Health and Safety Executive (2005) </a:t>
            </a:r>
            <a:r>
              <a:rPr lang="en-US" sz="1600" i="1" dirty="0"/>
              <a:t>EH40 / 2005 Workplace Exposure Limits</a:t>
            </a:r>
            <a:r>
              <a:rPr lang="en-US" sz="1600" dirty="0"/>
              <a:t>. UK: Health and Safety Executive.</a:t>
            </a:r>
          </a:p>
          <a:p>
            <a:pPr algn="just">
              <a:spcBef>
                <a:spcPct val="50000"/>
              </a:spcBef>
            </a:pPr>
            <a:r>
              <a:rPr lang="en-US" sz="1600" dirty="0"/>
              <a:t>Phillips, S. (2019) E-mail </a:t>
            </a:r>
            <a:r>
              <a:rPr lang="en-US" sz="1600" dirty="0" err="1"/>
              <a:t>M.Rowlands</a:t>
            </a:r>
            <a:r>
              <a:rPr lang="en-US" sz="1600" dirty="0"/>
              <a:t>, 06th March</a:t>
            </a:r>
            <a:endParaRPr lang="en-GB" sz="1600" dirty="0"/>
          </a:p>
        </p:txBody>
      </p:sp>
      <p:sp>
        <p:nvSpPr>
          <p:cNvPr id="63" name="Rectangle 62">
            <a:extLst>
              <a:ext uri="{FF2B5EF4-FFF2-40B4-BE49-F238E27FC236}">
                <a16:creationId xmlns:a16="http://schemas.microsoft.com/office/drawing/2014/main" id="{AE037D36-6C2B-42C6-99D4-67C02E3E1CD0}"/>
              </a:ext>
            </a:extLst>
          </p:cNvPr>
          <p:cNvSpPr/>
          <p:nvPr/>
        </p:nvSpPr>
        <p:spPr>
          <a:xfrm>
            <a:off x="14227780" y="18539202"/>
            <a:ext cx="6925894" cy="8340745"/>
          </a:xfrm>
          <a:prstGeom prst="rect">
            <a:avLst/>
          </a:prstGeom>
        </p:spPr>
        <p:txBody>
          <a:bodyPr wrap="square">
            <a:spAutoFit/>
          </a:bodyPr>
          <a:lstStyle/>
          <a:p>
            <a:pPr algn="just"/>
            <a:r>
              <a:rPr lang="en-US" sz="2800" b="1" dirty="0">
                <a:solidFill>
                  <a:srgbClr val="C00000"/>
                </a:solidFill>
                <a:latin typeface="Arial" panose="020B0604020202020204" pitchFamily="34" charset="0"/>
                <a:cs typeface="Arial" panose="020B0604020202020204" pitchFamily="34" charset="0"/>
              </a:rPr>
              <a:t>Recommendations</a:t>
            </a:r>
          </a:p>
          <a:p>
            <a:pPr algn="just"/>
            <a:r>
              <a:rPr lang="en-US" sz="2200" dirty="0">
                <a:latin typeface="Arial" panose="020B0604020202020204" pitchFamily="34" charset="0"/>
                <a:cs typeface="Arial" panose="020B0604020202020204" pitchFamily="34" charset="0"/>
              </a:rPr>
              <a:t>To successfully implement the change PV358 and PV345 to a 2" Everlasting valve all recommendations should be implemented.  This includes the spares strategy and the Planned Preventative Maintenance (PPM) Schedule.</a:t>
            </a:r>
          </a:p>
          <a:p>
            <a:pPr algn="just"/>
            <a:endParaRPr lang="en-GB" sz="2400" dirty="0">
              <a:latin typeface="Arial" panose="020B0604020202020204" pitchFamily="34" charset="0"/>
              <a:cs typeface="Arial" panose="020B0604020202020204" pitchFamily="34" charset="0"/>
            </a:endParaRPr>
          </a:p>
          <a:p>
            <a:pPr algn="just"/>
            <a:r>
              <a:rPr lang="en-GB" sz="2200" b="1" dirty="0">
                <a:latin typeface="Arial" panose="020B0604020202020204" pitchFamily="34" charset="0"/>
                <a:cs typeface="Arial" panose="020B0604020202020204" pitchFamily="34" charset="0"/>
              </a:rPr>
              <a:t>Further Recommendations include:</a:t>
            </a:r>
          </a:p>
          <a:p>
            <a:pPr algn="just"/>
            <a:endParaRPr lang="en-GB" sz="22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Addressing the infant mortality of the valves failure</a:t>
            </a:r>
          </a:p>
          <a:p>
            <a:pPr marL="800100" lvl="1" indent="-342900" algn="just">
              <a:buFont typeface="Courier New" panose="02070309020205020404" pitchFamily="49" charset="0"/>
              <a:buChar char="o"/>
            </a:pPr>
            <a:r>
              <a:rPr lang="en-GB" sz="2200" dirty="0">
                <a:latin typeface="Arial" panose="020B0604020202020204" pitchFamily="34" charset="0"/>
                <a:cs typeface="Arial" panose="020B0604020202020204" pitchFamily="34" charset="0"/>
              </a:rPr>
              <a:t>Eliminate further valve failures – increasing reliability</a:t>
            </a:r>
          </a:p>
          <a:p>
            <a:pPr marL="800100" lvl="1" indent="-342900" algn="just">
              <a:buFont typeface="Courier New" panose="02070309020205020404" pitchFamily="49" charset="0"/>
              <a:buChar char="o"/>
            </a:pPr>
            <a:r>
              <a:rPr lang="en-GB" sz="2200" dirty="0">
                <a:latin typeface="Arial" panose="020B0604020202020204" pitchFamily="34" charset="0"/>
                <a:cs typeface="Arial" panose="020B0604020202020204" pitchFamily="34" charset="0"/>
              </a:rPr>
              <a:t>Better alignment to the PPM schedule</a:t>
            </a:r>
          </a:p>
          <a:p>
            <a:pPr marL="800100" lvl="1" indent="-342900" algn="just">
              <a:buFont typeface="Courier New" panose="02070309020205020404" pitchFamily="49" charset="0"/>
              <a:buChar char="o"/>
            </a:pPr>
            <a:r>
              <a:rPr lang="en-GB" sz="2200" dirty="0">
                <a:latin typeface="Arial" panose="020B0604020202020204" pitchFamily="34" charset="0"/>
                <a:cs typeface="Arial" panose="020B0604020202020204" pitchFamily="34" charset="0"/>
              </a:rPr>
              <a:t>Allow for better spares stock management (JIT)</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Improve the maintenance efficiently for a valve replacement</a:t>
            </a:r>
          </a:p>
          <a:p>
            <a:pPr marL="800100" lvl="1" indent="-342900" algn="just">
              <a:buFont typeface="Courier New" panose="02070309020205020404" pitchFamily="49" charset="0"/>
              <a:buChar char="o"/>
            </a:pPr>
            <a:r>
              <a:rPr lang="en-GB" sz="2200" dirty="0">
                <a:latin typeface="Arial" panose="020B0604020202020204" pitchFamily="34" charset="0"/>
                <a:cs typeface="Arial" panose="020B0604020202020204" pitchFamily="34" charset="0"/>
              </a:rPr>
              <a:t>Rigging and storage improvements</a:t>
            </a:r>
          </a:p>
          <a:p>
            <a:pPr marL="800100" lvl="1" indent="-342900" algn="just">
              <a:buFont typeface="Courier New" panose="02070309020205020404" pitchFamily="49" charset="0"/>
              <a:buChar char="o"/>
            </a:pPr>
            <a:r>
              <a:rPr lang="en-GB" sz="2200" dirty="0">
                <a:latin typeface="Arial" panose="020B0604020202020204" pitchFamily="34" charset="0"/>
                <a:cs typeface="Arial" panose="020B0604020202020204" pitchFamily="34" charset="0"/>
              </a:rPr>
              <a:t>Interlocking guard</a:t>
            </a:r>
          </a:p>
          <a:p>
            <a:pPr marL="800100" lvl="1" indent="-342900" algn="just">
              <a:buFont typeface="Courier New" panose="02070309020205020404" pitchFamily="49" charset="0"/>
              <a:buChar char="o"/>
            </a:pPr>
            <a:r>
              <a:rPr lang="en-GB" sz="2200" dirty="0">
                <a:latin typeface="Arial" panose="020B0604020202020204" pitchFamily="34" charset="0"/>
                <a:cs typeface="Arial" panose="020B0604020202020204" pitchFamily="34" charset="0"/>
              </a:rPr>
              <a:t>Aim repeatable &lt;4 hour maintenance turnaround</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Installation of an orifice plate</a:t>
            </a:r>
          </a:p>
          <a:p>
            <a:pPr marL="800100" lvl="1" indent="-342900" algn="just">
              <a:buFont typeface="Courier New" panose="02070309020205020404" pitchFamily="49" charset="0"/>
              <a:buChar char="o"/>
            </a:pPr>
            <a:r>
              <a:rPr lang="en-GB" sz="2200" dirty="0">
                <a:latin typeface="Arial" panose="020B0604020202020204" pitchFamily="34" charset="0"/>
                <a:cs typeface="Arial" panose="020B0604020202020204" pitchFamily="34" charset="0"/>
              </a:rPr>
              <a:t>Low disruption</a:t>
            </a:r>
          </a:p>
          <a:p>
            <a:pPr marL="800100" lvl="1" indent="-342900" algn="just">
              <a:buFont typeface="Courier New" panose="02070309020205020404" pitchFamily="49" charset="0"/>
              <a:buChar char="o"/>
            </a:pPr>
            <a:r>
              <a:rPr lang="en-GB" sz="2200" dirty="0">
                <a:latin typeface="Arial" panose="020B0604020202020204" pitchFamily="34" charset="0"/>
                <a:cs typeface="Arial" panose="020B0604020202020204" pitchFamily="34" charset="0"/>
              </a:rPr>
              <a:t>Will prove flow calculations and reduced actuation timings </a:t>
            </a:r>
          </a:p>
        </p:txBody>
      </p:sp>
      <p:cxnSp>
        <p:nvCxnSpPr>
          <p:cNvPr id="67" name="Straight Connector 66">
            <a:extLst>
              <a:ext uri="{FF2B5EF4-FFF2-40B4-BE49-F238E27FC236}">
                <a16:creationId xmlns:a16="http://schemas.microsoft.com/office/drawing/2014/main" id="{BC77B8D2-071E-4549-9023-7724813B5BEF}"/>
              </a:ext>
            </a:extLst>
          </p:cNvPr>
          <p:cNvCxnSpPr>
            <a:cxnSpLocks/>
          </p:cNvCxnSpPr>
          <p:nvPr/>
        </p:nvCxnSpPr>
        <p:spPr>
          <a:xfrm>
            <a:off x="174935" y="26290586"/>
            <a:ext cx="6679693" cy="8627"/>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B81FC43-4BC7-496F-AA20-00E9E4A2BF6A}"/>
              </a:ext>
            </a:extLst>
          </p:cNvPr>
          <p:cNvCxnSpPr>
            <a:cxnSpLocks/>
          </p:cNvCxnSpPr>
          <p:nvPr/>
        </p:nvCxnSpPr>
        <p:spPr>
          <a:xfrm>
            <a:off x="14383271" y="27024603"/>
            <a:ext cx="6679693" cy="8627"/>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1" name="Text Box 6">
            <a:extLst>
              <a:ext uri="{FF2B5EF4-FFF2-40B4-BE49-F238E27FC236}">
                <a16:creationId xmlns:a16="http://schemas.microsoft.com/office/drawing/2014/main" id="{E03F8D78-5315-4736-993D-DD001B6EA35D}"/>
              </a:ext>
            </a:extLst>
          </p:cNvPr>
          <p:cNvSpPr txBox="1">
            <a:spLocks noChangeArrowheads="1"/>
          </p:cNvSpPr>
          <p:nvPr/>
        </p:nvSpPr>
        <p:spPr bwMode="auto">
          <a:xfrm>
            <a:off x="14255827" y="27024604"/>
            <a:ext cx="7058841" cy="1950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2800" b="1" dirty="0">
                <a:solidFill>
                  <a:srgbClr val="C00000"/>
                </a:solidFill>
              </a:rPr>
              <a:t>Acknowledgements</a:t>
            </a:r>
          </a:p>
          <a:p>
            <a:pPr lvl="0" algn="just" defTabSz="2771345">
              <a:spcBef>
                <a:spcPct val="50000"/>
              </a:spcBef>
            </a:pPr>
            <a:r>
              <a:rPr lang="en-GB" sz="1600" dirty="0">
                <a:solidFill>
                  <a:prstClr val="black"/>
                </a:solidFill>
                <a:latin typeface="Calibri" panose="020F0502020204030204"/>
                <a:ea typeface="+mn-ea"/>
              </a:rPr>
              <a:t>This project was supported by The Dow Chemical Company.</a:t>
            </a:r>
          </a:p>
          <a:p>
            <a:pPr algn="just">
              <a:spcBef>
                <a:spcPct val="50000"/>
              </a:spcBef>
            </a:pPr>
            <a:r>
              <a:rPr lang="en-GB" sz="1600" dirty="0">
                <a:solidFill>
                  <a:prstClr val="black"/>
                </a:solidFill>
                <a:latin typeface="Calibri" panose="020F0502020204030204"/>
                <a:ea typeface="+mn-ea"/>
              </a:rPr>
              <a:t>Special thanks to all members of the Engineering team that have supported the work of this project.</a:t>
            </a:r>
            <a:endParaRPr lang="en-GB" sz="1600" dirty="0"/>
          </a:p>
        </p:txBody>
      </p:sp>
      <p:sp>
        <p:nvSpPr>
          <p:cNvPr id="72" name="TextBox 71">
            <a:extLst>
              <a:ext uri="{FF2B5EF4-FFF2-40B4-BE49-F238E27FC236}">
                <a16:creationId xmlns:a16="http://schemas.microsoft.com/office/drawing/2014/main" id="{7A179A34-9DA1-42F4-A1D8-ED2C12FF86F4}"/>
              </a:ext>
            </a:extLst>
          </p:cNvPr>
          <p:cNvSpPr txBox="1"/>
          <p:nvPr/>
        </p:nvSpPr>
        <p:spPr>
          <a:xfrm>
            <a:off x="184632" y="29201563"/>
            <a:ext cx="8915399" cy="584775"/>
          </a:xfrm>
          <a:prstGeom prst="rect">
            <a:avLst/>
          </a:prstGeom>
          <a:noFill/>
        </p:spPr>
        <p:txBody>
          <a:bodyPr wrap="square" rtlCol="0">
            <a:spAutoFit/>
          </a:bodyPr>
          <a:lstStyle/>
          <a:p>
            <a:r>
              <a:rPr lang="en-GB" altLang="en-US" sz="3200" dirty="0">
                <a:solidFill>
                  <a:srgbClr val="C00000"/>
                </a:solidFill>
                <a:latin typeface="Calibri" charset="0"/>
                <a:ea typeface="Calibri" charset="0"/>
                <a:cs typeface="Calibri" charset="0"/>
              </a:rPr>
              <a:t>Mathew Rowlands</a:t>
            </a:r>
            <a:endParaRPr lang="en-GB" sz="3200" dirty="0">
              <a:solidFill>
                <a:srgbClr val="C00000"/>
              </a:solidFill>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296</TotalTime>
  <Words>734</Words>
  <Application>Microsoft Office PowerPoint</Application>
  <PresentationFormat>Custom</PresentationFormat>
  <Paragraphs>91</Paragraphs>
  <Slides>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MS PGothic</vt:lpstr>
      <vt:lpstr>MS PGothic</vt:lpstr>
      <vt:lpstr>Arial</vt:lpstr>
      <vt:lpstr>Calibri</vt:lpstr>
      <vt:lpstr>Calibri Light</vt:lpstr>
      <vt:lpstr>Courier New</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Rowlands, Mathew (M)</cp:lastModifiedBy>
  <cp:revision>32</cp:revision>
  <cp:lastPrinted>2019-05-05T20:01:46Z</cp:lastPrinted>
  <dcterms:created xsi:type="dcterms:W3CDTF">2016-02-25T08:27:32Z</dcterms:created>
  <dcterms:modified xsi:type="dcterms:W3CDTF">2019-05-05T20:08:51Z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_Steward">
    <vt:lpwstr>Rowlands M ua08408</vt:lpwstr>
  </property>
  <property fmtid="{D5CDD505-2E9C-101B-9397-08002B2CF9AE}" pid="3" name="Update_Footer">
    <vt:lpwstr>No</vt:lpwstr>
  </property>
  <property fmtid="{D5CDD505-2E9C-101B-9397-08002B2CF9AE}" pid="4" name="Radio_Button">
    <vt:lpwstr>NONE</vt:lpwstr>
  </property>
  <property fmtid="{D5CDD505-2E9C-101B-9397-08002B2CF9AE}" pid="5" name="Information_Classification">
    <vt:lpwstr>DOW RESTRICTED</vt:lpwstr>
  </property>
  <property fmtid="{D5CDD505-2E9C-101B-9397-08002B2CF9AE}" pid="6" name="Record_Title_ID">
    <vt:lpwstr>72</vt:lpwstr>
  </property>
  <property fmtid="{D5CDD505-2E9C-101B-9397-08002B2CF9AE}" pid="7" name="Initial_Creation_Date">
    <vt:filetime>2016-02-25T08:27:32Z</vt:filetime>
  </property>
  <property fmtid="{D5CDD505-2E9C-101B-9397-08002B2CF9AE}" pid="8" name="Retention_Period_Start_Date">
    <vt:filetime>2019-05-05T18:51:16Z</vt:filetime>
  </property>
  <property fmtid="{D5CDD505-2E9C-101B-9397-08002B2CF9AE}" pid="9" name="Last_Reviewed_Date">
    <vt:lpwstr/>
  </property>
  <property fmtid="{D5CDD505-2E9C-101B-9397-08002B2CF9AE}" pid="10" name="Retention_Review_Frequency">
    <vt:lpwstr/>
  </property>
</Properties>
</file>