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52"/>
  </p:notesMasterIdLst>
  <p:handoutMasterIdLst>
    <p:handoutMasterId r:id="rId53"/>
  </p:handoutMasterIdLst>
  <p:sldIdLst>
    <p:sldId id="358" r:id="rId2"/>
    <p:sldId id="359" r:id="rId3"/>
    <p:sldId id="360" r:id="rId4"/>
    <p:sldId id="397" r:id="rId5"/>
    <p:sldId id="398" r:id="rId6"/>
    <p:sldId id="361" r:id="rId7"/>
    <p:sldId id="362" r:id="rId8"/>
    <p:sldId id="363" r:id="rId9"/>
    <p:sldId id="364" r:id="rId10"/>
    <p:sldId id="365" r:id="rId11"/>
    <p:sldId id="399" r:id="rId12"/>
    <p:sldId id="400" r:id="rId13"/>
    <p:sldId id="401" r:id="rId14"/>
    <p:sldId id="402" r:id="rId15"/>
    <p:sldId id="366" r:id="rId16"/>
    <p:sldId id="403" r:id="rId17"/>
    <p:sldId id="369" r:id="rId18"/>
    <p:sldId id="404" r:id="rId19"/>
    <p:sldId id="371" r:id="rId20"/>
    <p:sldId id="372" r:id="rId21"/>
    <p:sldId id="373" r:id="rId22"/>
    <p:sldId id="374" r:id="rId23"/>
    <p:sldId id="375" r:id="rId24"/>
    <p:sldId id="376" r:id="rId25"/>
    <p:sldId id="377" r:id="rId26"/>
    <p:sldId id="378" r:id="rId27"/>
    <p:sldId id="379" r:id="rId28"/>
    <p:sldId id="380" r:id="rId29"/>
    <p:sldId id="382" r:id="rId30"/>
    <p:sldId id="383" r:id="rId31"/>
    <p:sldId id="384" r:id="rId32"/>
    <p:sldId id="385" r:id="rId33"/>
    <p:sldId id="394" r:id="rId34"/>
    <p:sldId id="395" r:id="rId35"/>
    <p:sldId id="396" r:id="rId36"/>
    <p:sldId id="333" r:id="rId37"/>
    <p:sldId id="334" r:id="rId38"/>
    <p:sldId id="335" r:id="rId39"/>
    <p:sldId id="336" r:id="rId40"/>
    <p:sldId id="337" r:id="rId41"/>
    <p:sldId id="338" r:id="rId42"/>
    <p:sldId id="339" r:id="rId43"/>
    <p:sldId id="341" r:id="rId44"/>
    <p:sldId id="345" r:id="rId45"/>
    <p:sldId id="346" r:id="rId46"/>
    <p:sldId id="349" r:id="rId47"/>
    <p:sldId id="350" r:id="rId48"/>
    <p:sldId id="351" r:id="rId49"/>
    <p:sldId id="352" r:id="rId50"/>
    <p:sldId id="355" r:id="rId5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13"/>
    <p:restoredTop sz="92547"/>
  </p:normalViewPr>
  <p:slideViewPr>
    <p:cSldViewPr snapToGrid="0" snapToObjects="1">
      <p:cViewPr varScale="1">
        <p:scale>
          <a:sx n="95" d="100"/>
          <a:sy n="95" d="100"/>
        </p:scale>
        <p:origin x="4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EB0925-E124-481C-8446-564CDD892234}"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7D8405F7-8DF1-447E-A67E-8F5626D7D704}">
      <dgm:prSet phldrT="[Text]"/>
      <dgm:spPr/>
      <dgm:t>
        <a:bodyPr/>
        <a:lstStyle/>
        <a:p>
          <a:r>
            <a:rPr lang="en-GB" dirty="0" smtClean="0"/>
            <a:t>The technological revolution</a:t>
          </a:r>
          <a:endParaRPr lang="en-GB" dirty="0"/>
        </a:p>
      </dgm:t>
    </dgm:pt>
    <dgm:pt modelId="{B25BFCC3-C6F4-4D8E-A56A-50681A4620D6}" type="parTrans" cxnId="{28231E72-9D35-4138-81D1-531BDFFA82B2}">
      <dgm:prSet/>
      <dgm:spPr/>
      <dgm:t>
        <a:bodyPr/>
        <a:lstStyle/>
        <a:p>
          <a:endParaRPr lang="en-GB"/>
        </a:p>
      </dgm:t>
    </dgm:pt>
    <dgm:pt modelId="{E9F57525-51F4-4A36-9E04-5409388FBC7E}" type="sibTrans" cxnId="{28231E72-9D35-4138-81D1-531BDFFA82B2}">
      <dgm:prSet/>
      <dgm:spPr/>
      <dgm:t>
        <a:bodyPr/>
        <a:lstStyle/>
        <a:p>
          <a:endParaRPr lang="en-GB"/>
        </a:p>
      </dgm:t>
    </dgm:pt>
    <dgm:pt modelId="{CC2259A8-1DC5-4E31-A445-FFC9842F142D}">
      <dgm:prSet phldrT="[Text]"/>
      <dgm:spPr/>
      <dgm:t>
        <a:bodyPr/>
        <a:lstStyle/>
        <a:p>
          <a:r>
            <a:rPr lang="en-GB" dirty="0" smtClean="0"/>
            <a:t>The net generation</a:t>
          </a:r>
          <a:endParaRPr lang="en-GB" dirty="0"/>
        </a:p>
      </dgm:t>
    </dgm:pt>
    <dgm:pt modelId="{A0633669-8106-460B-88D9-A9C80AFB7A9A}" type="parTrans" cxnId="{80F6488B-1E4B-4821-B5B2-E14DDE03CD9C}">
      <dgm:prSet/>
      <dgm:spPr/>
      <dgm:t>
        <a:bodyPr/>
        <a:lstStyle/>
        <a:p>
          <a:endParaRPr lang="en-GB"/>
        </a:p>
      </dgm:t>
    </dgm:pt>
    <dgm:pt modelId="{AFDA7694-D4A3-4BB4-9311-EB56D6B31C9A}" type="sibTrans" cxnId="{80F6488B-1E4B-4821-B5B2-E14DDE03CD9C}">
      <dgm:prSet/>
      <dgm:spPr/>
      <dgm:t>
        <a:bodyPr/>
        <a:lstStyle/>
        <a:p>
          <a:endParaRPr lang="en-GB"/>
        </a:p>
      </dgm:t>
    </dgm:pt>
    <dgm:pt modelId="{0A116EDC-5ABF-4FDC-9AB4-B5313C6D780F}">
      <dgm:prSet phldrT="[Text]"/>
      <dgm:spPr/>
      <dgm:t>
        <a:bodyPr/>
        <a:lstStyle/>
        <a:p>
          <a:r>
            <a:rPr lang="en-GB" dirty="0" smtClean="0"/>
            <a:t>Responsible investment</a:t>
          </a:r>
          <a:endParaRPr lang="en-GB" dirty="0"/>
        </a:p>
      </dgm:t>
    </dgm:pt>
    <dgm:pt modelId="{F107EE36-B5C1-4FDB-A320-C25BCD6F943E}" type="parTrans" cxnId="{6C5443E6-2976-44E6-984A-D3E7C373A0C4}">
      <dgm:prSet/>
      <dgm:spPr/>
      <dgm:t>
        <a:bodyPr/>
        <a:lstStyle/>
        <a:p>
          <a:endParaRPr lang="en-GB"/>
        </a:p>
      </dgm:t>
    </dgm:pt>
    <dgm:pt modelId="{A914F36E-E7F9-4749-AFBF-591B5320900F}" type="sibTrans" cxnId="{6C5443E6-2976-44E6-984A-D3E7C373A0C4}">
      <dgm:prSet/>
      <dgm:spPr/>
      <dgm:t>
        <a:bodyPr/>
        <a:lstStyle/>
        <a:p>
          <a:endParaRPr lang="en-GB"/>
        </a:p>
      </dgm:t>
    </dgm:pt>
    <dgm:pt modelId="{F8D7D388-45FF-4586-A72E-DC2F5E03910A}">
      <dgm:prSet phldrT="[Text]"/>
      <dgm:spPr/>
      <dgm:t>
        <a:bodyPr/>
        <a:lstStyle/>
        <a:p>
          <a:r>
            <a:rPr lang="en-GB" dirty="0" smtClean="0"/>
            <a:t>Stakeholder expectations</a:t>
          </a:r>
          <a:endParaRPr lang="en-GB" dirty="0"/>
        </a:p>
      </dgm:t>
    </dgm:pt>
    <dgm:pt modelId="{5DBC2B96-20F4-4BED-B938-ED1E695A083D}" type="parTrans" cxnId="{E151CBBA-9CE4-46E8-BB9D-007B0492ACEB}">
      <dgm:prSet/>
      <dgm:spPr/>
      <dgm:t>
        <a:bodyPr/>
        <a:lstStyle/>
        <a:p>
          <a:endParaRPr lang="en-GB"/>
        </a:p>
      </dgm:t>
    </dgm:pt>
    <dgm:pt modelId="{FEF5C810-6B1E-4AC9-955A-5FE7C191A119}" type="sibTrans" cxnId="{E151CBBA-9CE4-46E8-BB9D-007B0492ACEB}">
      <dgm:prSet/>
      <dgm:spPr/>
      <dgm:t>
        <a:bodyPr/>
        <a:lstStyle/>
        <a:p>
          <a:endParaRPr lang="en-GB"/>
        </a:p>
      </dgm:t>
    </dgm:pt>
    <dgm:pt modelId="{EA59ECB7-12A2-4E47-970E-646B27E59F16}" type="pres">
      <dgm:prSet presAssocID="{03EB0925-E124-481C-8446-564CDD892234}" presName="matrix" presStyleCnt="0">
        <dgm:presLayoutVars>
          <dgm:chMax val="1"/>
          <dgm:dir/>
          <dgm:resizeHandles val="exact"/>
        </dgm:presLayoutVars>
      </dgm:prSet>
      <dgm:spPr/>
      <dgm:t>
        <a:bodyPr/>
        <a:lstStyle/>
        <a:p>
          <a:endParaRPr lang="en-GB"/>
        </a:p>
      </dgm:t>
    </dgm:pt>
    <dgm:pt modelId="{3D27007C-6811-4066-AC08-3F8F66058A15}" type="pres">
      <dgm:prSet presAssocID="{03EB0925-E124-481C-8446-564CDD892234}" presName="diamond" presStyleLbl="bgShp" presStyleIdx="0" presStyleCnt="1"/>
      <dgm:spPr/>
    </dgm:pt>
    <dgm:pt modelId="{828CE4C8-A589-4FBB-82AF-C100C6D26318}" type="pres">
      <dgm:prSet presAssocID="{03EB0925-E124-481C-8446-564CDD892234}" presName="quad1" presStyleLbl="node1" presStyleIdx="0" presStyleCnt="4">
        <dgm:presLayoutVars>
          <dgm:chMax val="0"/>
          <dgm:chPref val="0"/>
          <dgm:bulletEnabled val="1"/>
        </dgm:presLayoutVars>
      </dgm:prSet>
      <dgm:spPr/>
      <dgm:t>
        <a:bodyPr/>
        <a:lstStyle/>
        <a:p>
          <a:endParaRPr lang="en-GB"/>
        </a:p>
      </dgm:t>
    </dgm:pt>
    <dgm:pt modelId="{E2A9DC8E-4988-4061-B4ED-178414B33FD3}" type="pres">
      <dgm:prSet presAssocID="{03EB0925-E124-481C-8446-564CDD892234}" presName="quad2" presStyleLbl="node1" presStyleIdx="1" presStyleCnt="4">
        <dgm:presLayoutVars>
          <dgm:chMax val="0"/>
          <dgm:chPref val="0"/>
          <dgm:bulletEnabled val="1"/>
        </dgm:presLayoutVars>
      </dgm:prSet>
      <dgm:spPr/>
      <dgm:t>
        <a:bodyPr/>
        <a:lstStyle/>
        <a:p>
          <a:endParaRPr lang="en-GB"/>
        </a:p>
      </dgm:t>
    </dgm:pt>
    <dgm:pt modelId="{896969D2-35B8-4139-9606-683A7CBC9980}" type="pres">
      <dgm:prSet presAssocID="{03EB0925-E124-481C-8446-564CDD892234}" presName="quad3" presStyleLbl="node1" presStyleIdx="2" presStyleCnt="4">
        <dgm:presLayoutVars>
          <dgm:chMax val="0"/>
          <dgm:chPref val="0"/>
          <dgm:bulletEnabled val="1"/>
        </dgm:presLayoutVars>
      </dgm:prSet>
      <dgm:spPr/>
      <dgm:t>
        <a:bodyPr/>
        <a:lstStyle/>
        <a:p>
          <a:endParaRPr lang="en-GB"/>
        </a:p>
      </dgm:t>
    </dgm:pt>
    <dgm:pt modelId="{49811B20-E513-43DF-968B-FCA7140D13C1}" type="pres">
      <dgm:prSet presAssocID="{03EB0925-E124-481C-8446-564CDD892234}" presName="quad4" presStyleLbl="node1" presStyleIdx="3" presStyleCnt="4">
        <dgm:presLayoutVars>
          <dgm:chMax val="0"/>
          <dgm:chPref val="0"/>
          <dgm:bulletEnabled val="1"/>
        </dgm:presLayoutVars>
      </dgm:prSet>
      <dgm:spPr/>
      <dgm:t>
        <a:bodyPr/>
        <a:lstStyle/>
        <a:p>
          <a:endParaRPr lang="en-GB"/>
        </a:p>
      </dgm:t>
    </dgm:pt>
  </dgm:ptLst>
  <dgm:cxnLst>
    <dgm:cxn modelId="{6C5443E6-2976-44E6-984A-D3E7C373A0C4}" srcId="{03EB0925-E124-481C-8446-564CDD892234}" destId="{0A116EDC-5ABF-4FDC-9AB4-B5313C6D780F}" srcOrd="2" destOrd="0" parTransId="{F107EE36-B5C1-4FDB-A320-C25BCD6F943E}" sibTransId="{A914F36E-E7F9-4749-AFBF-591B5320900F}"/>
    <dgm:cxn modelId="{E151CBBA-9CE4-46E8-BB9D-007B0492ACEB}" srcId="{03EB0925-E124-481C-8446-564CDD892234}" destId="{F8D7D388-45FF-4586-A72E-DC2F5E03910A}" srcOrd="3" destOrd="0" parTransId="{5DBC2B96-20F4-4BED-B938-ED1E695A083D}" sibTransId="{FEF5C810-6B1E-4AC9-955A-5FE7C191A119}"/>
    <dgm:cxn modelId="{54B34FE3-53B5-4880-B12A-8A0F1562760E}" type="presOf" srcId="{F8D7D388-45FF-4586-A72E-DC2F5E03910A}" destId="{49811B20-E513-43DF-968B-FCA7140D13C1}" srcOrd="0" destOrd="0" presId="urn:microsoft.com/office/officeart/2005/8/layout/matrix3"/>
    <dgm:cxn modelId="{28231E72-9D35-4138-81D1-531BDFFA82B2}" srcId="{03EB0925-E124-481C-8446-564CDD892234}" destId="{7D8405F7-8DF1-447E-A67E-8F5626D7D704}" srcOrd="0" destOrd="0" parTransId="{B25BFCC3-C6F4-4D8E-A56A-50681A4620D6}" sibTransId="{E9F57525-51F4-4A36-9E04-5409388FBC7E}"/>
    <dgm:cxn modelId="{7C6EFC87-D44C-47EB-952C-08DC6A7EC444}" type="presOf" srcId="{0A116EDC-5ABF-4FDC-9AB4-B5313C6D780F}" destId="{896969D2-35B8-4139-9606-683A7CBC9980}" srcOrd="0" destOrd="0" presId="urn:microsoft.com/office/officeart/2005/8/layout/matrix3"/>
    <dgm:cxn modelId="{E4C40A77-22E2-4F70-97F8-328E1FC4C4B2}" type="presOf" srcId="{7D8405F7-8DF1-447E-A67E-8F5626D7D704}" destId="{828CE4C8-A589-4FBB-82AF-C100C6D26318}" srcOrd="0" destOrd="0" presId="urn:microsoft.com/office/officeart/2005/8/layout/matrix3"/>
    <dgm:cxn modelId="{E081D7CD-B066-4380-A271-E7718B2B6A14}" type="presOf" srcId="{CC2259A8-1DC5-4E31-A445-FFC9842F142D}" destId="{E2A9DC8E-4988-4061-B4ED-178414B33FD3}" srcOrd="0" destOrd="0" presId="urn:microsoft.com/office/officeart/2005/8/layout/matrix3"/>
    <dgm:cxn modelId="{80F6488B-1E4B-4821-B5B2-E14DDE03CD9C}" srcId="{03EB0925-E124-481C-8446-564CDD892234}" destId="{CC2259A8-1DC5-4E31-A445-FFC9842F142D}" srcOrd="1" destOrd="0" parTransId="{A0633669-8106-460B-88D9-A9C80AFB7A9A}" sibTransId="{AFDA7694-D4A3-4BB4-9311-EB56D6B31C9A}"/>
    <dgm:cxn modelId="{0C83C1E6-4A2E-49AD-89E0-B755BCE0EEAF}" type="presOf" srcId="{03EB0925-E124-481C-8446-564CDD892234}" destId="{EA59ECB7-12A2-4E47-970E-646B27E59F16}" srcOrd="0" destOrd="0" presId="urn:microsoft.com/office/officeart/2005/8/layout/matrix3"/>
    <dgm:cxn modelId="{B77AD05E-2A97-46F0-B9FD-8BB1E5F0E975}" type="presParOf" srcId="{EA59ECB7-12A2-4E47-970E-646B27E59F16}" destId="{3D27007C-6811-4066-AC08-3F8F66058A15}" srcOrd="0" destOrd="0" presId="urn:microsoft.com/office/officeart/2005/8/layout/matrix3"/>
    <dgm:cxn modelId="{A59FA4D7-9E72-4322-9556-73A0E23FCCC2}" type="presParOf" srcId="{EA59ECB7-12A2-4E47-970E-646B27E59F16}" destId="{828CE4C8-A589-4FBB-82AF-C100C6D26318}" srcOrd="1" destOrd="0" presId="urn:microsoft.com/office/officeart/2005/8/layout/matrix3"/>
    <dgm:cxn modelId="{2DEF8D75-70BA-4266-B2DB-F3605BA6A064}" type="presParOf" srcId="{EA59ECB7-12A2-4E47-970E-646B27E59F16}" destId="{E2A9DC8E-4988-4061-B4ED-178414B33FD3}" srcOrd="2" destOrd="0" presId="urn:microsoft.com/office/officeart/2005/8/layout/matrix3"/>
    <dgm:cxn modelId="{C23C0282-74FB-4BD8-AFFE-E3F475F47F67}" type="presParOf" srcId="{EA59ECB7-12A2-4E47-970E-646B27E59F16}" destId="{896969D2-35B8-4139-9606-683A7CBC9980}" srcOrd="3" destOrd="0" presId="urn:microsoft.com/office/officeart/2005/8/layout/matrix3"/>
    <dgm:cxn modelId="{73976122-3ADB-4971-AC4A-123F6F857238}" type="presParOf" srcId="{EA59ECB7-12A2-4E47-970E-646B27E59F16}" destId="{49811B20-E513-43DF-968B-FCA7140D13C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7007C-6811-4066-AC08-3F8F66058A15}">
      <dsp:nvSpPr>
        <dsp:cNvPr id="0" name=""/>
        <dsp:cNvSpPr/>
      </dsp:nvSpPr>
      <dsp:spPr>
        <a:xfrm>
          <a:off x="2917031" y="0"/>
          <a:ext cx="4038600" cy="40386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CE4C8-A589-4FBB-82AF-C100C6D26318}">
      <dsp:nvSpPr>
        <dsp:cNvPr id="0" name=""/>
        <dsp:cNvSpPr/>
      </dsp:nvSpPr>
      <dsp:spPr>
        <a:xfrm>
          <a:off x="3300698" y="383667"/>
          <a:ext cx="1575054" cy="15750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The technological revolution</a:t>
          </a:r>
          <a:endParaRPr lang="en-GB" sz="1800" kern="1200" dirty="0"/>
        </a:p>
      </dsp:txBody>
      <dsp:txXfrm>
        <a:off x="3377586" y="460555"/>
        <a:ext cx="1421278" cy="1421278"/>
      </dsp:txXfrm>
    </dsp:sp>
    <dsp:sp modelId="{E2A9DC8E-4988-4061-B4ED-178414B33FD3}">
      <dsp:nvSpPr>
        <dsp:cNvPr id="0" name=""/>
        <dsp:cNvSpPr/>
      </dsp:nvSpPr>
      <dsp:spPr>
        <a:xfrm>
          <a:off x="4996910" y="383667"/>
          <a:ext cx="1575054" cy="15750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The net generation</a:t>
          </a:r>
          <a:endParaRPr lang="en-GB" sz="1800" kern="1200" dirty="0"/>
        </a:p>
      </dsp:txBody>
      <dsp:txXfrm>
        <a:off x="5073798" y="460555"/>
        <a:ext cx="1421278" cy="1421278"/>
      </dsp:txXfrm>
    </dsp:sp>
    <dsp:sp modelId="{896969D2-35B8-4139-9606-683A7CBC9980}">
      <dsp:nvSpPr>
        <dsp:cNvPr id="0" name=""/>
        <dsp:cNvSpPr/>
      </dsp:nvSpPr>
      <dsp:spPr>
        <a:xfrm>
          <a:off x="3300698" y="2079879"/>
          <a:ext cx="1575054" cy="15750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Responsible investment</a:t>
          </a:r>
          <a:endParaRPr lang="en-GB" sz="1800" kern="1200" dirty="0"/>
        </a:p>
      </dsp:txBody>
      <dsp:txXfrm>
        <a:off x="3377586" y="2156767"/>
        <a:ext cx="1421278" cy="1421278"/>
      </dsp:txXfrm>
    </dsp:sp>
    <dsp:sp modelId="{49811B20-E513-43DF-968B-FCA7140D13C1}">
      <dsp:nvSpPr>
        <dsp:cNvPr id="0" name=""/>
        <dsp:cNvSpPr/>
      </dsp:nvSpPr>
      <dsp:spPr>
        <a:xfrm>
          <a:off x="4996910" y="2079879"/>
          <a:ext cx="1575054" cy="157505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Stakeholder expectations</a:t>
          </a:r>
          <a:endParaRPr lang="en-GB" sz="1800" kern="1200" dirty="0"/>
        </a:p>
      </dsp:txBody>
      <dsp:txXfrm>
        <a:off x="5073798" y="2156767"/>
        <a:ext cx="1421278" cy="142127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5790617-4B91-4AC6-BC05-BAD9449740BD}" type="datetimeFigureOut">
              <a:rPr lang="en-GB" smtClean="0"/>
              <a:t>04/03/2020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339A103-1AF0-44C2-A894-6503097F38C9}" type="slidenum">
              <a:rPr lang="en-GB" smtClean="0"/>
              <a:t>‹#›</a:t>
            </a:fld>
            <a:endParaRPr lang="en-GB"/>
          </a:p>
        </p:txBody>
      </p:sp>
    </p:spTree>
    <p:extLst>
      <p:ext uri="{BB962C8B-B14F-4D97-AF65-F5344CB8AC3E}">
        <p14:creationId xmlns:p14="http://schemas.microsoft.com/office/powerpoint/2010/main" val="21484790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BE37135-6F38-1C47-AACE-F17FCC3B2A54}" type="datetimeFigureOut">
              <a:rPr lang="en-US" smtClean="0"/>
              <a:t>3/4/2020</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FC64733-C1EB-EE4E-978A-A77D970C0558}" type="slidenum">
              <a:rPr lang="en-US" smtClean="0"/>
              <a:t>‹#›</a:t>
            </a:fld>
            <a:endParaRPr lang="en-US"/>
          </a:p>
        </p:txBody>
      </p:sp>
    </p:spTree>
    <p:extLst>
      <p:ext uri="{BB962C8B-B14F-4D97-AF65-F5344CB8AC3E}">
        <p14:creationId xmlns:p14="http://schemas.microsoft.com/office/powerpoint/2010/main" val="753150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F6AF56-6B5E-4523-A1BC-B70324ADF5B5}" type="slidenum">
              <a:rPr lang="en-GB" smtClean="0">
                <a:solidFill>
                  <a:prstClr val="black"/>
                </a:solidFill>
              </a:rPr>
              <a:pPr/>
              <a:t>40</a:t>
            </a:fld>
            <a:endParaRPr lang="en-GB">
              <a:solidFill>
                <a:prstClr val="black"/>
              </a:solidFill>
            </a:endParaRPr>
          </a:p>
        </p:txBody>
      </p:sp>
    </p:spTree>
    <p:extLst>
      <p:ext uri="{BB962C8B-B14F-4D97-AF65-F5344CB8AC3E}">
        <p14:creationId xmlns:p14="http://schemas.microsoft.com/office/powerpoint/2010/main" val="3916189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41</a:t>
            </a:fld>
            <a:endParaRPr lang="en-GB"/>
          </a:p>
        </p:txBody>
      </p:sp>
    </p:spTree>
    <p:extLst>
      <p:ext uri="{BB962C8B-B14F-4D97-AF65-F5344CB8AC3E}">
        <p14:creationId xmlns:p14="http://schemas.microsoft.com/office/powerpoint/2010/main" val="1476576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txBox="1">
            <a:spLocks noGrp="1" noChangeArrowheads="1"/>
          </p:cNvSpPr>
          <p:nvPr/>
        </p:nvSpPr>
        <p:spPr bwMode="auto">
          <a:xfrm>
            <a:off x="3859579" y="9443241"/>
            <a:ext cx="2953969" cy="497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614" tIns="45807" rIns="91614" bIns="45807" anchor="b"/>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eaLnBrk="1" hangingPunct="1"/>
            <a:fld id="{DD756096-91B9-40E8-BEB5-05B5E55F952B}" type="slidenum">
              <a:rPr lang="en-US" sz="1200">
                <a:latin typeface="Times New Roman" pitchFamily="18" charset="0"/>
                <a:cs typeface="Arial" pitchFamily="34" charset="0"/>
              </a:rPr>
              <a:pPr algn="r" eaLnBrk="1" hangingPunct="1"/>
              <a:t>42</a:t>
            </a:fld>
            <a:endParaRPr lang="en-US" sz="1200">
              <a:latin typeface="Times New Roman" pitchFamily="18" charset="0"/>
              <a:cs typeface="Arial" pitchFamily="34"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p:cNvSpPr>
            <a:spLocks noGrp="1" noChangeArrowheads="1"/>
          </p:cNvSpPr>
          <p:nvPr>
            <p:ph type="body" idx="1"/>
          </p:nvPr>
        </p:nvSpPr>
        <p:spPr bwMode="auto">
          <a:xfrm>
            <a:off x="681197" y="4722417"/>
            <a:ext cx="5452747" cy="447436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ea typeface="ＭＳ Ｐゴシック" pitchFamily="34" charset="-128"/>
            </a:endParaRPr>
          </a:p>
        </p:txBody>
      </p:sp>
    </p:spTree>
    <p:extLst>
      <p:ext uri="{BB962C8B-B14F-4D97-AF65-F5344CB8AC3E}">
        <p14:creationId xmlns:p14="http://schemas.microsoft.com/office/powerpoint/2010/main" val="1481441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p:txBody>
          <a:bodyPr/>
          <a:lstStyle/>
          <a:p>
            <a:pPr>
              <a:defRPr/>
            </a:pPr>
            <a:fld id="{C7C5229B-C49C-41BA-B662-4CC366BAC19B}" type="slidenum">
              <a:rPr lang="en-US"/>
              <a:pPr>
                <a:defRPr/>
              </a:pPr>
              <a:t>43</a:t>
            </a:fld>
            <a:endParaRPr lang="en-US"/>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latin typeface="Arial" pitchFamily="34" charset="0"/>
              <a:ea typeface="ＭＳ Ｐゴシック" pitchFamily="34" charset="-128"/>
            </a:endParaRPr>
          </a:p>
        </p:txBody>
      </p:sp>
    </p:spTree>
    <p:extLst>
      <p:ext uri="{BB962C8B-B14F-4D97-AF65-F5344CB8AC3E}">
        <p14:creationId xmlns:p14="http://schemas.microsoft.com/office/powerpoint/2010/main" val="1175400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jdelijke aanduiding voor dia-afbeelding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Tijdelijke aanduiding voor notiti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fr-FR" dirty="0" smtClean="0"/>
          </a:p>
        </p:txBody>
      </p:sp>
      <p:sp>
        <p:nvSpPr>
          <p:cNvPr id="34820" name="Tijdelijke aanduiding voor dianumm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lgn="r" eaLnBrk="0" hangingPunct="0">
              <a:defRPr sz="2000">
                <a:solidFill>
                  <a:schemeClr val="tx1"/>
                </a:solidFill>
                <a:latin typeface="Arial" pitchFamily="34" charset="0"/>
              </a:defRPr>
            </a:lvl1pPr>
            <a:lvl2pPr marL="742950" indent="-285750" algn="r" eaLnBrk="0" hangingPunct="0">
              <a:defRPr sz="2000">
                <a:solidFill>
                  <a:schemeClr val="tx1"/>
                </a:solidFill>
                <a:latin typeface="Arial" pitchFamily="34" charset="0"/>
              </a:defRPr>
            </a:lvl2pPr>
            <a:lvl3pPr marL="1143000" indent="-228600" algn="r" eaLnBrk="0" hangingPunct="0">
              <a:defRPr sz="2000">
                <a:solidFill>
                  <a:schemeClr val="tx1"/>
                </a:solidFill>
                <a:latin typeface="Arial" pitchFamily="34" charset="0"/>
              </a:defRPr>
            </a:lvl3pPr>
            <a:lvl4pPr marL="1600200" indent="-228600" algn="r" eaLnBrk="0" hangingPunct="0">
              <a:defRPr sz="2000">
                <a:solidFill>
                  <a:schemeClr val="tx1"/>
                </a:solidFill>
                <a:latin typeface="Arial" pitchFamily="34" charset="0"/>
              </a:defRPr>
            </a:lvl4pPr>
            <a:lvl5pPr marL="2057400" indent="-228600" algn="r" eaLnBrk="0" hangingPunct="0">
              <a:defRPr sz="2000">
                <a:solidFill>
                  <a:schemeClr val="tx1"/>
                </a:solidFill>
                <a:latin typeface="Arial" pitchFamily="34" charset="0"/>
              </a:defRPr>
            </a:lvl5pPr>
            <a:lvl6pPr marL="2514600" indent="-228600" algn="r" eaLnBrk="0" fontAlgn="base" hangingPunct="0">
              <a:spcBef>
                <a:spcPct val="0"/>
              </a:spcBef>
              <a:spcAft>
                <a:spcPct val="0"/>
              </a:spcAft>
              <a:defRPr sz="2000">
                <a:solidFill>
                  <a:schemeClr val="tx1"/>
                </a:solidFill>
                <a:latin typeface="Arial" pitchFamily="34" charset="0"/>
              </a:defRPr>
            </a:lvl6pPr>
            <a:lvl7pPr marL="2971800" indent="-228600" algn="r" eaLnBrk="0" fontAlgn="base" hangingPunct="0">
              <a:spcBef>
                <a:spcPct val="0"/>
              </a:spcBef>
              <a:spcAft>
                <a:spcPct val="0"/>
              </a:spcAft>
              <a:defRPr sz="2000">
                <a:solidFill>
                  <a:schemeClr val="tx1"/>
                </a:solidFill>
                <a:latin typeface="Arial" pitchFamily="34" charset="0"/>
              </a:defRPr>
            </a:lvl7pPr>
            <a:lvl8pPr marL="3429000" indent="-228600" algn="r" eaLnBrk="0" fontAlgn="base" hangingPunct="0">
              <a:spcBef>
                <a:spcPct val="0"/>
              </a:spcBef>
              <a:spcAft>
                <a:spcPct val="0"/>
              </a:spcAft>
              <a:defRPr sz="2000">
                <a:solidFill>
                  <a:schemeClr val="tx1"/>
                </a:solidFill>
                <a:latin typeface="Arial" pitchFamily="34" charset="0"/>
              </a:defRPr>
            </a:lvl8pPr>
            <a:lvl9pPr marL="3886200" indent="-228600" algn="r" eaLnBrk="0" fontAlgn="base" hangingPunct="0">
              <a:spcBef>
                <a:spcPct val="0"/>
              </a:spcBef>
              <a:spcAft>
                <a:spcPct val="0"/>
              </a:spcAft>
              <a:defRPr sz="2000">
                <a:solidFill>
                  <a:schemeClr val="tx1"/>
                </a:solidFill>
                <a:latin typeface="Arial" pitchFamily="34" charset="0"/>
              </a:defRPr>
            </a:lvl9pPr>
          </a:lstStyle>
          <a:p>
            <a:pPr eaLnBrk="1" hangingPunct="1"/>
            <a:fld id="{017BB90A-F73F-4988-8F7A-D94B6C29F609}" type="slidenum">
              <a:rPr lang="fr-FR" sz="1200" smtClean="0"/>
              <a:pPr eaLnBrk="1" hangingPunct="1"/>
              <a:t>44</a:t>
            </a:fld>
            <a:endParaRPr lang="fr-FR" sz="1200" smtClean="0"/>
          </a:p>
        </p:txBody>
      </p:sp>
    </p:spTree>
    <p:extLst>
      <p:ext uri="{BB962C8B-B14F-4D97-AF65-F5344CB8AC3E}">
        <p14:creationId xmlns:p14="http://schemas.microsoft.com/office/powerpoint/2010/main" val="1519193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45</a:t>
            </a:fld>
            <a:endParaRPr lang="en-GB"/>
          </a:p>
        </p:txBody>
      </p:sp>
    </p:spTree>
    <p:extLst>
      <p:ext uri="{BB962C8B-B14F-4D97-AF65-F5344CB8AC3E}">
        <p14:creationId xmlns:p14="http://schemas.microsoft.com/office/powerpoint/2010/main" val="4077834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49</a:t>
            </a:fld>
            <a:endParaRPr lang="en-GB"/>
          </a:p>
        </p:txBody>
      </p:sp>
    </p:spTree>
    <p:extLst>
      <p:ext uri="{BB962C8B-B14F-4D97-AF65-F5344CB8AC3E}">
        <p14:creationId xmlns:p14="http://schemas.microsoft.com/office/powerpoint/2010/main" val="231491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3/4/2020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3/4/2020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3/4/2020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76560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www.studynet1.herts.ac.uk/Program%20Files/TurningPoint/2003/Questions.html"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company yesterday … yesteryear</a:t>
            </a:r>
            <a:endParaRPr lang="en-GB" dirty="0"/>
          </a:p>
        </p:txBody>
      </p:sp>
      <p:sp>
        <p:nvSpPr>
          <p:cNvPr id="3" name="Content Placeholder 2"/>
          <p:cNvSpPr>
            <a:spLocks noGrp="1"/>
          </p:cNvSpPr>
          <p:nvPr>
            <p:ph idx="1"/>
          </p:nvPr>
        </p:nvSpPr>
        <p:spPr/>
        <p:txBody>
          <a:bodyPr>
            <a:normAutofit/>
          </a:bodyPr>
          <a:lstStyle/>
          <a:p>
            <a:r>
              <a:rPr lang="en-GB" dirty="0"/>
              <a:t>Wealthy families the providers of capital</a:t>
            </a:r>
          </a:p>
          <a:p>
            <a:r>
              <a:rPr lang="en-GB" dirty="0" smtClean="0"/>
              <a:t>“</a:t>
            </a:r>
            <a:r>
              <a:rPr lang="en-GB" dirty="0"/>
              <a:t>Owners” of the company?</a:t>
            </a:r>
          </a:p>
          <a:p>
            <a:r>
              <a:rPr lang="en-GB" dirty="0" smtClean="0"/>
              <a:t>Focus </a:t>
            </a:r>
            <a:r>
              <a:rPr lang="en-GB" dirty="0"/>
              <a:t>on shareholder </a:t>
            </a:r>
            <a:r>
              <a:rPr lang="en-GB" dirty="0" smtClean="0"/>
              <a:t>value</a:t>
            </a:r>
            <a:endParaRPr lang="en-GB" dirty="0"/>
          </a:p>
        </p:txBody>
      </p:sp>
    </p:spTree>
    <p:extLst>
      <p:ext uri="{BB962C8B-B14F-4D97-AF65-F5344CB8AC3E}">
        <p14:creationId xmlns:p14="http://schemas.microsoft.com/office/powerpoint/2010/main" val="2456018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Yesterday’s economic model</a:t>
            </a:r>
            <a:endParaRPr lang="en-GB" dirty="0"/>
          </a:p>
        </p:txBody>
      </p:sp>
      <p:sp>
        <p:nvSpPr>
          <p:cNvPr id="3" name="Content Placeholder 2"/>
          <p:cNvSpPr>
            <a:spLocks noGrp="1"/>
          </p:cNvSpPr>
          <p:nvPr>
            <p:ph idx="1"/>
          </p:nvPr>
        </p:nvSpPr>
        <p:spPr/>
        <p:txBody>
          <a:bodyPr>
            <a:normAutofit/>
          </a:bodyPr>
          <a:lstStyle/>
          <a:p>
            <a:r>
              <a:rPr lang="en-GB" dirty="0"/>
              <a:t>Yesterday’s economic model was based </a:t>
            </a:r>
            <a:r>
              <a:rPr lang="en-GB" dirty="0" smtClean="0"/>
              <a:t> on </a:t>
            </a:r>
            <a:r>
              <a:rPr lang="en-GB" dirty="0"/>
              <a:t>two false assumptions that :</a:t>
            </a:r>
          </a:p>
          <a:p>
            <a:pPr lvl="1"/>
            <a:r>
              <a:rPr lang="en-GB" dirty="0" smtClean="0"/>
              <a:t>Limitless </a:t>
            </a:r>
            <a:r>
              <a:rPr lang="en-GB" dirty="0"/>
              <a:t>resources in nature and </a:t>
            </a:r>
            <a:endParaRPr lang="en-GB" dirty="0" smtClean="0"/>
          </a:p>
          <a:p>
            <a:pPr lvl="1"/>
            <a:r>
              <a:rPr lang="en-GB" dirty="0"/>
              <a:t>P</a:t>
            </a:r>
            <a:r>
              <a:rPr lang="en-GB" dirty="0" smtClean="0"/>
              <a:t>lanet </a:t>
            </a:r>
            <a:r>
              <a:rPr lang="en-GB" dirty="0"/>
              <a:t>earth had an infinite capacity to </a:t>
            </a:r>
            <a:r>
              <a:rPr lang="en-GB" dirty="0" smtClean="0"/>
              <a:t>absorb waste</a:t>
            </a:r>
          </a:p>
          <a:p>
            <a:r>
              <a:rPr lang="en-GB" dirty="0" smtClean="0"/>
              <a:t>Take-make-waste</a:t>
            </a:r>
            <a:endParaRPr lang="en-GB" dirty="0"/>
          </a:p>
          <a:p>
            <a:r>
              <a:rPr lang="en-GB" dirty="0" smtClean="0"/>
              <a:t>Industrial </a:t>
            </a:r>
            <a:r>
              <a:rPr lang="en-GB" dirty="0"/>
              <a:t>revolution</a:t>
            </a:r>
          </a:p>
          <a:p>
            <a:r>
              <a:rPr lang="en-GB" dirty="0" smtClean="0"/>
              <a:t>Until </a:t>
            </a:r>
            <a:r>
              <a:rPr lang="en-GB" dirty="0"/>
              <a:t>middle of </a:t>
            </a:r>
            <a:r>
              <a:rPr lang="en-GB" dirty="0" smtClean="0"/>
              <a:t>20</a:t>
            </a:r>
            <a:r>
              <a:rPr lang="en-GB" baseline="30000" dirty="0" smtClean="0"/>
              <a:t>th</a:t>
            </a:r>
            <a:r>
              <a:rPr lang="en-GB" dirty="0" smtClean="0"/>
              <a:t> century</a:t>
            </a:r>
            <a:endParaRPr lang="en-GB" dirty="0"/>
          </a:p>
          <a:p>
            <a:endParaRPr lang="en-GB" dirty="0"/>
          </a:p>
        </p:txBody>
      </p:sp>
    </p:spTree>
    <p:extLst>
      <p:ext uri="{BB962C8B-B14F-4D97-AF65-F5344CB8AC3E}">
        <p14:creationId xmlns:p14="http://schemas.microsoft.com/office/powerpoint/2010/main" val="4036144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company</a:t>
            </a:r>
            <a:endParaRPr lang="en-GB" dirty="0"/>
          </a:p>
        </p:txBody>
      </p:sp>
      <p:sp>
        <p:nvSpPr>
          <p:cNvPr id="3" name="Content Placeholder 2"/>
          <p:cNvSpPr>
            <a:spLocks noGrp="1"/>
          </p:cNvSpPr>
          <p:nvPr>
            <p:ph idx="1"/>
          </p:nvPr>
        </p:nvSpPr>
        <p:spPr/>
        <p:txBody>
          <a:bodyPr>
            <a:normAutofit/>
          </a:bodyPr>
          <a:lstStyle/>
          <a:p>
            <a:r>
              <a:rPr lang="en-GB" dirty="0" smtClean="0"/>
              <a:t>New capitalists</a:t>
            </a:r>
            <a:endParaRPr lang="en-GB" dirty="0"/>
          </a:p>
          <a:p>
            <a:r>
              <a:rPr lang="en-GB" dirty="0"/>
              <a:t>Stakeholders </a:t>
            </a:r>
            <a:r>
              <a:rPr lang="en-GB" dirty="0" smtClean="0"/>
              <a:t>–inclusive governance</a:t>
            </a:r>
            <a:endParaRPr lang="en-GB" dirty="0"/>
          </a:p>
          <a:p>
            <a:r>
              <a:rPr lang="en-GB" dirty="0"/>
              <a:t>Take account of the reasonable and </a:t>
            </a:r>
            <a:r>
              <a:rPr lang="en-GB" dirty="0" smtClean="0"/>
              <a:t>legitimate concerns of stakeholders</a:t>
            </a:r>
            <a:endParaRPr lang="en-GB" dirty="0"/>
          </a:p>
          <a:p>
            <a:r>
              <a:rPr lang="en-GB" dirty="0"/>
              <a:t>Not in a vacuum </a:t>
            </a:r>
            <a:r>
              <a:rPr lang="en-GB" dirty="0" smtClean="0"/>
              <a:t>–a </a:t>
            </a:r>
            <a:r>
              <a:rPr lang="en-GB" dirty="0"/>
              <a:t>triple context in a </a:t>
            </a:r>
            <a:r>
              <a:rPr lang="en-GB" dirty="0" smtClean="0"/>
              <a:t>changed world</a:t>
            </a:r>
            <a:endParaRPr lang="en-GB" dirty="0"/>
          </a:p>
          <a:p>
            <a:r>
              <a:rPr lang="en-GB" dirty="0" smtClean="0"/>
              <a:t>What </a:t>
            </a:r>
            <a:r>
              <a:rPr lang="en-GB" dirty="0"/>
              <a:t>are the specifics?</a:t>
            </a:r>
          </a:p>
        </p:txBody>
      </p:sp>
    </p:spTree>
    <p:extLst>
      <p:ext uri="{BB962C8B-B14F-4D97-AF65-F5344CB8AC3E}">
        <p14:creationId xmlns:p14="http://schemas.microsoft.com/office/powerpoint/2010/main" val="1329977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capitalism</a:t>
            </a:r>
            <a:endParaRPr lang="en-GB" dirty="0"/>
          </a:p>
        </p:txBody>
      </p:sp>
      <p:sp>
        <p:nvSpPr>
          <p:cNvPr id="3" name="Content Placeholder 2"/>
          <p:cNvSpPr>
            <a:spLocks noGrp="1"/>
          </p:cNvSpPr>
          <p:nvPr>
            <p:ph idx="1"/>
          </p:nvPr>
        </p:nvSpPr>
        <p:spPr/>
        <p:txBody>
          <a:bodyPr>
            <a:normAutofit fontScale="92500" lnSpcReduction="20000"/>
          </a:bodyPr>
          <a:lstStyle/>
          <a:p>
            <a:r>
              <a:rPr lang="en-GB" dirty="0"/>
              <a:t>C</a:t>
            </a:r>
            <a:r>
              <a:rPr lang="en-GB" dirty="0" smtClean="0"/>
              <a:t>apitalist </a:t>
            </a:r>
            <a:r>
              <a:rPr lang="en-GB" dirty="0"/>
              <a:t>model that the western world found itself in after the 2008 financial collapse that resulted in the world wide economic </a:t>
            </a:r>
            <a:r>
              <a:rPr lang="en-GB" dirty="0" smtClean="0"/>
              <a:t>downturn</a:t>
            </a:r>
          </a:p>
          <a:p>
            <a:r>
              <a:rPr lang="en-GB" dirty="0"/>
              <a:t>M</a:t>
            </a:r>
            <a:r>
              <a:rPr lang="en-GB" dirty="0" smtClean="0"/>
              <a:t>odel </a:t>
            </a:r>
            <a:r>
              <a:rPr lang="en-GB" dirty="0"/>
              <a:t>in which money (usually from tax-payers) is thrown at crisis after crisis to keep a flawed, unregulated capitalist system alive. In a new capitalist model it has become easier to make money with other people's money, instead of actually making and selling stuff.</a:t>
            </a:r>
          </a:p>
          <a:p>
            <a:r>
              <a:rPr lang="en-GB" dirty="0" smtClean="0"/>
              <a:t>All </a:t>
            </a:r>
            <a:r>
              <a:rPr lang="en-GB" dirty="0"/>
              <a:t>the big bailed-out banks in the U.S. can borrow money from the state at zero interest, which they then lend out again to the government in order to finance the deficit created by that bail-out. And the government has to pay interest on those </a:t>
            </a:r>
            <a:r>
              <a:rPr lang="en-GB" dirty="0" smtClean="0"/>
              <a:t>loans.</a:t>
            </a:r>
          </a:p>
          <a:p>
            <a:r>
              <a:rPr lang="en-GB" dirty="0"/>
              <a:t>N</a:t>
            </a:r>
            <a:r>
              <a:rPr lang="en-GB" dirty="0" smtClean="0"/>
              <a:t>ew </a:t>
            </a:r>
            <a:r>
              <a:rPr lang="en-GB" dirty="0"/>
              <a:t>capitalism means that the taxpayer has to bleed, in order to help failing companies which can no longer sell their stuff, because the taxpayer has no more money?</a:t>
            </a:r>
          </a:p>
          <a:p>
            <a:endParaRPr lang="en-GB" dirty="0"/>
          </a:p>
        </p:txBody>
      </p:sp>
    </p:spTree>
    <p:extLst>
      <p:ext uri="{BB962C8B-B14F-4D97-AF65-F5344CB8AC3E}">
        <p14:creationId xmlns:p14="http://schemas.microsoft.com/office/powerpoint/2010/main" val="646928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capitalists</a:t>
            </a:r>
            <a:endParaRPr lang="en-GB" dirty="0"/>
          </a:p>
        </p:txBody>
      </p:sp>
      <p:sp>
        <p:nvSpPr>
          <p:cNvPr id="3" name="Content Placeholder 2"/>
          <p:cNvSpPr>
            <a:spLocks noGrp="1"/>
          </p:cNvSpPr>
          <p:nvPr>
            <p:ph idx="1"/>
          </p:nvPr>
        </p:nvSpPr>
        <p:spPr/>
        <p:txBody>
          <a:bodyPr>
            <a:normAutofit fontScale="92500"/>
          </a:bodyPr>
          <a:lstStyle/>
          <a:p>
            <a:r>
              <a:rPr lang="en-GB" dirty="0" smtClean="0"/>
              <a:t>Term </a:t>
            </a:r>
            <a:r>
              <a:rPr lang="en-GB" dirty="0"/>
              <a:t>used by </a:t>
            </a:r>
            <a:r>
              <a:rPr lang="en-GB" dirty="0" smtClean="0"/>
              <a:t>Kelso (1961) </a:t>
            </a:r>
          </a:p>
          <a:p>
            <a:r>
              <a:rPr lang="en-GB" dirty="0" smtClean="0"/>
              <a:t>Describes </a:t>
            </a:r>
            <a:r>
              <a:rPr lang="en-GB" dirty="0"/>
              <a:t>the increasing ownership of companies by collective investment schemes representing millions of savers. The millions of savers are defined as the “New Capitalists.” </a:t>
            </a:r>
            <a:endParaRPr lang="en-GB" dirty="0" smtClean="0"/>
          </a:p>
          <a:p>
            <a:r>
              <a:rPr lang="en-GB" dirty="0"/>
              <a:t>I</a:t>
            </a:r>
            <a:r>
              <a:rPr lang="en-GB" dirty="0" smtClean="0"/>
              <a:t>nclude </a:t>
            </a:r>
            <a:r>
              <a:rPr lang="en-GB" dirty="0"/>
              <a:t>individuals with retirement savings, life insurance and other direct and indirect equity investments. </a:t>
            </a:r>
            <a:endParaRPr lang="en-GB" dirty="0" smtClean="0"/>
          </a:p>
          <a:p>
            <a:r>
              <a:rPr lang="en-GB" dirty="0" smtClean="0"/>
              <a:t>Currently </a:t>
            </a:r>
            <a:r>
              <a:rPr lang="en-GB" dirty="0"/>
              <a:t>they represent between one half and one third of the adult population of most developed countries, and own between 40% and 80% of the outstanding shares on the stock markets of the developed world.</a:t>
            </a:r>
            <a:r>
              <a:rPr lang="en-GB" baseline="30000" dirty="0"/>
              <a:t>[</a:t>
            </a:r>
            <a:endParaRPr lang="en-GB" dirty="0"/>
          </a:p>
        </p:txBody>
      </p:sp>
    </p:spTree>
    <p:extLst>
      <p:ext uri="{BB962C8B-B14F-4D97-AF65-F5344CB8AC3E}">
        <p14:creationId xmlns:p14="http://schemas.microsoft.com/office/powerpoint/2010/main" val="2774230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Changed World</a:t>
            </a:r>
            <a:endParaRPr lang="en-GB" dirty="0"/>
          </a:p>
        </p:txBody>
      </p:sp>
      <p:sp>
        <p:nvSpPr>
          <p:cNvPr id="3" name="Content Placeholder 2"/>
          <p:cNvSpPr>
            <a:spLocks noGrp="1"/>
          </p:cNvSpPr>
          <p:nvPr>
            <p:ph idx="1"/>
          </p:nvPr>
        </p:nvSpPr>
        <p:spPr/>
        <p:txBody>
          <a:bodyPr>
            <a:normAutofit fontScale="85000" lnSpcReduction="20000"/>
          </a:bodyPr>
          <a:lstStyle/>
          <a:p>
            <a:r>
              <a:rPr lang="en-GB" dirty="0"/>
              <a:t>Global financial crises </a:t>
            </a:r>
          </a:p>
          <a:p>
            <a:r>
              <a:rPr lang="en-GB" dirty="0"/>
              <a:t>Climate change </a:t>
            </a:r>
            <a:r>
              <a:rPr lang="en-GB" dirty="0" smtClean="0"/>
              <a:t>crisis</a:t>
            </a:r>
            <a:endParaRPr lang="en-GB" dirty="0"/>
          </a:p>
          <a:p>
            <a:r>
              <a:rPr lang="en-GB" dirty="0"/>
              <a:t>Ecological </a:t>
            </a:r>
            <a:r>
              <a:rPr lang="en-GB" dirty="0" smtClean="0"/>
              <a:t>overshoot</a:t>
            </a:r>
            <a:endParaRPr lang="en-GB" dirty="0"/>
          </a:p>
          <a:p>
            <a:r>
              <a:rPr lang="en-GB" dirty="0"/>
              <a:t>Radical </a:t>
            </a:r>
            <a:r>
              <a:rPr lang="en-GB" dirty="0" smtClean="0"/>
              <a:t>transparency</a:t>
            </a:r>
            <a:endParaRPr lang="en-GB" dirty="0"/>
          </a:p>
          <a:p>
            <a:r>
              <a:rPr lang="en-GB" dirty="0"/>
              <a:t>Greater expectations from </a:t>
            </a:r>
            <a:r>
              <a:rPr lang="en-GB" dirty="0" smtClean="0"/>
              <a:t>stakeholders</a:t>
            </a:r>
            <a:endParaRPr lang="en-GB" dirty="0"/>
          </a:p>
          <a:p>
            <a:r>
              <a:rPr lang="en-GB" dirty="0"/>
              <a:t>Population </a:t>
            </a:r>
            <a:r>
              <a:rPr lang="en-GB" dirty="0" smtClean="0"/>
              <a:t>growth</a:t>
            </a:r>
            <a:endParaRPr lang="en-GB" dirty="0"/>
          </a:p>
          <a:p>
            <a:r>
              <a:rPr lang="en-GB" dirty="0"/>
              <a:t>Cannot carry on business as </a:t>
            </a:r>
            <a:r>
              <a:rPr lang="en-GB" dirty="0" smtClean="0"/>
              <a:t>usual</a:t>
            </a:r>
            <a:endParaRPr lang="en-GB" dirty="0"/>
          </a:p>
          <a:p>
            <a:r>
              <a:rPr lang="en-GB" dirty="0"/>
              <a:t>Have to learn to make more with </a:t>
            </a:r>
            <a:r>
              <a:rPr lang="en-GB" dirty="0" smtClean="0"/>
              <a:t>less</a:t>
            </a:r>
            <a:endParaRPr lang="en-GB" dirty="0"/>
          </a:p>
          <a:p>
            <a:r>
              <a:rPr lang="en-GB" dirty="0"/>
              <a:t>Requires change in corporate </a:t>
            </a:r>
            <a:r>
              <a:rPr lang="en-GB" dirty="0" smtClean="0"/>
              <a:t>behaviour</a:t>
            </a:r>
            <a:endParaRPr lang="en-GB" dirty="0"/>
          </a:p>
          <a:p>
            <a:endParaRPr lang="en-GB" dirty="0"/>
          </a:p>
        </p:txBody>
      </p:sp>
    </p:spTree>
    <p:extLst>
      <p:ext uri="{BB962C8B-B14F-4D97-AF65-F5344CB8AC3E}">
        <p14:creationId xmlns:p14="http://schemas.microsoft.com/office/powerpoint/2010/main" val="4264553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Drivers of Change</a:t>
            </a:r>
            <a:endParaRPr lang="en-GB" dirty="0"/>
          </a:p>
        </p:txBody>
      </p:sp>
      <p:graphicFrame>
        <p:nvGraphicFramePr>
          <p:cNvPr id="4" name="Content Placeholder 3"/>
          <p:cNvGraphicFramePr>
            <a:graphicFrameLocks noGrp="1"/>
          </p:cNvGraphicFramePr>
          <p:nvPr>
            <p:ph idx="1"/>
            <p:extLst/>
          </p:nvPr>
        </p:nvGraphicFramePr>
        <p:xfrm>
          <a:off x="1143000" y="2057400"/>
          <a:ext cx="9872663" cy="4038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241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 of market value</a:t>
            </a:r>
            <a:endParaRPr lang="en-GB" dirty="0"/>
          </a:p>
        </p:txBody>
      </p:sp>
      <p:pic>
        <p:nvPicPr>
          <p:cNvPr id="4" name="Content Placeholder 3"/>
          <p:cNvPicPr>
            <a:picLocks noGrp="1" noChangeAspect="1"/>
          </p:cNvPicPr>
          <p:nvPr>
            <p:ph idx="1"/>
          </p:nvPr>
        </p:nvPicPr>
        <p:blipFill>
          <a:blip r:embed="rId2"/>
          <a:stretch>
            <a:fillRect/>
          </a:stretch>
        </p:blipFill>
        <p:spPr>
          <a:xfrm>
            <a:off x="3433960" y="2057400"/>
            <a:ext cx="5290742" cy="4038600"/>
          </a:xfrm>
          <a:prstGeom prst="rect">
            <a:avLst/>
          </a:prstGeom>
        </p:spPr>
      </p:pic>
    </p:spTree>
    <p:extLst>
      <p:ext uri="{BB962C8B-B14F-4D97-AF65-F5344CB8AC3E}">
        <p14:creationId xmlns:p14="http://schemas.microsoft.com/office/powerpoint/2010/main" val="3515201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Boston 1997</a:t>
            </a:r>
            <a:endParaRPr lang="en-GB" dirty="0"/>
          </a:p>
        </p:txBody>
      </p:sp>
      <p:sp>
        <p:nvSpPr>
          <p:cNvPr id="3" name="Content Placeholder 2"/>
          <p:cNvSpPr>
            <a:spLocks noGrp="1"/>
          </p:cNvSpPr>
          <p:nvPr>
            <p:ph idx="1"/>
          </p:nvPr>
        </p:nvSpPr>
        <p:spPr/>
        <p:txBody>
          <a:bodyPr>
            <a:normAutofit/>
          </a:bodyPr>
          <a:lstStyle/>
          <a:p>
            <a:r>
              <a:rPr lang="en-GB" dirty="0"/>
              <a:t>Not reporting on 80% of market value?</a:t>
            </a:r>
          </a:p>
          <a:p>
            <a:r>
              <a:rPr lang="en-GB" dirty="0" smtClean="0"/>
              <a:t>Corporate </a:t>
            </a:r>
            <a:r>
              <a:rPr lang="en-GB" dirty="0"/>
              <a:t>reporting not fulfilling </a:t>
            </a:r>
            <a:r>
              <a:rPr lang="en-GB" dirty="0" smtClean="0"/>
              <a:t>its purpose</a:t>
            </a:r>
            <a:endParaRPr lang="en-GB" dirty="0"/>
          </a:p>
          <a:p>
            <a:r>
              <a:rPr lang="en-GB" dirty="0" smtClean="0"/>
              <a:t>Set </a:t>
            </a:r>
            <a:r>
              <a:rPr lang="en-GB" dirty="0"/>
              <a:t>standards for the intangible assets</a:t>
            </a:r>
          </a:p>
          <a:p>
            <a:r>
              <a:rPr lang="en-GB" dirty="0" smtClean="0"/>
              <a:t>Sustainability </a:t>
            </a:r>
            <a:r>
              <a:rPr lang="en-GB" dirty="0"/>
              <a:t>reporting</a:t>
            </a:r>
          </a:p>
          <a:p>
            <a:endParaRPr lang="en-GB" dirty="0"/>
          </a:p>
        </p:txBody>
      </p:sp>
    </p:spTree>
    <p:extLst>
      <p:ext uri="{BB962C8B-B14F-4D97-AF65-F5344CB8AC3E}">
        <p14:creationId xmlns:p14="http://schemas.microsoft.com/office/powerpoint/2010/main" val="2912414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we communicate/live/love</a:t>
            </a:r>
            <a:endParaRPr lang="en-GB" dirty="0"/>
          </a:p>
        </p:txBody>
      </p:sp>
      <p:pic>
        <p:nvPicPr>
          <p:cNvPr id="4" name="Content Placeholder 3"/>
          <p:cNvPicPr>
            <a:picLocks noGrp="1" noChangeAspect="1"/>
          </p:cNvPicPr>
          <p:nvPr>
            <p:ph idx="1"/>
          </p:nvPr>
        </p:nvPicPr>
        <p:blipFill>
          <a:blip r:embed="rId2"/>
          <a:stretch>
            <a:fillRect/>
          </a:stretch>
        </p:blipFill>
        <p:spPr>
          <a:xfrm>
            <a:off x="3278981" y="2662237"/>
            <a:ext cx="5600700" cy="2828925"/>
          </a:xfrm>
          <a:prstGeom prst="rect">
            <a:avLst/>
          </a:prstGeom>
        </p:spPr>
      </p:pic>
    </p:spTree>
    <p:extLst>
      <p:ext uri="{BB962C8B-B14F-4D97-AF65-F5344CB8AC3E}">
        <p14:creationId xmlns:p14="http://schemas.microsoft.com/office/powerpoint/2010/main" val="2938954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544010" y="266898"/>
            <a:ext cx="11368825" cy="6400119"/>
          </a:xfrm>
        </p:spPr>
      </p:pic>
    </p:spTree>
    <p:extLst>
      <p:ext uri="{BB962C8B-B14F-4D97-AF65-F5344CB8AC3E}">
        <p14:creationId xmlns:p14="http://schemas.microsoft.com/office/powerpoint/2010/main" val="918222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666" y="188812"/>
            <a:ext cx="11574683" cy="6510760"/>
          </a:xfrm>
          <a:prstGeom prst="rect">
            <a:avLst/>
          </a:prstGeom>
        </p:spPr>
      </p:pic>
    </p:spTree>
    <p:extLst>
      <p:ext uri="{BB962C8B-B14F-4D97-AF65-F5344CB8AC3E}">
        <p14:creationId xmlns:p14="http://schemas.microsoft.com/office/powerpoint/2010/main" val="3020444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987" y="260430"/>
            <a:ext cx="11343189" cy="6380545"/>
          </a:xfrm>
          <a:prstGeom prst="rect">
            <a:avLst/>
          </a:prstGeom>
        </p:spPr>
      </p:pic>
    </p:spTree>
    <p:extLst>
      <p:ext uri="{BB962C8B-B14F-4D97-AF65-F5344CB8AC3E}">
        <p14:creationId xmlns:p14="http://schemas.microsoft.com/office/powerpoint/2010/main" val="1144824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322" y="375885"/>
            <a:ext cx="12192000" cy="5874736"/>
          </a:xfrm>
          <a:prstGeom prst="rect">
            <a:avLst/>
          </a:prstGeom>
        </p:spPr>
      </p:pic>
    </p:spTree>
    <p:extLst>
      <p:ext uri="{BB962C8B-B14F-4D97-AF65-F5344CB8AC3E}">
        <p14:creationId xmlns:p14="http://schemas.microsoft.com/office/powerpoint/2010/main" val="1842048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age</a:t>
            </a:r>
            <a:endParaRPr lang="en-GB" dirty="0"/>
          </a:p>
        </p:txBody>
      </p:sp>
      <p:pic>
        <p:nvPicPr>
          <p:cNvPr id="4" name="Content Placeholder 3"/>
          <p:cNvPicPr>
            <a:picLocks noGrp="1" noChangeAspect="1"/>
          </p:cNvPicPr>
          <p:nvPr>
            <p:ph idx="1"/>
          </p:nvPr>
        </p:nvPicPr>
        <p:blipFill>
          <a:blip r:embed="rId2"/>
          <a:stretch>
            <a:fillRect/>
          </a:stretch>
        </p:blipFill>
        <p:spPr>
          <a:xfrm>
            <a:off x="3259080" y="2057400"/>
            <a:ext cx="5640502" cy="4038600"/>
          </a:xfrm>
          <a:prstGeom prst="rect">
            <a:avLst/>
          </a:prstGeom>
        </p:spPr>
      </p:pic>
    </p:spTree>
    <p:extLst>
      <p:ext uri="{BB962C8B-B14F-4D97-AF65-F5344CB8AC3E}">
        <p14:creationId xmlns:p14="http://schemas.microsoft.com/office/powerpoint/2010/main" val="2204780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8470" y="0"/>
            <a:ext cx="8875059" cy="6858000"/>
          </a:xfrm>
          <a:prstGeom prst="rect">
            <a:avLst/>
          </a:prstGeom>
        </p:spPr>
      </p:pic>
    </p:spTree>
    <p:extLst>
      <p:ext uri="{BB962C8B-B14F-4D97-AF65-F5344CB8AC3E}">
        <p14:creationId xmlns:p14="http://schemas.microsoft.com/office/powerpoint/2010/main" val="3485315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happens in 60 seconds online</a:t>
            </a:r>
            <a:endParaRPr lang="en-GB" dirty="0"/>
          </a:p>
        </p:txBody>
      </p:sp>
    </p:spTree>
    <p:extLst>
      <p:ext uri="{BB962C8B-B14F-4D97-AF65-F5344CB8AC3E}">
        <p14:creationId xmlns:p14="http://schemas.microsoft.com/office/powerpoint/2010/main" val="2206802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14532" y="0"/>
            <a:ext cx="4873689" cy="6858000"/>
          </a:xfrm>
          <a:prstGeom prst="rect">
            <a:avLst/>
          </a:prstGeom>
        </p:spPr>
      </p:pic>
    </p:spTree>
    <p:extLst>
      <p:ext uri="{BB962C8B-B14F-4D97-AF65-F5344CB8AC3E}">
        <p14:creationId xmlns:p14="http://schemas.microsoft.com/office/powerpoint/2010/main" val="21140866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Stakeholders remember them ?</a:t>
            </a:r>
            <a:endParaRPr lang="en-GB" dirty="0"/>
          </a:p>
        </p:txBody>
      </p:sp>
      <p:sp>
        <p:nvSpPr>
          <p:cNvPr id="3" name="Content Placeholder 2"/>
          <p:cNvSpPr>
            <a:spLocks noGrp="1"/>
          </p:cNvSpPr>
          <p:nvPr>
            <p:ph idx="1"/>
          </p:nvPr>
        </p:nvSpPr>
        <p:spPr/>
        <p:txBody>
          <a:bodyPr>
            <a:normAutofit/>
          </a:bodyPr>
          <a:lstStyle/>
          <a:p>
            <a:r>
              <a:rPr lang="en-GB" dirty="0"/>
              <a:t>Parties who contract with the entity e.g. </a:t>
            </a:r>
            <a:r>
              <a:rPr lang="en-GB" dirty="0" smtClean="0"/>
              <a:t>customers</a:t>
            </a:r>
            <a:r>
              <a:rPr lang="en-GB" dirty="0"/>
              <a:t>, employees , suppliers </a:t>
            </a:r>
            <a:r>
              <a:rPr lang="en-GB" dirty="0" err="1" smtClean="0"/>
              <a:t>etc</a:t>
            </a:r>
            <a:endParaRPr lang="en-GB" dirty="0"/>
          </a:p>
          <a:p>
            <a:r>
              <a:rPr lang="en-GB" dirty="0" smtClean="0"/>
              <a:t>Parties </a:t>
            </a:r>
            <a:r>
              <a:rPr lang="en-GB" dirty="0"/>
              <a:t>who have a </a:t>
            </a:r>
            <a:r>
              <a:rPr lang="en-GB" dirty="0" smtClean="0"/>
              <a:t>non-contractual </a:t>
            </a:r>
            <a:r>
              <a:rPr lang="en-GB" dirty="0"/>
              <a:t>nexus </a:t>
            </a:r>
            <a:r>
              <a:rPr lang="en-GB" dirty="0" smtClean="0"/>
              <a:t>with </a:t>
            </a:r>
            <a:r>
              <a:rPr lang="en-GB" dirty="0"/>
              <a:t>the entity e.g. civil society, local </a:t>
            </a:r>
            <a:r>
              <a:rPr lang="en-GB" dirty="0" smtClean="0"/>
              <a:t>communities</a:t>
            </a:r>
            <a:r>
              <a:rPr lang="en-GB" dirty="0"/>
              <a:t>, NGOs, the environment</a:t>
            </a:r>
          </a:p>
          <a:p>
            <a:r>
              <a:rPr lang="en-GB" dirty="0" smtClean="0"/>
              <a:t>Government as </a:t>
            </a:r>
            <a:r>
              <a:rPr lang="en-GB" dirty="0"/>
              <a:t>legislator or regulator</a:t>
            </a:r>
          </a:p>
        </p:txBody>
      </p:sp>
    </p:spTree>
    <p:extLst>
      <p:ext uri="{BB962C8B-B14F-4D97-AF65-F5344CB8AC3E}">
        <p14:creationId xmlns:p14="http://schemas.microsoft.com/office/powerpoint/2010/main" val="2033695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Owners</a:t>
            </a:r>
            <a:endParaRPr lang="en-GB" dirty="0"/>
          </a:p>
        </p:txBody>
      </p:sp>
      <p:sp>
        <p:nvSpPr>
          <p:cNvPr id="3" name="Content Placeholder 2"/>
          <p:cNvSpPr>
            <a:spLocks noGrp="1"/>
          </p:cNvSpPr>
          <p:nvPr>
            <p:ph idx="1"/>
          </p:nvPr>
        </p:nvSpPr>
        <p:spPr/>
        <p:txBody>
          <a:bodyPr>
            <a:normAutofit/>
          </a:bodyPr>
          <a:lstStyle/>
          <a:p>
            <a:r>
              <a:rPr lang="en-GB" dirty="0"/>
              <a:t>Person cannot be owned</a:t>
            </a:r>
          </a:p>
          <a:p>
            <a:r>
              <a:rPr lang="en-GB" dirty="0" smtClean="0"/>
              <a:t>Shareholders </a:t>
            </a:r>
            <a:r>
              <a:rPr lang="en-GB" dirty="0"/>
              <a:t>have important incorporeal </a:t>
            </a:r>
            <a:r>
              <a:rPr lang="en-GB" dirty="0" smtClean="0"/>
              <a:t>rights</a:t>
            </a:r>
            <a:endParaRPr lang="en-GB" dirty="0"/>
          </a:p>
          <a:p>
            <a:r>
              <a:rPr lang="en-GB" dirty="0" smtClean="0"/>
              <a:t>Secondary </a:t>
            </a:r>
            <a:r>
              <a:rPr lang="en-GB" dirty="0"/>
              <a:t>markets</a:t>
            </a:r>
          </a:p>
          <a:p>
            <a:r>
              <a:rPr lang="en-GB" dirty="0" smtClean="0"/>
              <a:t>Company </a:t>
            </a:r>
            <a:r>
              <a:rPr lang="en-GB" dirty="0"/>
              <a:t>sovereign</a:t>
            </a:r>
          </a:p>
          <a:p>
            <a:r>
              <a:rPr lang="en-GB" dirty="0" smtClean="0"/>
              <a:t>Milton </a:t>
            </a:r>
            <a:r>
              <a:rPr lang="en-GB" dirty="0"/>
              <a:t>Friedman</a:t>
            </a:r>
          </a:p>
          <a:p>
            <a:r>
              <a:rPr lang="en-GB" dirty="0" smtClean="0"/>
              <a:t>Part </a:t>
            </a:r>
            <a:r>
              <a:rPr lang="en-GB" dirty="0"/>
              <a:t>of society</a:t>
            </a:r>
          </a:p>
        </p:txBody>
      </p:sp>
    </p:spTree>
    <p:extLst>
      <p:ext uri="{BB962C8B-B14F-4D97-AF65-F5344CB8AC3E}">
        <p14:creationId xmlns:p14="http://schemas.microsoft.com/office/powerpoint/2010/main" val="2031426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endParaRPr lang="en-GB" dirty="0" smtClean="0"/>
          </a:p>
          <a:p>
            <a:r>
              <a:rPr lang="en-GB" dirty="0"/>
              <a:t>Banks and their </a:t>
            </a:r>
            <a:r>
              <a:rPr lang="en-GB" dirty="0" smtClean="0"/>
              <a:t>depositors</a:t>
            </a:r>
            <a:endParaRPr lang="en-GB" dirty="0"/>
          </a:p>
          <a:p>
            <a:r>
              <a:rPr lang="en-GB" dirty="0" smtClean="0"/>
              <a:t>Shareholders –ultimate beneficiary?</a:t>
            </a:r>
          </a:p>
          <a:p>
            <a:r>
              <a:rPr lang="en-GB" dirty="0" smtClean="0"/>
              <a:t>Customers </a:t>
            </a:r>
            <a:endParaRPr lang="en-GB" dirty="0"/>
          </a:p>
          <a:p>
            <a:r>
              <a:rPr lang="en-GB" dirty="0" smtClean="0"/>
              <a:t>Labour</a:t>
            </a:r>
            <a:endParaRPr lang="en-GB" dirty="0"/>
          </a:p>
          <a:p>
            <a:r>
              <a:rPr lang="en-GB" dirty="0" smtClean="0"/>
              <a:t>Suppliers</a:t>
            </a:r>
            <a:endParaRPr lang="en-GB" dirty="0"/>
          </a:p>
          <a:p>
            <a:r>
              <a:rPr lang="en-GB" dirty="0"/>
              <a:t>Directors and managers </a:t>
            </a:r>
          </a:p>
          <a:p>
            <a:r>
              <a:rPr lang="en-GB" dirty="0"/>
              <a:t>NGO’s and civil society </a:t>
            </a:r>
            <a:r>
              <a:rPr lang="en-GB" dirty="0" smtClean="0"/>
              <a:t>–e.g</a:t>
            </a:r>
            <a:r>
              <a:rPr lang="en-GB" dirty="0"/>
              <a:t>. </a:t>
            </a:r>
            <a:r>
              <a:rPr lang="en-GB" dirty="0" smtClean="0"/>
              <a:t>Greenpeace</a:t>
            </a:r>
            <a:endParaRPr lang="en-GB" dirty="0"/>
          </a:p>
          <a:p>
            <a:r>
              <a:rPr lang="en-GB" dirty="0"/>
              <a:t>Society the licensor</a:t>
            </a:r>
          </a:p>
          <a:p>
            <a:endParaRPr lang="en-GB" dirty="0"/>
          </a:p>
        </p:txBody>
      </p:sp>
    </p:spTree>
    <p:extLst>
      <p:ext uri="{BB962C8B-B14F-4D97-AF65-F5344CB8AC3E}">
        <p14:creationId xmlns:p14="http://schemas.microsoft.com/office/powerpoint/2010/main" val="42126855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Relationships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a:t>
            </a:r>
            <a:r>
              <a:rPr lang="en-GB" dirty="0"/>
              <a:t>urpose of </a:t>
            </a:r>
            <a:r>
              <a:rPr lang="en-GB" dirty="0" smtClean="0"/>
              <a:t>company</a:t>
            </a:r>
          </a:p>
          <a:p>
            <a:r>
              <a:rPr lang="en-GB" dirty="0" smtClean="0"/>
              <a:t>Value </a:t>
            </a:r>
            <a:r>
              <a:rPr lang="en-GB" dirty="0"/>
              <a:t>drivers </a:t>
            </a:r>
            <a:r>
              <a:rPr lang="en-GB" dirty="0" smtClean="0"/>
              <a:t> –</a:t>
            </a:r>
            <a:r>
              <a:rPr lang="en-GB" dirty="0"/>
              <a:t> </a:t>
            </a:r>
            <a:r>
              <a:rPr lang="en-GB" dirty="0" smtClean="0"/>
              <a:t>e.g</a:t>
            </a:r>
            <a:r>
              <a:rPr lang="en-GB" dirty="0"/>
              <a:t>. reliability</a:t>
            </a:r>
          </a:p>
          <a:p>
            <a:r>
              <a:rPr lang="en-GB" dirty="0" smtClean="0"/>
              <a:t>Character </a:t>
            </a:r>
            <a:r>
              <a:rPr lang="en-GB" dirty="0"/>
              <a:t>of company</a:t>
            </a:r>
          </a:p>
          <a:p>
            <a:r>
              <a:rPr lang="en-GB" dirty="0" smtClean="0"/>
              <a:t>Identification </a:t>
            </a:r>
            <a:r>
              <a:rPr lang="en-GB" dirty="0"/>
              <a:t>of key stakeholders</a:t>
            </a:r>
          </a:p>
          <a:p>
            <a:r>
              <a:rPr lang="en-GB" dirty="0" smtClean="0"/>
              <a:t>Their interests</a:t>
            </a:r>
            <a:endParaRPr lang="en-GB" dirty="0"/>
          </a:p>
          <a:p>
            <a:r>
              <a:rPr lang="en-GB" dirty="0" smtClean="0"/>
              <a:t>Relationships </a:t>
            </a:r>
            <a:r>
              <a:rPr lang="en-GB" dirty="0"/>
              <a:t>with stakeholders</a:t>
            </a:r>
          </a:p>
          <a:p>
            <a:r>
              <a:rPr lang="en-GB" dirty="0" smtClean="0"/>
              <a:t>Ongoing</a:t>
            </a:r>
            <a:endParaRPr lang="en-GB" dirty="0"/>
          </a:p>
          <a:p>
            <a:r>
              <a:rPr lang="en-GB" dirty="0" smtClean="0"/>
              <a:t>Not </a:t>
            </a:r>
            <a:r>
              <a:rPr lang="en-GB" dirty="0"/>
              <a:t>just an engagement policy</a:t>
            </a:r>
          </a:p>
          <a:p>
            <a:endParaRPr lang="en-GB" dirty="0"/>
          </a:p>
        </p:txBody>
      </p:sp>
    </p:spTree>
    <p:extLst>
      <p:ext uri="{BB962C8B-B14F-4D97-AF65-F5344CB8AC3E}">
        <p14:creationId xmlns:p14="http://schemas.microsoft.com/office/powerpoint/2010/main" val="4269956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Reputation</a:t>
            </a:r>
            <a:endParaRPr lang="en-GB" dirty="0"/>
          </a:p>
        </p:txBody>
      </p:sp>
      <p:sp>
        <p:nvSpPr>
          <p:cNvPr id="3" name="Content Placeholder 2"/>
          <p:cNvSpPr>
            <a:spLocks noGrp="1"/>
          </p:cNvSpPr>
          <p:nvPr>
            <p:ph idx="1"/>
          </p:nvPr>
        </p:nvSpPr>
        <p:spPr/>
        <p:txBody>
          <a:bodyPr>
            <a:normAutofit/>
          </a:bodyPr>
          <a:lstStyle/>
          <a:p>
            <a:r>
              <a:rPr lang="en-GB" dirty="0"/>
              <a:t>Managing relationships</a:t>
            </a:r>
          </a:p>
          <a:p>
            <a:r>
              <a:rPr lang="en-GB" dirty="0" smtClean="0"/>
              <a:t>In </a:t>
            </a:r>
            <a:r>
              <a:rPr lang="en-GB" dirty="0"/>
              <a:t>a mutually beneficial way</a:t>
            </a:r>
          </a:p>
          <a:p>
            <a:r>
              <a:rPr lang="en-GB" dirty="0" smtClean="0"/>
              <a:t>Cannot </a:t>
            </a:r>
            <a:r>
              <a:rPr lang="en-GB" dirty="0"/>
              <a:t>buy reputation </a:t>
            </a:r>
            <a:r>
              <a:rPr lang="en-GB" dirty="0" smtClean="0"/>
              <a:t>–a </a:t>
            </a:r>
            <a:r>
              <a:rPr lang="en-GB" dirty="0"/>
              <a:t>reputation is </a:t>
            </a:r>
            <a:r>
              <a:rPr lang="en-GB" dirty="0" smtClean="0"/>
              <a:t>a </a:t>
            </a:r>
            <a:r>
              <a:rPr lang="en-GB" dirty="0"/>
              <a:t>consequence of those relationships</a:t>
            </a:r>
          </a:p>
          <a:p>
            <a:r>
              <a:rPr lang="en-GB" dirty="0" smtClean="0"/>
              <a:t>What </a:t>
            </a:r>
            <a:r>
              <a:rPr lang="en-GB" dirty="0"/>
              <a:t>stakeholders say about a </a:t>
            </a:r>
            <a:r>
              <a:rPr lang="en-GB" dirty="0" smtClean="0"/>
              <a:t>company</a:t>
            </a:r>
            <a:endParaRPr lang="en-GB" dirty="0"/>
          </a:p>
          <a:p>
            <a:r>
              <a:rPr lang="en-GB" dirty="0" smtClean="0"/>
              <a:t>Part </a:t>
            </a:r>
            <a:r>
              <a:rPr lang="en-GB" dirty="0"/>
              <a:t>of 80% of market value</a:t>
            </a:r>
          </a:p>
        </p:txBody>
      </p:sp>
    </p:spTree>
    <p:extLst>
      <p:ext uri="{BB962C8B-B14F-4D97-AF65-F5344CB8AC3E}">
        <p14:creationId xmlns:p14="http://schemas.microsoft.com/office/powerpoint/2010/main" val="1449848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relationships have to be managed</a:t>
            </a:r>
            <a:endParaRPr lang="en-GB" dirty="0"/>
          </a:p>
        </p:txBody>
      </p:sp>
      <p:sp>
        <p:nvSpPr>
          <p:cNvPr id="3" name="Content Placeholder 2"/>
          <p:cNvSpPr>
            <a:spLocks noGrp="1"/>
          </p:cNvSpPr>
          <p:nvPr>
            <p:ph idx="1"/>
          </p:nvPr>
        </p:nvSpPr>
        <p:spPr/>
        <p:txBody>
          <a:bodyPr>
            <a:normAutofit/>
          </a:bodyPr>
          <a:lstStyle/>
          <a:p>
            <a:r>
              <a:rPr lang="en-GB" dirty="0"/>
              <a:t>Have to be managed</a:t>
            </a:r>
          </a:p>
          <a:p>
            <a:r>
              <a:rPr lang="en-GB" dirty="0" smtClean="0"/>
              <a:t>Agenda </a:t>
            </a:r>
            <a:r>
              <a:rPr lang="en-GB" dirty="0"/>
              <a:t>item at each board meeting</a:t>
            </a:r>
          </a:p>
          <a:p>
            <a:r>
              <a:rPr lang="en-GB" dirty="0" smtClean="0"/>
              <a:t>Critical </a:t>
            </a:r>
            <a:r>
              <a:rPr lang="en-GB" dirty="0"/>
              <a:t>in integrated thinking</a:t>
            </a:r>
          </a:p>
          <a:p>
            <a:r>
              <a:rPr lang="en-GB" dirty="0" smtClean="0"/>
              <a:t>Who </a:t>
            </a:r>
            <a:r>
              <a:rPr lang="en-GB" dirty="0"/>
              <a:t>relates to stakeholders?</a:t>
            </a:r>
          </a:p>
          <a:p>
            <a:r>
              <a:rPr lang="en-GB" dirty="0" smtClean="0"/>
              <a:t>Management </a:t>
            </a:r>
            <a:r>
              <a:rPr lang="en-GB" dirty="0"/>
              <a:t>time and eye off the ball?</a:t>
            </a:r>
          </a:p>
        </p:txBody>
      </p:sp>
    </p:spTree>
    <p:extLst>
      <p:ext uri="{BB962C8B-B14F-4D97-AF65-F5344CB8AC3E}">
        <p14:creationId xmlns:p14="http://schemas.microsoft.com/office/powerpoint/2010/main" val="38717905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Relationships</a:t>
            </a:r>
            <a:endParaRPr lang="en-GB" dirty="0"/>
          </a:p>
        </p:txBody>
      </p:sp>
      <p:sp>
        <p:nvSpPr>
          <p:cNvPr id="3" name="Content Placeholder 2"/>
          <p:cNvSpPr>
            <a:spLocks noGrp="1"/>
          </p:cNvSpPr>
          <p:nvPr>
            <p:ph idx="1"/>
          </p:nvPr>
        </p:nvSpPr>
        <p:spPr/>
        <p:txBody>
          <a:bodyPr>
            <a:normAutofit/>
          </a:bodyPr>
          <a:lstStyle/>
          <a:p>
            <a:r>
              <a:rPr lang="en-GB" dirty="0"/>
              <a:t>Strategic </a:t>
            </a:r>
            <a:r>
              <a:rPr lang="en-GB" dirty="0" smtClean="0"/>
              <a:t>communication</a:t>
            </a:r>
          </a:p>
          <a:p>
            <a:r>
              <a:rPr lang="en-GB" dirty="0" smtClean="0"/>
              <a:t>Active </a:t>
            </a:r>
            <a:r>
              <a:rPr lang="en-GB" dirty="0"/>
              <a:t>ongoing dialogue and </a:t>
            </a:r>
            <a:r>
              <a:rPr lang="en-GB" dirty="0" smtClean="0"/>
              <a:t>communication</a:t>
            </a:r>
            <a:endParaRPr lang="en-GB" dirty="0"/>
          </a:p>
          <a:p>
            <a:r>
              <a:rPr lang="en-GB" dirty="0" smtClean="0"/>
              <a:t>A </a:t>
            </a:r>
            <a:r>
              <a:rPr lang="en-GB" dirty="0"/>
              <a:t>two way street of communication</a:t>
            </a:r>
          </a:p>
          <a:p>
            <a:r>
              <a:rPr lang="en-GB" dirty="0" smtClean="0"/>
              <a:t>Aware </a:t>
            </a:r>
            <a:r>
              <a:rPr lang="en-GB" dirty="0"/>
              <a:t>of an increasingly connected </a:t>
            </a:r>
            <a:r>
              <a:rPr lang="en-GB" dirty="0" smtClean="0"/>
              <a:t>world</a:t>
            </a:r>
            <a:endParaRPr lang="en-GB" dirty="0"/>
          </a:p>
        </p:txBody>
      </p:sp>
    </p:spTree>
    <p:extLst>
      <p:ext uri="{BB962C8B-B14F-4D97-AF65-F5344CB8AC3E}">
        <p14:creationId xmlns:p14="http://schemas.microsoft.com/office/powerpoint/2010/main" val="38050297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Informed management</a:t>
            </a:r>
            <a:endParaRPr lang="en-GB" dirty="0"/>
          </a:p>
        </p:txBody>
      </p:sp>
      <p:sp>
        <p:nvSpPr>
          <p:cNvPr id="3" name="Content Placeholder 2"/>
          <p:cNvSpPr>
            <a:spLocks noGrp="1"/>
          </p:cNvSpPr>
          <p:nvPr>
            <p:ph idx="1"/>
          </p:nvPr>
        </p:nvSpPr>
        <p:spPr/>
        <p:txBody>
          <a:bodyPr>
            <a:normAutofit/>
          </a:bodyPr>
          <a:lstStyle/>
          <a:p>
            <a:r>
              <a:rPr lang="en-GB" dirty="0"/>
              <a:t>Knowing the </a:t>
            </a:r>
            <a:r>
              <a:rPr lang="en-GB" dirty="0" smtClean="0"/>
              <a:t>interests</a:t>
            </a:r>
          </a:p>
          <a:p>
            <a:r>
              <a:rPr lang="en-GB" dirty="0" smtClean="0"/>
              <a:t>Manage </a:t>
            </a:r>
            <a:r>
              <a:rPr lang="en-GB" dirty="0"/>
              <a:t>on a more informed basis</a:t>
            </a:r>
          </a:p>
          <a:p>
            <a:r>
              <a:rPr lang="en-GB" dirty="0" smtClean="0"/>
              <a:t>Develop </a:t>
            </a:r>
            <a:r>
              <a:rPr lang="en-GB" dirty="0"/>
              <a:t>strategy on a more informed </a:t>
            </a:r>
            <a:r>
              <a:rPr lang="en-GB" dirty="0" smtClean="0"/>
              <a:t>basis</a:t>
            </a:r>
            <a:endParaRPr lang="en-GB" dirty="0"/>
          </a:p>
          <a:p>
            <a:r>
              <a:rPr lang="en-GB" dirty="0" smtClean="0"/>
              <a:t>Better </a:t>
            </a:r>
            <a:r>
              <a:rPr lang="en-GB" dirty="0"/>
              <a:t>business judgment calls</a:t>
            </a:r>
          </a:p>
          <a:p>
            <a:r>
              <a:rPr lang="en-GB" dirty="0" smtClean="0"/>
              <a:t>Because </a:t>
            </a:r>
            <a:r>
              <a:rPr lang="en-GB" dirty="0"/>
              <a:t>meeting stakeholder </a:t>
            </a:r>
            <a:r>
              <a:rPr lang="en-GB" dirty="0" smtClean="0"/>
              <a:t>expectations </a:t>
            </a:r>
            <a:endParaRPr lang="en-GB" dirty="0"/>
          </a:p>
          <a:p>
            <a:endParaRPr lang="en-GB" dirty="0"/>
          </a:p>
        </p:txBody>
      </p:sp>
    </p:spTree>
    <p:extLst>
      <p:ext uri="{BB962C8B-B14F-4D97-AF65-F5344CB8AC3E}">
        <p14:creationId xmlns:p14="http://schemas.microsoft.com/office/powerpoint/2010/main" val="2896131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Sustainbility</a:t>
            </a:r>
            <a:r>
              <a:rPr lang="en-GB" dirty="0" smtClean="0"/>
              <a:t> department</a:t>
            </a:r>
            <a:endParaRPr lang="en-GB" dirty="0"/>
          </a:p>
        </p:txBody>
      </p:sp>
      <p:sp>
        <p:nvSpPr>
          <p:cNvPr id="3" name="Content Placeholder 2"/>
          <p:cNvSpPr>
            <a:spLocks noGrp="1"/>
          </p:cNvSpPr>
          <p:nvPr>
            <p:ph idx="1"/>
          </p:nvPr>
        </p:nvSpPr>
        <p:spPr/>
        <p:txBody>
          <a:bodyPr>
            <a:normAutofit/>
          </a:bodyPr>
          <a:lstStyle/>
          <a:p>
            <a:r>
              <a:rPr lang="en-GB" dirty="0" smtClean="0"/>
              <a:t>Ongoing </a:t>
            </a:r>
            <a:r>
              <a:rPr lang="en-GB" dirty="0"/>
              <a:t>relationship with </a:t>
            </a:r>
            <a:r>
              <a:rPr lang="en-GB" dirty="0" smtClean="0"/>
              <a:t>stakeholders</a:t>
            </a:r>
            <a:r>
              <a:rPr lang="en-GB" dirty="0"/>
              <a:t> </a:t>
            </a:r>
            <a:r>
              <a:rPr lang="en-GB" dirty="0" smtClean="0"/>
              <a:t>including management</a:t>
            </a:r>
            <a:endParaRPr lang="en-GB" dirty="0"/>
          </a:p>
          <a:p>
            <a:r>
              <a:rPr lang="en-GB" dirty="0"/>
              <a:t>Ongoing evaluation of the company’s business </a:t>
            </a:r>
            <a:r>
              <a:rPr lang="en-GB" dirty="0" smtClean="0"/>
              <a:t>model</a:t>
            </a:r>
            <a:endParaRPr lang="en-GB" dirty="0"/>
          </a:p>
          <a:p>
            <a:r>
              <a:rPr lang="en-GB" dirty="0"/>
              <a:t>Ongoing evaluation of the company’s risks and </a:t>
            </a:r>
            <a:r>
              <a:rPr lang="en-GB" dirty="0" smtClean="0"/>
              <a:t>opportunities</a:t>
            </a:r>
            <a:endParaRPr lang="en-GB" dirty="0"/>
          </a:p>
          <a:p>
            <a:r>
              <a:rPr lang="en-GB" dirty="0"/>
              <a:t>Assess the efficacy of all the line </a:t>
            </a:r>
            <a:r>
              <a:rPr lang="en-GB" dirty="0" smtClean="0"/>
              <a:t>functions</a:t>
            </a:r>
          </a:p>
          <a:p>
            <a:r>
              <a:rPr lang="en-GB" dirty="0"/>
              <a:t>Who understands business value propositions and the interdependence between resources used, the business model, the product and stakeholder relationships </a:t>
            </a:r>
          </a:p>
          <a:p>
            <a:r>
              <a:rPr lang="en-GB" dirty="0"/>
              <a:t>Understands the triple </a:t>
            </a:r>
            <a:r>
              <a:rPr lang="en-GB" dirty="0" smtClean="0"/>
              <a:t>context</a:t>
            </a:r>
            <a:endParaRPr lang="en-GB" dirty="0"/>
          </a:p>
          <a:p>
            <a:endParaRPr lang="en-GB" dirty="0"/>
          </a:p>
        </p:txBody>
      </p:sp>
    </p:spTree>
    <p:extLst>
      <p:ext uri="{BB962C8B-B14F-4D97-AF65-F5344CB8AC3E}">
        <p14:creationId xmlns:p14="http://schemas.microsoft.com/office/powerpoint/2010/main" val="206954394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44011" y="250784"/>
            <a:ext cx="11029950" cy="1355725"/>
          </a:xfrm>
        </p:spPr>
        <p:txBody>
          <a:bodyPr>
            <a:normAutofit fontScale="90000"/>
          </a:bodyPr>
          <a:lstStyle/>
          <a:p>
            <a:r>
              <a:rPr lang="en-GB" sz="3100" dirty="0"/>
              <a:t>All organizations depend on a variety of </a:t>
            </a:r>
            <a:r>
              <a:rPr lang="en-GB" sz="3100" dirty="0" smtClean="0"/>
              <a:t>resources </a:t>
            </a:r>
            <a:r>
              <a:rPr lang="en-GB" sz="3100" dirty="0"/>
              <a:t>and relationships </a:t>
            </a:r>
            <a:r>
              <a:rPr lang="en-GB" sz="3100" dirty="0" smtClean="0"/>
              <a:t>for </a:t>
            </a:r>
            <a:r>
              <a:rPr lang="en-GB" sz="3100" dirty="0"/>
              <a:t>their </a:t>
            </a:r>
            <a:r>
              <a:rPr lang="en-GB" sz="3100" dirty="0" smtClean="0"/>
              <a:t>success</a:t>
            </a:r>
            <a:r>
              <a:rPr lang="en-GB" sz="3100" dirty="0"/>
              <a:t>. These resources and relationships can be conceived as different </a:t>
            </a:r>
            <a:r>
              <a:rPr lang="en-GB" sz="3100" dirty="0" smtClean="0"/>
              <a:t>forms </a:t>
            </a:r>
            <a:r>
              <a:rPr lang="en-GB" sz="3100" dirty="0"/>
              <a:t>of “capital</a:t>
            </a:r>
            <a:r>
              <a:rPr lang="en-GB" dirty="0"/>
              <a:t>”</a:t>
            </a:r>
          </a:p>
        </p:txBody>
      </p:sp>
      <p:pic>
        <p:nvPicPr>
          <p:cNvPr id="4" name="Content Placeholder 3"/>
          <p:cNvPicPr>
            <a:picLocks noGrp="1" noChangeAspect="1"/>
          </p:cNvPicPr>
          <p:nvPr>
            <p:ph idx="4294967295"/>
          </p:nvPr>
        </p:nvPicPr>
        <p:blipFill rotWithShape="1">
          <a:blip r:embed="rId2"/>
          <a:srcRect r="1757" b="22845"/>
          <a:stretch/>
        </p:blipFill>
        <p:spPr>
          <a:xfrm>
            <a:off x="2380456" y="2228509"/>
            <a:ext cx="6269038" cy="3697287"/>
          </a:xfrm>
          <a:prstGeom prst="snip2SameRect">
            <a:avLst/>
          </a:prstGeom>
        </p:spPr>
      </p:pic>
    </p:spTree>
    <p:extLst>
      <p:ext uri="{BB962C8B-B14F-4D97-AF65-F5344CB8AC3E}">
        <p14:creationId xmlns:p14="http://schemas.microsoft.com/office/powerpoint/2010/main" val="161026435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 y="609600"/>
            <a:ext cx="12192000" cy="3122613"/>
          </a:xfrm>
        </p:spPr>
        <p:txBody>
          <a:bodyPr>
            <a:normAutofit/>
          </a:bodyPr>
          <a:lstStyle/>
          <a:p>
            <a:r>
              <a:rPr lang="en-GB" dirty="0" smtClean="0"/>
              <a:t>Resources</a:t>
            </a:r>
            <a:br>
              <a:rPr lang="en-GB" dirty="0" smtClean="0"/>
            </a:br>
            <a:r>
              <a:rPr lang="en-GB" dirty="0"/>
              <a:t/>
            </a:r>
            <a:br>
              <a:rPr lang="en-GB" dirty="0"/>
            </a:br>
            <a:r>
              <a:rPr lang="en-GB" dirty="0" smtClean="0"/>
              <a:t/>
            </a:r>
            <a:br>
              <a:rPr lang="en-GB" dirty="0" smtClean="0"/>
            </a:br>
            <a:r>
              <a:rPr lang="en-GB" dirty="0" smtClean="0"/>
              <a:t/>
            </a:r>
            <a:br>
              <a:rPr lang="en-GB" dirty="0" smtClean="0"/>
            </a:br>
            <a:r>
              <a:rPr lang="en-GB" sz="2800" dirty="0" smtClean="0"/>
              <a:t>Financial Manufactured Human Intellectual Natural Social </a:t>
            </a:r>
            <a:endParaRPr lang="en-GB" sz="2800" dirty="0"/>
          </a:p>
        </p:txBody>
      </p:sp>
      <p:pic>
        <p:nvPicPr>
          <p:cNvPr id="4" name="Content Placeholder 3"/>
          <p:cNvPicPr>
            <a:picLocks noGrp="1" noChangeAspect="1"/>
          </p:cNvPicPr>
          <p:nvPr>
            <p:ph idx="4294967295"/>
          </p:nvPr>
        </p:nvPicPr>
        <p:blipFill>
          <a:blip r:embed="rId2"/>
          <a:stretch>
            <a:fillRect/>
          </a:stretch>
        </p:blipFill>
        <p:spPr>
          <a:xfrm>
            <a:off x="350752" y="4041775"/>
            <a:ext cx="1622425" cy="1444625"/>
          </a:xfrm>
          <a:prstGeom prst="rect">
            <a:avLst/>
          </a:prstGeom>
        </p:spPr>
      </p:pic>
      <p:pic>
        <p:nvPicPr>
          <p:cNvPr id="5" name="Picture 4"/>
          <p:cNvPicPr>
            <a:picLocks noChangeAspect="1"/>
          </p:cNvPicPr>
          <p:nvPr/>
        </p:nvPicPr>
        <p:blipFill>
          <a:blip r:embed="rId3"/>
          <a:stretch>
            <a:fillRect/>
          </a:stretch>
        </p:blipFill>
        <p:spPr>
          <a:xfrm>
            <a:off x="2349373" y="4181908"/>
            <a:ext cx="1658256" cy="1103472"/>
          </a:xfrm>
          <a:prstGeom prst="rect">
            <a:avLst/>
          </a:prstGeom>
        </p:spPr>
      </p:pic>
      <p:pic>
        <p:nvPicPr>
          <p:cNvPr id="6" name="Picture 5"/>
          <p:cNvPicPr>
            <a:picLocks noChangeAspect="1"/>
          </p:cNvPicPr>
          <p:nvPr/>
        </p:nvPicPr>
        <p:blipFill>
          <a:blip r:embed="rId4"/>
          <a:stretch>
            <a:fillRect/>
          </a:stretch>
        </p:blipFill>
        <p:spPr>
          <a:xfrm>
            <a:off x="4312921" y="4212404"/>
            <a:ext cx="1633870" cy="981541"/>
          </a:xfrm>
          <a:prstGeom prst="rect">
            <a:avLst/>
          </a:prstGeom>
        </p:spPr>
      </p:pic>
      <p:pic>
        <p:nvPicPr>
          <p:cNvPr id="7" name="Picture 6"/>
          <p:cNvPicPr>
            <a:picLocks noChangeAspect="1"/>
          </p:cNvPicPr>
          <p:nvPr/>
        </p:nvPicPr>
        <p:blipFill>
          <a:blip r:embed="rId5"/>
          <a:stretch>
            <a:fillRect/>
          </a:stretch>
        </p:blipFill>
        <p:spPr>
          <a:xfrm>
            <a:off x="6252083" y="4181908"/>
            <a:ext cx="1639966" cy="920576"/>
          </a:xfrm>
          <a:prstGeom prst="rect">
            <a:avLst/>
          </a:prstGeom>
        </p:spPr>
      </p:pic>
      <p:pic>
        <p:nvPicPr>
          <p:cNvPr id="8" name="Picture 7"/>
          <p:cNvPicPr>
            <a:picLocks noChangeAspect="1"/>
          </p:cNvPicPr>
          <p:nvPr/>
        </p:nvPicPr>
        <p:blipFill>
          <a:blip r:embed="rId6"/>
          <a:stretch>
            <a:fillRect/>
          </a:stretch>
        </p:blipFill>
        <p:spPr>
          <a:xfrm>
            <a:off x="8228893" y="4212404"/>
            <a:ext cx="1633870" cy="920576"/>
          </a:xfrm>
          <a:prstGeom prst="rect">
            <a:avLst/>
          </a:prstGeom>
        </p:spPr>
      </p:pic>
      <p:pic>
        <p:nvPicPr>
          <p:cNvPr id="9" name="Picture 8"/>
          <p:cNvPicPr>
            <a:picLocks noChangeAspect="1"/>
          </p:cNvPicPr>
          <p:nvPr/>
        </p:nvPicPr>
        <p:blipFill>
          <a:blip r:embed="rId7"/>
          <a:stretch>
            <a:fillRect/>
          </a:stretch>
        </p:blipFill>
        <p:spPr>
          <a:xfrm>
            <a:off x="10174151" y="4041688"/>
            <a:ext cx="1688738" cy="1383912"/>
          </a:xfrm>
          <a:prstGeom prst="rect">
            <a:avLst/>
          </a:prstGeom>
        </p:spPr>
      </p:pic>
      <p:cxnSp>
        <p:nvCxnSpPr>
          <p:cNvPr id="11" name="Straight Arrow Connector 10"/>
          <p:cNvCxnSpPr/>
          <p:nvPr/>
        </p:nvCxnSpPr>
        <p:spPr>
          <a:xfrm>
            <a:off x="1425146" y="2644346"/>
            <a:ext cx="16476" cy="1537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402227" y="2644346"/>
            <a:ext cx="8238" cy="1537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endCxn id="6" idx="0"/>
          </p:cNvCxnSpPr>
          <p:nvPr/>
        </p:nvCxnSpPr>
        <p:spPr>
          <a:xfrm flipH="1">
            <a:off x="5129856" y="2644346"/>
            <a:ext cx="389495" cy="15680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endCxn id="7" idx="0"/>
          </p:cNvCxnSpPr>
          <p:nvPr/>
        </p:nvCxnSpPr>
        <p:spPr>
          <a:xfrm flipH="1">
            <a:off x="7072066" y="2644346"/>
            <a:ext cx="53664" cy="1537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9242854" y="2644346"/>
            <a:ext cx="395416" cy="15375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9" idx="0"/>
          </p:cNvCxnSpPr>
          <p:nvPr/>
        </p:nvCxnSpPr>
        <p:spPr>
          <a:xfrm>
            <a:off x="10873946" y="2644346"/>
            <a:ext cx="144574" cy="13973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33050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a:t>
            </a:r>
            <a:endParaRPr lang="en-GB" dirty="0"/>
          </a:p>
        </p:txBody>
      </p:sp>
      <p:sp>
        <p:nvSpPr>
          <p:cNvPr id="3" name="Content Placeholder 2"/>
          <p:cNvSpPr>
            <a:spLocks noGrp="1"/>
          </p:cNvSpPr>
          <p:nvPr>
            <p:ph idx="1"/>
          </p:nvPr>
        </p:nvSpPr>
        <p:spPr/>
        <p:txBody>
          <a:bodyPr>
            <a:normAutofit/>
          </a:bodyPr>
          <a:lstStyle/>
          <a:p>
            <a:r>
              <a:rPr lang="en-GB" dirty="0"/>
              <a:t>Present value of expected future cash </a:t>
            </a:r>
            <a:r>
              <a:rPr lang="en-GB" dirty="0" smtClean="0"/>
              <a:t>flows</a:t>
            </a:r>
          </a:p>
          <a:p>
            <a:r>
              <a:rPr lang="en-GB" dirty="0" smtClean="0"/>
              <a:t>The </a:t>
            </a:r>
            <a:r>
              <a:rPr lang="en-GB" dirty="0"/>
              <a:t>positive and negative impacts on the </a:t>
            </a:r>
            <a:r>
              <a:rPr lang="en-GB" dirty="0" smtClean="0"/>
              <a:t>triple </a:t>
            </a:r>
            <a:r>
              <a:rPr lang="en-GB" dirty="0"/>
              <a:t>aspects by business model &amp; product</a:t>
            </a:r>
          </a:p>
          <a:p>
            <a:r>
              <a:rPr lang="en-GB" dirty="0" smtClean="0"/>
              <a:t>Enhancing </a:t>
            </a:r>
            <a:r>
              <a:rPr lang="en-GB" dirty="0"/>
              <a:t>the positives, eradicating or </a:t>
            </a:r>
            <a:r>
              <a:rPr lang="en-GB" dirty="0" smtClean="0"/>
              <a:t>ameliorating </a:t>
            </a:r>
            <a:r>
              <a:rPr lang="en-GB" dirty="0"/>
              <a:t>the negatives</a:t>
            </a:r>
          </a:p>
          <a:p>
            <a:r>
              <a:rPr lang="en-GB" dirty="0" smtClean="0"/>
              <a:t>Embedding </a:t>
            </a:r>
            <a:r>
              <a:rPr lang="en-GB" dirty="0"/>
              <a:t>sustainability issues into </a:t>
            </a:r>
            <a:r>
              <a:rPr lang="en-GB" dirty="0" smtClean="0"/>
              <a:t>strategy </a:t>
            </a:r>
            <a:endParaRPr lang="en-GB" dirty="0"/>
          </a:p>
          <a:p>
            <a:r>
              <a:rPr lang="en-GB" dirty="0" smtClean="0"/>
              <a:t>Individuals are </a:t>
            </a:r>
            <a:r>
              <a:rPr lang="en-GB" dirty="0"/>
              <a:t>able to make an informed </a:t>
            </a:r>
            <a:r>
              <a:rPr lang="en-GB" dirty="0" smtClean="0"/>
              <a:t>assessment</a:t>
            </a:r>
            <a:endParaRPr lang="en-GB" dirty="0"/>
          </a:p>
        </p:txBody>
      </p:sp>
    </p:spTree>
    <p:extLst>
      <p:ext uri="{BB962C8B-B14F-4D97-AF65-F5344CB8AC3E}">
        <p14:creationId xmlns:p14="http://schemas.microsoft.com/office/powerpoint/2010/main" val="31798667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In the headlines</a:t>
            </a:r>
            <a:endParaRPr lang="en-GB" dirty="0"/>
          </a:p>
        </p:txBody>
      </p:sp>
      <p:pic>
        <p:nvPicPr>
          <p:cNvPr id="8" name="Content Placeholder 7"/>
          <p:cNvPicPr>
            <a:picLocks noGrp="1" noChangeAspect="1"/>
          </p:cNvPicPr>
          <p:nvPr>
            <p:ph idx="1"/>
          </p:nvPr>
        </p:nvPicPr>
        <p:blipFill>
          <a:blip r:embed="rId2"/>
          <a:stretch>
            <a:fillRect/>
          </a:stretch>
        </p:blipFill>
        <p:spPr>
          <a:xfrm>
            <a:off x="4087364" y="2595562"/>
            <a:ext cx="3986792" cy="2653029"/>
          </a:xfrm>
          <a:prstGeom prst="rect">
            <a:avLst/>
          </a:prstGeom>
        </p:spPr>
      </p:pic>
    </p:spTree>
    <p:extLst>
      <p:ext uri="{BB962C8B-B14F-4D97-AF65-F5344CB8AC3E}">
        <p14:creationId xmlns:p14="http://schemas.microsoft.com/office/powerpoint/2010/main" val="10206869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as a force for good</a:t>
            </a:r>
            <a:endParaRPr lang="en-GB" dirty="0"/>
          </a:p>
        </p:txBody>
      </p:sp>
      <p:pic>
        <p:nvPicPr>
          <p:cNvPr id="4" name="Content Placeholder 3"/>
          <p:cNvPicPr>
            <a:picLocks noGrp="1" noChangeAspect="1"/>
          </p:cNvPicPr>
          <p:nvPr>
            <p:ph idx="1"/>
          </p:nvPr>
        </p:nvPicPr>
        <p:blipFill>
          <a:blip r:embed="rId2"/>
          <a:stretch>
            <a:fillRect/>
          </a:stretch>
        </p:blipFill>
        <p:spPr>
          <a:xfrm>
            <a:off x="3501081" y="2728010"/>
            <a:ext cx="4733861" cy="2119639"/>
          </a:xfrm>
          <a:prstGeom prst="rect">
            <a:avLst/>
          </a:prstGeom>
        </p:spPr>
      </p:pic>
    </p:spTree>
    <p:extLst>
      <p:ext uri="{BB962C8B-B14F-4D97-AF65-F5344CB8AC3E}">
        <p14:creationId xmlns:p14="http://schemas.microsoft.com/office/powerpoint/2010/main" val="10424134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a:t>
            </a:r>
            <a:endParaRPr lang="en-GB" dirty="0"/>
          </a:p>
        </p:txBody>
      </p:sp>
      <p:sp>
        <p:nvSpPr>
          <p:cNvPr id="3" name="Content Placeholder 2"/>
          <p:cNvSpPr>
            <a:spLocks noGrp="1"/>
          </p:cNvSpPr>
          <p:nvPr>
            <p:ph idx="1"/>
          </p:nvPr>
        </p:nvSpPr>
        <p:spPr/>
        <p:txBody>
          <a:bodyPr/>
          <a:lstStyle/>
          <a:p>
            <a:r>
              <a:rPr lang="en-GB"/>
              <a:t>https://</a:t>
            </a:r>
            <a:r>
              <a:rPr lang="en-GB" smtClean="0"/>
              <a:t>youtu.be/W700bpAPdQw</a:t>
            </a:r>
            <a:endParaRPr lang="en-GB" dirty="0" smtClean="0"/>
          </a:p>
          <a:p>
            <a:endParaRPr lang="en-GB" dirty="0"/>
          </a:p>
        </p:txBody>
      </p:sp>
    </p:spTree>
    <p:extLst>
      <p:ext uri="{BB962C8B-B14F-4D97-AF65-F5344CB8AC3E}">
        <p14:creationId xmlns:p14="http://schemas.microsoft.com/office/powerpoint/2010/main" val="2306569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Drivers for sustainability</a:t>
            </a:r>
            <a:endParaRPr lang="en-GB" dirty="0"/>
          </a:p>
        </p:txBody>
      </p:sp>
      <p:sp>
        <p:nvSpPr>
          <p:cNvPr id="3" name="Content Placeholder 2"/>
          <p:cNvSpPr>
            <a:spLocks noGrp="1"/>
          </p:cNvSpPr>
          <p:nvPr>
            <p:ph idx="1"/>
          </p:nvPr>
        </p:nvSpPr>
        <p:spPr/>
        <p:txBody>
          <a:bodyPr>
            <a:normAutofit/>
          </a:bodyPr>
          <a:lstStyle/>
          <a:p>
            <a:r>
              <a:rPr lang="en-GB" dirty="0"/>
              <a:t>State of planet </a:t>
            </a:r>
            <a:r>
              <a:rPr lang="en-GB" dirty="0" smtClean="0"/>
              <a:t>-reality</a:t>
            </a:r>
            <a:endParaRPr lang="en-GB" dirty="0"/>
          </a:p>
          <a:p>
            <a:r>
              <a:rPr lang="en-GB" dirty="0" smtClean="0"/>
              <a:t>Triple </a:t>
            </a:r>
            <a:r>
              <a:rPr lang="en-GB" dirty="0"/>
              <a:t>context</a:t>
            </a:r>
          </a:p>
          <a:p>
            <a:r>
              <a:rPr lang="en-GB" dirty="0" smtClean="0"/>
              <a:t>Stakeholder </a:t>
            </a:r>
            <a:r>
              <a:rPr lang="en-GB" dirty="0"/>
              <a:t>expectations</a:t>
            </a:r>
          </a:p>
          <a:p>
            <a:r>
              <a:rPr lang="en-GB" dirty="0" smtClean="0"/>
              <a:t>Management </a:t>
            </a:r>
            <a:r>
              <a:rPr lang="en-GB" dirty="0"/>
              <a:t>more informed</a:t>
            </a:r>
          </a:p>
          <a:p>
            <a:r>
              <a:rPr lang="en-GB" dirty="0" smtClean="0"/>
              <a:t>Responsible </a:t>
            </a:r>
            <a:r>
              <a:rPr lang="en-GB" dirty="0"/>
              <a:t>investment</a:t>
            </a:r>
          </a:p>
        </p:txBody>
      </p:sp>
    </p:spTree>
    <p:extLst>
      <p:ext uri="{BB962C8B-B14F-4D97-AF65-F5344CB8AC3E}">
        <p14:creationId xmlns:p14="http://schemas.microsoft.com/office/powerpoint/2010/main" val="37606833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Companies </a:t>
            </a:r>
            <a:r>
              <a:rPr lang="en-GB" dirty="0"/>
              <a:t>cannot solve </a:t>
            </a:r>
            <a:r>
              <a:rPr lang="en-GB" dirty="0" smtClean="0"/>
              <a:t>21stcentury </a:t>
            </a:r>
            <a:r>
              <a:rPr lang="en-GB" dirty="0"/>
              <a:t>problems </a:t>
            </a:r>
            <a:r>
              <a:rPr lang="en-GB" dirty="0" smtClean="0"/>
              <a:t>with </a:t>
            </a:r>
            <a:r>
              <a:rPr lang="en-GB" dirty="0"/>
              <a:t>the same </a:t>
            </a:r>
            <a:r>
              <a:rPr lang="en-GB" dirty="0" err="1"/>
              <a:t>mindset</a:t>
            </a:r>
            <a:r>
              <a:rPr lang="en-GB" dirty="0"/>
              <a:t> their boards used when </a:t>
            </a:r>
            <a:r>
              <a:rPr lang="en-GB" dirty="0" smtClean="0"/>
              <a:t>they </a:t>
            </a:r>
            <a:r>
              <a:rPr lang="en-GB" dirty="0"/>
              <a:t>created </a:t>
            </a:r>
            <a:r>
              <a:rPr lang="en-GB" dirty="0" smtClean="0"/>
              <a:t>them</a:t>
            </a:r>
          </a:p>
          <a:p>
            <a:r>
              <a:rPr lang="en-GB" dirty="0" err="1"/>
              <a:t>Mindset</a:t>
            </a:r>
            <a:r>
              <a:rPr lang="en-GB" dirty="0"/>
              <a:t> changes</a:t>
            </a:r>
          </a:p>
          <a:p>
            <a:r>
              <a:rPr lang="en-GB" dirty="0" smtClean="0"/>
              <a:t>Capitals </a:t>
            </a:r>
            <a:r>
              <a:rPr lang="en-GB" dirty="0"/>
              <a:t>and stakeholder relationships</a:t>
            </a:r>
          </a:p>
          <a:p>
            <a:r>
              <a:rPr lang="en-GB" dirty="0" smtClean="0"/>
              <a:t>Population </a:t>
            </a:r>
            <a:r>
              <a:rPr lang="en-GB" dirty="0"/>
              <a:t>and diminishing natural assets</a:t>
            </a:r>
          </a:p>
          <a:p>
            <a:r>
              <a:rPr lang="en-GB" dirty="0" smtClean="0"/>
              <a:t>Sustainable </a:t>
            </a:r>
            <a:r>
              <a:rPr lang="en-GB" dirty="0"/>
              <a:t>capitalism</a:t>
            </a:r>
          </a:p>
          <a:p>
            <a:r>
              <a:rPr lang="en-GB" dirty="0" smtClean="0"/>
              <a:t>Greater </a:t>
            </a:r>
            <a:r>
              <a:rPr lang="en-GB" dirty="0"/>
              <a:t>stakeholder expectations</a:t>
            </a:r>
          </a:p>
          <a:p>
            <a:r>
              <a:rPr lang="en-GB" dirty="0" smtClean="0"/>
              <a:t>Responsible </a:t>
            </a:r>
            <a:r>
              <a:rPr lang="en-GB" dirty="0"/>
              <a:t>investment</a:t>
            </a:r>
          </a:p>
        </p:txBody>
      </p:sp>
    </p:spTree>
    <p:extLst>
      <p:ext uri="{BB962C8B-B14F-4D97-AF65-F5344CB8AC3E}">
        <p14:creationId xmlns:p14="http://schemas.microsoft.com/office/powerpoint/2010/main" val="2814153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lstStyle/>
          <a:p>
            <a:pPr lvl="0">
              <a:buClr>
                <a:srgbClr val="2DA2BF"/>
              </a:buClr>
            </a:pPr>
            <a:r>
              <a:rPr lang="en-GB" dirty="0">
                <a:solidFill>
                  <a:prstClr val="black"/>
                </a:solidFill>
                <a:latin typeface="Times New Roman" panose="02020603050405020304" pitchFamily="18" charset="0"/>
              </a:rPr>
              <a:t>A second group considers the company to be an artificial legal invention that only has two responsibilities given to it by law: to generate profits for its owners and to  obey the law. </a:t>
            </a:r>
          </a:p>
          <a:p>
            <a:endParaRPr lang="en-GB" dirty="0"/>
          </a:p>
        </p:txBody>
      </p:sp>
    </p:spTree>
    <p:extLst>
      <p:ext uri="{BB962C8B-B14F-4D97-AF65-F5344CB8AC3E}">
        <p14:creationId xmlns:p14="http://schemas.microsoft.com/office/powerpoint/2010/main" val="37942086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lstStyle/>
          <a:p>
            <a:r>
              <a:rPr lang="en-GB" dirty="0"/>
              <a:t>A third group tries to incorporate CSR into a broad vision of the </a:t>
            </a:r>
            <a:r>
              <a:rPr lang="en-GB" dirty="0" smtClean="0"/>
              <a:t>company’s </a:t>
            </a:r>
            <a:r>
              <a:rPr lang="en-GB" dirty="0"/>
              <a:t>stakeholder groups, as a mechanism for enhancing its relationships with </a:t>
            </a:r>
            <a:r>
              <a:rPr lang="en-GB" dirty="0" smtClean="0"/>
              <a:t>them</a:t>
            </a:r>
            <a:r>
              <a:rPr lang="en-GB" dirty="0"/>
              <a:t>. </a:t>
            </a:r>
          </a:p>
          <a:p>
            <a:endParaRPr lang="en-GB" dirty="0"/>
          </a:p>
        </p:txBody>
      </p:sp>
    </p:spTree>
    <p:extLst>
      <p:ext uri="{BB962C8B-B14F-4D97-AF65-F5344CB8AC3E}">
        <p14:creationId xmlns:p14="http://schemas.microsoft.com/office/powerpoint/2010/main" val="2434879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normAutofit/>
          </a:bodyPr>
          <a:lstStyle/>
          <a:p>
            <a:r>
              <a:rPr lang="en-GB" dirty="0">
                <a:latin typeface="Times New Roman" panose="02020603050405020304" pitchFamily="18" charset="0"/>
              </a:rPr>
              <a:t>Regardless of the perspective adopted, </a:t>
            </a:r>
            <a:r>
              <a:rPr lang="en-GB" dirty="0" smtClean="0">
                <a:latin typeface="Times New Roman" panose="02020603050405020304" pitchFamily="18" charset="0"/>
              </a:rPr>
              <a:t>the </a:t>
            </a:r>
            <a:r>
              <a:rPr lang="en-GB" dirty="0">
                <a:latin typeface="Times New Roman" panose="02020603050405020304" pitchFamily="18" charset="0"/>
              </a:rPr>
              <a:t>term </a:t>
            </a:r>
            <a:r>
              <a:rPr lang="en-GB" dirty="0" smtClean="0">
                <a:latin typeface="Times New Roman" panose="02020603050405020304" pitchFamily="18" charset="0"/>
              </a:rPr>
              <a:t>CSR </a:t>
            </a:r>
            <a:r>
              <a:rPr lang="en-GB" dirty="0">
                <a:latin typeface="Times New Roman" panose="02020603050405020304" pitchFamily="18" charset="0"/>
              </a:rPr>
              <a:t>is being used places a dangerous emphasis on the “irresponsibility” of business. </a:t>
            </a:r>
          </a:p>
          <a:p>
            <a:r>
              <a:rPr lang="en-GB" dirty="0">
                <a:latin typeface="Times New Roman" panose="02020603050405020304" pitchFamily="18" charset="0"/>
              </a:rPr>
              <a:t>For Greenfield, this arises out of the confusion caused by considering the company as a </a:t>
            </a:r>
            <a:r>
              <a:rPr lang="en-GB" dirty="0" smtClean="0">
                <a:latin typeface="Times New Roman" panose="02020603050405020304" pitchFamily="18" charset="0"/>
              </a:rPr>
              <a:t>legal </a:t>
            </a:r>
            <a:r>
              <a:rPr lang="en-GB" dirty="0">
                <a:latin typeface="Times New Roman" panose="02020603050405020304" pitchFamily="18" charset="0"/>
              </a:rPr>
              <a:t>person. A legal person is a person, and therefore should be responsible. And as the </a:t>
            </a:r>
            <a:r>
              <a:rPr lang="en-GB" dirty="0" smtClean="0">
                <a:latin typeface="Times New Roman" panose="02020603050405020304" pitchFamily="18" charset="0"/>
              </a:rPr>
              <a:t>opposite </a:t>
            </a:r>
            <a:r>
              <a:rPr lang="en-GB" dirty="0">
                <a:latin typeface="Times New Roman" panose="02020603050405020304" pitchFamily="18" charset="0"/>
              </a:rPr>
              <a:t>of responsible is irresponsible, companies that do not act in accordance with </a:t>
            </a:r>
            <a:r>
              <a:rPr lang="en-GB" dirty="0" smtClean="0">
                <a:latin typeface="Times New Roman" panose="02020603050405020304" pitchFamily="18" charset="0"/>
              </a:rPr>
              <a:t>the </a:t>
            </a:r>
            <a:r>
              <a:rPr lang="en-GB" dirty="0">
                <a:latin typeface="Times New Roman" panose="02020603050405020304" pitchFamily="18" charset="0"/>
              </a:rPr>
              <a:t>principles of CSR must be acting irresponsibly. </a:t>
            </a:r>
            <a:endParaRPr lang="en-GB" dirty="0" smtClean="0">
              <a:latin typeface="Times New Roman" panose="02020603050405020304" pitchFamily="18" charset="0"/>
            </a:endParaRPr>
          </a:p>
          <a:p>
            <a:r>
              <a:rPr lang="en-GB" dirty="0" smtClean="0">
                <a:latin typeface="Times New Roman" panose="02020603050405020304" pitchFamily="18" charset="0"/>
              </a:rPr>
              <a:t>For </a:t>
            </a:r>
            <a:r>
              <a:rPr lang="en-GB" dirty="0">
                <a:latin typeface="Times New Roman" panose="02020603050405020304" pitchFamily="18" charset="0"/>
              </a:rPr>
              <a:t>his part, Greenfield concludes </a:t>
            </a:r>
            <a:r>
              <a:rPr lang="en-GB" dirty="0" smtClean="0">
                <a:latin typeface="Times New Roman" panose="02020603050405020304" pitchFamily="18" charset="0"/>
              </a:rPr>
              <a:t>that </a:t>
            </a:r>
            <a:r>
              <a:rPr lang="en-GB" dirty="0">
                <a:latin typeface="Times New Roman" panose="02020603050405020304" pitchFamily="18" charset="0"/>
              </a:rPr>
              <a:t>the rules of the game have not changed. </a:t>
            </a:r>
          </a:p>
          <a:p>
            <a:endParaRPr lang="en-GB" dirty="0"/>
          </a:p>
        </p:txBody>
      </p:sp>
    </p:spTree>
    <p:extLst>
      <p:ext uri="{BB962C8B-B14F-4D97-AF65-F5344CB8AC3E}">
        <p14:creationId xmlns:p14="http://schemas.microsoft.com/office/powerpoint/2010/main" val="3270167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normAutofit fontScale="85000" lnSpcReduction="20000"/>
          </a:bodyPr>
          <a:lstStyle/>
          <a:p>
            <a:pPr lvl="0">
              <a:buClr>
                <a:srgbClr val="2DA2BF"/>
              </a:buClr>
            </a:pPr>
            <a:r>
              <a:rPr lang="en-GB" sz="2400" dirty="0">
                <a:solidFill>
                  <a:prstClr val="black"/>
                </a:solidFill>
                <a:latin typeface="Times New Roman" panose="02020603050405020304" pitchFamily="18" charset="0"/>
              </a:rPr>
              <a:t>Return to a more realistic interpretation of those rules. </a:t>
            </a:r>
          </a:p>
          <a:p>
            <a:pPr lvl="0">
              <a:buClr>
                <a:srgbClr val="2DA2BF"/>
              </a:buClr>
            </a:pPr>
            <a:r>
              <a:rPr lang="en-GB" sz="2400" dirty="0">
                <a:solidFill>
                  <a:prstClr val="black"/>
                </a:solidFill>
                <a:latin typeface="Times New Roman" panose="02020603050405020304" pitchFamily="18" charset="0"/>
              </a:rPr>
              <a:t>In his view, a practical measure would be to ‘restrict the ability of NGOs and MNCs to form alliances that supersede governments in defining what is “good” for people.’ </a:t>
            </a:r>
          </a:p>
          <a:p>
            <a:pPr lvl="0">
              <a:buClr>
                <a:srgbClr val="2DA2BF"/>
              </a:buClr>
            </a:pPr>
            <a:r>
              <a:rPr lang="en-GB" sz="2400" dirty="0">
                <a:solidFill>
                  <a:prstClr val="black"/>
                </a:solidFill>
                <a:latin typeface="Times New Roman" panose="02020603050405020304" pitchFamily="18" charset="0"/>
              </a:rPr>
              <a:t>Replace with (public) education so that individuals are able to discern for themselves what is genuine and what is mere propaganda. At all events, he says that ‘its our job as citizens to require reasonable analyses and good answers from those who purport to know what is right or good for the rest of us.’ </a:t>
            </a:r>
          </a:p>
          <a:p>
            <a:pPr lvl="0">
              <a:buClr>
                <a:srgbClr val="2DA2BF"/>
              </a:buClr>
            </a:pPr>
            <a:r>
              <a:rPr lang="en-GB" sz="2400" dirty="0">
                <a:solidFill>
                  <a:prstClr val="black"/>
                </a:solidFill>
                <a:latin typeface="Times New Roman" panose="02020603050405020304" pitchFamily="18" charset="0"/>
              </a:rPr>
              <a:t>Finally, he concludes that responsibility is a burden that can only fall upon people, and that it is artificial to place the organisation above its members.</a:t>
            </a:r>
          </a:p>
          <a:p>
            <a:pPr lvl="0">
              <a:buClr>
                <a:srgbClr val="2DA2BF"/>
              </a:buClr>
            </a:pPr>
            <a:endParaRPr lang="en-GB" dirty="0"/>
          </a:p>
        </p:txBody>
      </p:sp>
    </p:spTree>
    <p:extLst>
      <p:ext uri="{BB962C8B-B14F-4D97-AF65-F5344CB8AC3E}">
        <p14:creationId xmlns:p14="http://schemas.microsoft.com/office/powerpoint/2010/main" val="1645152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4000" dirty="0" smtClean="0">
                <a:solidFill>
                  <a:srgbClr val="0070C0"/>
                </a:solidFill>
              </a:rPr>
              <a:t>IS IT POSSIBLE TO DO </a:t>
            </a:r>
            <a:r>
              <a:rPr lang="en-GB" sz="4000" dirty="0">
                <a:solidFill>
                  <a:srgbClr val="0070C0"/>
                </a:solidFill>
              </a:rPr>
              <a:t>Well by Doing Good: Stakeholder Theory</a:t>
            </a:r>
          </a:p>
        </p:txBody>
      </p:sp>
    </p:spTree>
    <p:extLst>
      <p:ext uri="{BB962C8B-B14F-4D97-AF65-F5344CB8AC3E}">
        <p14:creationId xmlns:p14="http://schemas.microsoft.com/office/powerpoint/2010/main" val="41698377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Doing Well by Doing Good</a:t>
            </a:r>
            <a:endParaRPr lang="en-GB" dirty="0">
              <a:solidFill>
                <a:srgbClr val="0070C0"/>
              </a:solidFill>
            </a:endParaRPr>
          </a:p>
        </p:txBody>
      </p:sp>
      <p:sp>
        <p:nvSpPr>
          <p:cNvPr id="2" name="Content Placeholder 1"/>
          <p:cNvSpPr>
            <a:spLocks noGrp="1"/>
          </p:cNvSpPr>
          <p:nvPr>
            <p:ph idx="1"/>
          </p:nvPr>
        </p:nvSpPr>
        <p:spPr/>
        <p:txBody>
          <a:bodyPr>
            <a:normAutofit fontScale="92500" lnSpcReduction="20000"/>
          </a:bodyPr>
          <a:lstStyle/>
          <a:p>
            <a:pPr marL="109728" indent="0">
              <a:buNone/>
            </a:pPr>
            <a:r>
              <a:rPr lang="en-GB" sz="2400" b="1" dirty="0">
                <a:solidFill>
                  <a:srgbClr val="0070C0"/>
                </a:solidFill>
              </a:rPr>
              <a:t>Stakeholder Theory  </a:t>
            </a:r>
            <a:r>
              <a:rPr lang="en-GB" sz="2400" dirty="0" smtClean="0"/>
              <a:t>Edward </a:t>
            </a:r>
            <a:r>
              <a:rPr lang="en-GB" sz="2400" dirty="0"/>
              <a:t>Freeman 1984 </a:t>
            </a:r>
            <a:r>
              <a:rPr lang="en-GB" sz="2400" i="1" dirty="0" smtClean="0"/>
              <a:t>Strategic </a:t>
            </a:r>
            <a:r>
              <a:rPr lang="en-GB" sz="2400" i="1" dirty="0"/>
              <a:t>Management: A Stakeholder Approach</a:t>
            </a:r>
          </a:p>
          <a:p>
            <a:pPr marL="109728" indent="0">
              <a:buFont typeface="Wingdings" pitchFamily="2" charset="2"/>
              <a:buChar char="q"/>
            </a:pPr>
            <a:r>
              <a:rPr lang="en-GB" sz="2400" b="1" dirty="0">
                <a:solidFill>
                  <a:srgbClr val="0070C0"/>
                </a:solidFill>
              </a:rPr>
              <a:t>Draws on business ethics</a:t>
            </a:r>
            <a:r>
              <a:rPr lang="en-GB" sz="2400" dirty="0"/>
              <a:t>, from a social </a:t>
            </a:r>
            <a:r>
              <a:rPr lang="en-GB" sz="2400" dirty="0" smtClean="0"/>
              <a:t>justice/deontological </a:t>
            </a:r>
            <a:r>
              <a:rPr lang="en-GB" sz="2400" dirty="0"/>
              <a:t>viewpoint, and argues that business actions should be fair. </a:t>
            </a:r>
          </a:p>
          <a:p>
            <a:pPr marL="109728" indent="0">
              <a:buFont typeface="Wingdings" pitchFamily="2" charset="2"/>
              <a:buChar char="q"/>
            </a:pPr>
            <a:r>
              <a:rPr lang="en-GB" sz="2400" b="1" dirty="0">
                <a:solidFill>
                  <a:srgbClr val="0070C0"/>
                </a:solidFill>
              </a:rPr>
              <a:t>Draws on notion of </a:t>
            </a:r>
            <a:r>
              <a:rPr lang="en-GB" sz="2400" b="1" dirty="0" smtClean="0">
                <a:solidFill>
                  <a:srgbClr val="0070C0"/>
                </a:solidFill>
              </a:rPr>
              <a:t>CSR, </a:t>
            </a:r>
            <a:r>
              <a:rPr lang="en-GB" sz="2400" dirty="0"/>
              <a:t>and argues stakeholder approach is good for business</a:t>
            </a:r>
          </a:p>
          <a:p>
            <a:pPr marL="109728" indent="0">
              <a:buFont typeface="Wingdings" pitchFamily="2" charset="2"/>
              <a:buChar char="§"/>
            </a:pPr>
            <a:r>
              <a:rPr lang="en-GB" sz="2400" dirty="0"/>
              <a:t>Good corporate citizenship - a way to differentiate</a:t>
            </a:r>
          </a:p>
          <a:p>
            <a:pPr marL="109728" indent="0">
              <a:buNone/>
            </a:pPr>
            <a:r>
              <a:rPr lang="en-GB" sz="1800" dirty="0"/>
              <a:t>(Readings pp 23-28) </a:t>
            </a:r>
          </a:p>
        </p:txBody>
      </p:sp>
      <p:sp>
        <p:nvSpPr>
          <p:cNvPr id="4" name="TextBox 3"/>
          <p:cNvSpPr txBox="1"/>
          <p:nvPr/>
        </p:nvSpPr>
        <p:spPr>
          <a:xfrm>
            <a:off x="4079776" y="5143179"/>
            <a:ext cx="6480720" cy="646331"/>
          </a:xfrm>
          <a:prstGeom prst="rect">
            <a:avLst/>
          </a:prstGeom>
          <a:noFill/>
        </p:spPr>
        <p:txBody>
          <a:bodyPr wrap="square" rtlCol="0">
            <a:spAutoFit/>
          </a:bodyPr>
          <a:lstStyle/>
          <a:p>
            <a:r>
              <a:rPr lang="en-GB" b="1" dirty="0">
                <a:solidFill>
                  <a:srgbClr val="0070C0"/>
                </a:solidFill>
                <a:effectLst>
                  <a:outerShdw blurRad="38100" dist="38100" dir="2700000" algn="tl">
                    <a:srgbClr val="C0C0C0"/>
                  </a:outerShdw>
                </a:effectLst>
              </a:rPr>
              <a:t>How can CEOs Change company values?</a:t>
            </a:r>
          </a:p>
          <a:p>
            <a:r>
              <a:rPr lang="en-GB" b="1" dirty="0">
                <a:solidFill>
                  <a:srgbClr val="0070C0"/>
                </a:solidFill>
                <a:effectLst>
                  <a:outerShdw blurRad="38100" dist="38100" dir="2700000" algn="tl">
                    <a:srgbClr val="C0C0C0"/>
                  </a:outerShdw>
                </a:effectLst>
              </a:rPr>
              <a:t>How can organizations become good corporate citizens?</a:t>
            </a:r>
            <a:endParaRPr lang="en-GB" b="1" dirty="0">
              <a:solidFill>
                <a:srgbClr val="0070C0"/>
              </a:solidFill>
            </a:endParaRPr>
          </a:p>
        </p:txBody>
      </p:sp>
    </p:spTree>
    <p:extLst>
      <p:ext uri="{BB962C8B-B14F-4D97-AF65-F5344CB8AC3E}">
        <p14:creationId xmlns:p14="http://schemas.microsoft.com/office/powerpoint/2010/main" val="11058966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chor="t">
            <a:normAutofit/>
          </a:bodyPr>
          <a:lstStyle/>
          <a:p>
            <a:r>
              <a:rPr lang="en-GB" sz="3600" b="1" dirty="0">
                <a:solidFill>
                  <a:srgbClr val="0070C0"/>
                </a:solidFill>
              </a:rPr>
              <a:t>Corporate Social Responsibility </a:t>
            </a:r>
            <a:endParaRPr lang="en-GB" sz="3600" dirty="0">
              <a:solidFill>
                <a:srgbClr val="0070C0"/>
              </a:solidFill>
            </a:endParaRPr>
          </a:p>
        </p:txBody>
      </p:sp>
      <p:sp>
        <p:nvSpPr>
          <p:cNvPr id="54275" name="Rectangle 3"/>
          <p:cNvSpPr>
            <a:spLocks noGrp="1" noChangeArrowheads="1"/>
          </p:cNvSpPr>
          <p:nvPr>
            <p:ph idx="1"/>
          </p:nvPr>
        </p:nvSpPr>
        <p:spPr/>
        <p:txBody>
          <a:bodyPr>
            <a:normAutofit/>
          </a:bodyPr>
          <a:lstStyle/>
          <a:p>
            <a:pPr>
              <a:lnSpc>
                <a:spcPct val="90000"/>
              </a:lnSpc>
              <a:buNone/>
            </a:pPr>
            <a:r>
              <a:rPr lang="en-GB" sz="2400" b="1" dirty="0"/>
              <a:t>A perspective which stresses the responsibilities that corporations have towards society and other </a:t>
            </a:r>
            <a:r>
              <a:rPr lang="en-GB" sz="2400" b="1" dirty="0" smtClean="0"/>
              <a:t>stakeholders </a:t>
            </a:r>
            <a:r>
              <a:rPr lang="en-GB" sz="1800" b="1" dirty="0" smtClean="0"/>
              <a:t>(King </a:t>
            </a:r>
            <a:r>
              <a:rPr lang="en-GB" sz="1800" b="1" dirty="0"/>
              <a:t>and Lawley, 2013</a:t>
            </a:r>
            <a:r>
              <a:rPr lang="en-GB" sz="1800" b="1" dirty="0" smtClean="0"/>
              <a:t>)</a:t>
            </a:r>
            <a:endParaRPr lang="en-GB" b="1" dirty="0"/>
          </a:p>
          <a:p>
            <a:pPr>
              <a:lnSpc>
                <a:spcPct val="90000"/>
              </a:lnSpc>
              <a:buNone/>
            </a:pPr>
            <a:r>
              <a:rPr lang="en-GB" b="1" dirty="0"/>
              <a:t>CSR requires two principles</a:t>
            </a:r>
            <a:r>
              <a:rPr lang="en-GB" b="1" dirty="0" smtClean="0"/>
              <a:t>*:</a:t>
            </a:r>
            <a:endParaRPr lang="en-GB" b="1" dirty="0"/>
          </a:p>
          <a:p>
            <a:pPr marL="566928" indent="-457200">
              <a:lnSpc>
                <a:spcPct val="90000"/>
              </a:lnSpc>
              <a:buFont typeface="+mj-lt"/>
              <a:buAutoNum type="arabicPeriod"/>
            </a:pPr>
            <a:r>
              <a:rPr lang="en-GB" sz="2200" dirty="0"/>
              <a:t>The charitable principle, where the more fortunate help the less fortunate</a:t>
            </a:r>
          </a:p>
          <a:p>
            <a:pPr marL="566928" indent="-457200">
              <a:lnSpc>
                <a:spcPct val="90000"/>
              </a:lnSpc>
              <a:buFont typeface="+mj-lt"/>
              <a:buAutoNum type="arabicPeriod"/>
            </a:pPr>
            <a:r>
              <a:rPr lang="en-GB" sz="2200" dirty="0"/>
              <a:t>The stewardship principle, where the rich hold the wealth ‘in trust’ for the rest of </a:t>
            </a:r>
            <a:r>
              <a:rPr lang="en-GB" sz="2200" dirty="0" smtClean="0"/>
              <a:t>society</a:t>
            </a:r>
            <a:endParaRPr lang="en-GB" dirty="0"/>
          </a:p>
          <a:p>
            <a:pPr marL="566928" indent="-457200">
              <a:lnSpc>
                <a:spcPct val="90000"/>
              </a:lnSpc>
              <a:buNone/>
            </a:pPr>
            <a:r>
              <a:rPr lang="en-GB" dirty="0" smtClean="0"/>
              <a:t>	The </a:t>
            </a:r>
            <a:r>
              <a:rPr lang="en-GB" dirty="0"/>
              <a:t>belief that these principles, combined with the belief that acting appropriately, result in limited government intervention (rules &amp; regulations) has given CSR considerable credence in business circles (Freeman &amp;  </a:t>
            </a:r>
            <a:r>
              <a:rPr lang="en-GB" dirty="0" err="1"/>
              <a:t>Liedtka</a:t>
            </a:r>
            <a:r>
              <a:rPr lang="en-GB" dirty="0"/>
              <a:t>, 1991)</a:t>
            </a:r>
          </a:p>
        </p:txBody>
      </p:sp>
      <p:sp>
        <p:nvSpPr>
          <p:cNvPr id="5" name="TextBox 4"/>
          <p:cNvSpPr txBox="1"/>
          <p:nvPr/>
        </p:nvSpPr>
        <p:spPr>
          <a:xfrm>
            <a:off x="5735960" y="6237312"/>
            <a:ext cx="4932040" cy="369332"/>
          </a:xfrm>
          <a:prstGeom prst="rect">
            <a:avLst/>
          </a:prstGeom>
          <a:noFill/>
        </p:spPr>
        <p:txBody>
          <a:bodyPr wrap="square" rtlCol="0">
            <a:spAutoFit/>
          </a:bodyPr>
          <a:lstStyle/>
          <a:p>
            <a:r>
              <a:rPr lang="en-GB" dirty="0"/>
              <a:t>*Traced back to philanthropists of 1930s </a:t>
            </a:r>
          </a:p>
        </p:txBody>
      </p:sp>
    </p:spTree>
    <p:extLst>
      <p:ext uri="{BB962C8B-B14F-4D97-AF65-F5344CB8AC3E}">
        <p14:creationId xmlns:p14="http://schemas.microsoft.com/office/powerpoint/2010/main" val="2172897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Slide Number Placeholder 5"/>
          <p:cNvSpPr>
            <a:spLocks noGrp="1"/>
          </p:cNvSpPr>
          <p:nvPr>
            <p:ph type="sldNum" sz="quarter" idx="12"/>
          </p:nvPr>
        </p:nvSpPr>
        <p:spPr>
          <a:xfrm>
            <a:off x="4079875" y="6071890"/>
            <a:ext cx="6457950" cy="525462"/>
          </a:xfrm>
          <a:noFill/>
          <a:ln>
            <a:miter lim="800000"/>
            <a:headEnd/>
            <a:tailEnd/>
          </a:ln>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US" sz="2000" b="1" dirty="0"/>
              <a:t>Evaluating corporate responsibility using Carroll’s (1991) pyramid [illustrates levels of CSR]</a:t>
            </a:r>
            <a:endParaRPr lang="en-US" sz="2000" b="1" dirty="0">
              <a:latin typeface="Tahoma" pitchFamily="34" charset="0"/>
            </a:endParaRPr>
          </a:p>
        </p:txBody>
      </p:sp>
      <p:sp>
        <p:nvSpPr>
          <p:cNvPr id="18436" name="Rectangle 2"/>
          <p:cNvSpPr>
            <a:spLocks noGrp="1" noChangeArrowheads="1"/>
          </p:cNvSpPr>
          <p:nvPr>
            <p:ph type="title" idx="4294967295"/>
          </p:nvPr>
        </p:nvSpPr>
        <p:spPr>
          <a:xfrm>
            <a:off x="1524001" y="476251"/>
            <a:ext cx="8291513" cy="576263"/>
          </a:xfrm>
        </p:spPr>
        <p:txBody>
          <a:bodyPr anchor="b">
            <a:noAutofit/>
          </a:bodyPr>
          <a:lstStyle/>
          <a:p>
            <a:r>
              <a:rPr lang="en-GB" sz="3600" dirty="0">
                <a:solidFill>
                  <a:srgbClr val="0070C0"/>
                </a:solidFill>
              </a:rPr>
              <a:t>Doing Well by doing Good</a:t>
            </a:r>
            <a:endParaRPr lang="en-US" sz="3600" dirty="0"/>
          </a:p>
        </p:txBody>
      </p:sp>
      <p:pic>
        <p:nvPicPr>
          <p:cNvPr id="14340" name="Picture 4" descr="95840_e05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59697" y="1196975"/>
            <a:ext cx="5986463"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FlagCount" hidden="1">
            <a:hlinkClick r:id="rId4" action="ppaction://hlinkfile"/>
          </p:cNvPr>
          <p:cNvSpPr>
            <a:spLocks noChangeArrowheads="1"/>
          </p:cNvSpPr>
          <p:nvPr/>
        </p:nvSpPr>
        <p:spPr bwMode="auto">
          <a:xfrm>
            <a:off x="9779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a:r>
              <a:rPr lang="en-US" sz="1400" b="1">
                <a:latin typeface="Tahoma" pitchFamily="34" charset="0"/>
              </a:rPr>
              <a:t>0</a:t>
            </a:r>
          </a:p>
        </p:txBody>
      </p:sp>
      <p:sp>
        <p:nvSpPr>
          <p:cNvPr id="14343" name="Text Box 7"/>
          <p:cNvSpPr txBox="1">
            <a:spLocks noChangeArrowheads="1"/>
          </p:cNvSpPr>
          <p:nvPr/>
        </p:nvSpPr>
        <p:spPr bwMode="auto">
          <a:xfrm>
            <a:off x="1703512" y="3429000"/>
            <a:ext cx="2736726"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t>Milton Friedman1970</a:t>
            </a:r>
          </a:p>
          <a:p>
            <a:pPr>
              <a:spcBef>
                <a:spcPct val="50000"/>
              </a:spcBef>
            </a:pPr>
            <a:r>
              <a:rPr lang="en-GB" b="1" dirty="0"/>
              <a:t> ‘shareholder values’</a:t>
            </a:r>
          </a:p>
        </p:txBody>
      </p:sp>
      <p:sp>
        <p:nvSpPr>
          <p:cNvPr id="14344" name="Text Box 8"/>
          <p:cNvSpPr txBox="1">
            <a:spLocks noChangeArrowheads="1"/>
          </p:cNvSpPr>
          <p:nvPr/>
        </p:nvSpPr>
        <p:spPr bwMode="auto">
          <a:xfrm>
            <a:off x="7726363" y="2133600"/>
            <a:ext cx="2690117"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a:solidFill>
                  <a:srgbClr val="0070C0"/>
                </a:solidFill>
              </a:rPr>
              <a:t>Edward Freeman 1984</a:t>
            </a:r>
          </a:p>
          <a:p>
            <a:pPr>
              <a:spcBef>
                <a:spcPct val="50000"/>
              </a:spcBef>
            </a:pPr>
            <a:r>
              <a:rPr lang="en-GB" b="1" dirty="0">
                <a:solidFill>
                  <a:srgbClr val="0070C0"/>
                </a:solidFill>
              </a:rPr>
              <a:t>   ‘stakeholder values’</a:t>
            </a:r>
          </a:p>
        </p:txBody>
      </p:sp>
      <p:sp>
        <p:nvSpPr>
          <p:cNvPr id="14345" name="Line 9"/>
          <p:cNvSpPr>
            <a:spLocks noChangeShapeType="1"/>
          </p:cNvSpPr>
          <p:nvPr/>
        </p:nvSpPr>
        <p:spPr bwMode="auto">
          <a:xfrm>
            <a:off x="3647729" y="3717032"/>
            <a:ext cx="936749" cy="79228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6" name="Line 10"/>
          <p:cNvSpPr>
            <a:spLocks noChangeShapeType="1"/>
          </p:cNvSpPr>
          <p:nvPr/>
        </p:nvSpPr>
        <p:spPr bwMode="auto">
          <a:xfrm flipH="1">
            <a:off x="7186612" y="2420889"/>
            <a:ext cx="1079500" cy="5472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261920784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847528" y="692151"/>
            <a:ext cx="8820472" cy="936625"/>
          </a:xfrm>
        </p:spPr>
        <p:txBody>
          <a:bodyPr>
            <a:normAutofit fontScale="90000"/>
          </a:bodyPr>
          <a:lstStyle/>
          <a:p>
            <a:pPr algn="ctr" eaLnBrk="1" hangingPunct="1"/>
            <a:r>
              <a:rPr lang="en-US" dirty="0" smtClean="0">
                <a:solidFill>
                  <a:srgbClr val="0070C0"/>
                </a:solidFill>
              </a:rPr>
              <a:t>The Paradox of Profitability and Responsibility</a:t>
            </a:r>
            <a:endParaRPr lang="en-US" sz="2800" b="1" i="1" dirty="0">
              <a:solidFill>
                <a:srgbClr val="0070C0"/>
              </a:solidFill>
            </a:endParaRPr>
          </a:p>
        </p:txBody>
      </p:sp>
      <p:sp>
        <p:nvSpPr>
          <p:cNvPr id="11267" name="Rectangle 4"/>
          <p:cNvSpPr>
            <a:spLocks noChangeArrowheads="1"/>
          </p:cNvSpPr>
          <p:nvPr/>
        </p:nvSpPr>
        <p:spPr bwMode="auto">
          <a:xfrm>
            <a:off x="3810000" y="1714500"/>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endParaRPr lang="fr-FR"/>
          </a:p>
        </p:txBody>
      </p:sp>
      <p:sp>
        <p:nvSpPr>
          <p:cNvPr id="11268" name="Rectangle 72"/>
          <p:cNvSpPr>
            <a:spLocks noChangeArrowheads="1"/>
          </p:cNvSpPr>
          <p:nvPr/>
        </p:nvSpPr>
        <p:spPr bwMode="auto">
          <a:xfrm>
            <a:off x="3319463" y="149066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endParaRPr lang="fr-FR"/>
          </a:p>
        </p:txBody>
      </p:sp>
      <p:sp>
        <p:nvSpPr>
          <p:cNvPr id="11269" name="Oval 141"/>
          <p:cNvSpPr>
            <a:spLocks noChangeArrowheads="1"/>
          </p:cNvSpPr>
          <p:nvPr/>
        </p:nvSpPr>
        <p:spPr bwMode="auto">
          <a:xfrm>
            <a:off x="6453189" y="1916114"/>
            <a:ext cx="3786187" cy="3013075"/>
          </a:xfrm>
          <a:prstGeom prst="ellipse">
            <a:avLst/>
          </a:prstGeom>
          <a:solidFill>
            <a:srgbClr val="00B0F0"/>
          </a:solidFill>
          <a:ln w="9525">
            <a:solidFill>
              <a:schemeClr val="tx1"/>
            </a:solidFill>
            <a:round/>
            <a:headEnd/>
            <a:tailEnd/>
          </a:ln>
        </p:spPr>
        <p:txBody>
          <a:bodyPr/>
          <a:lstStyle/>
          <a:p>
            <a:pPr algn="ctr"/>
            <a:endParaRPr lang="en-US" sz="2800" b="1" i="1" dirty="0"/>
          </a:p>
          <a:p>
            <a:pPr algn="ctr"/>
            <a:r>
              <a:rPr lang="en-US" sz="2800" b="1" i="1" dirty="0"/>
              <a:t>Responsibility</a:t>
            </a:r>
            <a:endParaRPr lang="en-US" sz="1600" dirty="0"/>
          </a:p>
          <a:p>
            <a:pPr algn="ctr"/>
            <a:r>
              <a:rPr lang="en-US" sz="1600" dirty="0"/>
              <a:t>Acting in the interest of others, even when there is no legal imperative.</a:t>
            </a:r>
          </a:p>
        </p:txBody>
      </p:sp>
      <p:sp>
        <p:nvSpPr>
          <p:cNvPr id="11270" name="Oval 142"/>
          <p:cNvSpPr>
            <a:spLocks noChangeArrowheads="1"/>
          </p:cNvSpPr>
          <p:nvPr/>
        </p:nvSpPr>
        <p:spPr bwMode="auto">
          <a:xfrm>
            <a:off x="1666875" y="1989139"/>
            <a:ext cx="3714750" cy="3011487"/>
          </a:xfrm>
          <a:prstGeom prst="ellipse">
            <a:avLst/>
          </a:prstGeom>
          <a:solidFill>
            <a:srgbClr val="00B0F0"/>
          </a:solidFill>
          <a:ln w="9525">
            <a:solidFill>
              <a:schemeClr val="tx1"/>
            </a:solidFill>
            <a:round/>
            <a:headEnd/>
            <a:tailEnd/>
          </a:ln>
        </p:spPr>
        <p:txBody>
          <a:bodyPr/>
          <a:lstStyle/>
          <a:p>
            <a:pPr algn="ctr"/>
            <a:endParaRPr lang="en-US" sz="2800" b="1" i="1" dirty="0"/>
          </a:p>
          <a:p>
            <a:pPr algn="ctr"/>
            <a:r>
              <a:rPr lang="en-US" sz="2800" b="1" i="1" dirty="0"/>
              <a:t>Profitability</a:t>
            </a:r>
            <a:endParaRPr lang="en-US" sz="1600" dirty="0"/>
          </a:p>
          <a:p>
            <a:pPr algn="ctr"/>
            <a:r>
              <a:rPr lang="en-US" sz="1600" dirty="0"/>
              <a:t>To be an attractive investment, a firm must earn a higher return on the shareholders’ equity than could be realized at a bank.</a:t>
            </a:r>
          </a:p>
        </p:txBody>
      </p:sp>
      <p:sp>
        <p:nvSpPr>
          <p:cNvPr id="11271" name="AutoShape 143"/>
          <p:cNvSpPr>
            <a:spLocks noChangeArrowheads="1"/>
          </p:cNvSpPr>
          <p:nvPr/>
        </p:nvSpPr>
        <p:spPr bwMode="auto">
          <a:xfrm>
            <a:off x="5453064" y="2924175"/>
            <a:ext cx="909637" cy="1081088"/>
          </a:xfrm>
          <a:prstGeom prst="leftRightArrow">
            <a:avLst>
              <a:gd name="adj1" fmla="val 46611"/>
              <a:gd name="adj2" fmla="val 18181"/>
            </a:avLst>
          </a:prstGeom>
          <a:solidFill>
            <a:schemeClr val="bg2"/>
          </a:solidFill>
          <a:ln w="9525">
            <a:solidFill>
              <a:schemeClr val="tx1"/>
            </a:solidFill>
            <a:miter lim="800000"/>
            <a:headEnd/>
            <a:tailEnd/>
          </a:ln>
        </p:spPr>
        <p:txBody>
          <a:bodyPr wrap="none" anchor="ctr"/>
          <a:lstStyle/>
          <a:p>
            <a:pPr algn="r"/>
            <a:endParaRPr lang="fr-FR"/>
          </a:p>
        </p:txBody>
      </p:sp>
      <p:sp>
        <p:nvSpPr>
          <p:cNvPr id="2" name="TextBox 1"/>
          <p:cNvSpPr txBox="1"/>
          <p:nvPr/>
        </p:nvSpPr>
        <p:spPr>
          <a:xfrm>
            <a:off x="6240016" y="5517232"/>
            <a:ext cx="5328592" cy="1600438"/>
          </a:xfrm>
          <a:prstGeom prst="rect">
            <a:avLst/>
          </a:prstGeom>
          <a:noFill/>
        </p:spPr>
        <p:txBody>
          <a:bodyPr wrap="square" rtlCol="0">
            <a:spAutoFit/>
          </a:bodyPr>
          <a:lstStyle/>
          <a:p>
            <a:r>
              <a:rPr lang="en-GB" sz="2000" dirty="0"/>
              <a:t>Unilever? Johnson and Johnson?</a:t>
            </a:r>
          </a:p>
          <a:p>
            <a:r>
              <a:rPr lang="en-GB" sz="2000" dirty="0" err="1"/>
              <a:t>Primart</a:t>
            </a:r>
            <a:r>
              <a:rPr lang="en-GB" sz="2000" dirty="0"/>
              <a:t>? Starbucks?</a:t>
            </a:r>
          </a:p>
          <a:p>
            <a:r>
              <a:rPr lang="en-GB" sz="2000" dirty="0"/>
              <a:t>BP?</a:t>
            </a:r>
          </a:p>
          <a:p>
            <a:endParaRPr lang="en-GB" sz="2000" dirty="0"/>
          </a:p>
          <a:p>
            <a:endParaRPr lang="en-GB" dirty="0"/>
          </a:p>
        </p:txBody>
      </p:sp>
    </p:spTree>
    <p:extLst>
      <p:ext uri="{BB962C8B-B14F-4D97-AF65-F5344CB8AC3E}">
        <p14:creationId xmlns:p14="http://schemas.microsoft.com/office/powerpoint/2010/main" val="342679290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0" y="908720"/>
            <a:ext cx="9108504" cy="5112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613756" y="116633"/>
            <a:ext cx="8928992" cy="646331"/>
          </a:xfrm>
          <a:prstGeom prst="rect">
            <a:avLst/>
          </a:prstGeom>
          <a:solidFill>
            <a:schemeClr val="bg1"/>
          </a:solidFill>
        </p:spPr>
        <p:txBody>
          <a:bodyPr wrap="square" rtlCol="0">
            <a:spAutoFit/>
          </a:bodyPr>
          <a:lstStyle/>
          <a:p>
            <a:r>
              <a:rPr lang="en-US" sz="3600" b="1" dirty="0">
                <a:solidFill>
                  <a:srgbClr val="0070C0"/>
                </a:solidFill>
                <a:effectLst>
                  <a:outerShdw blurRad="38100" dist="38100" dir="2700000" algn="tl">
                    <a:srgbClr val="000000">
                      <a:alpha val="43137"/>
                    </a:srgbClr>
                  </a:outerShdw>
                </a:effectLst>
              </a:rPr>
              <a:t>Profitability versus Responsibility</a:t>
            </a:r>
            <a:endParaRPr lang="en-GB" sz="36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295486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Counter argument to CSR</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effectLst/>
                <a:latin typeface="Arial" panose="020B0604020202020204" pitchFamily="34" charset="0"/>
              </a:rPr>
              <a:t>Businesses are owned by their shareholders – thus any money they spend on social responsibility is effectively theft from those shareholders who can, after all, decide for themselves if they want to donate to charitable causes. </a:t>
            </a:r>
          </a:p>
          <a:p>
            <a:r>
              <a:rPr lang="en-GB" dirty="0" smtClean="0">
                <a:effectLst/>
                <a:latin typeface="Arial" panose="020B0604020202020204" pitchFamily="34" charset="0"/>
              </a:rPr>
              <a:t>This is the voice of the laisser-faire 1980s mentality, still being strongly supported by advocates such as Elaine Sternberg. Sternberg argues that there is a human rights case against CSR, which is that a stakeholder approach to management deprives shareholders of their property rights. She states that the objectives sought by conventional views of social responsibility are absurd. Not all aspects of CSR are guilty of this, however. </a:t>
            </a:r>
          </a:p>
          <a:p>
            <a:r>
              <a:rPr lang="en-GB" dirty="0" smtClean="0">
                <a:effectLst/>
                <a:latin typeface="Arial" panose="020B0604020202020204" pitchFamily="34" charset="0"/>
              </a:rPr>
              <a:t>Sternberg states that ordinary decency, honesty and fairness should be expected of any corporation.</a:t>
            </a:r>
          </a:p>
          <a:p>
            <a:endParaRPr lang="en-GB" dirty="0" smtClean="0">
              <a:effectLst/>
              <a:latin typeface="Arial" panose="020B0604020202020204" pitchFamily="34" charset="0"/>
            </a:endParaRPr>
          </a:p>
          <a:p>
            <a:endParaRPr lang="en-GB" dirty="0" smtClean="0">
              <a:effectLst/>
              <a:latin typeface="Arial" panose="020B0604020202020204" pitchFamily="34" charset="0"/>
            </a:endParaRPr>
          </a:p>
          <a:p>
            <a:endParaRPr lang="en-GB" dirty="0"/>
          </a:p>
        </p:txBody>
      </p:sp>
    </p:spTree>
    <p:extLst>
      <p:ext uri="{BB962C8B-B14F-4D97-AF65-F5344CB8AC3E}">
        <p14:creationId xmlns:p14="http://schemas.microsoft.com/office/powerpoint/2010/main" val="34323420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Sternberg</a:t>
            </a:r>
            <a:endParaRPr lang="en-GB" dirty="0"/>
          </a:p>
        </p:txBody>
      </p:sp>
      <p:sp>
        <p:nvSpPr>
          <p:cNvPr id="3" name="Content Placeholder 2"/>
          <p:cNvSpPr>
            <a:spLocks noGrp="1"/>
          </p:cNvSpPr>
          <p:nvPr>
            <p:ph idx="1"/>
          </p:nvPr>
        </p:nvSpPr>
        <p:spPr/>
        <p:txBody>
          <a:bodyPr>
            <a:normAutofit lnSpcReduction="10000"/>
          </a:bodyPr>
          <a:lstStyle/>
          <a:p>
            <a:r>
              <a:rPr lang="en-GB" dirty="0" smtClean="0">
                <a:effectLst/>
                <a:latin typeface="Arial" panose="020B0604020202020204" pitchFamily="34" charset="0"/>
              </a:rPr>
              <a:t>This is the most commonly voiced argument of those questioning the viability of CSR today. In order to reconcile this point of view with the concept of CSR, a new definition of the same is required. Acknowledging that we live in a world in which such thing as a ‘free lunch’ does not exist, CSR does not mean that a company should give away their money that rightfully belongs to the shareholders to charity just for the sake of it. Rather, the word ‘Responsibility’ can only work when one party causes something that demands an action to make up for it. Likewise, if a company is not guilty of any such action, then, in no link of responsibility can logically be drawn and thus it is not a company’s ‘Responsibility’ to be philanthropic. </a:t>
            </a:r>
            <a:endParaRPr lang="en-GB" dirty="0"/>
          </a:p>
        </p:txBody>
      </p:sp>
    </p:spTree>
    <p:extLst>
      <p:ext uri="{BB962C8B-B14F-4D97-AF65-F5344CB8AC3E}">
        <p14:creationId xmlns:p14="http://schemas.microsoft.com/office/powerpoint/2010/main" val="7469829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Sternberg</a:t>
            </a:r>
            <a:endParaRPr lang="en-GB" dirty="0"/>
          </a:p>
        </p:txBody>
      </p:sp>
      <p:sp>
        <p:nvSpPr>
          <p:cNvPr id="3" name="Content Placeholder 2"/>
          <p:cNvSpPr>
            <a:spLocks noGrp="1"/>
          </p:cNvSpPr>
          <p:nvPr>
            <p:ph idx="1"/>
          </p:nvPr>
        </p:nvSpPr>
        <p:spPr/>
        <p:txBody>
          <a:bodyPr>
            <a:normAutofit lnSpcReduction="10000"/>
          </a:bodyPr>
          <a:lstStyle/>
          <a:p>
            <a:r>
              <a:rPr lang="en-GB" dirty="0" smtClean="0"/>
              <a:t>Rather, it would be its free choice of doing so, provided of course, that meaningful reason exists. Such reasons for companies to be concerned about the external environment represented above as a charity work, as much as about their core business not as a responsibility but for their own (financial) good can be numerous. Therefore, by changing the definition of CSR slightly, and seeing it as a concept, by which a corporation manages its relationships with a variety of influential stakeholders, who can have a real influence on its operations, the business case becomes immediately apparent. CSR is about building relationships with customers, about attracting and retaining talented staff, about managing risk, and about assuring reputation. Therefore, the word ‘Responsibility’ is actually misleadingly used in the classic definition of CSR, causing obvious confusion. </a:t>
            </a:r>
          </a:p>
          <a:p>
            <a:endParaRPr lang="en-GB" smtClean="0"/>
          </a:p>
          <a:p>
            <a:endParaRPr lang="en-GB"/>
          </a:p>
        </p:txBody>
      </p:sp>
    </p:spTree>
    <p:extLst>
      <p:ext uri="{BB962C8B-B14F-4D97-AF65-F5344CB8AC3E}">
        <p14:creationId xmlns:p14="http://schemas.microsoft.com/office/powerpoint/2010/main" val="10847061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2232026" y="457201"/>
            <a:ext cx="8435975" cy="1260475"/>
          </a:xfrm>
        </p:spPr>
        <p:txBody>
          <a:bodyPr anchor="b">
            <a:normAutofit/>
          </a:bodyPr>
          <a:lstStyle/>
          <a:p>
            <a:r>
              <a:rPr lang="en-GB" sz="4000" dirty="0">
                <a:solidFill>
                  <a:srgbClr val="0070C0"/>
                </a:solidFill>
                <a:effectLst>
                  <a:outerShdw blurRad="38100" dist="38100" dir="2700000" algn="tl">
                    <a:srgbClr val="C0C0C0"/>
                  </a:outerShdw>
                </a:effectLst>
              </a:rPr>
              <a:t>How can CEOs Change Company Values?</a:t>
            </a:r>
            <a:endParaRPr lang="en-US" sz="4000" dirty="0">
              <a:solidFill>
                <a:srgbClr val="0070C0"/>
              </a:solidFill>
              <a:effectLst>
                <a:outerShdw blurRad="38100" dist="38100" dir="2700000" algn="tl">
                  <a:srgbClr val="C0C0C0"/>
                </a:outerShdw>
              </a:effectLst>
            </a:endParaRPr>
          </a:p>
        </p:txBody>
      </p:sp>
      <p:sp>
        <p:nvSpPr>
          <p:cNvPr id="20483" name="Rectangle 3"/>
          <p:cNvSpPr>
            <a:spLocks noGrp="1" noChangeArrowheads="1"/>
          </p:cNvSpPr>
          <p:nvPr>
            <p:ph idx="4294967295"/>
          </p:nvPr>
        </p:nvSpPr>
        <p:spPr>
          <a:xfrm>
            <a:off x="1524000" y="2060575"/>
            <a:ext cx="8147050" cy="4464050"/>
          </a:xfrm>
        </p:spPr>
        <p:txBody>
          <a:bodyPr>
            <a:normAutofit fontScale="92500" lnSpcReduction="20000"/>
          </a:bodyPr>
          <a:lstStyle/>
          <a:p>
            <a:pPr>
              <a:buFont typeface="Wingdings" pitchFamily="2" charset="2"/>
              <a:buChar char="q"/>
            </a:pPr>
            <a:r>
              <a:rPr lang="en-GB" sz="2400" dirty="0">
                <a:ea typeface="ＭＳ Ｐゴシック" pitchFamily="34" charset="-128"/>
              </a:rPr>
              <a:t>Be committed – at top management level</a:t>
            </a:r>
          </a:p>
          <a:p>
            <a:pPr>
              <a:buFont typeface="Wingdings" pitchFamily="2" charset="2"/>
              <a:buChar char="q"/>
            </a:pPr>
            <a:r>
              <a:rPr lang="en-GB" sz="2400" dirty="0">
                <a:ea typeface="ＭＳ Ｐゴシック" pitchFamily="34" charset="-128"/>
              </a:rPr>
              <a:t>Develop a written code of ethics to communicate values to employees</a:t>
            </a:r>
          </a:p>
          <a:p>
            <a:pPr>
              <a:buFont typeface="Wingdings" pitchFamily="2" charset="2"/>
              <a:buChar char="q"/>
            </a:pPr>
            <a:r>
              <a:rPr lang="en-GB" sz="2400" dirty="0">
                <a:ea typeface="ＭＳ Ｐゴシック" pitchFamily="34" charset="-128"/>
              </a:rPr>
              <a:t>Involve middle managers - establish ethics committees to settle disputes</a:t>
            </a:r>
          </a:p>
          <a:p>
            <a:pPr>
              <a:buFont typeface="Wingdings" pitchFamily="2" charset="2"/>
              <a:buChar char="q"/>
            </a:pPr>
            <a:r>
              <a:rPr lang="en-GB" sz="2400" dirty="0">
                <a:ea typeface="ＭＳ Ｐゴシック" pitchFamily="34" charset="-128"/>
              </a:rPr>
              <a:t>Ask line managers to train employees</a:t>
            </a:r>
          </a:p>
          <a:p>
            <a:pPr>
              <a:buFont typeface="Wingdings" pitchFamily="2" charset="2"/>
              <a:buChar char="q"/>
            </a:pPr>
            <a:r>
              <a:rPr lang="en-GB" sz="2400" dirty="0">
                <a:ea typeface="ＭＳ Ｐゴシック" pitchFamily="34" charset="-128"/>
              </a:rPr>
              <a:t>Fire people who violate the code</a:t>
            </a:r>
          </a:p>
          <a:p>
            <a:pPr>
              <a:buFont typeface="Wingdings" pitchFamily="2" charset="2"/>
              <a:buChar char="q"/>
            </a:pPr>
            <a:r>
              <a:rPr lang="en-GB" sz="2400" dirty="0">
                <a:ea typeface="ＭＳ Ｐゴシック" pitchFamily="34" charset="-128"/>
              </a:rPr>
              <a:t>Protect whistle-blowers</a:t>
            </a:r>
          </a:p>
          <a:p>
            <a:pPr>
              <a:buFont typeface="Wingdings" pitchFamily="2" charset="2"/>
              <a:buChar char="q"/>
            </a:pPr>
            <a:r>
              <a:rPr lang="en-GB" sz="2400" dirty="0">
                <a:ea typeface="ＭＳ Ｐゴシック" pitchFamily="34" charset="-128"/>
              </a:rPr>
              <a:t>Withdraw from countries or industries where you cannot act with integrity</a:t>
            </a:r>
            <a:endParaRPr lang="en-US" sz="2400" dirty="0">
              <a:ea typeface="ＭＳ Ｐゴシック" pitchFamily="34" charset="-128"/>
            </a:endParaRPr>
          </a:p>
        </p:txBody>
      </p:sp>
    </p:spTree>
    <p:extLst>
      <p:ext uri="{BB962C8B-B14F-4D97-AF65-F5344CB8AC3E}">
        <p14:creationId xmlns:p14="http://schemas.microsoft.com/office/powerpoint/2010/main" val="1771093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List of References</a:t>
            </a:r>
            <a:endParaRPr lang="en-GB" dirty="0">
              <a:solidFill>
                <a:srgbClr val="0070C0"/>
              </a:solidFill>
            </a:endParaRPr>
          </a:p>
        </p:txBody>
      </p:sp>
      <p:sp>
        <p:nvSpPr>
          <p:cNvPr id="2" name="Content Placeholder 1"/>
          <p:cNvSpPr>
            <a:spLocks noGrp="1"/>
          </p:cNvSpPr>
          <p:nvPr>
            <p:ph idx="1"/>
          </p:nvPr>
        </p:nvSpPr>
        <p:spPr/>
        <p:txBody>
          <a:bodyPr>
            <a:normAutofit/>
          </a:bodyPr>
          <a:lstStyle/>
          <a:p>
            <a:pPr marL="109728" indent="0">
              <a:buNone/>
            </a:pPr>
            <a:r>
              <a:rPr lang="en-GB" sz="1800" dirty="0"/>
              <a:t>Freeman, E. 1984. </a:t>
            </a:r>
            <a:r>
              <a:rPr lang="en-GB" sz="1800" i="1" dirty="0"/>
              <a:t>Strategic Management: A Stakeholder Approach</a:t>
            </a:r>
            <a:r>
              <a:rPr lang="en-GB" sz="1800" dirty="0"/>
              <a:t>. Boston: Pitman.</a:t>
            </a:r>
            <a:r>
              <a:rPr lang="en-US" sz="1800" b="1" dirty="0"/>
              <a:t> </a:t>
            </a:r>
          </a:p>
          <a:p>
            <a:pPr marL="109728" indent="0">
              <a:buNone/>
            </a:pPr>
            <a:r>
              <a:rPr lang="en-US" sz="1800" dirty="0"/>
              <a:t>Freeman and </a:t>
            </a:r>
            <a:r>
              <a:rPr lang="en-US" sz="1800" dirty="0" err="1"/>
              <a:t>Liedtka</a:t>
            </a:r>
            <a:r>
              <a:rPr lang="en-US" sz="1800" dirty="0"/>
              <a:t>. 1991. ‘Stockholders and stakeholders: A New Perspective on Corporate Governance’ Reprinted from </a:t>
            </a:r>
            <a:r>
              <a:rPr lang="en-US" sz="1800" i="1" dirty="0"/>
              <a:t>California Management Review </a:t>
            </a:r>
            <a:r>
              <a:rPr lang="en-US" sz="1800" dirty="0"/>
              <a:t>(1982) </a:t>
            </a:r>
          </a:p>
          <a:p>
            <a:pPr marL="109728" indent="0">
              <a:buNone/>
            </a:pPr>
            <a:r>
              <a:rPr lang="en-GB" sz="1800" dirty="0"/>
              <a:t>King and </a:t>
            </a:r>
            <a:r>
              <a:rPr lang="en-GB" sz="1800" dirty="0" err="1"/>
              <a:t>Lawley</a:t>
            </a:r>
            <a:r>
              <a:rPr lang="en-GB" sz="1800" dirty="0"/>
              <a:t>. 2013. Organizational Behaviour. Oxford.</a:t>
            </a:r>
          </a:p>
          <a:p>
            <a:pPr marL="109728" indent="0">
              <a:buNone/>
            </a:pPr>
            <a:r>
              <a:rPr lang="en-GB" sz="1800" dirty="0" err="1"/>
              <a:t>Waddock</a:t>
            </a:r>
            <a:r>
              <a:rPr lang="en-GB" sz="1800" dirty="0"/>
              <a:t>, S. (2010) ‘The Social Contract of Business in Society’ </a:t>
            </a:r>
            <a:r>
              <a:rPr lang="en-GB" sz="1800" i="1" dirty="0"/>
              <a:t>in</a:t>
            </a:r>
            <a:r>
              <a:rPr lang="en-GB" sz="1800" dirty="0"/>
              <a:t> Aras and </a:t>
            </a:r>
            <a:r>
              <a:rPr lang="en-GB" sz="1800" dirty="0" err="1"/>
              <a:t>Crowther</a:t>
            </a:r>
            <a:r>
              <a:rPr lang="en-GB" sz="1800" dirty="0"/>
              <a:t> eds. </a:t>
            </a:r>
            <a:r>
              <a:rPr lang="en-GB" sz="1800" i="1" dirty="0"/>
              <a:t>A Handbook of Corporate Governance and Social Responsibility  </a:t>
            </a:r>
            <a:r>
              <a:rPr lang="en-GB" sz="1800" dirty="0"/>
              <a:t>2010 pp. 69-82</a:t>
            </a:r>
          </a:p>
          <a:p>
            <a:pPr marL="109728" indent="0">
              <a:buNone/>
            </a:pPr>
            <a:endParaRPr lang="en-GB" sz="1800" dirty="0"/>
          </a:p>
          <a:p>
            <a:pPr marL="109728" indent="0">
              <a:buNone/>
            </a:pPr>
            <a:endParaRPr lang="en-US" sz="1800" dirty="0"/>
          </a:p>
          <a:p>
            <a:pPr marL="109728" indent="0">
              <a:buNone/>
            </a:pPr>
            <a:endParaRPr lang="en-GB" sz="2400" dirty="0"/>
          </a:p>
          <a:p>
            <a:pPr marL="109728" indent="0">
              <a:buNone/>
            </a:pPr>
            <a:endParaRPr lang="en-GB" sz="1800" dirty="0"/>
          </a:p>
          <a:p>
            <a:pPr marL="109728" indent="0">
              <a:buNone/>
            </a:pPr>
            <a:endParaRPr lang="en-GB" sz="1800" dirty="0"/>
          </a:p>
          <a:p>
            <a:pPr marL="109728" indent="0">
              <a:buNone/>
            </a:pPr>
            <a:endParaRPr lang="en-GB" sz="1800" dirty="0"/>
          </a:p>
          <a:p>
            <a:pPr marL="109728" indent="0">
              <a:buNone/>
            </a:pPr>
            <a:endParaRPr lang="en-GB" sz="1800" dirty="0"/>
          </a:p>
        </p:txBody>
      </p:sp>
    </p:spTree>
    <p:extLst>
      <p:ext uri="{BB962C8B-B14F-4D97-AF65-F5344CB8AC3E}">
        <p14:creationId xmlns:p14="http://schemas.microsoft.com/office/powerpoint/2010/main" val="250514922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6179</TotalTime>
  <Words>2011</Words>
  <Application>Microsoft Office PowerPoint</Application>
  <PresentationFormat>Widescreen</PresentationFormat>
  <Paragraphs>218</Paragraphs>
  <Slides>50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ＭＳ Ｐゴシック</vt:lpstr>
      <vt:lpstr>Arial</vt:lpstr>
      <vt:lpstr>Calibri</vt:lpstr>
      <vt:lpstr>Gill Sans MT</vt:lpstr>
      <vt:lpstr>Tahoma</vt:lpstr>
      <vt:lpstr>Times New Roman</vt:lpstr>
      <vt:lpstr>Wingdings</vt:lpstr>
      <vt:lpstr>Gallery</vt:lpstr>
      <vt:lpstr>The company yesterday … yesteryear</vt:lpstr>
      <vt:lpstr>Yesterday’s economic model</vt:lpstr>
      <vt:lpstr>Today’s company</vt:lpstr>
      <vt:lpstr>New capitalism</vt:lpstr>
      <vt:lpstr>New capitalists</vt:lpstr>
      <vt:lpstr>The Changed World</vt:lpstr>
      <vt:lpstr>4 Drivers of Change</vt:lpstr>
      <vt:lpstr>Component of market value</vt:lpstr>
      <vt:lpstr>Boston 1997</vt:lpstr>
      <vt:lpstr>How we communicate/live/love</vt:lpstr>
      <vt:lpstr>PowerPoint Presentation</vt:lpstr>
      <vt:lpstr>PowerPoint Presentation</vt:lpstr>
      <vt:lpstr>PowerPoint Presentation</vt:lpstr>
      <vt:lpstr>PowerPoint Presentation</vt:lpstr>
      <vt:lpstr>Information age</vt:lpstr>
      <vt:lpstr>PowerPoint Presentation</vt:lpstr>
      <vt:lpstr>What happens in 60 seconds online</vt:lpstr>
      <vt:lpstr>PowerPoint Presentation</vt:lpstr>
      <vt:lpstr>Stakeholders remember them ?</vt:lpstr>
      <vt:lpstr>Owners</vt:lpstr>
      <vt:lpstr>Society</vt:lpstr>
      <vt:lpstr>Relationships</vt:lpstr>
      <vt:lpstr>Reputation</vt:lpstr>
      <vt:lpstr>Stakeholder relationships have to be managed</vt:lpstr>
      <vt:lpstr>Relationships</vt:lpstr>
      <vt:lpstr>Informed management</vt:lpstr>
      <vt:lpstr>Sustainbility department</vt:lpstr>
      <vt:lpstr>All organizations depend on a variety of resources and relationships for their success. These resources and relationships can be conceived as different forms of “capital”</vt:lpstr>
      <vt:lpstr>Resources    Financial Manufactured Human Intellectual Natural Social </vt:lpstr>
      <vt:lpstr>Value</vt:lpstr>
      <vt:lpstr>In the headlines</vt:lpstr>
      <vt:lpstr>Business as a force for good</vt:lpstr>
      <vt:lpstr>Link</vt:lpstr>
      <vt:lpstr>Drivers for sustainability</vt:lpstr>
      <vt:lpstr>Conclusions</vt:lpstr>
      <vt:lpstr>Greenfield</vt:lpstr>
      <vt:lpstr>Greenfield</vt:lpstr>
      <vt:lpstr>Greenfield</vt:lpstr>
      <vt:lpstr>Greenfield</vt:lpstr>
      <vt:lpstr>IS IT POSSIBLE TO DO Well by Doing Good: Stakeholder Theory</vt:lpstr>
      <vt:lpstr>Doing Well by Doing Good</vt:lpstr>
      <vt:lpstr>Corporate Social Responsibility </vt:lpstr>
      <vt:lpstr>Doing Well by doing Good</vt:lpstr>
      <vt:lpstr>The Paradox of Profitability and Responsibility</vt:lpstr>
      <vt:lpstr>PowerPoint Presentation</vt:lpstr>
      <vt:lpstr>Counter argument to CSR</vt:lpstr>
      <vt:lpstr>Sternberg</vt:lpstr>
      <vt:lpstr>Sternberg</vt:lpstr>
      <vt:lpstr>How can CEOs Change Company Values?</vt:lpstr>
      <vt:lpstr>List of 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Business Case for CSR and Sustainability And Are Virtuous firms Built to Last?</dc:title>
  <dc:creator>Microsoft Office User</dc:creator>
  <cp:lastModifiedBy>Administrator</cp:lastModifiedBy>
  <cp:revision>37</cp:revision>
  <cp:lastPrinted>2017-11-27T11:18:01Z</cp:lastPrinted>
  <dcterms:created xsi:type="dcterms:W3CDTF">2017-11-24T17:41:58Z</dcterms:created>
  <dcterms:modified xsi:type="dcterms:W3CDTF">2020-03-05T08:56:14Z</dcterms:modified>
</cp:coreProperties>
</file>