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5.xml" ContentType="application/vnd.openxmlformats-officedocument.theme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6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7.xml" ContentType="application/vnd.openxmlformats-officedocument.theme+xml"/>
  <Override PartName="/ppt/slideLayouts/slideLayout78.xml" ContentType="application/vnd.openxmlformats-officedocument.presentationml.slideLayout+xml"/>
  <Override PartName="/ppt/slideLayouts/slideLayout79.xml" ContentType="application/vnd.openxmlformats-officedocument.presentationml.slideLayout+xml"/>
  <Override PartName="/ppt/slideLayouts/slideLayout80.xml" ContentType="application/vnd.openxmlformats-officedocument.presentationml.slideLayout+xml"/>
  <Override PartName="/ppt/slideLayouts/slideLayout81.xml" ContentType="application/vnd.openxmlformats-officedocument.presentationml.slideLayout+xml"/>
  <Override PartName="/ppt/slideLayouts/slideLayout82.xml" ContentType="application/vnd.openxmlformats-officedocument.presentationml.slideLayout+xml"/>
  <Override PartName="/ppt/slideLayouts/slideLayout83.xml" ContentType="application/vnd.openxmlformats-officedocument.presentationml.slideLayout+xml"/>
  <Override PartName="/ppt/slideLayouts/slideLayout84.xml" ContentType="application/vnd.openxmlformats-officedocument.presentationml.slideLayout+xml"/>
  <Override PartName="/ppt/slideLayouts/slideLayout85.xml" ContentType="application/vnd.openxmlformats-officedocument.presentationml.slideLayout+xml"/>
  <Override PartName="/ppt/slideLayouts/slideLayout86.xml" ContentType="application/vnd.openxmlformats-officedocument.presentationml.slideLayout+xml"/>
  <Override PartName="/ppt/slideLayouts/slideLayout87.xml" ContentType="application/vnd.openxmlformats-officedocument.presentationml.slideLayout+xml"/>
  <Override PartName="/ppt/slideLayouts/slideLayout88.xml" ContentType="application/vnd.openxmlformats-officedocument.presentationml.slideLayout+xml"/>
  <Override PartName="/ppt/theme/theme8.xml" ContentType="application/vnd.openxmlformats-officedocument.theme+xml"/>
  <Override PartName="/ppt/slideLayouts/slideLayout89.xml" ContentType="application/vnd.openxmlformats-officedocument.presentationml.slideLayout+xml"/>
  <Override PartName="/ppt/slideLayouts/slideLayout90.xml" ContentType="application/vnd.openxmlformats-officedocument.presentationml.slideLayout+xml"/>
  <Override PartName="/ppt/slideLayouts/slideLayout91.xml" ContentType="application/vnd.openxmlformats-officedocument.presentationml.slideLayout+xml"/>
  <Override PartName="/ppt/slideLayouts/slideLayout92.xml" ContentType="application/vnd.openxmlformats-officedocument.presentationml.slideLayout+xml"/>
  <Override PartName="/ppt/slideLayouts/slideLayout93.xml" ContentType="application/vnd.openxmlformats-officedocument.presentationml.slideLayout+xml"/>
  <Override PartName="/ppt/slideLayouts/slideLayout94.xml" ContentType="application/vnd.openxmlformats-officedocument.presentationml.slideLayout+xml"/>
  <Override PartName="/ppt/slideLayouts/slideLayout95.xml" ContentType="application/vnd.openxmlformats-officedocument.presentationml.slideLayout+xml"/>
  <Override PartName="/ppt/slideLayouts/slideLayout96.xml" ContentType="application/vnd.openxmlformats-officedocument.presentationml.slideLayout+xml"/>
  <Override PartName="/ppt/slideLayouts/slideLayout97.xml" ContentType="application/vnd.openxmlformats-officedocument.presentationml.slideLayout+xml"/>
  <Override PartName="/ppt/slideLayouts/slideLayout98.xml" ContentType="application/vnd.openxmlformats-officedocument.presentationml.slideLayout+xml"/>
  <Override PartName="/ppt/slideLayouts/slideLayout99.xml" ContentType="application/vnd.openxmlformats-officedocument.presentationml.slideLayout+xml"/>
  <Override PartName="/ppt/theme/theme9.xml" ContentType="application/vnd.openxmlformats-officedocument.theme+xml"/>
  <Override PartName="/ppt/theme/theme10.xml" ContentType="application/vnd.openxmlformats-officedocument.theme+xml"/>
  <Override PartName="/ppt/theme/theme11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  <p:sldMasterId id="2147483780" r:id="rId2"/>
    <p:sldMasterId id="2147483792" r:id="rId3"/>
    <p:sldMasterId id="2147483804" r:id="rId4"/>
    <p:sldMasterId id="2147483816" r:id="rId5"/>
    <p:sldMasterId id="2147483828" r:id="rId6"/>
    <p:sldMasterId id="2147483840" r:id="rId7"/>
    <p:sldMasterId id="2147483852" r:id="rId8"/>
    <p:sldMasterId id="2147483864" r:id="rId9"/>
  </p:sldMasterIdLst>
  <p:notesMasterIdLst>
    <p:notesMasterId r:id="rId25"/>
  </p:notesMasterIdLst>
  <p:handoutMasterIdLst>
    <p:handoutMasterId r:id="rId26"/>
  </p:handoutMasterIdLst>
  <p:sldIdLst>
    <p:sldId id="25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  <p:sldId id="275" r:id="rId19"/>
    <p:sldId id="276" r:id="rId20"/>
    <p:sldId id="277" r:id="rId21"/>
    <p:sldId id="278" r:id="rId22"/>
    <p:sldId id="279" r:id="rId23"/>
    <p:sldId id="280" r:id="rId24"/>
  </p:sldIdLst>
  <p:sldSz cx="9144000" cy="6858000" type="screen4x3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9A46"/>
    <a:srgbClr val="00CC00"/>
    <a:srgbClr val="FF9900"/>
    <a:srgbClr val="FFFF66"/>
    <a:srgbClr val="8000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867" autoAdjust="0"/>
    <p:restoredTop sz="90850" autoAdjust="0"/>
  </p:normalViewPr>
  <p:slideViewPr>
    <p:cSldViewPr>
      <p:cViewPr varScale="1">
        <p:scale>
          <a:sx n="71" d="100"/>
          <a:sy n="71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5" d="100"/>
          <a:sy n="85" d="100"/>
        </p:scale>
        <p:origin x="-3198" y="-9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8.xml"/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handoutMaster" Target="handoutMasters/handoutMaster1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2.xml"/><Relationship Id="rId7" Type="http://schemas.openxmlformats.org/officeDocument/2006/relationships/slideMaster" Target="slideMasters/slideMaster7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Master" Target="slideMasters/slideMaster6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5" Type="http://schemas.openxmlformats.org/officeDocument/2006/relationships/slideMaster" Target="slideMasters/slideMaster5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presProps" Target="presProps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tableStyles" Target="tableStyles.xml"/><Relationship Id="rId4" Type="http://schemas.openxmlformats.org/officeDocument/2006/relationships/slideMaster" Target="slideMasters/slideMaster4.xml"/><Relationship Id="rId9" Type="http://schemas.openxmlformats.org/officeDocument/2006/relationships/slideMaster" Target="slideMasters/slideMaster9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tags" Target="tags/tag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1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F4903CD-FCCC-4FC0-9966-9444F692D80E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7D8732-DA2D-4588-B717-363D6187CAD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4276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10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825B7CD-052F-43AF-9589-E9C0B2708D40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94F88D-5672-4D13-9F93-5210D3BC47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62666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7B3A1FA-96EE-DC3D-3737-F1B8B53D31A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A0FED2-4A6E-95D4-4E18-CF5EDA9329B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7F91E81-D97E-CCA4-2042-9407FA2667F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sz="1200" b="0" i="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B7C74D9-7746-F59A-95DC-B4E013BC4FB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94F88D-5672-4D13-9F93-5210D3BC47F3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77745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7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8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9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 dirty="0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1054282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9515151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0790641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120438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6249981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13424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425606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26632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46324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1321839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38058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19140000">
            <a:off x="817112" y="1730403"/>
            <a:ext cx="5648623" cy="1204306"/>
          </a:xfrm>
        </p:spPr>
        <p:txBody>
          <a:bodyPr bIns="9144"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19140000">
            <a:off x="1212277" y="2470925"/>
            <a:ext cx="6511131" cy="329259"/>
          </a:xfrm>
        </p:spPr>
        <p:txBody>
          <a:bodyPr tIns="9144">
            <a:normAutofit/>
          </a:bodyPr>
          <a:lstStyle>
            <a:lvl1pPr marL="0" indent="0" algn="l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0065BE-0657-4A47-90AD-C21C55E16B1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7BB8AF-C16A-4836-A92D-61834B5F0BA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7"/>
          <p:cNvSpPr/>
          <p:nvPr/>
        </p:nvSpPr>
        <p:spPr>
          <a:xfrm>
            <a:off x="-2380" y="-925"/>
            <a:ext cx="9146380" cy="6858925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2002901">
                <a:moveTo>
                  <a:pt x="0" y="2002901"/>
                </a:moveTo>
                <a:lnTo>
                  <a:pt x="2836585" y="0"/>
                </a:lnTo>
                <a:lnTo>
                  <a:pt x="3352800" y="270"/>
                </a:lnTo>
                <a:lnTo>
                  <a:pt x="3352800" y="2002901"/>
                </a:lnTo>
                <a:lnTo>
                  <a:pt x="0" y="2002901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ight Triangle 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819399" y="1726737"/>
            <a:ext cx="5650992" cy="1207509"/>
          </a:xfrm>
        </p:spPr>
        <p:txBody>
          <a:bodyPr bIns="9144" anchor="b"/>
          <a:lstStyle>
            <a:lvl1pPr algn="l">
              <a:defRPr kumimoji="0" lang="en-US" sz="32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19140000">
            <a:off x="1216152" y="2468304"/>
            <a:ext cx="6510528" cy="329184"/>
          </a:xfrm>
        </p:spPr>
        <p:txBody>
          <a:bodyPr anchor="t">
            <a:normAutofit/>
          </a:bodyPr>
          <a:lstStyle>
            <a:lvl1pPr marL="0" indent="0">
              <a:buNone/>
              <a:defRPr kumimoji="0" lang="en-US" sz="1400" b="0" i="0" u="none" strike="noStrike" kern="1200" cap="all" spc="40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7D2193-4505-4A75-99BB-880C6989A75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22960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0016" y="1097280"/>
            <a:ext cx="3200400" cy="371246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3A18F4-33C3-445B-924C-31108C51719C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19150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00016" y="1097280"/>
            <a:ext cx="3200400" cy="548640"/>
          </a:xfrm>
        </p:spPr>
        <p:txBody>
          <a:bodyPr anchor="b">
            <a:normAutofit/>
          </a:bodyPr>
          <a:lstStyle>
            <a:lvl1pPr marL="0" indent="0">
              <a:buNone/>
              <a:defRPr lang="en-US" sz="1400" b="0" kern="1200" cap="all" spc="400" baseline="0" dirty="0" smtClean="0">
                <a:solidFill>
                  <a:schemeClr val="tx1"/>
                </a:solidFill>
                <a:latin typeface="+mn-lt"/>
                <a:ea typeface="+mj-ea"/>
                <a:cs typeface="Tunga" pitchFamily="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00016" y="1701848"/>
            <a:ext cx="3200400" cy="310896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F7543A-E259-478F-9E0D-57BA40E442B7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EFB012D-77A1-44B0-BB26-329BA1EE55C9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B7499E-3031-413E-B01E-B94970708CA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ight Triangle 16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ight Triangle 17"/>
          <p:cNvSpPr/>
          <p:nvPr/>
        </p:nvSpPr>
        <p:spPr>
          <a:xfrm rot="5400000">
            <a:off x="433389" y="-433387"/>
            <a:ext cx="6858000" cy="7724778"/>
          </a:xfrm>
          <a:prstGeom prst="rtTriangle">
            <a:avLst/>
          </a:pr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784930" y="1576103"/>
            <a:ext cx="5212080" cy="1089427"/>
          </a:xfrm>
        </p:spPr>
        <p:txBody>
          <a:bodyPr bIns="0" anchor="b"/>
          <a:lstStyle>
            <a:lvl1pPr algn="l">
              <a:defRPr kumimoji="0" lang="en-US" sz="2800" b="0" i="0" u="none" strike="noStrike" kern="1200" cap="all" spc="0" normalizeH="0" baseline="0" noProof="0" dirty="0" smtClean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9552" y="2618912"/>
            <a:ext cx="3807779" cy="3324687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297954" y="2253385"/>
            <a:ext cx="5794760" cy="623314"/>
          </a:xfrm>
        </p:spPr>
        <p:txBody>
          <a:bodyPr>
            <a:normAutofit/>
          </a:bodyPr>
          <a:lstStyle>
            <a:lvl1pPr marL="0" indent="0">
              <a:buNone/>
              <a:defRPr lang="en-US" sz="1400" b="1" kern="1200" dirty="0" smtClean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itchFamily="34" charset="0"/>
              <a:buNone/>
              <a:tabLst/>
              <a:defRPr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EAB0C-2220-4D0E-A0DD-DB7FA0F742F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ln>
            <a:solidFill>
              <a:schemeClr val="tx2"/>
            </a:solidFill>
          </a:ln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4"/>
          </p:nvPr>
        </p:nvSpPr>
        <p:spPr>
          <a:xfrm>
            <a:off x="2028825" y="0"/>
            <a:ext cx="7115175" cy="6858000"/>
          </a:xfrm>
          <a:custGeom>
            <a:avLst/>
            <a:gdLst>
              <a:gd name="connsiteX0" fmla="*/ 0 w 7104888"/>
              <a:gd name="connsiteY0" fmla="*/ 0 h 6858000"/>
              <a:gd name="connsiteX1" fmla="*/ 7104888 w 7104888"/>
              <a:gd name="connsiteY1" fmla="*/ 0 h 6858000"/>
              <a:gd name="connsiteX2" fmla="*/ 7104888 w 7104888"/>
              <a:gd name="connsiteY2" fmla="*/ 6858000 h 6858000"/>
              <a:gd name="connsiteX3" fmla="*/ 0 w 7104888"/>
              <a:gd name="connsiteY3" fmla="*/ 6858000 h 6858000"/>
              <a:gd name="connsiteX4" fmla="*/ 0 w 7104888"/>
              <a:gd name="connsiteY4" fmla="*/ 0 h 6858000"/>
              <a:gd name="connsiteX0" fmla="*/ 0 w 7104888"/>
              <a:gd name="connsiteY0" fmla="*/ 0 h 6858000"/>
              <a:gd name="connsiteX1" fmla="*/ 5695188 w 7104888"/>
              <a:gd name="connsiteY1" fmla="*/ 0 h 6858000"/>
              <a:gd name="connsiteX2" fmla="*/ 7104888 w 7104888"/>
              <a:gd name="connsiteY2" fmla="*/ 0 h 6858000"/>
              <a:gd name="connsiteX3" fmla="*/ 7104888 w 7104888"/>
              <a:gd name="connsiteY3" fmla="*/ 6858000 h 6858000"/>
              <a:gd name="connsiteX4" fmla="*/ 0 w 7104888"/>
              <a:gd name="connsiteY4" fmla="*/ 6858000 h 6858000"/>
              <a:gd name="connsiteX5" fmla="*/ 0 w 7104888"/>
              <a:gd name="connsiteY5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0287 w 7115175"/>
              <a:gd name="connsiteY4" fmla="*/ 6858000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10287 w 7115175"/>
              <a:gd name="connsiteY5" fmla="*/ 6858000 h 6858000"/>
              <a:gd name="connsiteX6" fmla="*/ 0 w 7115175"/>
              <a:gd name="connsiteY6" fmla="*/ 5048250 h 6858000"/>
              <a:gd name="connsiteX7" fmla="*/ 10287 w 7115175"/>
              <a:gd name="connsiteY7" fmla="*/ 0 h 6858000"/>
              <a:gd name="connsiteX0" fmla="*/ 10287 w 7115175"/>
              <a:gd name="connsiteY0" fmla="*/ 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  <a:gd name="connsiteX6" fmla="*/ 10287 w 7115175"/>
              <a:gd name="connsiteY6" fmla="*/ 0 h 6858000"/>
              <a:gd name="connsiteX0" fmla="*/ 0 w 7115175"/>
              <a:gd name="connsiteY0" fmla="*/ 5048250 h 6858000"/>
              <a:gd name="connsiteX1" fmla="*/ 5705475 w 7115175"/>
              <a:gd name="connsiteY1" fmla="*/ 0 h 6858000"/>
              <a:gd name="connsiteX2" fmla="*/ 7115175 w 7115175"/>
              <a:gd name="connsiteY2" fmla="*/ 0 h 6858000"/>
              <a:gd name="connsiteX3" fmla="*/ 7115175 w 7115175"/>
              <a:gd name="connsiteY3" fmla="*/ 6858000 h 6858000"/>
              <a:gd name="connsiteX4" fmla="*/ 1533526 w 7115175"/>
              <a:gd name="connsiteY4" fmla="*/ 6848475 h 6858000"/>
              <a:gd name="connsiteX5" fmla="*/ 0 w 7115175"/>
              <a:gd name="connsiteY5" fmla="*/ 504825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115175" h="6858000">
                <a:moveTo>
                  <a:pt x="0" y="5048250"/>
                </a:moveTo>
                <a:lnTo>
                  <a:pt x="5705475" y="0"/>
                </a:lnTo>
                <a:lnTo>
                  <a:pt x="7115175" y="0"/>
                </a:lnTo>
                <a:lnTo>
                  <a:pt x="7115175" y="6858000"/>
                </a:lnTo>
                <a:lnTo>
                  <a:pt x="1533526" y="6848475"/>
                </a:lnTo>
                <a:lnTo>
                  <a:pt x="0" y="50482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</p:spPr>
        <p:txBody>
          <a:bodyPr rIns="182880" anchor="ctr"/>
          <a:lstStyle>
            <a:lvl1pPr algn="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9" name="Right Triangle 8"/>
          <p:cNvSpPr/>
          <p:nvPr/>
        </p:nvSpPr>
        <p:spPr>
          <a:xfrm>
            <a:off x="0" y="2647950"/>
            <a:ext cx="3571875" cy="4210050"/>
          </a:xfrm>
          <a:prstGeom prst="rt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 9"/>
          <p:cNvSpPr/>
          <p:nvPr/>
        </p:nvSpPr>
        <p:spPr>
          <a:xfrm>
            <a:off x="0" y="5048250"/>
            <a:ext cx="3571875" cy="1809750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1809750 h 1809750"/>
              <a:gd name="connsiteX1" fmla="*/ 1895475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  <a:gd name="connsiteX0" fmla="*/ 0 w 3571875"/>
              <a:gd name="connsiteY0" fmla="*/ 1809750 h 1809750"/>
              <a:gd name="connsiteX1" fmla="*/ 2038350 w 3571875"/>
              <a:gd name="connsiteY1" fmla="*/ 0 h 1809750"/>
              <a:gd name="connsiteX2" fmla="*/ 3571875 w 3571875"/>
              <a:gd name="connsiteY2" fmla="*/ 1809750 h 1809750"/>
              <a:gd name="connsiteX3" fmla="*/ 0 w 3571875"/>
              <a:gd name="connsiteY3" fmla="*/ 1809750 h 18097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571875" h="1809750">
                <a:moveTo>
                  <a:pt x="0" y="1809750"/>
                </a:moveTo>
                <a:lnTo>
                  <a:pt x="2038350" y="0"/>
                </a:lnTo>
                <a:lnTo>
                  <a:pt x="3571875" y="1809750"/>
                </a:lnTo>
                <a:lnTo>
                  <a:pt x="0" y="1809750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19140000">
            <a:off x="671197" y="1717501"/>
            <a:ext cx="5486400" cy="867444"/>
          </a:xfrm>
        </p:spPr>
        <p:txBody>
          <a:bodyPr anchor="b"/>
          <a:lstStyle>
            <a:lvl1pPr algn="l">
              <a:defRPr sz="2800" b="0"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19140000">
            <a:off x="1143479" y="2180529"/>
            <a:ext cx="6096545" cy="740664"/>
          </a:xfrm>
        </p:spPr>
        <p:txBody>
          <a:bodyPr/>
          <a:lstStyle>
            <a:lvl1pPr marL="0" indent="0">
              <a:buNone/>
              <a:defRPr sz="14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416D63-31BF-4B94-B6C5-E20B2C63F515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6C3AA4-67BE-44F7-809A-3582401494A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46783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46783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172EEB-1769-4776-AD69-E7C1260563EB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54ED01-E2A0-4C1E-8E21-014B9904157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371600"/>
            <a:ext cx="7848600" cy="1927225"/>
          </a:xfrm>
        </p:spPr>
        <p:txBody>
          <a:bodyPr anchor="b">
            <a:no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3505200"/>
            <a:ext cx="6400800" cy="1752600"/>
          </a:xfrm>
        </p:spPr>
        <p:txBody>
          <a:bodyPr/>
          <a:lstStyle>
            <a:lvl1pPr marL="0" indent="0" algn="l">
              <a:buNone/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685800" y="3398520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362200"/>
            <a:ext cx="7772400" cy="2200275"/>
          </a:xfrm>
        </p:spPr>
        <p:txBody>
          <a:bodyPr anchor="b">
            <a:normAutofit/>
          </a:bodyPr>
          <a:lstStyle>
            <a:lvl1pPr algn="l">
              <a:defRPr sz="48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626864"/>
            <a:ext cx="7772400" cy="1500187"/>
          </a:xfrm>
        </p:spPr>
        <p:txBody>
          <a:bodyPr anchor="t">
            <a:normAutofit/>
          </a:bodyPr>
          <a:lstStyle>
            <a:lvl1pPr marL="0" indent="0"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731520" y="4599432"/>
            <a:ext cx="784860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8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73352"/>
            <a:ext cx="4038600" cy="4718304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sz="20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1676400"/>
            <a:ext cx="3931920" cy="639762"/>
          </a:xfrm>
          <a:noFill/>
          <a:ln>
            <a:noFill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none"/>
        </p:style>
        <p:txBody>
          <a:bodyPr anchor="ctr">
            <a:normAutofit/>
          </a:bodyPr>
          <a:lstStyle>
            <a:lvl1pPr marL="0" indent="0" algn="ctr">
              <a:buNone/>
              <a:defRPr lang="en-US" sz="2000" b="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438400"/>
            <a:ext cx="39319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 rot="5400000">
            <a:off x="2217817" y="4045823"/>
            <a:ext cx="4709160" cy="794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080"/>
            <a:ext cx="2139696" cy="1261872"/>
          </a:xfrm>
        </p:spPr>
        <p:txBody>
          <a:bodyPr anchor="b">
            <a:no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71800" y="792080"/>
            <a:ext cx="5715000" cy="55778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130552"/>
            <a:ext cx="2139696" cy="4243615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cxnSp>
        <p:nvCxnSpPr>
          <p:cNvPr id="9" name="Straight Connector 8"/>
          <p:cNvCxnSpPr/>
          <p:nvPr/>
        </p:nvCxnSpPr>
        <p:spPr>
          <a:xfrm rot="5400000">
            <a:off x="-13116" y="3580206"/>
            <a:ext cx="5577840" cy="1588"/>
          </a:xfrm>
          <a:prstGeom prst="line">
            <a:avLst/>
          </a:prstGeom>
          <a:ln w="1905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8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92480"/>
            <a:ext cx="2142680" cy="126492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858610" y="838201"/>
            <a:ext cx="5904390" cy="5500456"/>
          </a:xfrm>
          <a:solidFill>
            <a:schemeClr val="bg2"/>
          </a:solidFill>
          <a:ln w="76200">
            <a:solidFill>
              <a:srgbClr val="FFFFFF"/>
            </a:solidFill>
            <a:miter lim="800000"/>
          </a:ln>
          <a:effectLst>
            <a:outerShdw blurRad="50800" dist="12700" dir="5400000" algn="t" rotWithShape="0">
              <a:prstClr val="black">
                <a:alpha val="59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133600"/>
            <a:ext cx="2139696" cy="424281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609600"/>
            <a:ext cx="2057400" cy="5867400"/>
          </a:xfrm>
        </p:spPr>
        <p:txBody>
          <a:bodyPr vert="eaVert" anchor="b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Rounded Rectangle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1DEABC-D766-4322-8E78-B830FAE35C72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en-US" dirty="0"/>
              <a:t>Click to edit Master title style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1200"/>
            <a:ext cx="8290800" cy="1371600"/>
          </a:xfrm>
        </p:spPr>
        <p:txBody>
          <a:bodyPr anchor="ctr" anchorCtr="0"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333F43-3E86-47E4-BFBB-2476D384E1C6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914400" y="1522800"/>
            <a:ext cx="7772400" cy="5144700"/>
          </a:xfrm>
        </p:spPr>
        <p:txBody>
          <a:bodyPr vert="horz">
            <a:normAutofit/>
          </a:bodyPr>
          <a:lstStyle>
            <a:lvl1pPr>
              <a:lnSpc>
                <a:spcPct val="100000"/>
              </a:lnSpc>
              <a:defRPr sz="3200"/>
            </a:lvl1pPr>
            <a:lvl2pPr marL="548640" indent="-228600">
              <a:lnSpc>
                <a:spcPct val="100000"/>
              </a:lnSpc>
              <a:buSzPct val="75000"/>
              <a:buFont typeface="Wingdings" panose="05000000000000000000" pitchFamily="2" charset="2"/>
              <a:buChar char="Ø"/>
              <a:defRPr sz="2800"/>
            </a:lvl2pPr>
            <a:lvl3pPr marL="822960" indent="-228600">
              <a:lnSpc>
                <a:spcPct val="100000"/>
              </a:lnSpc>
              <a:buClr>
                <a:schemeClr val="accent2">
                  <a:lumMod val="60000"/>
                  <a:lumOff val="40000"/>
                </a:schemeClr>
              </a:buClr>
              <a:buSzPct val="70000"/>
              <a:buFont typeface="Wingdings" panose="05000000000000000000" pitchFamily="2" charset="2"/>
              <a:buChar char="ü"/>
              <a:defRPr sz="2400"/>
            </a:lvl3pPr>
            <a:lvl4pPr marL="1097280" indent="-228600">
              <a:lnSpc>
                <a:spcPct val="100000"/>
              </a:lnSpc>
              <a:buSzPct val="65000"/>
              <a:buFont typeface="Courier New" panose="02070309020205020404" pitchFamily="49" charset="0"/>
              <a:buChar char="o"/>
              <a:defRPr sz="2400"/>
            </a:lvl4pPr>
            <a:lvl5pPr>
              <a:lnSpc>
                <a:spcPct val="100000"/>
              </a:lnSpc>
              <a:defRPr sz="24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cxnSp>
        <p:nvCxnSpPr>
          <p:cNvPr id="7" name="Straight Connector 6"/>
          <p:cNvCxnSpPr/>
          <p:nvPr userDrawn="1"/>
        </p:nvCxnSpPr>
        <p:spPr>
          <a:xfrm>
            <a:off x="88454" y="1412776"/>
            <a:ext cx="896400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Rounded Rectangle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1663BA-01FC-4367-B6F3-ABB2645D55F1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B19C71-EC74-44AF-B27E-FC7DC3C3A61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5CDA29-3CBE-48EA-92AE-A996835462BA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9EC054-3869-4501-B163-1BBFDE8DCE04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63D831-56C1-49CF-8EF7-8B9A98402BC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AD5615-7F4F-4584-84D5-CC95918C321F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EEA923-9BEE-48CE-9F28-5B525F399B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Rectangle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9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131F9E-604E-4343-9F29-EF72E8231CAD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A8E1CE-37F8-4102-8DF9-852A0A51F293}" type="datetime4">
              <a:rPr lang="en-US" smtClean="0"/>
              <a:pPr/>
              <a:t>October 28, 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_rels/slideMaster5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5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3.xml"/><Relationship Id="rId3" Type="http://schemas.openxmlformats.org/officeDocument/2006/relationships/slideLayout" Target="../slideLayouts/slideLayout58.xml"/><Relationship Id="rId7" Type="http://schemas.openxmlformats.org/officeDocument/2006/relationships/slideLayout" Target="../slideLayouts/slideLayout62.xml"/><Relationship Id="rId12" Type="http://schemas.openxmlformats.org/officeDocument/2006/relationships/theme" Target="../theme/theme6.xml"/><Relationship Id="rId2" Type="http://schemas.openxmlformats.org/officeDocument/2006/relationships/slideLayout" Target="../slideLayouts/slideLayout57.xml"/><Relationship Id="rId1" Type="http://schemas.openxmlformats.org/officeDocument/2006/relationships/slideLayout" Target="../slideLayouts/slideLayout56.xml"/><Relationship Id="rId6" Type="http://schemas.openxmlformats.org/officeDocument/2006/relationships/slideLayout" Target="../slideLayouts/slideLayout61.xml"/><Relationship Id="rId11" Type="http://schemas.openxmlformats.org/officeDocument/2006/relationships/slideLayout" Target="../slideLayouts/slideLayout66.xml"/><Relationship Id="rId5" Type="http://schemas.openxmlformats.org/officeDocument/2006/relationships/slideLayout" Target="../slideLayouts/slideLayout60.xml"/><Relationship Id="rId10" Type="http://schemas.openxmlformats.org/officeDocument/2006/relationships/slideLayout" Target="../slideLayouts/slideLayout65.xml"/><Relationship Id="rId4" Type="http://schemas.openxmlformats.org/officeDocument/2006/relationships/slideLayout" Target="../slideLayouts/slideLayout59.xml"/><Relationship Id="rId9" Type="http://schemas.openxmlformats.org/officeDocument/2006/relationships/slideLayout" Target="../slideLayouts/slideLayout64.xml"/></Relationships>
</file>

<file path=ppt/slideMasters/_rels/slideMaster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74.xml"/><Relationship Id="rId3" Type="http://schemas.openxmlformats.org/officeDocument/2006/relationships/slideLayout" Target="../slideLayouts/slideLayout69.xml"/><Relationship Id="rId7" Type="http://schemas.openxmlformats.org/officeDocument/2006/relationships/slideLayout" Target="../slideLayouts/slideLayout73.xml"/><Relationship Id="rId12" Type="http://schemas.openxmlformats.org/officeDocument/2006/relationships/theme" Target="../theme/theme7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11" Type="http://schemas.openxmlformats.org/officeDocument/2006/relationships/slideLayout" Target="../slideLayouts/slideLayout77.xml"/><Relationship Id="rId5" Type="http://schemas.openxmlformats.org/officeDocument/2006/relationships/slideLayout" Target="../slideLayouts/slideLayout71.xml"/><Relationship Id="rId10" Type="http://schemas.openxmlformats.org/officeDocument/2006/relationships/slideLayout" Target="../slideLayouts/slideLayout76.xml"/><Relationship Id="rId4" Type="http://schemas.openxmlformats.org/officeDocument/2006/relationships/slideLayout" Target="../slideLayouts/slideLayout70.xml"/><Relationship Id="rId9" Type="http://schemas.openxmlformats.org/officeDocument/2006/relationships/slideLayout" Target="../slideLayouts/slideLayout75.xml"/></Relationships>
</file>

<file path=ppt/slideMasters/_rels/slideMaster8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5.xml"/><Relationship Id="rId3" Type="http://schemas.openxmlformats.org/officeDocument/2006/relationships/slideLayout" Target="../slideLayouts/slideLayout80.xml"/><Relationship Id="rId7" Type="http://schemas.openxmlformats.org/officeDocument/2006/relationships/slideLayout" Target="../slideLayouts/slideLayout84.xml"/><Relationship Id="rId12" Type="http://schemas.openxmlformats.org/officeDocument/2006/relationships/theme" Target="../theme/theme8.xml"/><Relationship Id="rId2" Type="http://schemas.openxmlformats.org/officeDocument/2006/relationships/slideLayout" Target="../slideLayouts/slideLayout79.xml"/><Relationship Id="rId1" Type="http://schemas.openxmlformats.org/officeDocument/2006/relationships/slideLayout" Target="../slideLayouts/slideLayout78.xml"/><Relationship Id="rId6" Type="http://schemas.openxmlformats.org/officeDocument/2006/relationships/slideLayout" Target="../slideLayouts/slideLayout83.xml"/><Relationship Id="rId11" Type="http://schemas.openxmlformats.org/officeDocument/2006/relationships/slideLayout" Target="../slideLayouts/slideLayout88.xml"/><Relationship Id="rId5" Type="http://schemas.openxmlformats.org/officeDocument/2006/relationships/slideLayout" Target="../slideLayouts/slideLayout82.xml"/><Relationship Id="rId10" Type="http://schemas.openxmlformats.org/officeDocument/2006/relationships/slideLayout" Target="../slideLayouts/slideLayout87.xml"/><Relationship Id="rId4" Type="http://schemas.openxmlformats.org/officeDocument/2006/relationships/slideLayout" Target="../slideLayouts/slideLayout81.xml"/><Relationship Id="rId9" Type="http://schemas.openxmlformats.org/officeDocument/2006/relationships/slideLayout" Target="../slideLayouts/slideLayout86.xml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96.xml"/><Relationship Id="rId3" Type="http://schemas.openxmlformats.org/officeDocument/2006/relationships/slideLayout" Target="../slideLayouts/slideLayout91.xml"/><Relationship Id="rId7" Type="http://schemas.openxmlformats.org/officeDocument/2006/relationships/slideLayout" Target="../slideLayouts/slideLayout95.xml"/><Relationship Id="rId12" Type="http://schemas.openxmlformats.org/officeDocument/2006/relationships/theme" Target="../theme/theme9.xml"/><Relationship Id="rId2" Type="http://schemas.openxmlformats.org/officeDocument/2006/relationships/slideLayout" Target="../slideLayouts/slideLayout90.xml"/><Relationship Id="rId1" Type="http://schemas.openxmlformats.org/officeDocument/2006/relationships/slideLayout" Target="../slideLayouts/slideLayout89.xml"/><Relationship Id="rId6" Type="http://schemas.openxmlformats.org/officeDocument/2006/relationships/slideLayout" Target="../slideLayouts/slideLayout94.xml"/><Relationship Id="rId11" Type="http://schemas.openxmlformats.org/officeDocument/2006/relationships/slideLayout" Target="../slideLayouts/slideLayout99.xml"/><Relationship Id="rId5" Type="http://schemas.openxmlformats.org/officeDocument/2006/relationships/slideLayout" Target="../slideLayouts/slideLayout93.xml"/><Relationship Id="rId10" Type="http://schemas.openxmlformats.org/officeDocument/2006/relationships/slideLayout" Target="../slideLayouts/slideLayout98.xml"/><Relationship Id="rId4" Type="http://schemas.openxmlformats.org/officeDocument/2006/relationships/slideLayout" Target="../slideLayouts/slideLayout92.xml"/><Relationship Id="rId9" Type="http://schemas.openxmlformats.org/officeDocument/2006/relationships/slideLayout" Target="../slideLayouts/slideLayout97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9F6976-A7D5-4AC9-B4C0-1455D2CC0CF1}" type="datetimeFigureOut">
              <a:rPr lang="en-GB" smtClean="0"/>
              <a:t>28/10/2025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2390199-F09D-4888-AF36-92E4F4A2B29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71266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>
          <a:xfrm>
            <a:off x="-2382" y="5050633"/>
            <a:ext cx="3574257" cy="1807368"/>
          </a:xfrm>
          <a:custGeom>
            <a:avLst/>
            <a:gdLst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3571875 w 3571875"/>
              <a:gd name="connsiteY2" fmla="*/ 4210050 h 4210050"/>
              <a:gd name="connsiteX3" fmla="*/ 0 w 3571875"/>
              <a:gd name="connsiteY3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883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050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281238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28825 w 3571875"/>
              <a:gd name="connsiteY2" fmla="*/ 2393157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76450 w 3571875"/>
              <a:gd name="connsiteY2" fmla="*/ 2274094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245519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4210050 h 4210050"/>
              <a:gd name="connsiteX1" fmla="*/ 0 w 3571875"/>
              <a:gd name="connsiteY1" fmla="*/ 0 h 4210050"/>
              <a:gd name="connsiteX2" fmla="*/ 2038350 w 3571875"/>
              <a:gd name="connsiteY2" fmla="*/ 2405063 h 4210050"/>
              <a:gd name="connsiteX3" fmla="*/ 3571875 w 3571875"/>
              <a:gd name="connsiteY3" fmla="*/ 4210050 h 4210050"/>
              <a:gd name="connsiteX4" fmla="*/ 0 w 3571875"/>
              <a:gd name="connsiteY4" fmla="*/ 4210050 h 4210050"/>
              <a:gd name="connsiteX0" fmla="*/ 0 w 3571875"/>
              <a:gd name="connsiteY0" fmla="*/ 2433637 h 2433637"/>
              <a:gd name="connsiteX1" fmla="*/ 257175 w 3571875"/>
              <a:gd name="connsiteY1" fmla="*/ 0 h 2433637"/>
              <a:gd name="connsiteX2" fmla="*/ 2038350 w 3571875"/>
              <a:gd name="connsiteY2" fmla="*/ 628650 h 2433637"/>
              <a:gd name="connsiteX3" fmla="*/ 3571875 w 3571875"/>
              <a:gd name="connsiteY3" fmla="*/ 2433637 h 2433637"/>
              <a:gd name="connsiteX4" fmla="*/ 0 w 3571875"/>
              <a:gd name="connsiteY4" fmla="*/ 2433637 h 2433637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24051 w 3574257"/>
              <a:gd name="connsiteY2" fmla="*/ 30718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40682 w 3574257"/>
              <a:gd name="connsiteY2" fmla="*/ 450057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9749 h 1809749"/>
              <a:gd name="connsiteX1" fmla="*/ 0 w 3574257"/>
              <a:gd name="connsiteY1" fmla="*/ 2381 h 1809749"/>
              <a:gd name="connsiteX2" fmla="*/ 2038351 w 3574257"/>
              <a:gd name="connsiteY2" fmla="*/ 0 h 1809749"/>
              <a:gd name="connsiteX3" fmla="*/ 3574257 w 3574257"/>
              <a:gd name="connsiteY3" fmla="*/ 1809749 h 1809749"/>
              <a:gd name="connsiteX4" fmla="*/ 2382 w 3574257"/>
              <a:gd name="connsiteY4" fmla="*/ 1809749 h 1809749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657351 w 3574257"/>
              <a:gd name="connsiteY2" fmla="*/ 2309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0732 w 3574257"/>
              <a:gd name="connsiteY2" fmla="*/ 238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774032 w 3574257"/>
              <a:gd name="connsiteY2" fmla="*/ 161925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969294 w 3574257"/>
              <a:gd name="connsiteY2" fmla="*/ 21432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1819275 w 3574257"/>
              <a:gd name="connsiteY2" fmla="*/ 200026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  <a:gd name="connsiteX0" fmla="*/ 2382 w 3574257"/>
              <a:gd name="connsiteY0" fmla="*/ 1807368 h 1807368"/>
              <a:gd name="connsiteX1" fmla="*/ 0 w 3574257"/>
              <a:gd name="connsiteY1" fmla="*/ 0 h 1807368"/>
              <a:gd name="connsiteX2" fmla="*/ 2045494 w 3574257"/>
              <a:gd name="connsiteY2" fmla="*/ 1 h 1807368"/>
              <a:gd name="connsiteX3" fmla="*/ 3574257 w 3574257"/>
              <a:gd name="connsiteY3" fmla="*/ 1807368 h 1807368"/>
              <a:gd name="connsiteX4" fmla="*/ 2382 w 3574257"/>
              <a:gd name="connsiteY4" fmla="*/ 1807368 h 18073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574257" h="1807368">
                <a:moveTo>
                  <a:pt x="2382" y="1807368"/>
                </a:moveTo>
                <a:lnTo>
                  <a:pt x="0" y="0"/>
                </a:lnTo>
                <a:lnTo>
                  <a:pt x="2045494" y="1"/>
                </a:lnTo>
                <a:lnTo>
                  <a:pt x="3574257" y="1807368"/>
                </a:lnTo>
                <a:lnTo>
                  <a:pt x="2382" y="1807368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Freeform 7"/>
          <p:cNvSpPr/>
          <p:nvPr/>
        </p:nvSpPr>
        <p:spPr>
          <a:xfrm>
            <a:off x="-2380" y="5051292"/>
            <a:ext cx="9146380" cy="1806709"/>
          </a:xfrm>
          <a:custGeom>
            <a:avLst/>
            <a:gdLst>
              <a:gd name="connsiteX0" fmla="*/ 0 w 3350419"/>
              <a:gd name="connsiteY0" fmla="*/ 2081213 h 2083594"/>
              <a:gd name="connsiteX1" fmla="*/ 3031331 w 3350419"/>
              <a:gd name="connsiteY1" fmla="*/ 0 h 2083594"/>
              <a:gd name="connsiteX2" fmla="*/ 3350419 w 3350419"/>
              <a:gd name="connsiteY2" fmla="*/ 80963 h 2083594"/>
              <a:gd name="connsiteX3" fmla="*/ 3350419 w 3350419"/>
              <a:gd name="connsiteY3" fmla="*/ 2083594 h 2083594"/>
              <a:gd name="connsiteX4" fmla="*/ 0 w 3350419"/>
              <a:gd name="connsiteY4" fmla="*/ 2081213 h 2083594"/>
              <a:gd name="connsiteX0" fmla="*/ 0 w 3112294"/>
              <a:gd name="connsiteY0" fmla="*/ 2019301 h 2083594"/>
              <a:gd name="connsiteX1" fmla="*/ 2793206 w 3112294"/>
              <a:gd name="connsiteY1" fmla="*/ 0 h 2083594"/>
              <a:gd name="connsiteX2" fmla="*/ 3112294 w 3112294"/>
              <a:gd name="connsiteY2" fmla="*/ 80963 h 2083594"/>
              <a:gd name="connsiteX3" fmla="*/ 3112294 w 3112294"/>
              <a:gd name="connsiteY3" fmla="*/ 2083594 h 2083594"/>
              <a:gd name="connsiteX4" fmla="*/ 0 w 3112294"/>
              <a:gd name="connsiteY4" fmla="*/ 2019301 h 2083594"/>
              <a:gd name="connsiteX0" fmla="*/ 0 w 3345656"/>
              <a:gd name="connsiteY0" fmla="*/ 2097882 h 2097882"/>
              <a:gd name="connsiteX1" fmla="*/ 3026568 w 3345656"/>
              <a:gd name="connsiteY1" fmla="*/ 0 h 2097882"/>
              <a:gd name="connsiteX2" fmla="*/ 3345656 w 3345656"/>
              <a:gd name="connsiteY2" fmla="*/ 80963 h 2097882"/>
              <a:gd name="connsiteX3" fmla="*/ 3345656 w 3345656"/>
              <a:gd name="connsiteY3" fmla="*/ 2083594 h 2097882"/>
              <a:gd name="connsiteX4" fmla="*/ 0 w 3345656"/>
              <a:gd name="connsiteY4" fmla="*/ 2097882 h 2097882"/>
              <a:gd name="connsiteX0" fmla="*/ 0 w 2800350"/>
              <a:gd name="connsiteY0" fmla="*/ 1935957 h 2083594"/>
              <a:gd name="connsiteX1" fmla="*/ 2481262 w 2800350"/>
              <a:gd name="connsiteY1" fmla="*/ 0 h 2083594"/>
              <a:gd name="connsiteX2" fmla="*/ 2800350 w 2800350"/>
              <a:gd name="connsiteY2" fmla="*/ 80963 h 2083594"/>
              <a:gd name="connsiteX3" fmla="*/ 2800350 w 2800350"/>
              <a:gd name="connsiteY3" fmla="*/ 2083594 h 2083594"/>
              <a:gd name="connsiteX4" fmla="*/ 0 w 2800350"/>
              <a:gd name="connsiteY4" fmla="*/ 1935957 h 2083594"/>
              <a:gd name="connsiteX0" fmla="*/ 0 w 3352800"/>
              <a:gd name="connsiteY0" fmla="*/ 2083594 h 2083594"/>
              <a:gd name="connsiteX1" fmla="*/ 3033712 w 3352800"/>
              <a:gd name="connsiteY1" fmla="*/ 0 h 2083594"/>
              <a:gd name="connsiteX2" fmla="*/ 3352800 w 3352800"/>
              <a:gd name="connsiteY2" fmla="*/ 80963 h 2083594"/>
              <a:gd name="connsiteX3" fmla="*/ 3352800 w 3352800"/>
              <a:gd name="connsiteY3" fmla="*/ 2083594 h 2083594"/>
              <a:gd name="connsiteX4" fmla="*/ 0 w 3352800"/>
              <a:gd name="connsiteY4" fmla="*/ 2083594 h 2083594"/>
              <a:gd name="connsiteX0" fmla="*/ 0 w 3352800"/>
              <a:gd name="connsiteY0" fmla="*/ 2002631 h 2002631"/>
              <a:gd name="connsiteX1" fmla="*/ 3033712 w 3352800"/>
              <a:gd name="connsiteY1" fmla="*/ 15716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988469 w 3352800"/>
              <a:gd name="connsiteY1" fmla="*/ 59530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3966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45314 w 3352800"/>
              <a:gd name="connsiteY1" fmla="*/ 1224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34839 w 3352800"/>
              <a:gd name="connsiteY1" fmla="*/ 425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631 h 2002631"/>
              <a:gd name="connsiteX1" fmla="*/ 2875865 w 3352800"/>
              <a:gd name="connsiteY1" fmla="*/ 81782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2002901 h 2002901"/>
              <a:gd name="connsiteX1" fmla="*/ 2836585 w 3352800"/>
              <a:gd name="connsiteY1" fmla="*/ 0 h 2002901"/>
              <a:gd name="connsiteX2" fmla="*/ 3352800 w 3352800"/>
              <a:gd name="connsiteY2" fmla="*/ 270 h 2002901"/>
              <a:gd name="connsiteX3" fmla="*/ 3352800 w 3352800"/>
              <a:gd name="connsiteY3" fmla="*/ 2002901 h 2002901"/>
              <a:gd name="connsiteX4" fmla="*/ 0 w 3352800"/>
              <a:gd name="connsiteY4" fmla="*/ 2002901 h 2002901"/>
              <a:gd name="connsiteX0" fmla="*/ 0 w 3352800"/>
              <a:gd name="connsiteY0" fmla="*/ 2002631 h 2002631"/>
              <a:gd name="connsiteX1" fmla="*/ 754045 w 3352800"/>
              <a:gd name="connsiteY1" fmla="*/ 1468326 h 2002631"/>
              <a:gd name="connsiteX2" fmla="*/ 3352800 w 3352800"/>
              <a:gd name="connsiteY2" fmla="*/ 0 h 2002631"/>
              <a:gd name="connsiteX3" fmla="*/ 3352800 w 3352800"/>
              <a:gd name="connsiteY3" fmla="*/ 2002631 h 2002631"/>
              <a:gd name="connsiteX4" fmla="*/ 0 w 3352800"/>
              <a:gd name="connsiteY4" fmla="*/ 2002631 h 2002631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34305 h 534305"/>
              <a:gd name="connsiteX1" fmla="*/ 754045 w 3352800"/>
              <a:gd name="connsiteY1" fmla="*/ 0 h 534305"/>
              <a:gd name="connsiteX2" fmla="*/ 3352800 w 3352800"/>
              <a:gd name="connsiteY2" fmla="*/ 7687 h 534305"/>
              <a:gd name="connsiteX3" fmla="*/ 3352800 w 3352800"/>
              <a:gd name="connsiteY3" fmla="*/ 534305 h 534305"/>
              <a:gd name="connsiteX4" fmla="*/ 0 w 3352800"/>
              <a:gd name="connsiteY4" fmla="*/ 534305 h 534305"/>
              <a:gd name="connsiteX0" fmla="*/ 0 w 3352800"/>
              <a:gd name="connsiteY0" fmla="*/ 526618 h 526618"/>
              <a:gd name="connsiteX1" fmla="*/ 980611 w 3352800"/>
              <a:gd name="connsiteY1" fmla="*/ 9368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6888 h 526888"/>
              <a:gd name="connsiteX1" fmla="*/ 744735 w 3352800"/>
              <a:gd name="connsiteY1" fmla="*/ 0 h 526888"/>
              <a:gd name="connsiteX2" fmla="*/ 3352800 w 3352800"/>
              <a:gd name="connsiteY2" fmla="*/ 270 h 526888"/>
              <a:gd name="connsiteX3" fmla="*/ 3352800 w 3352800"/>
              <a:gd name="connsiteY3" fmla="*/ 526888 h 526888"/>
              <a:gd name="connsiteX4" fmla="*/ 0 w 3352800"/>
              <a:gd name="connsiteY4" fmla="*/ 526888 h 526888"/>
              <a:gd name="connsiteX0" fmla="*/ 0 w 3352800"/>
              <a:gd name="connsiteY0" fmla="*/ 526618 h 526618"/>
              <a:gd name="connsiteX1" fmla="*/ 811948 w 3352800"/>
              <a:gd name="connsiteY1" fmla="*/ 60921 h 526618"/>
              <a:gd name="connsiteX2" fmla="*/ 3352800 w 3352800"/>
              <a:gd name="connsiteY2" fmla="*/ 0 h 526618"/>
              <a:gd name="connsiteX3" fmla="*/ 3352800 w 3352800"/>
              <a:gd name="connsiteY3" fmla="*/ 526618 h 526618"/>
              <a:gd name="connsiteX4" fmla="*/ 0 w 3352800"/>
              <a:gd name="connsiteY4" fmla="*/ 526618 h 526618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966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241069 w 3352800"/>
              <a:gd name="connsiteY2" fmla="*/ 94144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584 h 527584"/>
              <a:gd name="connsiteX1" fmla="*/ 751718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  <a:gd name="connsiteX0" fmla="*/ 0 w 3352800"/>
              <a:gd name="connsiteY0" fmla="*/ 527313 h 527313"/>
              <a:gd name="connsiteX1" fmla="*/ 900984 w 3352800"/>
              <a:gd name="connsiteY1" fmla="*/ 97774 h 527313"/>
              <a:gd name="connsiteX2" fmla="*/ 3352800 w 3352800"/>
              <a:gd name="connsiteY2" fmla="*/ 0 h 527313"/>
              <a:gd name="connsiteX3" fmla="*/ 3352800 w 3352800"/>
              <a:gd name="connsiteY3" fmla="*/ 527313 h 527313"/>
              <a:gd name="connsiteX4" fmla="*/ 0 w 3352800"/>
              <a:gd name="connsiteY4" fmla="*/ 527313 h 527313"/>
              <a:gd name="connsiteX0" fmla="*/ 0 w 3352800"/>
              <a:gd name="connsiteY0" fmla="*/ 527584 h 527584"/>
              <a:gd name="connsiteX1" fmla="*/ 748227 w 3352800"/>
              <a:gd name="connsiteY1" fmla="*/ 0 h 527584"/>
              <a:gd name="connsiteX2" fmla="*/ 3352800 w 3352800"/>
              <a:gd name="connsiteY2" fmla="*/ 271 h 527584"/>
              <a:gd name="connsiteX3" fmla="*/ 3352800 w 3352800"/>
              <a:gd name="connsiteY3" fmla="*/ 527584 h 527584"/>
              <a:gd name="connsiteX4" fmla="*/ 0 w 3352800"/>
              <a:gd name="connsiteY4" fmla="*/ 527584 h 5275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352800" h="527584">
                <a:moveTo>
                  <a:pt x="0" y="527584"/>
                </a:moveTo>
                <a:lnTo>
                  <a:pt x="748227" y="0"/>
                </a:lnTo>
                <a:lnTo>
                  <a:pt x="3352800" y="271"/>
                </a:lnTo>
                <a:lnTo>
                  <a:pt x="3352800" y="527584"/>
                </a:lnTo>
                <a:lnTo>
                  <a:pt x="0" y="527584"/>
                </a:lnTo>
                <a:close/>
              </a:path>
            </a:pathLst>
          </a:custGeom>
          <a:solidFill>
            <a:schemeClr val="accent3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22960" y="365760"/>
            <a:ext cx="7520940" cy="54864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22960" y="1100628"/>
            <a:ext cx="7520940" cy="35798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9140000">
            <a:off x="201168" y="5870448"/>
            <a:ext cx="2176272" cy="2011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62B1B13E-D5AF-485E-81A1-82A140076526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517514" y="6285122"/>
            <a:ext cx="4724400" cy="27432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cap="all" spc="200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401038" y="6170822"/>
            <a:ext cx="502920" cy="502920"/>
          </a:xfrm>
          <a:prstGeom prst="ellipse">
            <a:avLst/>
          </a:prstGeom>
          <a:ln w="19050">
            <a:solidFill>
              <a:srgbClr val="FFFFFF"/>
            </a:solidFill>
          </a:ln>
        </p:spPr>
        <p:txBody>
          <a:bodyPr vert="horz" lIns="9144" tIns="9144" rIns="9144" bIns="9144" rtlCol="0" anchor="ctr">
            <a:normAutofit/>
          </a:bodyPr>
          <a:lstStyle>
            <a:lvl1pPr algn="ctr">
              <a:defRPr sz="1650">
                <a:solidFill>
                  <a:srgbClr val="FFFFFF"/>
                </a:solidFill>
              </a:defRPr>
            </a:lvl1pPr>
          </a:lstStyle>
          <a:p>
            <a:fld id="{2754ED01-E2A0-4C1E-8E21-014B9904157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28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ts val="800"/>
        </a:spcBef>
        <a:buFont typeface="Arial" pitchFamily="34" charset="0"/>
        <a:buNone/>
        <a:defRPr sz="16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1737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4023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30936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859536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097280" indent="-173736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3533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581912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792224" indent="-164592" algn="l" defTabSz="914400" rtl="0" eaLnBrk="1" latinLnBrk="0" hangingPunct="1">
        <a:spcBef>
          <a:spcPts val="300"/>
        </a:spcBef>
        <a:buClr>
          <a:schemeClr val="accent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220786"/>
            <a:ext cx="9144000" cy="2286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533400"/>
            <a:ext cx="8229600" cy="990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3657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18288"/>
            <a:ext cx="28956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FFFFF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29000" y="18288"/>
            <a:ext cx="4114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20000" y="18288"/>
            <a:ext cx="1066800" cy="32918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 b="1">
                <a:solidFill>
                  <a:srgbClr val="FFFFFF"/>
                </a:solidFill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hf hdr="0" ftr="0" dt="0"/>
  <p:txStyles>
    <p:titleStyle>
      <a:lvl1pPr algn="l" defTabSz="914400" rtl="0" eaLnBrk="1" latinLnBrk="0" hangingPunct="1">
        <a:spcBef>
          <a:spcPct val="0"/>
        </a:spcBef>
        <a:buNone/>
        <a:defRPr sz="4000" kern="1200" spc="-1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accent1"/>
        </a:buClr>
        <a:buSzPct val="85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1"/>
        </a:buClr>
        <a:buSzPct val="9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88720" indent="-13716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6pPr>
      <a:lvl7pPr marL="155448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7pPr>
      <a:lvl8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8pPr>
      <a:lvl9pPr marL="192024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52197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en-US" dirty="0"/>
              <a:t>Click to edit Master text styles</a:t>
            </a:r>
          </a:p>
          <a:p>
            <a:pPr lvl="1" eaLnBrk="1" latinLnBrk="0" hangingPunct="1"/>
            <a:r>
              <a:rPr kumimoji="0" lang="en-US" dirty="0"/>
              <a:t>Second level</a:t>
            </a:r>
          </a:p>
          <a:p>
            <a:pPr lvl="2" eaLnBrk="1" latinLnBrk="0" hangingPunct="1"/>
            <a:r>
              <a:rPr kumimoji="0" lang="en-US" dirty="0"/>
              <a:t>Third level</a:t>
            </a:r>
          </a:p>
          <a:p>
            <a:pPr lvl="3" eaLnBrk="1" latinLnBrk="0" hangingPunct="1"/>
            <a:r>
              <a:rPr kumimoji="0" lang="en-US" dirty="0"/>
              <a:t>Fourth level</a:t>
            </a:r>
          </a:p>
          <a:p>
            <a:pPr lvl="4" eaLnBrk="1" latinLnBrk="0" hangingPunct="1"/>
            <a:r>
              <a:rPr kumimoji="0" lang="en-US" dirty="0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17D0EFEE-2756-4A20-BF2A-63F0A94F99AC}" type="datetime4">
              <a:rPr lang="en-US" smtClean="0"/>
              <a:pPr/>
              <a:t>October 28, 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F38DF745-7D3F-47F4-83A3-874385CFAA69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hf hdr="0" ftr="0" dt="0"/>
  <p:txStyles>
    <p:titleStyle>
      <a:lvl1pPr algn="l" rtl="0" eaLnBrk="1" latinLnBrk="0" hangingPunct="1">
        <a:spcBef>
          <a:spcPct val="0"/>
        </a:spcBef>
        <a:buNone/>
        <a:defRPr kumimoji="0" sz="35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spcAft>
          <a:spcPts val="300"/>
        </a:spcAft>
        <a:buClr>
          <a:schemeClr val="accent1"/>
        </a:buClr>
        <a:buSzPct val="85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0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Week 8 - Reforms in Neo-Confucianism</a:t>
            </a:r>
            <a:endParaRPr lang="en-GB" sz="4800" i="1" dirty="0"/>
          </a:p>
        </p:txBody>
      </p:sp>
      <p:sp>
        <p:nvSpPr>
          <p:cNvPr id="6" name="Subtitle 2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289289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The Evolution and Synthesis of Confucianism (15th–19th Centuries)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Xicheng Liu</a:t>
            </a:r>
          </a:p>
          <a:p>
            <a:r>
              <a:rPr lang="en-GB" dirty="0" err="1"/>
              <a:t>X.Liu</a:t>
            </a:r>
            <a:r>
              <a:rPr lang="en-GB" dirty="0"/>
              <a:t>@</a:t>
            </a:r>
            <a:r>
              <a:rPr lang="en-US" altLang="zh-CN" dirty="0" err="1"/>
              <a:t>uwtsd</a:t>
            </a:r>
            <a:r>
              <a:rPr lang="en-GB" dirty="0"/>
              <a:t>.ac.uk</a:t>
            </a:r>
          </a:p>
        </p:txBody>
      </p:sp>
    </p:spTree>
    <p:extLst>
      <p:ext uri="{BB962C8B-B14F-4D97-AF65-F5344CB8AC3E}">
        <p14:creationId xmlns:p14="http://schemas.microsoft.com/office/powerpoint/2010/main" val="3522473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68EF43-1582-B036-1603-9CC23ACBA9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9C1D8-5A93-CF5E-690F-F2462CBB8C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2718"/>
            <a:ext cx="8435280" cy="1371600"/>
          </a:xfrm>
        </p:spPr>
        <p:txBody>
          <a:bodyPr/>
          <a:lstStyle/>
          <a:p>
            <a:r>
              <a:rPr lang="en-GB" dirty="0"/>
              <a:t>Introduction – A Journey Through Confucian Thought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BC82DD-FD64-4AA8-0C7E-E06E7807A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2</a:t>
            </a:fld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7A791-55F2-EBA1-121E-705F95476263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914400" y="1524318"/>
            <a:ext cx="7772400" cy="5145042"/>
          </a:xfrm>
        </p:spPr>
        <p:txBody>
          <a:bodyPr>
            <a:normAutofit lnSpcReduction="10000"/>
          </a:bodyPr>
          <a:lstStyle/>
          <a:p>
            <a:r>
              <a:rPr lang="en-GB" altLang="en-US" b="1" dirty="0"/>
              <a:t>Overview: </a:t>
            </a:r>
            <a:r>
              <a:rPr lang="en-GB" altLang="en-US" dirty="0"/>
              <a:t>Exploration of several centuries of Confucian thought in China</a:t>
            </a:r>
          </a:p>
          <a:p>
            <a:r>
              <a:rPr lang="en-GB" altLang="en-US" b="1" dirty="0"/>
              <a:t>Key Focus: </a:t>
            </a:r>
            <a:r>
              <a:rPr lang="en-GB" altLang="en-US" dirty="0"/>
              <a:t>How Confucianism evolved, faced internal and external challenges, and synthesized its traditions</a:t>
            </a:r>
          </a:p>
          <a:p>
            <a:r>
              <a:rPr lang="en-GB" altLang="en-US" b="1" dirty="0"/>
              <a:t>Structure:</a:t>
            </a:r>
          </a:p>
          <a:p>
            <a:pPr lvl="1"/>
            <a:r>
              <a:rPr lang="en-GB" altLang="en-US" dirty="0"/>
              <a:t>Reforms in Neo-Confucianism (15th–18th centuries)</a:t>
            </a:r>
          </a:p>
          <a:p>
            <a:pPr lvl="1"/>
            <a:r>
              <a:rPr lang="en-GB" altLang="en-US" dirty="0"/>
              <a:t>The 19th-century synthesis in Confucian learning</a:t>
            </a:r>
          </a:p>
          <a:p>
            <a:r>
              <a:rPr lang="en-GB" altLang="en-US" b="1" dirty="0"/>
              <a:t>Theme: </a:t>
            </a:r>
            <a:r>
              <a:rPr lang="en-GB" altLang="en-US" dirty="0"/>
              <a:t>Confucianism as a dynamic, adaptive tradition, not a static dogma</a:t>
            </a:r>
          </a:p>
          <a:p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107813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D930E8-9951-4405-AFAA-829F96AE56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Reforms in Neo-Confucianism (15th–18th Centuries)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EE258D4-E9E8-0D97-CA8C-A6FC7C02E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CBD5A4A-5829-32D6-2611-DC62152109B3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Dominant School: </a:t>
            </a:r>
            <a:r>
              <a:rPr lang="en-GB" dirty="0"/>
              <a:t>Cheng-Zhu Neo-Confucianism, emphasizing investigation of principles in things (external moral principles)</a:t>
            </a:r>
          </a:p>
          <a:p>
            <a:r>
              <a:rPr lang="en-GB" b="1" dirty="0"/>
              <a:t>Challenge: </a:t>
            </a:r>
            <a:r>
              <a:rPr lang="en-GB" dirty="0"/>
              <a:t>Wang </a:t>
            </a:r>
            <a:r>
              <a:rPr lang="en-GB" dirty="0" err="1"/>
              <a:t>Yangming’s</a:t>
            </a:r>
            <a:r>
              <a:rPr lang="en-GB" dirty="0"/>
              <a:t> “Learning of the Mind-and-Heart” (Xin Xue)</a:t>
            </a:r>
          </a:p>
          <a:p>
            <a:pPr lvl="1"/>
            <a:r>
              <a:rPr lang="en-GB" dirty="0"/>
              <a:t>Critiqued the focus on external principles</a:t>
            </a:r>
          </a:p>
          <a:p>
            <a:pPr lvl="1"/>
            <a:r>
              <a:rPr lang="en-GB" dirty="0"/>
              <a:t>Emphasized innate knowledge (</a:t>
            </a:r>
            <a:r>
              <a:rPr lang="en-GB" dirty="0" err="1"/>
              <a:t>liangzhi</a:t>
            </a:r>
            <a:r>
              <a:rPr lang="en-GB" dirty="0"/>
              <a:t>) as the source of goodness</a:t>
            </a:r>
          </a:p>
          <a:p>
            <a:pPr lvl="1"/>
            <a:r>
              <a:rPr lang="en-GB" dirty="0"/>
              <a:t>“Knowing becomes doing”—no separation between understanding and action</a:t>
            </a:r>
          </a:p>
        </p:txBody>
      </p:sp>
    </p:spTree>
    <p:extLst>
      <p:ext uri="{BB962C8B-B14F-4D97-AF65-F5344CB8AC3E}">
        <p14:creationId xmlns:p14="http://schemas.microsoft.com/office/powerpoint/2010/main" val="11082486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930A5-0C49-A46D-DA05-23C1E6E275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Wang </a:t>
            </a:r>
            <a:r>
              <a:rPr lang="en-GB" dirty="0" err="1"/>
              <a:t>Yangming’s</a:t>
            </a:r>
            <a:r>
              <a:rPr lang="en-GB" dirty="0"/>
              <a:t> Revolution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026BEA8-8558-574D-21FC-1E6DAD97C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F3619AF-AF63-787C-6ABC-1CC22D4514A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b="1" dirty="0"/>
              <a:t>Innate Knowledge: </a:t>
            </a:r>
            <a:r>
              <a:rPr lang="en-GB" dirty="0"/>
              <a:t>Rooted in Mencius’s idea of inborn moral sensitivity</a:t>
            </a:r>
          </a:p>
          <a:p>
            <a:r>
              <a:rPr lang="en-GB" b="1" dirty="0"/>
              <a:t>Unity of Knowledge and Action: </a:t>
            </a:r>
            <a:r>
              <a:rPr lang="en-GB" dirty="0"/>
              <a:t>True moral knowledge naturally leads to right action</a:t>
            </a:r>
          </a:p>
          <a:p>
            <a:r>
              <a:rPr lang="en-GB" b="1" dirty="0"/>
              <a:t>Critique of Curriculum: </a:t>
            </a:r>
            <a:r>
              <a:rPr lang="en-GB" dirty="0"/>
              <a:t>Downplayed the need for exhaustive textual study; focused on sincerity and correcting the mind-and-heart</a:t>
            </a:r>
          </a:p>
          <a:p>
            <a:r>
              <a:rPr lang="en-GB" b="1" dirty="0"/>
              <a:t>Re-reading The Great Learning: </a:t>
            </a:r>
            <a:r>
              <a:rPr lang="en-GB" dirty="0"/>
              <a:t>Restored “Make One’s Intentions Sincere” as the first step in self-cultivation, emphasizing internal correction over external investigation</a:t>
            </a:r>
          </a:p>
        </p:txBody>
      </p:sp>
    </p:spTree>
    <p:extLst>
      <p:ext uri="{BB962C8B-B14F-4D97-AF65-F5344CB8AC3E}">
        <p14:creationId xmlns:p14="http://schemas.microsoft.com/office/powerpoint/2010/main" val="11457901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2E2005-72B5-0030-0063-74CB2B878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Wang </a:t>
            </a:r>
            <a:r>
              <a:rPr lang="en-GB" dirty="0" err="1"/>
              <a:t>Yangming’s</a:t>
            </a:r>
            <a:r>
              <a:rPr lang="en-GB" dirty="0"/>
              <a:t> Social and Political Critique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4DC8CF6-BED1-0219-1F01-BEDE8FF3A2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1C1FE7-EA9C-90CE-17D5-55291EFF8C22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Concern: </a:t>
            </a:r>
            <a:r>
              <a:rPr lang="en-GB" dirty="0"/>
              <a:t>Society corrupted by the pursuit of success and profit</a:t>
            </a:r>
          </a:p>
          <a:p>
            <a:r>
              <a:rPr lang="en-GB" b="1" dirty="0"/>
              <a:t>Humaneness (</a:t>
            </a:r>
            <a:r>
              <a:rPr lang="en-GB" b="1" i="1" dirty="0"/>
              <a:t>ren</a:t>
            </a:r>
            <a:r>
              <a:rPr lang="en-GB" b="1" dirty="0"/>
              <a:t>): </a:t>
            </a:r>
            <a:r>
              <a:rPr lang="en-GB" dirty="0"/>
              <a:t>Saw all people as one body; selfishness and material desires obstruct this unity</a:t>
            </a:r>
          </a:p>
          <a:p>
            <a:r>
              <a:rPr lang="en-GB" b="1" dirty="0"/>
              <a:t>Critique of Scholars: </a:t>
            </a:r>
            <a:r>
              <a:rPr lang="en-GB" dirty="0"/>
              <a:t>Condemned focus on superficial learning and neglect of moral government</a:t>
            </a:r>
          </a:p>
        </p:txBody>
      </p:sp>
    </p:spTree>
    <p:extLst>
      <p:ext uri="{BB962C8B-B14F-4D97-AF65-F5344CB8AC3E}">
        <p14:creationId xmlns:p14="http://schemas.microsoft.com/office/powerpoint/2010/main" val="36290534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44424-0483-D005-3866-FA3F5FF839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Populist Neo-Confucians and Political Reformers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29816C6F-2030-359B-ED58-EB97279F4F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6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39525A-E052-5FD8-69EE-92153C31CBEB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He </a:t>
            </a:r>
            <a:r>
              <a:rPr lang="en-GB" b="1" dirty="0" err="1"/>
              <a:t>Xinyin</a:t>
            </a:r>
            <a:r>
              <a:rPr lang="en-GB" b="1" dirty="0"/>
              <a:t>: </a:t>
            </a:r>
            <a:r>
              <a:rPr lang="en-GB" dirty="0"/>
              <a:t>Extended Wang’s ideas, democratizing access to </a:t>
            </a:r>
            <a:r>
              <a:rPr lang="en-GB" dirty="0" err="1"/>
              <a:t>sagehood</a:t>
            </a:r>
            <a:r>
              <a:rPr lang="en-GB" dirty="0"/>
              <a:t>; promoted public schools and open discussion</a:t>
            </a:r>
          </a:p>
          <a:p>
            <a:r>
              <a:rPr lang="en-GB" b="1" dirty="0"/>
              <a:t>Huang </a:t>
            </a:r>
            <a:r>
              <a:rPr lang="en-GB" b="1" dirty="0" err="1"/>
              <a:t>Zongxi</a:t>
            </a:r>
            <a:r>
              <a:rPr lang="en-GB" b="1" dirty="0"/>
              <a:t>: </a:t>
            </a:r>
            <a:r>
              <a:rPr lang="en-GB" dirty="0"/>
              <a:t>Political theorist, called for institutional restraints on despotic government</a:t>
            </a:r>
          </a:p>
          <a:p>
            <a:pPr lvl="1"/>
            <a:r>
              <a:rPr lang="en-GB" dirty="0"/>
              <a:t>Criticized misuse of imperial law and lack of autonomy for good officials</a:t>
            </a:r>
          </a:p>
          <a:p>
            <a:pPr lvl="1"/>
            <a:r>
              <a:rPr lang="en-GB" dirty="0"/>
              <a:t>Sought to reform the imperial system using Confucian ideals</a:t>
            </a:r>
          </a:p>
        </p:txBody>
      </p:sp>
    </p:spTree>
    <p:extLst>
      <p:ext uri="{BB962C8B-B14F-4D97-AF65-F5344CB8AC3E}">
        <p14:creationId xmlns:p14="http://schemas.microsoft.com/office/powerpoint/2010/main" val="32942967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1CD9F7-0539-E678-7116-C1EAA932BA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Dynastic Crisis and Intellectual Doubt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DE2A09-AF65-2907-CA1C-8A79895AB5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7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DE4C2B-C585-0E38-DFD4-9C5FB5CB306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Collapse of Ming Dynasty (1644): </a:t>
            </a:r>
            <a:r>
              <a:rPr lang="en-GB" dirty="0"/>
              <a:t>Led to questions about internal weaknesses and the role of Neo-Confucianism</a:t>
            </a:r>
          </a:p>
          <a:p>
            <a:r>
              <a:rPr lang="en-GB" b="1" dirty="0"/>
              <a:t>Debate: </a:t>
            </a:r>
            <a:r>
              <a:rPr lang="en-GB" dirty="0"/>
              <a:t>Whether to continue abstract metaphysical speculation or seek new intellectual foundations</a:t>
            </a:r>
          </a:p>
        </p:txBody>
      </p:sp>
    </p:spTree>
    <p:extLst>
      <p:ext uri="{BB962C8B-B14F-4D97-AF65-F5344CB8AC3E}">
        <p14:creationId xmlns:p14="http://schemas.microsoft.com/office/powerpoint/2010/main" val="296166454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AC208F-7A03-EC97-AD60-D995F8E73A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Rise of Philological Research (18th Century)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B3D2D8C-B458-F844-5DFC-DC73E266FF4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2D1F5CC-52C7-2D2E-6457-7DBFCD017A80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Philological Movement: </a:t>
            </a:r>
            <a:r>
              <a:rPr lang="en-GB" dirty="0"/>
              <a:t>Rigorous textual criticism of Confucian classics</a:t>
            </a:r>
          </a:p>
          <a:p>
            <a:r>
              <a:rPr lang="en-GB" b="1" dirty="0"/>
              <a:t>Discovery of Forgeries: </a:t>
            </a:r>
            <a:r>
              <a:rPr lang="en-GB" dirty="0"/>
              <a:t>“The Counsels of the Great Yu” and other texts shown to be later fabrications</a:t>
            </a:r>
          </a:p>
          <a:p>
            <a:r>
              <a:rPr lang="en-GB" b="1" dirty="0"/>
              <a:t>Impact: </a:t>
            </a:r>
            <a:r>
              <a:rPr lang="en-GB" dirty="0"/>
              <a:t>Destabilized Neo-Confucian metaphysics; questioned the existence of independent moral principles in nature</a:t>
            </a:r>
          </a:p>
        </p:txBody>
      </p:sp>
    </p:spTree>
    <p:extLst>
      <p:ext uri="{BB962C8B-B14F-4D97-AF65-F5344CB8AC3E}">
        <p14:creationId xmlns:p14="http://schemas.microsoft.com/office/powerpoint/2010/main" val="6030884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03CECA-4C79-A520-2909-1FE1CBA8C1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Redefining Key Concepts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CB870C-8100-3539-23B4-76B7F2D36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9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4E84A7-5B4D-50A6-D33A-2C3D3247E57D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Humaneness (</a:t>
            </a:r>
            <a:r>
              <a:rPr lang="en-GB" b="1" i="1" dirty="0"/>
              <a:t>ren</a:t>
            </a:r>
            <a:r>
              <a:rPr lang="en-GB" b="1" dirty="0"/>
              <a:t>): </a:t>
            </a:r>
            <a:r>
              <a:rPr lang="en-GB" dirty="0"/>
              <a:t>Philologists showed the character means “two people”—emphasizing relationships, not abstract principles</a:t>
            </a:r>
          </a:p>
          <a:p>
            <a:r>
              <a:rPr lang="en-GB" b="1" dirty="0"/>
              <a:t>Shift: </a:t>
            </a:r>
            <a:r>
              <a:rPr lang="en-GB" dirty="0"/>
              <a:t>From metaphysical speculation to a focus on human relationships and practical ethics</a:t>
            </a:r>
          </a:p>
        </p:txBody>
      </p:sp>
    </p:spTree>
    <p:extLst>
      <p:ext uri="{BB962C8B-B14F-4D97-AF65-F5344CB8AC3E}">
        <p14:creationId xmlns:p14="http://schemas.microsoft.com/office/powerpoint/2010/main" val="23310686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B2AEE5-A32D-B458-15DF-84026BDF6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19th-Century Synthesis – Han Learning Meets Song Learning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1C8B52F2-D002-2FA2-BA2A-45690F9D23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2028E3-9B41-8BB3-5FC3-50B256B63CE8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Han Learning: </a:t>
            </a:r>
            <a:r>
              <a:rPr lang="en-GB" dirty="0"/>
              <a:t>Emphasized philological accuracy, historical context, and evidential research</a:t>
            </a:r>
          </a:p>
          <a:p>
            <a:r>
              <a:rPr lang="en-GB" b="1" dirty="0"/>
              <a:t>Song Learning: </a:t>
            </a:r>
            <a:r>
              <a:rPr lang="en-GB" dirty="0"/>
              <a:t>Focused on moral cultivation and self-reflection</a:t>
            </a:r>
          </a:p>
          <a:p>
            <a:r>
              <a:rPr lang="en-GB" b="1" dirty="0"/>
              <a:t>Synthesis: </a:t>
            </a:r>
            <a:r>
              <a:rPr lang="en-GB" dirty="0"/>
              <a:t>Combined rigorous textual scholarship with Neo-Confucian moral practice</a:t>
            </a:r>
          </a:p>
          <a:p>
            <a:pPr lvl="1"/>
            <a:r>
              <a:rPr lang="en-GB" dirty="0"/>
              <a:t>Academies taught classics as historical documents, corrected interpolations, and included broader texts</a:t>
            </a:r>
          </a:p>
          <a:p>
            <a:pPr lvl="1"/>
            <a:r>
              <a:rPr lang="en-GB" dirty="0"/>
              <a:t>“Han Learning is like selecting rice; Song Learning is like cooking it”—both are necessary</a:t>
            </a:r>
          </a:p>
        </p:txBody>
      </p:sp>
    </p:spTree>
    <p:extLst>
      <p:ext uri="{BB962C8B-B14F-4D97-AF65-F5344CB8AC3E}">
        <p14:creationId xmlns:p14="http://schemas.microsoft.com/office/powerpoint/2010/main" val="6345835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FAA58B-CF7B-0271-4F43-9F8680C79A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Exemplars and Methodologies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3D5685D-00EA-7DA0-0DF3-4A963C0BAC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11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43B797-7356-8E8D-C6EA-EB45563D249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Huang </a:t>
            </a:r>
            <a:r>
              <a:rPr lang="en-GB" b="1" dirty="0" err="1"/>
              <a:t>Shisan</a:t>
            </a:r>
            <a:r>
              <a:rPr lang="en-GB" b="1" dirty="0"/>
              <a:t>: </a:t>
            </a:r>
            <a:r>
              <a:rPr lang="en-GB" dirty="0"/>
              <a:t>Balanced philological precision with respect for Neo-Confucian commentary</a:t>
            </a:r>
          </a:p>
          <a:p>
            <a:r>
              <a:rPr lang="en-GB" b="1" dirty="0"/>
              <a:t>Liu </a:t>
            </a:r>
            <a:r>
              <a:rPr lang="en-GB" b="1" dirty="0" err="1"/>
              <a:t>Baonan</a:t>
            </a:r>
            <a:r>
              <a:rPr lang="en-GB" b="1" dirty="0"/>
              <a:t> &amp; Chen Li: </a:t>
            </a:r>
            <a:r>
              <a:rPr lang="en-GB" dirty="0"/>
              <a:t>Emphasized both textual accuracy and moral authority</a:t>
            </a:r>
          </a:p>
          <a:p>
            <a:r>
              <a:rPr lang="en-GB" b="1" dirty="0"/>
              <a:t>Academies: </a:t>
            </a:r>
            <a:r>
              <a:rPr lang="en-GB" dirty="0"/>
              <a:t>Chose leaders for moral character, not just exam success; systematic study of classics and histories; focus on understanding and applying moral principles</a:t>
            </a:r>
          </a:p>
        </p:txBody>
      </p:sp>
    </p:spTree>
    <p:extLst>
      <p:ext uri="{BB962C8B-B14F-4D97-AF65-F5344CB8AC3E}">
        <p14:creationId xmlns:p14="http://schemas.microsoft.com/office/powerpoint/2010/main" val="7922553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493ACB-6843-551E-6455-137C3D902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Philosophical Mechanisms of the Synthesis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4C317710-B60F-E5FA-ACEF-19BA2A42DB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12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2A6142A-2E81-7C96-D15A-24649F0132A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GB" b="1" dirty="0"/>
              <a:t>1. Re-grounding Humaneness (ren): </a:t>
            </a:r>
            <a:r>
              <a:rPr lang="en-GB" dirty="0"/>
              <a:t>Emphasized development through relationships and social interaction, not just innate principle</a:t>
            </a:r>
          </a:p>
          <a:p>
            <a:r>
              <a:rPr lang="en-GB" b="1" dirty="0"/>
              <a:t>2. Ritual and Practical Application: </a:t>
            </a:r>
            <a:r>
              <a:rPr lang="en-GB" dirty="0"/>
              <a:t>Focused on ritual and concrete practice over abstract metaphysics</a:t>
            </a:r>
          </a:p>
          <a:p>
            <a:r>
              <a:rPr lang="en-GB" b="1" dirty="0"/>
              <a:t>3. Refined Self-Cultivation: </a:t>
            </a:r>
            <a:r>
              <a:rPr lang="en-GB" dirty="0"/>
              <a:t>Integrated daily practice, reading diaries, and empirical scholarship; knowledge built through careful study, not just innate intuition</a:t>
            </a:r>
          </a:p>
          <a:p>
            <a:r>
              <a:rPr lang="en-GB" b="1" dirty="0"/>
              <a:t>4. Personal Responsibility: </a:t>
            </a:r>
            <a:r>
              <a:rPr lang="en-GB" dirty="0"/>
              <a:t>Each person must take full responsibility for their own moral learning, forming values independently of external pressures</a:t>
            </a:r>
          </a:p>
        </p:txBody>
      </p:sp>
    </p:spTree>
    <p:extLst>
      <p:ext uri="{BB962C8B-B14F-4D97-AF65-F5344CB8AC3E}">
        <p14:creationId xmlns:p14="http://schemas.microsoft.com/office/powerpoint/2010/main" val="16783659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7688EC-B9B1-BFB8-7065-00BF97618D1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End of an Era and Modern Revival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DFF0F03-D7B2-DA29-5091-F7D8458074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13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BFB2E4-176B-5575-2E28-28436BCE1E6E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dirty="0"/>
              <a:t>End of Imperial Confucianism: </a:t>
            </a:r>
            <a:r>
              <a:rPr lang="en-GB" dirty="0"/>
              <a:t>1895–1911 reforms converted academies to public schools; 1911 revolution ended dynastic government and Confucian political authority</a:t>
            </a:r>
          </a:p>
          <a:p>
            <a:r>
              <a:rPr lang="en-GB" b="1" dirty="0"/>
              <a:t>20th Century: </a:t>
            </a:r>
            <a:r>
              <a:rPr lang="en-GB" dirty="0"/>
              <a:t>Confucian classics marginalized in public education</a:t>
            </a:r>
          </a:p>
          <a:p>
            <a:r>
              <a:rPr lang="en-GB" b="1" dirty="0"/>
              <a:t>Modern Revival: </a:t>
            </a:r>
            <a:r>
              <a:rPr lang="en-GB" dirty="0"/>
              <a:t>Since the 1990s, renewed academic interest and attempts to create “preservation zones” for Confucian practice, but societal context remains a challenge</a:t>
            </a:r>
          </a:p>
        </p:txBody>
      </p:sp>
    </p:spTree>
    <p:extLst>
      <p:ext uri="{BB962C8B-B14F-4D97-AF65-F5344CB8AC3E}">
        <p14:creationId xmlns:p14="http://schemas.microsoft.com/office/powerpoint/2010/main" val="150663412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985BA-7AC8-CBAC-786D-B64E84FEBB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 – The Enduring Dialogue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C05B49E-1A89-807B-29FA-03160AD4F7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14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042CBC-4AA3-E806-9132-DF3D01130829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b="1" dirty="0"/>
              <a:t>Continuous Evolution: </a:t>
            </a:r>
            <a:r>
              <a:rPr lang="en-GB" dirty="0"/>
              <a:t>Confucianism is a tradition of ongoing critique, adaptation, and synthesis</a:t>
            </a:r>
          </a:p>
          <a:p>
            <a:r>
              <a:rPr lang="en-GB" b="1" dirty="0"/>
              <a:t>19th-Century Synthesis: </a:t>
            </a:r>
            <a:r>
              <a:rPr lang="en-GB" dirty="0"/>
              <a:t>Integrated textual rigor with moral cultivation, creating a resilient and modernized Confucianism</a:t>
            </a:r>
          </a:p>
          <a:p>
            <a:r>
              <a:rPr lang="en-GB" b="1" dirty="0"/>
              <a:t>Legacy: </a:t>
            </a:r>
            <a:r>
              <a:rPr lang="en-GB" dirty="0"/>
              <a:t>Confucianism’s power lies in its ability to respond to new challenges and seek relevance in changing times</a:t>
            </a:r>
          </a:p>
        </p:txBody>
      </p:sp>
    </p:spTree>
    <p:extLst>
      <p:ext uri="{BB962C8B-B14F-4D97-AF65-F5344CB8AC3E}">
        <p14:creationId xmlns:p14="http://schemas.microsoft.com/office/powerpoint/2010/main" val="33383669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A8D8B-F071-C138-CB99-76CCBA8C34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 Questions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FBF28F7B-B9B6-B2DF-7142-54242C06C5C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8DF745-7D3F-47F4-83A3-874385CFAA69}" type="slidenum">
              <a:rPr lang="en-US" smtClean="0"/>
              <a:pPr/>
              <a:t>15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79ECA69-6BC9-DE6C-5F34-9CDCB152C1D4}"/>
              </a:ext>
            </a:extLst>
          </p:cNvPr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How did Wang </a:t>
            </a:r>
            <a:r>
              <a:rPr lang="en-GB" dirty="0" err="1"/>
              <a:t>Yangming’s</a:t>
            </a:r>
            <a:r>
              <a:rPr lang="en-GB" dirty="0"/>
              <a:t> ideas challenge the Neo-Confucian orthodoxy?</a:t>
            </a:r>
          </a:p>
          <a:p>
            <a:r>
              <a:rPr lang="en-GB" dirty="0"/>
              <a:t>What was the impact of 18th-century philological research on Confucian thought?</a:t>
            </a:r>
          </a:p>
          <a:p>
            <a:r>
              <a:rPr lang="en-GB" dirty="0"/>
              <a:t>In what ways did the 19th-century synthesis attempt to resolve the crisis of Confucianism?</a:t>
            </a:r>
          </a:p>
        </p:txBody>
      </p:sp>
    </p:spTree>
    <p:extLst>
      <p:ext uri="{BB962C8B-B14F-4D97-AF65-F5344CB8AC3E}">
        <p14:creationId xmlns:p14="http://schemas.microsoft.com/office/powerpoint/2010/main" val="109312676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PVERSION" val="5"/>
  <p:tag name="TPFULLVERSION" val="5.3.1.3337"/>
  <p:tag name="PPTVERSION" val="14"/>
  <p:tag name="TPOS" val="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image" Target="../media/image2.jpeg"/></Relationships>
</file>

<file path=ppt/theme/_rels/them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4.jpeg"/></Relationships>
</file>

<file path=ppt/theme/_rels/them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5.jpeg"/></Relationships>
</file>

<file path=ppt/theme/theme1.xml><?xml version="1.0" encoding="utf-8"?>
<a:theme xmlns:a="http://schemas.openxmlformats.org/drawingml/2006/main" name="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2_Essential">
  <a:themeElements>
    <a:clrScheme name="Essential">
      <a:dk1>
        <a:srgbClr val="000000"/>
      </a:dk1>
      <a:lt1>
        <a:srgbClr val="FFFFFF"/>
      </a:lt1>
      <a:dk2>
        <a:srgbClr val="D1282E"/>
      </a:dk2>
      <a:lt2>
        <a:srgbClr val="C8C8B1"/>
      </a:lt2>
      <a:accent1>
        <a:srgbClr val="7A7A7A"/>
      </a:accent1>
      <a:accent2>
        <a:srgbClr val="F5C201"/>
      </a:accent2>
      <a:accent3>
        <a:srgbClr val="526DB0"/>
      </a:accent3>
      <a:accent4>
        <a:srgbClr val="989AAC"/>
      </a:accent4>
      <a:accent5>
        <a:srgbClr val="DC5924"/>
      </a:accent5>
      <a:accent6>
        <a:srgbClr val="B4B392"/>
      </a:accent6>
      <a:hlink>
        <a:srgbClr val="CC9900"/>
      </a:hlink>
      <a:folHlink>
        <a:srgbClr val="969696"/>
      </a:folHlink>
    </a:clrScheme>
    <a:fontScheme name="Essential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ssential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6.xml><?xml version="1.0" encoding="utf-8"?>
<a:theme xmlns:a="http://schemas.openxmlformats.org/drawingml/2006/main" name="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7.xml><?xml version="1.0" encoding="utf-8"?>
<a:theme xmlns:a="http://schemas.openxmlformats.org/drawingml/2006/main" name="1_Angles">
  <a:themeElements>
    <a:clrScheme name="Angles">
      <a:dk1>
        <a:srgbClr val="000000"/>
      </a:dk1>
      <a:lt1>
        <a:srgbClr val="FFFFFF"/>
      </a:lt1>
      <a:dk2>
        <a:srgbClr val="434342"/>
      </a:dk2>
      <a:lt2>
        <a:srgbClr val="CDD7D9"/>
      </a:lt2>
      <a:accent1>
        <a:srgbClr val="797B7E"/>
      </a:accent1>
      <a:accent2>
        <a:srgbClr val="F96A1B"/>
      </a:accent2>
      <a:accent3>
        <a:srgbClr val="08A1D9"/>
      </a:accent3>
      <a:accent4>
        <a:srgbClr val="7C984A"/>
      </a:accent4>
      <a:accent5>
        <a:srgbClr val="C2AD8D"/>
      </a:accent5>
      <a:accent6>
        <a:srgbClr val="506E94"/>
      </a:accent6>
      <a:hlink>
        <a:srgbClr val="5F5F5F"/>
      </a:hlink>
      <a:folHlink>
        <a:srgbClr val="969696"/>
      </a:folHlink>
    </a:clrScheme>
    <a:fontScheme name="Angles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微软雅黑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ＭＳ Ｐゴシック"/>
        <a:font script="Hang" typeface="맑은 고딕"/>
        <a:font script="Hans" typeface="隶书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ngles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0400000"/>
            </a:lightRig>
          </a:scene3d>
          <a:sp3d contourW="6350">
            <a:bevelT w="41275" h="19050" prst="angle"/>
            <a:contourClr>
              <a:schemeClr val="phClr">
                <a:shade val="25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0000"/>
                <a:shade val="85000"/>
              </a:schemeClr>
              <a:schemeClr val="phClr">
                <a:tint val="95000"/>
                <a:shade val="99000"/>
              </a:schemeClr>
            </a:duotone>
          </a:blip>
          <a:tile tx="0" ty="0" sx="100000" sy="10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tint val="93000"/>
                <a:shade val="85000"/>
              </a:schemeClr>
              <a:schemeClr val="phClr">
                <a:tint val="96000"/>
                <a:shade val="99000"/>
              </a:schemeClr>
            </a:duotone>
          </a:blip>
          <a:tile tx="0" ty="0" sx="90000" sy="90000" flip="none" algn="tl"/>
        </a:blipFill>
      </a:bgFillStyleLst>
    </a:fmtScheme>
  </a:themeElements>
  <a:objectDefaults/>
  <a:extraClrSchemeLst/>
</a:theme>
</file>

<file path=ppt/theme/theme8.xml><?xml version="1.0" encoding="utf-8"?>
<a:theme xmlns:a="http://schemas.openxmlformats.org/drawingml/2006/main" name="Clarity">
  <a:themeElements>
    <a:clrScheme name="Clarity">
      <a:dk1>
        <a:srgbClr val="292934"/>
      </a:dk1>
      <a:lt1>
        <a:srgbClr val="FFFFFF"/>
      </a:lt1>
      <a:dk2>
        <a:srgbClr val="D2533C"/>
      </a:dk2>
      <a:lt2>
        <a:srgbClr val="F3F2DC"/>
      </a:lt2>
      <a:accent1>
        <a:srgbClr val="93A299"/>
      </a:accent1>
      <a:accent2>
        <a:srgbClr val="AD8F67"/>
      </a:accent2>
      <a:accent3>
        <a:srgbClr val="726056"/>
      </a:accent3>
      <a:accent4>
        <a:srgbClr val="4C5A6A"/>
      </a:accent4>
      <a:accent5>
        <a:srgbClr val="808DA0"/>
      </a:accent5>
      <a:accent6>
        <a:srgbClr val="79463D"/>
      </a:accent6>
      <a:hlink>
        <a:srgbClr val="0000FF"/>
      </a:hlink>
      <a:folHlink>
        <a:srgbClr val="800080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larity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86000"/>
                <a:satMod val="140000"/>
              </a:schemeClr>
            </a:gs>
            <a:gs pos="45000">
              <a:schemeClr val="phClr">
                <a:tint val="48000"/>
                <a:satMod val="150000"/>
              </a:schemeClr>
            </a:gs>
            <a:gs pos="100000">
              <a:schemeClr val="phClr">
                <a:tint val="28000"/>
                <a:satMod val="16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70000"/>
                <a:satMod val="150000"/>
              </a:schemeClr>
            </a:gs>
            <a:gs pos="34000">
              <a:schemeClr val="phClr">
                <a:shade val="70000"/>
                <a:satMod val="140000"/>
              </a:schemeClr>
            </a:gs>
            <a:gs pos="70000">
              <a:schemeClr val="phClr">
                <a:tint val="100000"/>
                <a:shade val="90000"/>
                <a:satMod val="140000"/>
              </a:schemeClr>
            </a:gs>
            <a:gs pos="100000">
              <a:schemeClr val="phClr">
                <a:tint val="100000"/>
                <a:shade val="100000"/>
                <a:sat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6425" cap="flat" cmpd="sng" algn="ctr">
          <a:solidFill>
            <a:schemeClr val="phClr"/>
          </a:solidFill>
          <a:prstDash val="solid"/>
        </a:ln>
        <a:ln w="444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5100000"/>
            </a:lightRig>
          </a:scene3d>
          <a:sp3d contourW="6350">
            <a:bevelT w="29210" h="12700"/>
            <a:contourClr>
              <a:schemeClr val="phClr">
                <a:shade val="3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atMod val="180000"/>
              </a:schemeClr>
            </a:gs>
            <a:gs pos="40000">
              <a:schemeClr val="phClr">
                <a:tint val="95000"/>
                <a:shade val="85000"/>
                <a:satMod val="150000"/>
              </a:schemeClr>
            </a:gs>
            <a:gs pos="100000">
              <a:schemeClr val="phClr">
                <a:shade val="45000"/>
                <a:satMod val="2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55000"/>
              </a:schemeClr>
              <a:schemeClr val="phClr">
                <a:tint val="97000"/>
                <a:satMod val="95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ppt/theme/theme9.xml><?xml version="1.0" encoding="utf-8"?>
<a:theme xmlns:a="http://schemas.openxmlformats.org/drawingml/2006/main" name="Equity">
  <a:themeElements>
    <a:clrScheme name="Equity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Equity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quity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10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1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32002</TotalTime>
  <Words>858</Words>
  <Application>Microsoft Office PowerPoint</Application>
  <PresentationFormat>On-screen Show (4:3)</PresentationFormat>
  <Paragraphs>85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9</vt:i4>
      </vt:variant>
      <vt:variant>
        <vt:lpstr>Slide Titles</vt:lpstr>
      </vt:variant>
      <vt:variant>
        <vt:i4>15</vt:i4>
      </vt:variant>
    </vt:vector>
  </HeadingPairs>
  <TitlesOfParts>
    <vt:vector size="33" baseType="lpstr">
      <vt:lpstr>Arial</vt:lpstr>
      <vt:lpstr>Arial Black</vt:lpstr>
      <vt:lpstr>Calibri</vt:lpstr>
      <vt:lpstr>Courier New</vt:lpstr>
      <vt:lpstr>Franklin Gothic Book</vt:lpstr>
      <vt:lpstr>Franklin Gothic Medium</vt:lpstr>
      <vt:lpstr>Perpetua</vt:lpstr>
      <vt:lpstr>Wingdings</vt:lpstr>
      <vt:lpstr>Wingdings 2</vt:lpstr>
      <vt:lpstr>Essential</vt:lpstr>
      <vt:lpstr>1_Essential</vt:lpstr>
      <vt:lpstr>1_Office Theme</vt:lpstr>
      <vt:lpstr>2_Essential</vt:lpstr>
      <vt:lpstr>2_Office Theme</vt:lpstr>
      <vt:lpstr>Angles</vt:lpstr>
      <vt:lpstr>1_Angles</vt:lpstr>
      <vt:lpstr>Clarity</vt:lpstr>
      <vt:lpstr>Equity</vt:lpstr>
      <vt:lpstr>Week 8 - Reforms in Neo-Confucianism</vt:lpstr>
      <vt:lpstr>Introduction – A Journey Through Confucian Thought</vt:lpstr>
      <vt:lpstr>Reforms in Neo-Confucianism (15th–18th Centuries)</vt:lpstr>
      <vt:lpstr>Wang Yangming’s Revolution</vt:lpstr>
      <vt:lpstr>Wang Yangming’s Social and Political Critique</vt:lpstr>
      <vt:lpstr>Populist Neo-Confucians and Political Reformers</vt:lpstr>
      <vt:lpstr>Dynastic Crisis and Intellectual Doubt</vt:lpstr>
      <vt:lpstr>The Rise of Philological Research (18th Century)</vt:lpstr>
      <vt:lpstr>Redefining Key Concepts</vt:lpstr>
      <vt:lpstr>The 19th-Century Synthesis – Han Learning Meets Song Learning</vt:lpstr>
      <vt:lpstr>Exemplars and Methodologies</vt:lpstr>
      <vt:lpstr>Philosophical Mechanisms of the Synthesis</vt:lpstr>
      <vt:lpstr>The End of an Era and Modern Revival</vt:lpstr>
      <vt:lpstr>Conclusion – The Enduring Dialogue</vt:lpstr>
      <vt:lpstr>Discussion Questions</vt:lpstr>
    </vt:vector>
  </TitlesOfParts>
  <Company>University of Bristol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the Financial Markets</dc:title>
  <dc:creator>X Liu</dc:creator>
  <cp:lastModifiedBy>Xicheng Liu</cp:lastModifiedBy>
  <cp:revision>2143</cp:revision>
  <dcterms:created xsi:type="dcterms:W3CDTF">2014-09-10T15:36:00Z</dcterms:created>
  <dcterms:modified xsi:type="dcterms:W3CDTF">2025-10-28T23:28:16Z</dcterms:modified>
</cp:coreProperties>
</file>