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7" r:id="rId2"/>
  </p:sldMasterIdLst>
  <p:notesMasterIdLst>
    <p:notesMasterId r:id="rId17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2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6331" autoAdjust="0"/>
  </p:normalViewPr>
  <p:slideViewPr>
    <p:cSldViewPr>
      <p:cViewPr varScale="1">
        <p:scale>
          <a:sx n="60" d="100"/>
          <a:sy n="60" d="100"/>
        </p:scale>
        <p:origin x="-184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385FFF-2273-48CF-B996-FFE2B998BCC4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6672DF-45CD-40BA-B78B-3D406327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6936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884363" y="176213"/>
            <a:ext cx="3217862" cy="2413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0601BA-9431-4E44-974A-1D031B6C7EAA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7775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868488" y="176213"/>
            <a:ext cx="3154362" cy="23653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26023" y="2540967"/>
            <a:ext cx="6005955" cy="626815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0601BA-9431-4E44-974A-1D031B6C7EAA}" type="slidenum">
              <a:rPr lang="en-GB" smtClean="0">
                <a:solidFill>
                  <a:prstClr val="black"/>
                </a:solidFill>
              </a:rPr>
              <a:pPr/>
              <a:t>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7065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884363" y="176213"/>
            <a:ext cx="3217862" cy="2413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68413" y="2781071"/>
            <a:ext cx="5486400" cy="411480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0601BA-9431-4E44-974A-1D031B6C7EAA}" type="slidenum">
              <a:rPr lang="en-GB" smtClean="0">
                <a:solidFill>
                  <a:prstClr val="black"/>
                </a:solidFill>
              </a:rPr>
              <a:pPr/>
              <a:t>3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90079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884363" y="176213"/>
            <a:ext cx="3217862" cy="2413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68413" y="2714740"/>
            <a:ext cx="5486400" cy="41148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0601BA-9431-4E44-974A-1D031B6C7EAA}" type="slidenum">
              <a:rPr lang="en-GB" smtClean="0">
                <a:solidFill>
                  <a:prstClr val="black"/>
                </a:solidFill>
              </a:rPr>
              <a:pPr/>
              <a:t>4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3574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884363" y="176213"/>
            <a:ext cx="3217862" cy="2413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68413" y="2582078"/>
            <a:ext cx="5486400" cy="41148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0601BA-9431-4E44-974A-1D031B6C7EAA}" type="slidenum">
              <a:rPr lang="en-GB" smtClean="0">
                <a:solidFill>
                  <a:prstClr val="black"/>
                </a:solidFill>
              </a:rPr>
              <a:pPr/>
              <a:t>5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4851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4825" y="658813"/>
            <a:ext cx="3414713" cy="256063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68413" y="3311717"/>
            <a:ext cx="5486400" cy="41148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C7A2EA-15E7-44D6-80C2-7E28A81202E3}" type="slidenum">
              <a:rPr lang="en-GB" smtClean="0">
                <a:solidFill>
                  <a:prstClr val="black"/>
                </a:solidFill>
              </a:rPr>
              <a:pPr/>
              <a:t>6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60693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125663" y="790575"/>
            <a:ext cx="3149600" cy="23622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68413" y="3776032"/>
            <a:ext cx="5486400" cy="41148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C0763A-587A-4415-A314-9F2600573585}" type="slidenum">
              <a:rPr lang="en-GB" smtClean="0">
                <a:solidFill>
                  <a:prstClr val="black"/>
                </a:solidFill>
              </a:rPr>
              <a:pPr/>
              <a:t>7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23565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C0763A-587A-4415-A314-9F2600573585}" type="slidenum">
              <a:rPr lang="en-GB" smtClean="0">
                <a:solidFill>
                  <a:prstClr val="black"/>
                </a:solidFill>
              </a:rPr>
              <a:pPr/>
              <a:t>8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7694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C0763A-587A-4415-A314-9F2600573585}" type="slidenum">
              <a:rPr lang="en-GB" smtClean="0">
                <a:solidFill>
                  <a:prstClr val="black"/>
                </a:solidFill>
              </a:rPr>
              <a:pPr/>
              <a:t>9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48841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81088" y="685800"/>
            <a:ext cx="3281362" cy="2460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68413" y="3245386"/>
            <a:ext cx="5486400" cy="411480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C0763A-587A-4415-A314-9F2600573585}" type="slidenum">
              <a:rPr lang="en-GB" smtClean="0">
                <a:solidFill>
                  <a:prstClr val="black"/>
                </a:solidFill>
              </a:rPr>
              <a:pPr/>
              <a:t>10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8652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884363" y="176213"/>
            <a:ext cx="3217862" cy="2413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0601BA-9431-4E44-974A-1D031B6C7EAA}" type="slidenum">
              <a:rPr lang="en-GB" smtClean="0">
                <a:solidFill>
                  <a:prstClr val="black"/>
                </a:solidFill>
              </a:rPr>
              <a:pPr/>
              <a:t>12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9206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884363" y="176213"/>
            <a:ext cx="3217862" cy="2413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0601BA-9431-4E44-974A-1D031B6C7EAA}" type="slidenum">
              <a:rPr lang="en-GB" smtClean="0">
                <a:solidFill>
                  <a:prstClr val="black"/>
                </a:solidFill>
              </a:rPr>
              <a:pPr/>
              <a:t>14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2540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1914" y="2514601"/>
            <a:ext cx="668654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1914" y="4777388"/>
            <a:ext cx="668654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reeform 6"/>
          <p:cNvSpPr/>
          <p:nvPr/>
        </p:nvSpPr>
        <p:spPr bwMode="auto">
          <a:xfrm>
            <a:off x="2" y="4323819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4" y="4529549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384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698" y="624110"/>
            <a:ext cx="6683765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1909" y="2133600"/>
            <a:ext cx="668655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 11"/>
          <p:cNvSpPr/>
          <p:nvPr/>
        </p:nvSpPr>
        <p:spPr bwMode="auto">
          <a:xfrm flipV="1">
            <a:off x="-3141" y="714379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525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4" y="2058750"/>
            <a:ext cx="668654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4" y="3530129"/>
            <a:ext cx="668654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3178178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4" y="3244148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648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1909" y="2133600"/>
            <a:ext cx="3235398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93060" y="2126222"/>
            <a:ext cx="3235398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 11"/>
          <p:cNvSpPr/>
          <p:nvPr/>
        </p:nvSpPr>
        <p:spPr bwMode="auto">
          <a:xfrm flipV="1">
            <a:off x="-3141" y="714379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4" y="787785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393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4531" y="1972703"/>
            <a:ext cx="299454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1909" y="2548966"/>
            <a:ext cx="3257170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29976" y="1969475"/>
            <a:ext cx="29992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5218" y="2545738"/>
            <a:ext cx="3254006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2" name="Freeform 11"/>
          <p:cNvSpPr/>
          <p:nvPr/>
        </p:nvSpPr>
        <p:spPr bwMode="auto">
          <a:xfrm flipV="1">
            <a:off x="-3141" y="714379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4" y="787785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412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reeform 11"/>
          <p:cNvSpPr/>
          <p:nvPr/>
        </p:nvSpPr>
        <p:spPr bwMode="auto">
          <a:xfrm flipV="1">
            <a:off x="-3141" y="714379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503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reeform 11"/>
          <p:cNvSpPr/>
          <p:nvPr/>
        </p:nvSpPr>
        <p:spPr bwMode="auto">
          <a:xfrm flipV="1">
            <a:off x="-3141" y="714379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451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4" y="446088"/>
            <a:ext cx="26288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259" y="446097"/>
            <a:ext cx="38862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4" y="1598613"/>
            <a:ext cx="26288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714379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69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4800600"/>
            <a:ext cx="668655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1909" y="634965"/>
            <a:ext cx="668655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5367338"/>
            <a:ext cx="668655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4911734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4" y="4983096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850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4" y="609600"/>
            <a:ext cx="668654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4" y="4354046"/>
            <a:ext cx="668654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3178178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4" y="3244148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421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466" y="609600"/>
            <a:ext cx="6295445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56260" y="3505200"/>
            <a:ext cx="5652416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4" y="4354046"/>
            <a:ext cx="668654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3141" y="3178178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4" y="3244148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850739" y="648005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457200"/>
            <a:r>
              <a:rPr lang="en-US" sz="8000" dirty="0">
                <a:ln w="3175" cmpd="sng">
                  <a:noFill/>
                </a:ln>
                <a:solidFill>
                  <a:srgbClr val="A53010"/>
                </a:solidFill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36139" y="290530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457200"/>
            <a:r>
              <a:rPr lang="en-US" sz="8000" dirty="0">
                <a:ln w="3175" cmpd="sng">
                  <a:noFill/>
                </a:ln>
                <a:solidFill>
                  <a:srgbClr val="A53010"/>
                </a:solidFill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5157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2438403"/>
            <a:ext cx="668655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5181600"/>
            <a:ext cx="668655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4911734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4" y="4983096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8408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137466" y="609600"/>
            <a:ext cx="6295445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1909" y="4343400"/>
            <a:ext cx="668655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5181600"/>
            <a:ext cx="668655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3141" y="4911734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4" y="4983096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1850739" y="648005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457200"/>
            <a:r>
              <a:rPr lang="en-US" sz="8000" dirty="0">
                <a:ln w="3175" cmpd="sng">
                  <a:noFill/>
                </a:ln>
                <a:solidFill>
                  <a:srgbClr val="A53010"/>
                </a:solidFill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36139" y="290530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457200"/>
            <a:r>
              <a:rPr lang="en-US" sz="8000" dirty="0">
                <a:ln w="3175" cmpd="sng">
                  <a:noFill/>
                </a:ln>
                <a:solidFill>
                  <a:srgbClr val="A53010"/>
                </a:solidFill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430065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4" y="627407"/>
            <a:ext cx="668654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1909" y="4343400"/>
            <a:ext cx="668655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5181600"/>
            <a:ext cx="668655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4911734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4" y="4983096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9121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 11"/>
          <p:cNvSpPr/>
          <p:nvPr/>
        </p:nvSpPr>
        <p:spPr bwMode="auto">
          <a:xfrm flipV="1">
            <a:off x="-3141" y="714379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6117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71113" y="627414"/>
            <a:ext cx="16557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1909" y="627414"/>
            <a:ext cx="485775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 11"/>
          <p:cNvSpPr/>
          <p:nvPr/>
        </p:nvSpPr>
        <p:spPr bwMode="auto">
          <a:xfrm flipV="1">
            <a:off x="-3141" y="714379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9589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1910" y="2514601"/>
            <a:ext cx="668654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1910" y="4777380"/>
            <a:ext cx="668654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reeform 6"/>
          <p:cNvSpPr/>
          <p:nvPr/>
        </p:nvSpPr>
        <p:spPr bwMode="auto">
          <a:xfrm>
            <a:off x="0" y="4323811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4529541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5200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694" y="624110"/>
            <a:ext cx="6683765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1909" y="2133600"/>
            <a:ext cx="668655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 11"/>
          <p:cNvSpPr/>
          <p:nvPr/>
        </p:nvSpPr>
        <p:spPr bwMode="auto">
          <a:xfrm flipV="1">
            <a:off x="-3141" y="714376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0818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2058750"/>
            <a:ext cx="668654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0" y="3530129"/>
            <a:ext cx="668654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3178176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3244140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2577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1909" y="2133600"/>
            <a:ext cx="3235398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93060" y="2126222"/>
            <a:ext cx="3235398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 11"/>
          <p:cNvSpPr/>
          <p:nvPr/>
        </p:nvSpPr>
        <p:spPr bwMode="auto">
          <a:xfrm flipV="1">
            <a:off x="-3141" y="714376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787783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6946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4530" y="1972703"/>
            <a:ext cx="299454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1909" y="2548966"/>
            <a:ext cx="3257170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29972" y="1969475"/>
            <a:ext cx="29992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5218" y="2545738"/>
            <a:ext cx="3254006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2" name="Freeform 11"/>
          <p:cNvSpPr/>
          <p:nvPr/>
        </p:nvSpPr>
        <p:spPr bwMode="auto">
          <a:xfrm flipV="1">
            <a:off x="-3141" y="714376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787783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4803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reeform 11"/>
          <p:cNvSpPr/>
          <p:nvPr/>
        </p:nvSpPr>
        <p:spPr bwMode="auto">
          <a:xfrm flipV="1">
            <a:off x="-3141" y="714376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4026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reeform 11"/>
          <p:cNvSpPr/>
          <p:nvPr/>
        </p:nvSpPr>
        <p:spPr bwMode="auto">
          <a:xfrm flipV="1">
            <a:off x="-3141" y="714376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1352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446088"/>
            <a:ext cx="26288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259" y="446089"/>
            <a:ext cx="38862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1598613"/>
            <a:ext cx="26288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714376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2428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4800600"/>
            <a:ext cx="668655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1909" y="634965"/>
            <a:ext cx="668655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5367338"/>
            <a:ext cx="668655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4911726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0" y="4983088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6730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609600"/>
            <a:ext cx="668654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0" y="4354046"/>
            <a:ext cx="668654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3178176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3244140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7785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462" y="609600"/>
            <a:ext cx="6295445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56259" y="3505200"/>
            <a:ext cx="5652416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0" y="4354046"/>
            <a:ext cx="668654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3141" y="3178176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3244140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850739" y="648005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10"/>
                </a:solidFill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36139" y="290530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10"/>
                </a:solidFill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891330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2438401"/>
            <a:ext cx="668655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5181600"/>
            <a:ext cx="668655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4911726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0" y="4983088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9044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137462" y="609600"/>
            <a:ext cx="6295445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1909" y="4343400"/>
            <a:ext cx="668655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5181600"/>
            <a:ext cx="668655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3141" y="4911726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0" y="4983088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1850739" y="648005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10"/>
                </a:solidFill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36139" y="290530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10"/>
                </a:solidFill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0632752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627407"/>
            <a:ext cx="668654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1909" y="4343400"/>
            <a:ext cx="668655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5181600"/>
            <a:ext cx="668655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4911726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0" y="4983088"/>
            <a:ext cx="584825" cy="365125"/>
          </a:xfrm>
        </p:spPr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7519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 11"/>
          <p:cNvSpPr/>
          <p:nvPr/>
        </p:nvSpPr>
        <p:spPr bwMode="auto">
          <a:xfrm flipV="1">
            <a:off x="-3141" y="714376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99699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71109" y="627406"/>
            <a:ext cx="16557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1909" y="627406"/>
            <a:ext cx="485775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 11"/>
          <p:cNvSpPr/>
          <p:nvPr/>
        </p:nvSpPr>
        <p:spPr bwMode="auto">
          <a:xfrm flipV="1">
            <a:off x="-3141" y="714376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259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2" y="228600"/>
            <a:ext cx="2138637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0416" y="-786"/>
            <a:ext cx="1767506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4698" y="624110"/>
            <a:ext cx="6683765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09" y="2133600"/>
            <a:ext cx="668655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1210" y="6130437"/>
            <a:ext cx="859712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457200"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1914" y="6135817"/>
            <a:ext cx="571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398864" y="787785"/>
            <a:ext cx="5848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pPr defTabSz="457200"/>
            <a:fld id="{38256BAA-EE64-44DA-89BF-ADF5CAE127D9}" type="slidenum">
              <a:rPr lang="en-GB" smtClean="0"/>
              <a:pPr defTabSz="45720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662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138637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0416" y="-786"/>
            <a:ext cx="1767506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4694" y="624110"/>
            <a:ext cx="6683765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09" y="2133600"/>
            <a:ext cx="668655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1210" y="6130437"/>
            <a:ext cx="859712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4CE15-338F-4D72-B3EE-36B1991AA16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1910" y="6135809"/>
            <a:ext cx="571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398860" y="787783"/>
            <a:ext cx="5848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8256BAA-EE64-44DA-89BF-ADF5CAE127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489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Young people’s access to employment in disadvantaged communities in Wales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Rhiannon Morgan</a:t>
            </a:r>
          </a:p>
          <a:p>
            <a:r>
              <a:rPr lang="en-GB" sz="2400" dirty="0"/>
              <a:t>Cardiff University</a:t>
            </a:r>
          </a:p>
          <a:p>
            <a:r>
              <a:rPr lang="en-GB" sz="2400" dirty="0"/>
              <a:t>morganrj6@Cardiff.ac.uk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52320" y="4853236"/>
            <a:ext cx="897177" cy="119082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8" y="4886839"/>
            <a:ext cx="991262" cy="1190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4061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50732"/>
            <a:ext cx="7886700" cy="4926232"/>
          </a:xfrm>
        </p:spPr>
        <p:txBody>
          <a:bodyPr>
            <a:normAutofit fontScale="92500"/>
          </a:bodyPr>
          <a:lstStyle/>
          <a:p>
            <a:r>
              <a:rPr lang="en-GB" dirty="0"/>
              <a:t>Increased complexity of transitions meaning that they are more protracted (Furlong 2009:345). </a:t>
            </a:r>
          </a:p>
          <a:p>
            <a:endParaRPr lang="en-GB" dirty="0"/>
          </a:p>
          <a:p>
            <a:r>
              <a:rPr lang="en-GB" dirty="0"/>
              <a:t>MacDonald et al ‘argue that opportunities in youth and final destinations in adulthood are still strongly influenced by an individual’s original location in the class structure’ (MacDonald et al 2005:874). </a:t>
            </a:r>
          </a:p>
          <a:p>
            <a:endParaRPr lang="en-GB" dirty="0"/>
          </a:p>
          <a:p>
            <a:r>
              <a:rPr lang="en-GB" dirty="0"/>
              <a:t>Too pre-occupied with labour market experience at the expense of a more rounded view of youth’ (</a:t>
            </a:r>
            <a:r>
              <a:rPr lang="en-GB" dirty="0" err="1"/>
              <a:t>Shildrick</a:t>
            </a:r>
            <a:r>
              <a:rPr lang="en-GB" dirty="0"/>
              <a:t> et al 2007:599)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Habitus essential for understanding how conditions of existence are experienced</a:t>
            </a:r>
          </a:p>
          <a:p>
            <a:endParaRPr lang="en-GB" dirty="0"/>
          </a:p>
          <a:p>
            <a:r>
              <a:rPr lang="en-GB" dirty="0"/>
              <a:t>Subjective expectations of objective probabilities (Bourdieu 1990:59).</a:t>
            </a:r>
          </a:p>
        </p:txBody>
      </p:sp>
    </p:spTree>
    <p:extLst>
      <p:ext uri="{BB962C8B-B14F-4D97-AF65-F5344CB8AC3E}">
        <p14:creationId xmlns:p14="http://schemas.microsoft.com/office/powerpoint/2010/main" val="2320234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Research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1308" y="1232452"/>
            <a:ext cx="7724042" cy="5234609"/>
          </a:xfrm>
        </p:spPr>
        <p:txBody>
          <a:bodyPr>
            <a:noAutofit/>
          </a:bodyPr>
          <a:lstStyle/>
          <a:p>
            <a:r>
              <a:rPr lang="en-GB" dirty="0"/>
              <a:t>Youth engagement and skills development is prominent on the Welsh Government agenda</a:t>
            </a:r>
          </a:p>
          <a:p>
            <a:pPr lvl="0">
              <a:buClr>
                <a:srgbClr val="A53010"/>
              </a:buClr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</a:rPr>
              <a:t>What particular challenges?</a:t>
            </a:r>
          </a:p>
          <a:p>
            <a:pPr lvl="0">
              <a:buClr>
                <a:srgbClr val="A53010"/>
              </a:buClr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</a:rPr>
              <a:t>How are these challenges actually experienced by young people in their everyday lives and concrete social situations</a:t>
            </a:r>
          </a:p>
          <a:p>
            <a:pPr lvl="0">
              <a:buClr>
                <a:srgbClr val="A53010"/>
              </a:buClr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</a:rPr>
              <a:t>How can uncovering real-life, close-up contextual factors allow us to understand these challenges?</a:t>
            </a:r>
          </a:p>
          <a:p>
            <a:pPr marL="0" lvl="0" indent="0">
              <a:buClr>
                <a:srgbClr val="A53010"/>
              </a:buClr>
              <a:buNone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>
              <a:buClr>
                <a:srgbClr val="A53010"/>
              </a:buClr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</a:rPr>
              <a:t>Research Methods:</a:t>
            </a:r>
          </a:p>
          <a:p>
            <a:pPr lvl="1">
              <a:buClr>
                <a:srgbClr val="A53010"/>
              </a:buClr>
            </a:pP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Mixed method approach</a:t>
            </a:r>
          </a:p>
          <a:p>
            <a:pPr lvl="1">
              <a:buClr>
                <a:srgbClr val="A53010"/>
              </a:buClr>
            </a:pP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Ethnographic study in a South Wales valleys community</a:t>
            </a:r>
          </a:p>
          <a:p>
            <a:pPr lvl="1">
              <a:buClr>
                <a:srgbClr val="A53010"/>
              </a:buClr>
            </a:pP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Secondary analysis of secondary data from a charity based in South Wales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83039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2372" y="1404730"/>
            <a:ext cx="7526636" cy="4890052"/>
          </a:xfrm>
        </p:spPr>
        <p:txBody>
          <a:bodyPr numCol="2">
            <a:noAutofit/>
          </a:bodyPr>
          <a:lstStyle/>
          <a:p>
            <a:r>
              <a:rPr lang="en-GB" sz="2000" dirty="0"/>
              <a:t>Local NGO trying to help young people into work'  </a:t>
            </a:r>
          </a:p>
          <a:p>
            <a:endParaRPr lang="en-GB" sz="2000" dirty="0"/>
          </a:p>
          <a:p>
            <a:r>
              <a:rPr lang="en-GB" sz="2000" dirty="0"/>
              <a:t>Project carried out in a disadvantaged urban locality, consisting of a large social housing estate, in the South Wales Valleys. </a:t>
            </a:r>
            <a:endParaRPr lang="en-GB" sz="2400" dirty="0"/>
          </a:p>
          <a:p>
            <a:r>
              <a:rPr lang="en-GB" sz="2000" dirty="0"/>
              <a:t>Accessible data:</a:t>
            </a:r>
          </a:p>
          <a:p>
            <a:pPr lvl="1"/>
            <a:r>
              <a:rPr lang="en-GB" sz="2000" dirty="0"/>
              <a:t>Cohort surveys</a:t>
            </a:r>
          </a:p>
          <a:p>
            <a:pPr lvl="1"/>
            <a:r>
              <a:rPr lang="en-GB" sz="2000" dirty="0"/>
              <a:t>Project worker diaries</a:t>
            </a:r>
          </a:p>
          <a:p>
            <a:pPr lvl="1"/>
            <a:r>
              <a:rPr lang="en-GB" sz="2000" dirty="0"/>
              <a:t>The project workers</a:t>
            </a:r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School attendance</a:t>
            </a:r>
          </a:p>
          <a:p>
            <a:pPr lvl="1"/>
            <a:r>
              <a:rPr lang="en-GB" sz="2000" dirty="0"/>
              <a:t>School attainment</a:t>
            </a:r>
          </a:p>
          <a:p>
            <a:pPr lvl="1"/>
            <a:r>
              <a:rPr lang="en-GB" sz="2000" dirty="0"/>
              <a:t>Progression in post 16</a:t>
            </a:r>
          </a:p>
        </p:txBody>
      </p:sp>
    </p:spTree>
    <p:extLst>
      <p:ext uri="{BB962C8B-B14F-4D97-AF65-F5344CB8AC3E}">
        <p14:creationId xmlns:p14="http://schemas.microsoft.com/office/powerpoint/2010/main" val="16307873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Trajectories of ‘Disengaged’ Young People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7487" y="1871472"/>
            <a:ext cx="6941391" cy="4568480"/>
          </a:xfrm>
        </p:spPr>
        <p:txBody>
          <a:bodyPr>
            <a:normAutofit/>
          </a:bodyPr>
          <a:lstStyle/>
          <a:p>
            <a:r>
              <a:rPr lang="en-GB" sz="2400" dirty="0"/>
              <a:t>Noticing big differences</a:t>
            </a:r>
          </a:p>
          <a:p>
            <a:endParaRPr lang="en-GB" sz="2400" dirty="0"/>
          </a:p>
          <a:p>
            <a:r>
              <a:rPr lang="en-GB" sz="2400" dirty="0"/>
              <a:t>Commitment to revision sessions </a:t>
            </a:r>
          </a:p>
          <a:p>
            <a:endParaRPr lang="en-GB" sz="2400" dirty="0"/>
          </a:p>
          <a:p>
            <a:r>
              <a:rPr lang="en-GB" sz="2400" dirty="0"/>
              <a:t>Re-sitting GCSEs</a:t>
            </a:r>
          </a:p>
          <a:p>
            <a:endParaRPr lang="en-GB" sz="2400" dirty="0"/>
          </a:p>
          <a:p>
            <a:r>
              <a:rPr lang="en-GB" sz="2400" dirty="0"/>
              <a:t>Importance of the project workers in building up relationships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72875" y="2204864"/>
            <a:ext cx="1776520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513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1" y="0"/>
            <a:ext cx="7793831" cy="6858000"/>
          </a:xfrm>
          <a:custGeom>
            <a:avLst/>
            <a:gdLst>
              <a:gd name="T0" fmla="*/ 0 w 2184"/>
              <a:gd name="T1" fmla="*/ 1441 h 1441"/>
              <a:gd name="T2" fmla="*/ 1482 w 2184"/>
              <a:gd name="T3" fmla="*/ 1441 h 1441"/>
              <a:gd name="T4" fmla="*/ 2161 w 2184"/>
              <a:gd name="T5" fmla="*/ 762 h 1441"/>
              <a:gd name="T6" fmla="*/ 2161 w 2184"/>
              <a:gd name="T7" fmla="*/ 678 h 1441"/>
              <a:gd name="T8" fmla="*/ 1483 w 2184"/>
              <a:gd name="T9" fmla="*/ 0 h 1441"/>
              <a:gd name="T10" fmla="*/ 0 w 2184"/>
              <a:gd name="T11" fmla="*/ 0 h 1441"/>
              <a:gd name="T12" fmla="*/ 0 w 2184"/>
              <a:gd name="T13" fmla="*/ 1441 h 14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84" h="1441">
                <a:moveTo>
                  <a:pt x="0" y="1441"/>
                </a:moveTo>
                <a:cubicBezTo>
                  <a:pt x="1482" y="1441"/>
                  <a:pt x="1482" y="1441"/>
                  <a:pt x="1482" y="1441"/>
                </a:cubicBezTo>
                <a:cubicBezTo>
                  <a:pt x="2161" y="762"/>
                  <a:pt x="2161" y="762"/>
                  <a:pt x="2161" y="762"/>
                </a:cubicBezTo>
                <a:cubicBezTo>
                  <a:pt x="2184" y="739"/>
                  <a:pt x="2184" y="701"/>
                  <a:pt x="2161" y="678"/>
                </a:cubicBezTo>
                <a:cubicBezTo>
                  <a:pt x="1483" y="0"/>
                  <a:pt x="1483" y="0"/>
                  <a:pt x="1483" y="0"/>
                </a:cubicBezTo>
                <a:cubicBezTo>
                  <a:pt x="0" y="0"/>
                  <a:pt x="0" y="0"/>
                  <a:pt x="0" y="0"/>
                </a:cubicBezTo>
                <a:lnTo>
                  <a:pt x="0" y="1441"/>
                </a:lnTo>
                <a:close/>
              </a:path>
            </a:pathLst>
          </a:custGeom>
          <a:solidFill>
            <a:schemeClr val="accent1">
              <a:alpha val="90000"/>
            </a:schemeClr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401" y="626534"/>
            <a:ext cx="5346700" cy="1278467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EFFFF"/>
                </a:solidFill>
              </a:rPr>
              <a:t>Different Phases of this Research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401" y="2133600"/>
            <a:ext cx="5619750" cy="3809999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FEFFFF"/>
                </a:solidFill>
              </a:rPr>
              <a:t>Secondary data</a:t>
            </a:r>
          </a:p>
          <a:p>
            <a:endParaRPr lang="en-GB" dirty="0">
              <a:solidFill>
                <a:srgbClr val="FEFFFF"/>
              </a:solidFill>
            </a:endParaRPr>
          </a:p>
          <a:p>
            <a:r>
              <a:rPr lang="en-GB" dirty="0">
                <a:solidFill>
                  <a:srgbClr val="FEFFFF"/>
                </a:solidFill>
              </a:rPr>
              <a:t>Cataloguing data already held by the charity</a:t>
            </a:r>
          </a:p>
          <a:p>
            <a:endParaRPr lang="en-GB" dirty="0">
              <a:solidFill>
                <a:srgbClr val="FEFFFF"/>
              </a:solidFill>
            </a:endParaRPr>
          </a:p>
          <a:p>
            <a:r>
              <a:rPr lang="en-GB" dirty="0">
                <a:solidFill>
                  <a:srgbClr val="FEFFFF"/>
                </a:solidFill>
              </a:rPr>
              <a:t>Creating timelines  to put all the information I have on each person in one place </a:t>
            </a:r>
          </a:p>
          <a:p>
            <a:endParaRPr lang="en-GB" dirty="0">
              <a:solidFill>
                <a:srgbClr val="FEFFFF"/>
              </a:solidFill>
            </a:endParaRPr>
          </a:p>
          <a:p>
            <a:r>
              <a:rPr lang="en-GB" dirty="0">
                <a:solidFill>
                  <a:srgbClr val="FEFFFF"/>
                </a:solidFill>
              </a:rPr>
              <a:t>Allowing for both qualitative and quantitative analysis</a:t>
            </a:r>
          </a:p>
          <a:p>
            <a:endParaRPr lang="en-GB" dirty="0">
              <a:solidFill>
                <a:srgbClr val="FEFFFF"/>
              </a:solidFill>
            </a:endParaRPr>
          </a:p>
          <a:p>
            <a:r>
              <a:rPr lang="en-GB" dirty="0">
                <a:solidFill>
                  <a:srgbClr val="FEFFFF"/>
                </a:solidFill>
              </a:rPr>
              <a:t>Ethnography</a:t>
            </a:r>
          </a:p>
          <a:p>
            <a:endParaRPr lang="en-GB" dirty="0">
              <a:solidFill>
                <a:srgbClr val="FEFFFF"/>
              </a:solidFill>
            </a:endParaRPr>
          </a:p>
          <a:p>
            <a:r>
              <a:rPr lang="en-GB" dirty="0">
                <a:solidFill>
                  <a:srgbClr val="FEFFFF"/>
                </a:solidFill>
              </a:rPr>
              <a:t>Timeline interviews</a:t>
            </a:r>
          </a:p>
        </p:txBody>
      </p:sp>
    </p:spTree>
    <p:extLst>
      <p:ext uri="{BB962C8B-B14F-4D97-AF65-F5344CB8AC3E}">
        <p14:creationId xmlns:p14="http://schemas.microsoft.com/office/powerpoint/2010/main" val="32549374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Ethnography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340768"/>
            <a:ext cx="8064896" cy="5184576"/>
          </a:xfrm>
        </p:spPr>
        <p:txBody>
          <a:bodyPr>
            <a:normAutofit/>
          </a:bodyPr>
          <a:lstStyle/>
          <a:p>
            <a:r>
              <a:rPr lang="en-GB" dirty="0"/>
              <a:t>Extended involvement of the researcher in the social life of  those he/she studies (Bryman 2008:4010)</a:t>
            </a:r>
          </a:p>
          <a:p>
            <a:endParaRPr lang="en-GB" dirty="0"/>
          </a:p>
          <a:p>
            <a:r>
              <a:rPr lang="en-GB" dirty="0"/>
              <a:t>Experience the routines, ritual and conditions through which people live their lives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way of subjecting yourself , your body and your own personality and your own social </a:t>
            </a:r>
            <a:r>
              <a:rPr lang="en-GB" dirty="0" smtClean="0"/>
              <a:t>situation (Goffman 1989:125) </a:t>
            </a:r>
            <a:endParaRPr lang="en-GB" dirty="0"/>
          </a:p>
          <a:p>
            <a:endParaRPr lang="en-GB" dirty="0"/>
          </a:p>
          <a:p>
            <a:r>
              <a:rPr lang="en-GB" dirty="0"/>
              <a:t>Extensive field notes with pictures in field work diary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59" r="12782" b="40245"/>
          <a:stretch/>
        </p:blipFill>
        <p:spPr>
          <a:xfrm>
            <a:off x="1691680" y="4941168"/>
            <a:ext cx="5940301" cy="1425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819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Reflexivity and Researcher </a:t>
            </a:r>
            <a:r>
              <a:rPr lang="en-GB" dirty="0" err="1"/>
              <a:t>Positionallity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1600" y="1935722"/>
            <a:ext cx="7848872" cy="142127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Critical insights regarding the influence your life experiences may have had upon your own perspectives, interests, assumptions, orientations and biases, it can also provide you with the basis for a section in your thesis where you make your researcher positionality clear” (Wellington et al 2005:19).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27" r="28786"/>
          <a:stretch/>
        </p:blipFill>
        <p:spPr>
          <a:xfrm rot="5400000">
            <a:off x="3003289" y="2405423"/>
            <a:ext cx="3528394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405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Narrative Biographical research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780928"/>
            <a:ext cx="1821160" cy="204880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555776" y="2512668"/>
            <a:ext cx="628494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prstClr val="black"/>
                </a:solidFill>
              </a:rPr>
              <a:t>Life story is concerned with understanding a person’s view and account of their </a:t>
            </a:r>
            <a:r>
              <a:rPr lang="en-GB" dirty="0" smtClean="0">
                <a:solidFill>
                  <a:prstClr val="black"/>
                </a:solidFill>
              </a:rPr>
              <a:t>life</a:t>
            </a:r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prstClr val="black"/>
                </a:solidFill>
              </a:rPr>
              <a:t>Patterns of different life stories can be related to the wider  historical, social, environmental and political </a:t>
            </a:r>
            <a:r>
              <a:rPr lang="en-GB" dirty="0" smtClean="0">
                <a:solidFill>
                  <a:prstClr val="black"/>
                </a:solidFill>
              </a:rPr>
              <a:t>context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solidFill>
                <a:prstClr val="black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prstClr val="black"/>
                </a:solidFill>
              </a:rPr>
              <a:t>Narrative descriptions exhibit human activity as purposeful engagement in the world.  Narrative is the type of discourse that draws together diverse events, happenings and actions of human lives (</a:t>
            </a:r>
            <a:r>
              <a:rPr lang="en-GB" dirty="0" err="1">
                <a:solidFill>
                  <a:prstClr val="black"/>
                </a:solidFill>
              </a:rPr>
              <a:t>Polkinghorne</a:t>
            </a:r>
            <a:r>
              <a:rPr lang="en-GB" dirty="0">
                <a:solidFill>
                  <a:prstClr val="black"/>
                </a:solidFill>
              </a:rPr>
              <a:t> 1995 cited in Wellington et al 2005:19).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solidFill>
                <a:prstClr val="black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3364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7224812" cy="1284312"/>
          </a:xfrm>
        </p:spPr>
        <p:txBody>
          <a:bodyPr>
            <a:normAutofit/>
          </a:bodyPr>
          <a:lstStyle/>
          <a:p>
            <a:r>
              <a:rPr lang="en-GB"/>
              <a:t>Visual Research Methods: Timelines &amp; Elicitation interviews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844824"/>
            <a:ext cx="7944891" cy="468052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Fundamentally important- their </a:t>
            </a:r>
            <a:r>
              <a:rPr lang="en-GB" dirty="0" smtClean="0"/>
              <a:t>views</a:t>
            </a:r>
          </a:p>
          <a:p>
            <a:endParaRPr lang="en-GB" dirty="0"/>
          </a:p>
          <a:p>
            <a:r>
              <a:rPr lang="en-GB" dirty="0"/>
              <a:t>Time line interviews are useful for the researchers who are interested in the lived lives of </a:t>
            </a:r>
            <a:r>
              <a:rPr lang="en-GB" dirty="0" smtClean="0"/>
              <a:t>interviewees.</a:t>
            </a:r>
          </a:p>
          <a:p>
            <a:endParaRPr lang="en-GB" dirty="0" smtClean="0"/>
          </a:p>
          <a:p>
            <a:r>
              <a:rPr lang="en-GB" dirty="0" smtClean="0"/>
              <a:t>In-depth </a:t>
            </a:r>
            <a:r>
              <a:rPr lang="en-GB" dirty="0"/>
              <a:t>interviews aim to elicit stories of experience, generating authentic accounts that are the product of the empathetic relationship that is developed between interviewee and interviewer (Silverman, 2001).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Potential to uncover previously unknown or unconsidered dimensions of the area under study</a:t>
            </a:r>
          </a:p>
          <a:p>
            <a:endParaRPr lang="en-GB" dirty="0"/>
          </a:p>
          <a:p>
            <a:r>
              <a:rPr lang="en-GB" dirty="0"/>
              <a:t>Make the familiar strange</a:t>
            </a:r>
          </a:p>
          <a:p>
            <a:endParaRPr lang="en-GB" dirty="0"/>
          </a:p>
          <a:p>
            <a:r>
              <a:rPr lang="en-GB" dirty="0"/>
              <a:t>Strength = emphasis on holism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7569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Timelines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Timelines are a visual depiction of a life history, where events are displayed in chronological order. The significance and meaning attached to events may also be shown. (</a:t>
            </a:r>
            <a:r>
              <a:rPr lang="en-GB" dirty="0" err="1"/>
              <a:t>Gramling</a:t>
            </a:r>
            <a:r>
              <a:rPr lang="en-GB" dirty="0"/>
              <a:t> &amp; </a:t>
            </a:r>
            <a:r>
              <a:rPr lang="en-GB" dirty="0" err="1"/>
              <a:t>Carr</a:t>
            </a:r>
            <a:r>
              <a:rPr lang="en-GB" dirty="0"/>
              <a:t>, 2004</a:t>
            </a:r>
            <a:r>
              <a:rPr lang="en-GB" dirty="0" smtClean="0"/>
              <a:t>).</a:t>
            </a:r>
          </a:p>
          <a:p>
            <a:endParaRPr lang="en-GB" dirty="0"/>
          </a:p>
          <a:p>
            <a:r>
              <a:rPr lang="en-GB" dirty="0" smtClean="0"/>
              <a:t>Timelines </a:t>
            </a:r>
            <a:r>
              <a:rPr lang="en-GB" dirty="0"/>
              <a:t>facilitate recollection and sequencing of personal events and they are useful for comparison with other data, to confirm and complete a life history or place a particular research construct or clinical problem in the context of other events (</a:t>
            </a:r>
            <a:r>
              <a:rPr lang="en-GB" dirty="0" err="1"/>
              <a:t>Gramling</a:t>
            </a:r>
            <a:r>
              <a:rPr lang="en-GB" dirty="0"/>
              <a:t> &amp; </a:t>
            </a:r>
            <a:r>
              <a:rPr lang="en-GB" dirty="0" err="1"/>
              <a:t>Carr</a:t>
            </a:r>
            <a:r>
              <a:rPr lang="en-GB" dirty="0"/>
              <a:t>, 2004).</a:t>
            </a:r>
          </a:p>
          <a:p>
            <a:endParaRPr lang="en-GB" dirty="0"/>
          </a:p>
          <a:p>
            <a:r>
              <a:rPr lang="en-GB" dirty="0"/>
              <a:t>Although under-utilised, this technique offers important insights for research (Harris &amp; Huntington, 2001).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15721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1909" y="1905000"/>
            <a:ext cx="6686550" cy="4006222"/>
          </a:xfrm>
        </p:spPr>
        <p:txBody>
          <a:bodyPr/>
          <a:lstStyle/>
          <a:p>
            <a:r>
              <a:rPr lang="en-GB" sz="2000" dirty="0"/>
              <a:t>We need to look in depth at individuals' particular experiences</a:t>
            </a:r>
          </a:p>
          <a:p>
            <a:endParaRPr lang="en-GB" sz="2000" dirty="0"/>
          </a:p>
          <a:p>
            <a:r>
              <a:rPr lang="en-GB" sz="2000" dirty="0"/>
              <a:t> </a:t>
            </a:r>
            <a:r>
              <a:rPr lang="en-GB" sz="2000" dirty="0" smtClean="0"/>
              <a:t>We </a:t>
            </a:r>
            <a:r>
              <a:rPr lang="en-GB" sz="2000" dirty="0"/>
              <a:t>need to explore their 'conditions of existence' in order to gain insight into their habitus</a:t>
            </a:r>
          </a:p>
          <a:p>
            <a:endParaRPr lang="en-GB" sz="2000" dirty="0"/>
          </a:p>
          <a:p>
            <a:r>
              <a:rPr lang="en-GB" sz="2000" dirty="0"/>
              <a:t>Holistic view beyond just educational attainment</a:t>
            </a:r>
          </a:p>
          <a:p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3063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Recommended Books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2604" y="1658664"/>
            <a:ext cx="2765315" cy="415552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932608"/>
            <a:ext cx="2675929" cy="3886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544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268760"/>
            <a:ext cx="8136904" cy="532859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Bryman, A. (2008). Social Science Research Methods. Oxford: Oxford University Press. 3</a:t>
            </a:r>
            <a:r>
              <a:rPr lang="en-GB" baseline="30000" dirty="0"/>
              <a:t>rd</a:t>
            </a:r>
            <a:r>
              <a:rPr lang="en-GB" dirty="0"/>
              <a:t> Edition.</a:t>
            </a:r>
          </a:p>
          <a:p>
            <a:r>
              <a:rPr lang="en-GB" dirty="0"/>
              <a:t>Furlong A. (2009). Revisiting transitional metaphors: reproducing inequalities under the conditions of late modernity.</a:t>
            </a:r>
          </a:p>
          <a:p>
            <a:r>
              <a:rPr lang="en-GB" dirty="0"/>
              <a:t>MacDonald, R. et al. (2005) 'Growing up in poor neighbourhoods: the significance of class and place in the extended transitions of 'socially excluded' young adults', Sociology, 39 (5), pp.873-891.</a:t>
            </a:r>
          </a:p>
          <a:p>
            <a:r>
              <a:rPr lang="en-GB" dirty="0" err="1"/>
              <a:t>Adriansen</a:t>
            </a:r>
            <a:r>
              <a:rPr lang="en-GB" dirty="0"/>
              <a:t>, H.K. (2012). Timeline interviews: A tool for conducting life history research.  Qualitative Studies, 3(1): 40-55.  </a:t>
            </a:r>
          </a:p>
          <a:p>
            <a:r>
              <a:rPr lang="en-GB" dirty="0" err="1"/>
              <a:t>Mannay</a:t>
            </a:r>
            <a:r>
              <a:rPr lang="en-GB" dirty="0"/>
              <a:t>, D. (2010). Making the familiar strange: can visual research methods render the familiar setting more perceptible? Qualitative Studies 10(1) 91–111</a:t>
            </a:r>
          </a:p>
          <a:p>
            <a:r>
              <a:rPr lang="en-GB" dirty="0" err="1"/>
              <a:t>Berends</a:t>
            </a:r>
            <a:r>
              <a:rPr lang="en-GB" dirty="0"/>
              <a:t>, L. (2011). Embracing the visual: Using timelines with in-depth interviews on substance use and treatment. The Qualitative Report, 16(1), 1-9. </a:t>
            </a:r>
          </a:p>
          <a:p>
            <a:r>
              <a:rPr lang="en-GB" dirty="0"/>
              <a:t>Mannay, D. 2016. Visual, narrative and creative research methods: application, reflection and ethics. London: Routledge. </a:t>
            </a:r>
          </a:p>
          <a:p>
            <a:r>
              <a:rPr lang="en-GB" dirty="0"/>
              <a:t>Mannay, D. 2014. Story telling beyond the academy: exploring roles, responsibilities and regulations in the Open Access dissemination of research outputs and visual data. The Journal of Corporate Citizenship 54, pp. 109-116.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01803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1_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965</Words>
  <Application>Microsoft Office PowerPoint</Application>
  <PresentationFormat>On-screen Show (4:3)</PresentationFormat>
  <Paragraphs>130</Paragraphs>
  <Slides>14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16" baseType="lpstr">
      <vt:lpstr>Wisp</vt:lpstr>
      <vt:lpstr>1_Wisp</vt:lpstr>
      <vt:lpstr>Young people’s access to employment in disadvantaged communities in Wales</vt:lpstr>
      <vt:lpstr>The Literature</vt:lpstr>
      <vt:lpstr>This Research Project</vt:lpstr>
      <vt:lpstr>Secondary Data</vt:lpstr>
      <vt:lpstr>Trajectories of ‘Disengaged’ Young People</vt:lpstr>
      <vt:lpstr>Different Phases of this Research Project</vt:lpstr>
      <vt:lpstr>Ethnography</vt:lpstr>
      <vt:lpstr>Reflexivity and Researcher Positionallity</vt:lpstr>
      <vt:lpstr>Narrative Biographical research methods</vt:lpstr>
      <vt:lpstr>Visual Research Methods: Timelines &amp; Elicitation interviews</vt:lpstr>
      <vt:lpstr>Timelines Continued</vt:lpstr>
      <vt:lpstr>Next Steps</vt:lpstr>
      <vt:lpstr>Recommended Books</vt:lpstr>
      <vt:lpstr>References</vt:lpstr>
    </vt:vector>
  </TitlesOfParts>
  <Company>Cardiff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Young people’s access to employment in disadvantaged communities in Wales</dc:title>
  <dc:creator>insrv</dc:creator>
  <cp:lastModifiedBy>insrv</cp:lastModifiedBy>
  <cp:revision>1</cp:revision>
  <dcterms:created xsi:type="dcterms:W3CDTF">2016-11-09T11:35:02Z</dcterms:created>
  <dcterms:modified xsi:type="dcterms:W3CDTF">2016-11-09T11:42:32Z</dcterms:modified>
</cp:coreProperties>
</file>