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Poppins" panose="00000500000000000000" pitchFamily="2" charset="0"/>
      <p:regular r:id="rId13"/>
      <p:bold r:id="rId14"/>
      <p:italic r:id="rId15"/>
    </p:embeddedFont>
    <p:embeddedFont>
      <p:font typeface="Poppins Bold" panose="00000800000000000000" charset="0"/>
      <p:regular r:id="rId16"/>
    </p:embeddedFont>
    <p:embeddedFont>
      <p:font typeface="Telegraf" panose="020B0604020202020204" charset="0"/>
      <p:regular r:id="rId17"/>
    </p:embeddedFont>
    <p:embeddedFont>
      <p:font typeface="Telegraf Bold" panose="020B0604020202020204" charset="0"/>
      <p:regular r:id="rId18"/>
    </p:embeddedFont>
    <p:embeddedFont>
      <p:font typeface="TT Hoves"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878" autoAdjust="0"/>
    <p:restoredTop sz="94622" autoAdjust="0"/>
  </p:normalViewPr>
  <p:slideViewPr>
    <p:cSldViewPr>
      <p:cViewPr varScale="1">
        <p:scale>
          <a:sx n="53" d="100"/>
          <a:sy n="53" d="100"/>
        </p:scale>
        <p:origin x="101" y="22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B9E3AE-BA13-4874-9CC0-0C1FD280A4C5}" type="datetimeFigureOut">
              <a:rPr lang="en-US" smtClean="0"/>
              <a:t>3/17/2026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3456E4-706D-403E-9CF5-D2F938F74795}" type="slidenum">
              <a:rPr lang="en-US" smtClean="0"/>
              <a:t>‹#›</a:t>
            </a:fld>
            <a:endParaRPr lang="en-US"/>
          </a:p>
        </p:txBody>
      </p:sp>
    </p:spTree>
    <p:extLst>
      <p:ext uri="{BB962C8B-B14F-4D97-AF65-F5344CB8AC3E}">
        <p14:creationId xmlns:p14="http://schemas.microsoft.com/office/powerpoint/2010/main" val="1994684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Notes: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Introduction </a:t>
            </a:r>
          </a:p>
          <a:p>
            <a:r>
              <a:rPr lang="en-US" sz="1200" kern="1200" dirty="0">
                <a:solidFill>
                  <a:schemeClr val="tx1"/>
                </a:solidFill>
                <a:effectLst/>
                <a:latin typeface="+mn-lt"/>
                <a:ea typeface="+mn-ea"/>
                <a:cs typeface="+mn-cs"/>
              </a:rPr>
              <a:t>Greenfield Home Care Agency gives a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approach for older people who live independently in society or a community. Currently, the agency has implemented Microsoft 365 to improve its coordination and communication among its staff. Some staff face challenges in adapting to Microsoft 365 features. The report will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how Excel provides benefits to Greenfield Home Care Agency in </a:t>
            </a:r>
            <a:r>
              <a:rPr lang="en-US" sz="1200" kern="1200" dirty="0" err="1">
                <a:solidFill>
                  <a:schemeClr val="tx1"/>
                </a:solidFill>
                <a:effectLst/>
                <a:latin typeface="+mn-lt"/>
                <a:ea typeface="+mn-ea"/>
                <a:cs typeface="+mn-cs"/>
              </a:rPr>
              <a:t>optimising</a:t>
            </a:r>
            <a:r>
              <a:rPr lang="en-US" sz="1200" kern="1200" dirty="0">
                <a:solidFill>
                  <a:schemeClr val="tx1"/>
                </a:solidFill>
                <a:effectLst/>
                <a:latin typeface="+mn-lt"/>
                <a:ea typeface="+mn-ea"/>
                <a:cs typeface="+mn-cs"/>
              </a:rPr>
              <a:t> their working procedures. Moreover, the report will explain the role of OneDrive to improve communication among its staff across different locations. Furthermore, the report will explain the action plan to improve data security and data protection at Greenfield. </a:t>
            </a:r>
          </a:p>
          <a:p>
            <a:endParaRPr lang="en-US" dirty="0"/>
          </a:p>
        </p:txBody>
      </p:sp>
      <p:sp>
        <p:nvSpPr>
          <p:cNvPr id="4" name="Slide Number Placeholder 3"/>
          <p:cNvSpPr>
            <a:spLocks noGrp="1"/>
          </p:cNvSpPr>
          <p:nvPr>
            <p:ph type="sldNum" sz="quarter" idx="5"/>
          </p:nvPr>
        </p:nvSpPr>
        <p:spPr/>
        <p:txBody>
          <a:bodyPr/>
          <a:lstStyle/>
          <a:p>
            <a:fld id="{2B3456E4-706D-403E-9CF5-D2F938F74795}" type="slidenum">
              <a:rPr lang="en-US" smtClean="0"/>
              <a:t>3</a:t>
            </a:fld>
            <a:endParaRPr lang="en-US"/>
          </a:p>
        </p:txBody>
      </p:sp>
    </p:spTree>
    <p:extLst>
      <p:ext uri="{BB962C8B-B14F-4D97-AF65-F5344CB8AC3E}">
        <p14:creationId xmlns:p14="http://schemas.microsoft.com/office/powerpoint/2010/main" val="324076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Notes: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Group Member 1: Microsoft 365 Productivity Application</a:t>
            </a:r>
          </a:p>
          <a:p>
            <a:r>
              <a:rPr lang="en-US" sz="1200" b="1" i="1" kern="1200" dirty="0">
                <a:solidFill>
                  <a:schemeClr val="tx1"/>
                </a:solidFill>
                <a:effectLst/>
                <a:latin typeface="+mn-lt"/>
                <a:ea typeface="+mn-ea"/>
                <a:cs typeface="+mn-cs"/>
              </a:rPr>
              <a:t>Role of Excel in Greenfield to Make Tasks More Effective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Microsoft Excel can play a vital role in improving the operational effectiveness of this home care agency by transforming raw patient and employee information into structured, actionable insights. Moreover, it specifically serves as a flexible, cost-effective tool for maintaining scheduling, tracking patient information, </a:t>
            </a:r>
            <a:r>
              <a:rPr lang="en-US" sz="1200" kern="1200" dirty="0" err="1">
                <a:solidFill>
                  <a:schemeClr val="tx1"/>
                </a:solidFill>
                <a:effectLst/>
                <a:latin typeface="+mn-lt"/>
                <a:ea typeface="+mn-ea"/>
                <a:cs typeface="+mn-cs"/>
              </a:rPr>
              <a:t>optimising</a:t>
            </a:r>
            <a:r>
              <a:rPr lang="en-US" sz="1200" kern="1200" dirty="0">
                <a:solidFill>
                  <a:schemeClr val="tx1"/>
                </a:solidFill>
                <a:effectLst/>
                <a:latin typeface="+mn-lt"/>
                <a:ea typeface="+mn-ea"/>
                <a:cs typeface="+mn-cs"/>
              </a:rPr>
              <a:t> resources and ensuring compliance. Excel can help to create extensive schedules for nurses and caregivers. It significantly allows for easy updates and visibility for all team members (Moorhead, 2022). Excel allows agencies to build a single repository for patient demographic information, clinical timelines and care plans. Therefore, Excel is a powerful, flexible and accessible digital lifesaver for effectively structuring operations and driving effectiveness. </a:t>
            </a:r>
          </a:p>
          <a:p>
            <a:r>
              <a:rPr lang="en-US" sz="1200" b="1" i="1" kern="1200" dirty="0">
                <a:solidFill>
                  <a:schemeClr val="tx1"/>
                </a:solidFill>
                <a:effectLst/>
                <a:latin typeface="+mn-lt"/>
                <a:ea typeface="+mn-ea"/>
                <a:cs typeface="+mn-cs"/>
              </a:rPr>
              <a:t>Implementation of Excel as the Current Procedures of Staff in Completing the Task Related to Tracking Medication</a:t>
            </a:r>
            <a:r>
              <a:rPr lang="en-US" sz="1200" b="1" kern="1200" dirty="0">
                <a:solidFill>
                  <a:schemeClr val="tx1"/>
                </a:solidFill>
                <a:effectLst/>
                <a:latin typeface="+mn-lt"/>
                <a:ea typeface="+mn-ea"/>
                <a:cs typeface="+mn-cs"/>
              </a:rPr>
              <a:t> </a:t>
            </a:r>
            <a:r>
              <a:rPr lang="en-US" sz="1200" b="1" i="1" kern="1200" dirty="0">
                <a:solidFill>
                  <a:schemeClr val="tx1"/>
                </a:solidFill>
                <a:effectLst/>
                <a:latin typeface="+mn-lt"/>
                <a:ea typeface="+mn-ea"/>
                <a:cs typeface="+mn-cs"/>
              </a:rPr>
              <a:t>Logs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implementation of Microsoft Excel for tracking logs in a home care agency involves transitioning from paper-based records to a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digital and easily editable version. This process significantly involves creating a </a:t>
            </a:r>
            <a:r>
              <a:rPr lang="en-US" sz="1200" kern="1200" dirty="0" err="1">
                <a:solidFill>
                  <a:schemeClr val="tx1"/>
                </a:solidFill>
                <a:effectLst/>
                <a:latin typeface="+mn-lt"/>
                <a:ea typeface="+mn-ea"/>
                <a:cs typeface="+mn-cs"/>
              </a:rPr>
              <a:t>centralised</a:t>
            </a:r>
            <a:r>
              <a:rPr lang="en-US" sz="1200" kern="1200" dirty="0">
                <a:solidFill>
                  <a:schemeClr val="tx1"/>
                </a:solidFill>
                <a:effectLst/>
                <a:latin typeface="+mn-lt"/>
                <a:ea typeface="+mn-ea"/>
                <a:cs typeface="+mn-cs"/>
              </a:rPr>
              <a:t> workbook in which staff can log medication name, dosage, frequency, times and stock levels. It generally uses conditional formatting for automotive visual alerts (Diamant, 2024). However, some staff face challenges in managing their work with Microsoft Excel. Working with Excel always seems to be difficult at first. Slow adaptation to this tool will make it easy to track all kinds of medication logs. It will help the staff of this agency to make a smooth implementation of the working procedures of Excel (Marks, 2026). </a:t>
            </a:r>
          </a:p>
          <a:p>
            <a:endParaRPr lang="en-US" dirty="0"/>
          </a:p>
        </p:txBody>
      </p:sp>
      <p:sp>
        <p:nvSpPr>
          <p:cNvPr id="4" name="Slide Number Placeholder 3"/>
          <p:cNvSpPr>
            <a:spLocks noGrp="1"/>
          </p:cNvSpPr>
          <p:nvPr>
            <p:ph type="sldNum" sz="quarter" idx="5"/>
          </p:nvPr>
        </p:nvSpPr>
        <p:spPr/>
        <p:txBody>
          <a:bodyPr/>
          <a:lstStyle/>
          <a:p>
            <a:fld id="{2B3456E4-706D-403E-9CF5-D2F938F74795}" type="slidenum">
              <a:rPr lang="en-US" smtClean="0"/>
              <a:t>4</a:t>
            </a:fld>
            <a:endParaRPr lang="en-US"/>
          </a:p>
        </p:txBody>
      </p:sp>
    </p:spTree>
    <p:extLst>
      <p:ext uri="{BB962C8B-B14F-4D97-AF65-F5344CB8AC3E}">
        <p14:creationId xmlns:p14="http://schemas.microsoft.com/office/powerpoint/2010/main" val="153729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Notes: </a:t>
            </a:r>
            <a:endParaRPr lang="en-US"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Benefits of Using Excel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use of Microsoft Excel in a home agency will offer a cost-effective, flexible and familiar solution for maintaining operations, patient information and scheduling (Rosener, 2024). It significantly allows small to medium-sized agencies to structure information, automate repetitive tasks and </a:t>
            </a:r>
            <a:r>
              <a:rPr lang="en-US" sz="1200" kern="1200" dirty="0" err="1">
                <a:solidFill>
                  <a:schemeClr val="tx1"/>
                </a:solidFill>
                <a:effectLst/>
                <a:latin typeface="+mn-lt"/>
                <a:ea typeface="+mn-ea"/>
                <a:cs typeface="+mn-cs"/>
              </a:rPr>
              <a:t>visualise</a:t>
            </a:r>
            <a:r>
              <a:rPr lang="en-US" sz="1200" kern="1200" dirty="0">
                <a:solidFill>
                  <a:schemeClr val="tx1"/>
                </a:solidFill>
                <a:effectLst/>
                <a:latin typeface="+mn-lt"/>
                <a:ea typeface="+mn-ea"/>
                <a:cs typeface="+mn-cs"/>
              </a:rPr>
              <a:t> trends without investing in expensive </a:t>
            </a:r>
            <a:r>
              <a:rPr lang="en-US" sz="1200" kern="1200" dirty="0" err="1">
                <a:solidFill>
                  <a:schemeClr val="tx1"/>
                </a:solidFill>
                <a:effectLst/>
                <a:latin typeface="+mn-lt"/>
                <a:ea typeface="+mn-ea"/>
                <a:cs typeface="+mn-cs"/>
              </a:rPr>
              <a:t>specialised</a:t>
            </a:r>
            <a:r>
              <a:rPr lang="en-US" sz="1200" kern="1200" dirty="0">
                <a:solidFill>
                  <a:schemeClr val="tx1"/>
                </a:solidFill>
                <a:effectLst/>
                <a:latin typeface="+mn-lt"/>
                <a:ea typeface="+mn-ea"/>
                <a:cs typeface="+mn-cs"/>
              </a:rPr>
              <a:t> software. Excel can provide a structured, tabular format to effectively store information, caregiver schedules and inventory needs, which makes information easy to locate and update (Lenovo, 2026). </a:t>
            </a:r>
          </a:p>
          <a:p>
            <a:r>
              <a:rPr lang="en-US" sz="1200" b="1" i="1" kern="1200" dirty="0">
                <a:solidFill>
                  <a:schemeClr val="tx1"/>
                </a:solidFill>
                <a:effectLst/>
                <a:latin typeface="+mn-lt"/>
                <a:ea typeface="+mn-ea"/>
                <a:cs typeface="+mn-cs"/>
              </a:rPr>
              <a:t>Limitations of Using Excel</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use of Excel for this home care agency is common in the early stages, but it quickly introduces significant operational, security and compliance risks as the agency grows. The major limitations involve inaccuracies of information, security risks, poor collaboration and the inability to manage schedule complexities. Excel makes it challenging to track who made changes to patient records, when they made them or what the previous value was. This general lack of accountability is a major problem for audits and regulatory compliance. Staff spend hours performing manual data entry, cleaning data and fixing broken formulas, which takes time away from client care (Microsoft, 2026). </a:t>
            </a:r>
          </a:p>
          <a:p>
            <a:endParaRPr lang="en-US" dirty="0"/>
          </a:p>
        </p:txBody>
      </p:sp>
      <p:sp>
        <p:nvSpPr>
          <p:cNvPr id="4" name="Slide Number Placeholder 3"/>
          <p:cNvSpPr>
            <a:spLocks noGrp="1"/>
          </p:cNvSpPr>
          <p:nvPr>
            <p:ph type="sldNum" sz="quarter" idx="5"/>
          </p:nvPr>
        </p:nvSpPr>
        <p:spPr/>
        <p:txBody>
          <a:bodyPr/>
          <a:lstStyle/>
          <a:p>
            <a:fld id="{2B3456E4-706D-403E-9CF5-D2F938F74795}" type="slidenum">
              <a:rPr lang="en-US" smtClean="0"/>
              <a:t>5</a:t>
            </a:fld>
            <a:endParaRPr lang="en-US"/>
          </a:p>
        </p:txBody>
      </p:sp>
    </p:spTree>
    <p:extLst>
      <p:ext uri="{BB962C8B-B14F-4D97-AF65-F5344CB8AC3E}">
        <p14:creationId xmlns:p14="http://schemas.microsoft.com/office/powerpoint/2010/main" val="2608647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Notes: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Group Member 2: Microsoft 365 Communication or Collaboration Tool </a:t>
            </a:r>
          </a:p>
          <a:p>
            <a:r>
              <a:rPr lang="en-US" sz="1200" b="1" i="1" kern="1200" dirty="0">
                <a:solidFill>
                  <a:schemeClr val="tx1"/>
                </a:solidFill>
                <a:effectLst/>
                <a:latin typeface="+mn-lt"/>
                <a:ea typeface="+mn-ea"/>
                <a:cs typeface="+mn-cs"/>
              </a:rPr>
              <a:t>Evaluation of the Use of OneDrive within Greenfield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use of OneDrive within Greenfield Home Care Agency offers significant benefits for remote document access and strong collaboration. With OneDrive, caregivers can access, update and share patient records from anywhere on any device, which significantly supports an extensive workforce to manage their working procedures (</a:t>
            </a:r>
            <a:r>
              <a:rPr lang="en-US" sz="1200" kern="1200" dirty="0" err="1">
                <a:solidFill>
                  <a:schemeClr val="tx1"/>
                </a:solidFill>
                <a:effectLst/>
                <a:latin typeface="+mn-lt"/>
                <a:ea typeface="+mn-ea"/>
                <a:cs typeface="+mn-cs"/>
              </a:rPr>
              <a:t>McFedries</a:t>
            </a:r>
            <a:r>
              <a:rPr lang="en-US" sz="1200" kern="1200" dirty="0">
                <a:solidFill>
                  <a:schemeClr val="tx1"/>
                </a:solidFill>
                <a:effectLst/>
                <a:latin typeface="+mn-lt"/>
                <a:ea typeface="+mn-ea"/>
                <a:cs typeface="+mn-cs"/>
              </a:rPr>
              <a:t> and Weverka, 2025). OneDrive provides features such as real-time co-authoring that allow multiple staff members to work on the same document effectively. It significantly eliminates issues with several versions. OneDrive also offers smooth access to real-time information that requires an active internet connection, which can be a limitation in rural areas or in patient homes with poor connectivity (Microsoft, 2026). </a:t>
            </a:r>
          </a:p>
          <a:p>
            <a:r>
              <a:rPr lang="en-US" sz="1200" b="1" i="1" kern="1200" dirty="0">
                <a:solidFill>
                  <a:schemeClr val="tx1"/>
                </a:solidFill>
                <a:effectLst/>
                <a:latin typeface="+mn-lt"/>
                <a:ea typeface="+mn-ea"/>
                <a:cs typeface="+mn-cs"/>
              </a:rPr>
              <a:t>Role of OneDrive to Help Staff Communicate Across Different Locations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OneDrive plays a critical role in home care agencies by providing a secure, </a:t>
            </a:r>
            <a:r>
              <a:rPr lang="en-US" sz="1200" kern="1200" dirty="0" err="1">
                <a:solidFill>
                  <a:schemeClr val="tx1"/>
                </a:solidFill>
                <a:effectLst/>
                <a:latin typeface="+mn-lt"/>
                <a:ea typeface="+mn-ea"/>
                <a:cs typeface="+mn-cs"/>
              </a:rPr>
              <a:t>centralised</a:t>
            </a:r>
            <a:r>
              <a:rPr lang="en-US" sz="1200" kern="1200" dirty="0">
                <a:solidFill>
                  <a:schemeClr val="tx1"/>
                </a:solidFill>
                <a:effectLst/>
                <a:latin typeface="+mn-lt"/>
                <a:ea typeface="+mn-ea"/>
                <a:cs typeface="+mn-cs"/>
              </a:rPr>
              <a:t> cloud-based platform that enables caregivers, nurses and administrative staff to communicate and collaborate across different locations. It involves patient homes, remote offices and agency headquarters. With the use of OneDrive, staff can access patient care plans, schedules and clinical documentation from any device in the field. This anywhere, anytime access significantly ensures that field workers have up-to-date information before and during visits to patients. Multiple users can effectively edit documents such as care plans in a simultaneous manner. This helps to eliminate the need for sending multiple versions of documents, which ensures everyone works from the most current file (Microsoft, 2026). </a:t>
            </a:r>
          </a:p>
          <a:p>
            <a:endParaRPr lang="en-US" dirty="0"/>
          </a:p>
        </p:txBody>
      </p:sp>
      <p:sp>
        <p:nvSpPr>
          <p:cNvPr id="4" name="Slide Number Placeholder 3"/>
          <p:cNvSpPr>
            <a:spLocks noGrp="1"/>
          </p:cNvSpPr>
          <p:nvPr>
            <p:ph type="sldNum" sz="quarter" idx="5"/>
          </p:nvPr>
        </p:nvSpPr>
        <p:spPr/>
        <p:txBody>
          <a:bodyPr/>
          <a:lstStyle/>
          <a:p>
            <a:fld id="{2B3456E4-706D-403E-9CF5-D2F938F74795}" type="slidenum">
              <a:rPr lang="en-US" smtClean="0"/>
              <a:t>6</a:t>
            </a:fld>
            <a:endParaRPr lang="en-US"/>
          </a:p>
        </p:txBody>
      </p:sp>
    </p:spTree>
    <p:extLst>
      <p:ext uri="{BB962C8B-B14F-4D97-AF65-F5344CB8AC3E}">
        <p14:creationId xmlns:p14="http://schemas.microsoft.com/office/powerpoint/2010/main" val="909186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Notes:</a:t>
            </a:r>
            <a:endParaRPr lang="en-US"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Advantages of OneDrive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OneDrive provides valuable advantages for home care agencies, specifically in improving security, enabling mobile, remote and hybrid work and improving collaboration among scattered employees. As a cloud-based storage solution, it allows care assistants, nurses and office staff to securely access and share patient documents in real-time. OneDrive provides encrypted storage, which is essential for effectively protecting sensitive patient data. Administrators can set granular permissions which specifically ensure employees only access the files essential for their role, which protects confidential records of patients (</a:t>
            </a:r>
            <a:r>
              <a:rPr lang="en-US" sz="1200" kern="1200" dirty="0" err="1">
                <a:solidFill>
                  <a:schemeClr val="tx1"/>
                </a:solidFill>
                <a:effectLst/>
                <a:latin typeface="+mn-lt"/>
                <a:ea typeface="+mn-ea"/>
                <a:cs typeface="+mn-cs"/>
              </a:rPr>
              <a:t>Ramsac</a:t>
            </a:r>
            <a:r>
              <a:rPr lang="en-US" sz="1200" kern="1200" dirty="0">
                <a:solidFill>
                  <a:schemeClr val="tx1"/>
                </a:solidFill>
                <a:effectLst/>
                <a:latin typeface="+mn-lt"/>
                <a:ea typeface="+mn-ea"/>
                <a:cs typeface="+mn-cs"/>
              </a:rPr>
              <a:t>, 2026). </a:t>
            </a:r>
          </a:p>
          <a:p>
            <a:r>
              <a:rPr lang="en-US" sz="1200" b="1" i="1" kern="1200" dirty="0">
                <a:solidFill>
                  <a:schemeClr val="tx1"/>
                </a:solidFill>
                <a:effectLst/>
                <a:latin typeface="+mn-lt"/>
                <a:ea typeface="+mn-ea"/>
                <a:cs typeface="+mn-cs"/>
              </a:rPr>
              <a:t>Challenges in Managing OneDrive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management of OneDrive in this home care agency can present significant challenges, specifically rooted in the need for strict regulations and constant data </a:t>
            </a:r>
            <a:r>
              <a:rPr lang="en-US" sz="1200" kern="1200" dirty="0" err="1">
                <a:solidFill>
                  <a:schemeClr val="tx1"/>
                </a:solidFill>
                <a:effectLst/>
                <a:latin typeface="+mn-lt"/>
                <a:ea typeface="+mn-ea"/>
                <a:cs typeface="+mn-cs"/>
              </a:rPr>
              <a:t>synchronisation</a:t>
            </a:r>
            <a:r>
              <a:rPr lang="en-US" sz="1200" kern="1200" dirty="0">
                <a:solidFill>
                  <a:schemeClr val="tx1"/>
                </a:solidFill>
                <a:effectLst/>
                <a:latin typeface="+mn-lt"/>
                <a:ea typeface="+mn-ea"/>
                <a:cs typeface="+mn-cs"/>
              </a:rPr>
              <a:t> across diverse devices. This home agency can face challenges in protecting sensitive data with </a:t>
            </a:r>
            <a:r>
              <a:rPr lang="en-US" sz="1200" kern="1200" dirty="0" err="1">
                <a:solidFill>
                  <a:schemeClr val="tx1"/>
                </a:solidFill>
                <a:effectLst/>
                <a:latin typeface="+mn-lt"/>
                <a:ea typeface="+mn-ea"/>
                <a:cs typeface="+mn-cs"/>
              </a:rPr>
              <a:t>OneDrice</a:t>
            </a:r>
            <a:r>
              <a:rPr lang="en-US" sz="1200" kern="1200" dirty="0">
                <a:solidFill>
                  <a:schemeClr val="tx1"/>
                </a:solidFill>
                <a:effectLst/>
                <a:latin typeface="+mn-lt"/>
                <a:ea typeface="+mn-ea"/>
                <a:cs typeface="+mn-cs"/>
              </a:rPr>
              <a:t>. Specifically, improper file sharing or incorrect permissions settings on OneDrive can lead to security breaches (</a:t>
            </a:r>
            <a:r>
              <a:rPr lang="en-US" sz="1200" kern="1200" dirty="0" err="1">
                <a:solidFill>
                  <a:schemeClr val="tx1"/>
                </a:solidFill>
                <a:effectLst/>
                <a:latin typeface="+mn-lt"/>
                <a:ea typeface="+mn-ea"/>
                <a:cs typeface="+mn-cs"/>
              </a:rPr>
              <a:t>Demiliani</a:t>
            </a:r>
            <a:r>
              <a:rPr lang="en-US" sz="1200" kern="1200" dirty="0">
                <a:solidFill>
                  <a:schemeClr val="tx1"/>
                </a:solidFill>
                <a:effectLst/>
                <a:latin typeface="+mn-lt"/>
                <a:ea typeface="+mn-ea"/>
                <a:cs typeface="+mn-cs"/>
              </a:rPr>
              <a:t> and Tacconi, 2024). Caregivers generally use various devices to access information, which can lead to data leaks if those devices are lost and stolen. Remote caregivers generally work in areas with poor internet connectivity, which also leads to persistent file </a:t>
            </a:r>
            <a:r>
              <a:rPr lang="en-US" sz="1200" kern="1200" dirty="0" err="1">
                <a:solidFill>
                  <a:schemeClr val="tx1"/>
                </a:solidFill>
                <a:effectLst/>
                <a:latin typeface="+mn-lt"/>
                <a:ea typeface="+mn-ea"/>
                <a:cs typeface="+mn-cs"/>
              </a:rPr>
              <a:t>synchronisation</a:t>
            </a:r>
            <a:r>
              <a:rPr lang="en-US" sz="1200" kern="1200" dirty="0">
                <a:solidFill>
                  <a:schemeClr val="tx1"/>
                </a:solidFill>
                <a:effectLst/>
                <a:latin typeface="+mn-lt"/>
                <a:ea typeface="+mn-ea"/>
                <a:cs typeface="+mn-cs"/>
              </a:rPr>
              <a:t> failures. A deep reliance on OneDrive for total data protection is not adequate, as it does not provide extensive disaster recovery in the way dedicated backup solutions do (Microsoft, 2026). </a:t>
            </a:r>
          </a:p>
          <a:p>
            <a:endParaRPr lang="en-US" dirty="0"/>
          </a:p>
        </p:txBody>
      </p:sp>
      <p:sp>
        <p:nvSpPr>
          <p:cNvPr id="4" name="Slide Number Placeholder 3"/>
          <p:cNvSpPr>
            <a:spLocks noGrp="1"/>
          </p:cNvSpPr>
          <p:nvPr>
            <p:ph type="sldNum" sz="quarter" idx="5"/>
          </p:nvPr>
        </p:nvSpPr>
        <p:spPr/>
        <p:txBody>
          <a:bodyPr/>
          <a:lstStyle/>
          <a:p>
            <a:fld id="{2B3456E4-706D-403E-9CF5-D2F938F74795}" type="slidenum">
              <a:rPr lang="en-US" smtClean="0"/>
              <a:t>7</a:t>
            </a:fld>
            <a:endParaRPr lang="en-US"/>
          </a:p>
        </p:txBody>
      </p:sp>
    </p:spTree>
    <p:extLst>
      <p:ext uri="{BB962C8B-B14F-4D97-AF65-F5344CB8AC3E}">
        <p14:creationId xmlns:p14="http://schemas.microsoft.com/office/powerpoint/2010/main" val="1945413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Tasks</a:t>
            </a:r>
          </a:p>
          <a:p>
            <a:r>
              <a:rPr lang="en-US" sz="1200" kern="1200" dirty="0">
                <a:solidFill>
                  <a:schemeClr val="tx1"/>
                </a:solidFill>
                <a:effectLst/>
                <a:latin typeface="+mn-lt"/>
                <a:ea typeface="+mn-ea"/>
                <a:cs typeface="+mn-cs"/>
              </a:rPr>
              <a:t>Goals </a:t>
            </a:r>
          </a:p>
          <a:p>
            <a:r>
              <a:rPr lang="en-US" sz="1200" kern="1200" dirty="0">
                <a:solidFill>
                  <a:schemeClr val="tx1"/>
                </a:solidFill>
                <a:effectLst/>
                <a:latin typeface="+mn-lt"/>
                <a:ea typeface="+mn-ea"/>
                <a:cs typeface="+mn-cs"/>
              </a:rPr>
              <a:t>Actions </a:t>
            </a:r>
          </a:p>
          <a:p>
            <a:r>
              <a:rPr lang="en-US" sz="1200" kern="1200" dirty="0">
                <a:solidFill>
                  <a:schemeClr val="tx1"/>
                </a:solidFill>
                <a:effectLst/>
                <a:latin typeface="+mn-lt"/>
                <a:ea typeface="+mn-ea"/>
                <a:cs typeface="+mn-cs"/>
              </a:rPr>
              <a:t>Maintenance</a:t>
            </a:r>
          </a:p>
          <a:p>
            <a:r>
              <a:rPr lang="en-US" sz="1200" kern="1200" dirty="0">
                <a:solidFill>
                  <a:schemeClr val="tx1"/>
                </a:solidFill>
                <a:effectLst/>
                <a:latin typeface="+mn-lt"/>
                <a:ea typeface="+mn-ea"/>
                <a:cs typeface="+mn-cs"/>
              </a:rPr>
              <a:t>Timeline </a:t>
            </a:r>
          </a:p>
          <a:p>
            <a:r>
              <a:rPr lang="en-US" sz="1200" kern="1200" dirty="0">
                <a:solidFill>
                  <a:schemeClr val="tx1"/>
                </a:solidFill>
                <a:effectLst/>
                <a:latin typeface="+mn-lt"/>
                <a:ea typeface="+mn-ea"/>
                <a:cs typeface="+mn-cs"/>
              </a:rPr>
              <a:t>Secure Access </a:t>
            </a:r>
          </a:p>
          <a:p>
            <a:r>
              <a:rPr lang="en-US" sz="1200" kern="1200" dirty="0">
                <a:solidFill>
                  <a:schemeClr val="tx1"/>
                </a:solidFill>
                <a:effectLst/>
                <a:latin typeface="+mn-lt"/>
                <a:ea typeface="+mn-ea"/>
                <a:cs typeface="+mn-cs"/>
              </a:rPr>
              <a:t>1. To ensure multi-factor authentication for all staff to block credential-based attacks. </a:t>
            </a:r>
          </a:p>
          <a:p>
            <a:r>
              <a:rPr lang="en-US" sz="1200" kern="1200" dirty="0">
                <a:solidFill>
                  <a:schemeClr val="tx1"/>
                </a:solidFill>
                <a:effectLst/>
                <a:latin typeface="+mn-lt"/>
                <a:ea typeface="+mn-ea"/>
                <a:cs typeface="+mn-cs"/>
              </a:rPr>
              <a:t>2. To restrict access to patient information based on location, device health and role. </a:t>
            </a:r>
          </a:p>
          <a:p>
            <a:r>
              <a:rPr lang="en-US" sz="1200" kern="1200" dirty="0">
                <a:solidFill>
                  <a:schemeClr val="tx1"/>
                </a:solidFill>
                <a:effectLst/>
                <a:latin typeface="+mn-lt"/>
                <a:ea typeface="+mn-ea"/>
                <a:cs typeface="+mn-cs"/>
              </a:rPr>
              <a:t>Greenfield has to configure policies in the Microsoft Purview compliance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to prevent employees from sharing personal records such as patient information (Suma, 2026). </a:t>
            </a:r>
          </a:p>
          <a:p>
            <a:r>
              <a:rPr lang="en-US" sz="1200" kern="1200" dirty="0">
                <a:solidFill>
                  <a:schemeClr val="tx1"/>
                </a:solidFill>
                <a:effectLst/>
                <a:latin typeface="+mn-lt"/>
                <a:ea typeface="+mn-ea"/>
                <a:cs typeface="+mn-cs"/>
              </a:rPr>
              <a:t>They should use the Microsoft Secure Score dashboards to track effective improvements and identify new risks. They have to review guest accounts, app registrations and admin roles to effectively remove interactive users and revoke permissions.  </a:t>
            </a:r>
          </a:p>
          <a:p>
            <a:r>
              <a:rPr lang="en-US" sz="1200" kern="1200" dirty="0">
                <a:solidFill>
                  <a:schemeClr val="tx1"/>
                </a:solidFill>
                <a:effectLst/>
                <a:latin typeface="+mn-lt"/>
                <a:ea typeface="+mn-ea"/>
                <a:cs typeface="+mn-cs"/>
              </a:rPr>
              <a:t>Four Months</a:t>
            </a:r>
          </a:p>
          <a:p>
            <a:r>
              <a:rPr lang="en-US" sz="1200" kern="1200" dirty="0">
                <a:solidFill>
                  <a:schemeClr val="tx1"/>
                </a:solidFill>
                <a:effectLst/>
                <a:latin typeface="+mn-lt"/>
                <a:ea typeface="+mn-ea"/>
                <a:cs typeface="+mn-cs"/>
              </a:rPr>
              <a:t>Email Awareness</a:t>
            </a:r>
          </a:p>
          <a:p>
            <a:r>
              <a:rPr lang="en-US" sz="1200" kern="1200" dirty="0">
                <a:solidFill>
                  <a:schemeClr val="tx1"/>
                </a:solidFill>
                <a:effectLst/>
                <a:latin typeface="+mn-lt"/>
                <a:ea typeface="+mn-ea"/>
                <a:cs typeface="+mn-cs"/>
              </a:rPr>
              <a:t>1. To transition staff to using Microsoft 365 for regular tasks. </a:t>
            </a:r>
          </a:p>
          <a:p>
            <a:r>
              <a:rPr lang="en-US" sz="1200" kern="1200" dirty="0">
                <a:solidFill>
                  <a:schemeClr val="tx1"/>
                </a:solidFill>
                <a:effectLst/>
                <a:latin typeface="+mn-lt"/>
                <a:ea typeface="+mn-ea"/>
                <a:cs typeface="+mn-cs"/>
              </a:rPr>
              <a:t>2. To decrease administrative time spent scheduling by adopting teams and bookings. </a:t>
            </a:r>
          </a:p>
          <a:p>
            <a:r>
              <a:rPr lang="en-US" sz="1200" kern="1200" dirty="0">
                <a:solidFill>
                  <a:schemeClr val="tx1"/>
                </a:solidFill>
                <a:effectLst/>
                <a:latin typeface="+mn-lt"/>
                <a:ea typeface="+mn-ea"/>
                <a:cs typeface="+mn-cs"/>
              </a:rPr>
              <a:t>They should focus on the benefits of email communication, such as secure, mobile and collaborative. It really motivates the team members to improve the use of email communication in their daily tasks, which can help them improve daily working procedures (Microsoft, 2026).   </a:t>
            </a:r>
          </a:p>
          <a:p>
            <a:r>
              <a:rPr lang="en-US" sz="1200" kern="1200" dirty="0">
                <a:solidFill>
                  <a:schemeClr val="tx1"/>
                </a:solidFill>
                <a:effectLst/>
                <a:latin typeface="+mn-lt"/>
                <a:ea typeface="+mn-ea"/>
                <a:cs typeface="+mn-cs"/>
              </a:rPr>
              <a:t>Greenfield has to use Microsoft Forums on a quarterly basis to check on pain points. They should monitor Microsoft 365 Admin Centre reports to see which teams need additional training. </a:t>
            </a:r>
          </a:p>
          <a:p>
            <a:r>
              <a:rPr lang="en-US" sz="1200" kern="1200" dirty="0">
                <a:solidFill>
                  <a:schemeClr val="tx1"/>
                </a:solidFill>
                <a:effectLst/>
                <a:latin typeface="+mn-lt"/>
                <a:ea typeface="+mn-ea"/>
                <a:cs typeface="+mn-cs"/>
              </a:rPr>
              <a:t>Three Months</a:t>
            </a:r>
          </a:p>
          <a:p>
            <a:r>
              <a:rPr lang="en-US" sz="1200" kern="1200" dirty="0">
                <a:solidFill>
                  <a:schemeClr val="tx1"/>
                </a:solidFill>
                <a:effectLst/>
                <a:latin typeface="+mn-lt"/>
                <a:ea typeface="+mn-ea"/>
                <a:cs typeface="+mn-cs"/>
              </a:rPr>
              <a:t>Data Management</a:t>
            </a:r>
          </a:p>
          <a:p>
            <a:r>
              <a:rPr lang="en-US" sz="1200" kern="1200" dirty="0">
                <a:solidFill>
                  <a:schemeClr val="tx1"/>
                </a:solidFill>
                <a:effectLst/>
                <a:latin typeface="+mn-lt"/>
                <a:ea typeface="+mn-ea"/>
                <a:cs typeface="+mn-cs"/>
              </a:rPr>
              <a:t>1. To secure Protected Health Information stored in SharePoint, OneDrive and Teams. </a:t>
            </a:r>
          </a:p>
          <a:p>
            <a:r>
              <a:rPr lang="en-US" sz="1200" kern="1200" dirty="0">
                <a:solidFill>
                  <a:schemeClr val="tx1"/>
                </a:solidFill>
                <a:effectLst/>
                <a:latin typeface="+mn-lt"/>
                <a:ea typeface="+mn-ea"/>
                <a:cs typeface="+mn-cs"/>
              </a:rPr>
              <a:t>2. To eliminate fragmented patient information data by creating a single source of truth using SharePoint and Power Platform. </a:t>
            </a:r>
          </a:p>
          <a:p>
            <a:r>
              <a:rPr lang="en-US" sz="1200" kern="1200" dirty="0">
                <a:solidFill>
                  <a:schemeClr val="tx1"/>
                </a:solidFill>
                <a:effectLst/>
                <a:latin typeface="+mn-lt"/>
                <a:ea typeface="+mn-ea"/>
                <a:cs typeface="+mn-cs"/>
              </a:rPr>
              <a:t>It is mandatory for all employees, specifically remote caregivers, to effectively prevent </a:t>
            </a:r>
            <a:r>
              <a:rPr lang="en-US" sz="1200" kern="1200" dirty="0" err="1">
                <a:solidFill>
                  <a:schemeClr val="tx1"/>
                </a:solidFill>
                <a:effectLst/>
                <a:latin typeface="+mn-lt"/>
                <a:ea typeface="+mn-ea"/>
                <a:cs typeface="+mn-cs"/>
              </a:rPr>
              <a:t>unauthorised</a:t>
            </a:r>
            <a:r>
              <a:rPr lang="en-US" sz="1200" kern="1200" dirty="0">
                <a:solidFill>
                  <a:schemeClr val="tx1"/>
                </a:solidFill>
                <a:effectLst/>
                <a:latin typeface="+mn-lt"/>
                <a:ea typeface="+mn-ea"/>
                <a:cs typeface="+mn-cs"/>
              </a:rPr>
              <a:t> access. They should ensure Microsoft provides a business associate agreement for all Microsoft 365 services used. It is important to set rules to support the sharing of personal health information. </a:t>
            </a:r>
          </a:p>
          <a:p>
            <a:r>
              <a:rPr lang="en-US" sz="1200" kern="1200" dirty="0">
                <a:solidFill>
                  <a:schemeClr val="tx1"/>
                </a:solidFill>
                <a:effectLst/>
                <a:latin typeface="+mn-lt"/>
                <a:ea typeface="+mn-ea"/>
                <a:cs typeface="+mn-cs"/>
              </a:rPr>
              <a:t>They should review permissions to SharePoint slides to ensure terminated staff or </a:t>
            </a:r>
            <a:r>
              <a:rPr lang="en-US" sz="1200" kern="1200" dirty="0" err="1">
                <a:solidFill>
                  <a:schemeClr val="tx1"/>
                </a:solidFill>
                <a:effectLst/>
                <a:latin typeface="+mn-lt"/>
                <a:ea typeface="+mn-ea"/>
                <a:cs typeface="+mn-cs"/>
              </a:rPr>
              <a:t>unauthorised</a:t>
            </a:r>
            <a:r>
              <a:rPr lang="en-US" sz="1200" kern="1200" dirty="0">
                <a:solidFill>
                  <a:schemeClr val="tx1"/>
                </a:solidFill>
                <a:effectLst/>
                <a:latin typeface="+mn-lt"/>
                <a:ea typeface="+mn-ea"/>
                <a:cs typeface="+mn-cs"/>
              </a:rPr>
              <a:t> users do not have access. It is important to perform a full assessment of data practices to effectively update security policies. </a:t>
            </a:r>
          </a:p>
          <a:p>
            <a:r>
              <a:rPr lang="en-US" sz="1200" kern="1200" dirty="0">
                <a:solidFill>
                  <a:schemeClr val="tx1"/>
                </a:solidFill>
                <a:effectLst/>
                <a:latin typeface="+mn-lt"/>
                <a:ea typeface="+mn-ea"/>
                <a:cs typeface="+mn-cs"/>
              </a:rPr>
              <a:t>Three Months </a:t>
            </a:r>
          </a:p>
          <a:p>
            <a:r>
              <a:rPr lang="en-US" sz="1200" kern="1200" dirty="0">
                <a:solidFill>
                  <a:schemeClr val="tx1"/>
                </a:solidFill>
                <a:effectLst/>
                <a:latin typeface="+mn-lt"/>
                <a:ea typeface="+mn-ea"/>
                <a:cs typeface="+mn-cs"/>
              </a:rPr>
              <a:t>Confidentiality and Compliance</a:t>
            </a:r>
          </a:p>
          <a:p>
            <a:r>
              <a:rPr lang="en-US" sz="1200" kern="1200" dirty="0">
                <a:solidFill>
                  <a:schemeClr val="tx1"/>
                </a:solidFill>
                <a:effectLst/>
                <a:latin typeface="+mn-lt"/>
                <a:ea typeface="+mn-ea"/>
                <a:cs typeface="+mn-cs"/>
              </a:rPr>
              <a:t>1. To implement end-to-end encryption and prevent data leaks. </a:t>
            </a:r>
          </a:p>
          <a:p>
            <a:r>
              <a:rPr lang="en-US" sz="1200" kern="1200" dirty="0">
                <a:solidFill>
                  <a:schemeClr val="tx1"/>
                </a:solidFill>
                <a:effectLst/>
                <a:latin typeface="+mn-lt"/>
                <a:ea typeface="+mn-ea"/>
                <a:cs typeface="+mn-cs"/>
              </a:rPr>
              <a:t>2. To implement strict mobile device management for home care employees working in the field. </a:t>
            </a:r>
          </a:p>
          <a:p>
            <a:r>
              <a:rPr lang="en-US" sz="1200" kern="1200" dirty="0">
                <a:solidFill>
                  <a:schemeClr val="tx1"/>
                </a:solidFill>
                <a:effectLst/>
                <a:latin typeface="+mn-lt"/>
                <a:ea typeface="+mn-ea"/>
                <a:cs typeface="+mn-cs"/>
              </a:rPr>
              <a:t>Greenfield has to ensure the Microsoft 365 subscription is designated by maintaining all kinds of security policies. It is important for all users, specifically those accessing information from remote locations (</a:t>
            </a:r>
            <a:r>
              <a:rPr lang="en-US" sz="1200" kern="1200" dirty="0" err="1">
                <a:solidFill>
                  <a:schemeClr val="tx1"/>
                </a:solidFill>
                <a:effectLst/>
                <a:latin typeface="+mn-lt"/>
                <a:ea typeface="+mn-ea"/>
                <a:cs typeface="+mn-cs"/>
              </a:rPr>
              <a:t>Frotinet</a:t>
            </a:r>
            <a:r>
              <a:rPr lang="en-US" sz="1200" kern="1200" dirty="0">
                <a:solidFill>
                  <a:schemeClr val="tx1"/>
                </a:solidFill>
                <a:effectLst/>
                <a:latin typeface="+mn-lt"/>
                <a:ea typeface="+mn-ea"/>
                <a:cs typeface="+mn-cs"/>
              </a:rPr>
              <a:t>, 2025). </a:t>
            </a:r>
          </a:p>
          <a:p>
            <a:r>
              <a:rPr lang="en-US" sz="1200" kern="1200" dirty="0">
                <a:solidFill>
                  <a:schemeClr val="tx1"/>
                </a:solidFill>
                <a:effectLst/>
                <a:latin typeface="+mn-lt"/>
                <a:ea typeface="+mn-ea"/>
                <a:cs typeface="+mn-cs"/>
              </a:rPr>
              <a:t>Greenfield has to review the Microsoft Secure Score in the compliance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to identify security gaps and areas for improvement. They should review audit logs for </a:t>
            </a:r>
            <a:r>
              <a:rPr lang="en-US" sz="1200" kern="1200" dirty="0" err="1">
                <a:solidFill>
                  <a:schemeClr val="tx1"/>
                </a:solidFill>
                <a:effectLst/>
                <a:latin typeface="+mn-lt"/>
                <a:ea typeface="+mn-ea"/>
                <a:cs typeface="+mn-cs"/>
              </a:rPr>
              <a:t>unauthorised</a:t>
            </a:r>
            <a:r>
              <a:rPr lang="en-US" sz="1200" kern="1200" dirty="0">
                <a:solidFill>
                  <a:schemeClr val="tx1"/>
                </a:solidFill>
                <a:effectLst/>
                <a:latin typeface="+mn-lt"/>
                <a:ea typeface="+mn-ea"/>
                <a:cs typeface="+mn-cs"/>
              </a:rPr>
              <a:t> login attempts or mass downloading of files. </a:t>
            </a:r>
          </a:p>
          <a:p>
            <a:r>
              <a:rPr lang="en-US" sz="1200" kern="1200" dirty="0">
                <a:solidFill>
                  <a:schemeClr val="tx1"/>
                </a:solidFill>
                <a:effectLst/>
                <a:latin typeface="+mn-lt"/>
                <a:ea typeface="+mn-ea"/>
                <a:cs typeface="+mn-cs"/>
              </a:rPr>
              <a:t>Five Months</a:t>
            </a:r>
          </a:p>
          <a:p>
            <a:endParaRPr lang="en-US" dirty="0"/>
          </a:p>
        </p:txBody>
      </p:sp>
      <p:sp>
        <p:nvSpPr>
          <p:cNvPr id="4" name="Slide Number Placeholder 3"/>
          <p:cNvSpPr>
            <a:spLocks noGrp="1"/>
          </p:cNvSpPr>
          <p:nvPr>
            <p:ph type="sldNum" sz="quarter" idx="5"/>
          </p:nvPr>
        </p:nvSpPr>
        <p:spPr/>
        <p:txBody>
          <a:bodyPr/>
          <a:lstStyle/>
          <a:p>
            <a:fld id="{2B3456E4-706D-403E-9CF5-D2F938F74795}" type="slidenum">
              <a:rPr lang="en-US" smtClean="0"/>
              <a:t>8</a:t>
            </a:fld>
            <a:endParaRPr lang="en-US"/>
          </a:p>
        </p:txBody>
      </p:sp>
    </p:spTree>
    <p:extLst>
      <p:ext uri="{BB962C8B-B14F-4D97-AF65-F5344CB8AC3E}">
        <p14:creationId xmlns:p14="http://schemas.microsoft.com/office/powerpoint/2010/main" val="2563371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Notes: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use of Microsoft 365 in the home care agency significantly provides value by </a:t>
            </a:r>
            <a:r>
              <a:rPr lang="en-US" sz="1200" kern="1200" dirty="0" err="1">
                <a:solidFill>
                  <a:schemeClr val="tx1"/>
                </a:solidFill>
                <a:effectLst/>
                <a:latin typeface="+mn-lt"/>
                <a:ea typeface="+mn-ea"/>
                <a:cs typeface="+mn-cs"/>
              </a:rPr>
              <a:t>centralising</a:t>
            </a:r>
            <a:r>
              <a:rPr lang="en-US" sz="1200" kern="1200" dirty="0">
                <a:solidFill>
                  <a:schemeClr val="tx1"/>
                </a:solidFill>
                <a:effectLst/>
                <a:latin typeface="+mn-lt"/>
                <a:ea typeface="+mn-ea"/>
                <a:cs typeface="+mn-cs"/>
              </a:rPr>
              <a:t> communication, securing sensitive patient information to meet respective compliance requirements, and improving administrative effectiveness for remote care teams. It can help the staff of Greenfield to decrease paper-based workflows, which significantly enables care workers to focus more time on patient care rather than administrative burdens. Agencies can set granular user permissions based on document sensitivity, which also ensures only </a:t>
            </a:r>
            <a:r>
              <a:rPr lang="en-US" sz="1200" kern="1200" dirty="0" err="1">
                <a:solidFill>
                  <a:schemeClr val="tx1"/>
                </a:solidFill>
                <a:effectLst/>
                <a:latin typeface="+mn-lt"/>
                <a:ea typeface="+mn-ea"/>
                <a:cs typeface="+mn-cs"/>
              </a:rPr>
              <a:t>authorised</a:t>
            </a:r>
            <a:r>
              <a:rPr lang="en-US" sz="1200" kern="1200" dirty="0">
                <a:solidFill>
                  <a:schemeClr val="tx1"/>
                </a:solidFill>
                <a:effectLst/>
                <a:latin typeface="+mn-lt"/>
                <a:ea typeface="+mn-ea"/>
                <a:cs typeface="+mn-cs"/>
              </a:rPr>
              <a:t> staff have access to specific patient records. Care managers can use teams to manage patient observation records, procedures and appointments seamlessly. The home care agency has to save on administrative costs and decrease human errors by replacing manual tracking and spreadsheets with digital automation. </a:t>
            </a:r>
          </a:p>
          <a:p>
            <a:endParaRPr lang="en-US" dirty="0"/>
          </a:p>
        </p:txBody>
      </p:sp>
      <p:sp>
        <p:nvSpPr>
          <p:cNvPr id="4" name="Slide Number Placeholder 3"/>
          <p:cNvSpPr>
            <a:spLocks noGrp="1"/>
          </p:cNvSpPr>
          <p:nvPr>
            <p:ph type="sldNum" sz="quarter" idx="5"/>
          </p:nvPr>
        </p:nvSpPr>
        <p:spPr/>
        <p:txBody>
          <a:bodyPr/>
          <a:lstStyle/>
          <a:p>
            <a:fld id="{2B3456E4-706D-403E-9CF5-D2F938F74795}" type="slidenum">
              <a:rPr lang="en-US" smtClean="0"/>
              <a:t>9</a:t>
            </a:fld>
            <a:endParaRPr lang="en-US"/>
          </a:p>
        </p:txBody>
      </p:sp>
    </p:spTree>
    <p:extLst>
      <p:ext uri="{BB962C8B-B14F-4D97-AF65-F5344CB8AC3E}">
        <p14:creationId xmlns:p14="http://schemas.microsoft.com/office/powerpoint/2010/main" val="1106396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Demiliani</a:t>
            </a:r>
            <a:r>
              <a:rPr lang="en-US" sz="1200" kern="1200" dirty="0">
                <a:solidFill>
                  <a:schemeClr val="tx1"/>
                </a:solidFill>
                <a:effectLst/>
                <a:latin typeface="+mn-lt"/>
                <a:ea typeface="+mn-ea"/>
                <a:cs typeface="+mn-cs"/>
              </a:rPr>
              <a:t>, S. and Tacconi, D., (2024). </a:t>
            </a:r>
            <a:r>
              <a:rPr lang="en-US" sz="1200" i="1" kern="1200" dirty="0">
                <a:solidFill>
                  <a:schemeClr val="tx1"/>
                </a:solidFill>
                <a:effectLst/>
                <a:latin typeface="+mn-lt"/>
                <a:ea typeface="+mn-ea"/>
                <a:cs typeface="+mn-cs"/>
              </a:rPr>
              <a:t>Mastering Microsoft Dynamics 365 Business Central: The complete guide for designing and integrating advanced Business Central solutions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Packt</a:t>
            </a:r>
            <a:r>
              <a:rPr lang="en-US" sz="1200" kern="1200" dirty="0">
                <a:solidFill>
                  <a:schemeClr val="tx1"/>
                </a:solidFill>
                <a:effectLst/>
                <a:latin typeface="+mn-lt"/>
                <a:ea typeface="+mn-ea"/>
                <a:cs typeface="+mn-cs"/>
              </a:rPr>
              <a:t> Publishing Ltd.</a:t>
            </a:r>
          </a:p>
          <a:p>
            <a:r>
              <a:rPr lang="en-US" sz="1200" kern="1200" dirty="0">
                <a:solidFill>
                  <a:schemeClr val="tx1"/>
                </a:solidFill>
                <a:effectLst/>
                <a:latin typeface="+mn-lt"/>
                <a:ea typeface="+mn-ea"/>
                <a:cs typeface="+mn-cs"/>
              </a:rPr>
              <a:t>Diamant, A., (2024). Introducing prescriptive and predictive analytics to MBA students with Microsoft Excel. </a:t>
            </a:r>
            <a:r>
              <a:rPr lang="en-US" sz="1200" i="1" kern="1200" dirty="0">
                <a:solidFill>
                  <a:schemeClr val="tx1"/>
                </a:solidFill>
                <a:effectLst/>
                <a:latin typeface="+mn-lt"/>
                <a:ea typeface="+mn-ea"/>
                <a:cs typeface="+mn-cs"/>
              </a:rPr>
              <a:t>INFORMS Transactions on Education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24</a:t>
            </a:r>
            <a:r>
              <a:rPr lang="en-US" sz="1200" kern="1200" dirty="0">
                <a:solidFill>
                  <a:schemeClr val="tx1"/>
                </a:solidFill>
                <a:effectLst/>
                <a:latin typeface="+mn-lt"/>
                <a:ea typeface="+mn-ea"/>
                <a:cs typeface="+mn-cs"/>
              </a:rPr>
              <a:t>(2), pp.152-174.</a:t>
            </a:r>
          </a:p>
          <a:p>
            <a:r>
              <a:rPr lang="en-US" sz="1200" kern="1200" dirty="0" err="1">
                <a:solidFill>
                  <a:schemeClr val="tx1"/>
                </a:solidFill>
                <a:effectLst/>
                <a:latin typeface="+mn-lt"/>
                <a:ea typeface="+mn-ea"/>
                <a:cs typeface="+mn-cs"/>
              </a:rPr>
              <a:t>Frotinet</a:t>
            </a:r>
            <a:r>
              <a:rPr lang="en-US" sz="1200" kern="1200" dirty="0">
                <a:solidFill>
                  <a:schemeClr val="tx1"/>
                </a:solidFill>
                <a:effectLst/>
                <a:latin typeface="+mn-lt"/>
                <a:ea typeface="+mn-ea"/>
                <a:cs typeface="+mn-cs"/>
              </a:rPr>
              <a:t>, (2025). </a:t>
            </a:r>
            <a:r>
              <a:rPr lang="en-US" sz="1200" i="1" kern="1200" dirty="0">
                <a:solidFill>
                  <a:schemeClr val="tx1"/>
                </a:solidFill>
                <a:effectLst/>
                <a:latin typeface="+mn-lt"/>
                <a:ea typeface="+mn-ea"/>
                <a:cs typeface="+mn-cs"/>
              </a:rPr>
              <a:t>What Is Email Security?.</a:t>
            </a:r>
            <a:r>
              <a:rPr lang="en-US" sz="1200" kern="1200" dirty="0">
                <a:solidFill>
                  <a:schemeClr val="tx1"/>
                </a:solidFill>
                <a:effectLst/>
                <a:latin typeface="+mn-lt"/>
                <a:ea typeface="+mn-ea"/>
                <a:cs typeface="+mn-cs"/>
              </a:rPr>
              <a:t> [Online] Available at: https://www.fortinet.com/resources/cyberglossary/email-security [Accessed 10 March 2026].</a:t>
            </a:r>
          </a:p>
          <a:p>
            <a:r>
              <a:rPr lang="en-US" sz="1200" kern="1200" dirty="0">
                <a:solidFill>
                  <a:schemeClr val="tx1"/>
                </a:solidFill>
                <a:effectLst/>
                <a:latin typeface="+mn-lt"/>
                <a:ea typeface="+mn-ea"/>
                <a:cs typeface="+mn-cs"/>
              </a:rPr>
              <a:t>Lenovo, (2026). </a:t>
            </a:r>
            <a:r>
              <a:rPr lang="en-US" sz="1200" i="1" kern="1200" dirty="0">
                <a:solidFill>
                  <a:schemeClr val="tx1"/>
                </a:solidFill>
                <a:effectLst/>
                <a:latin typeface="+mn-lt"/>
                <a:ea typeface="+mn-ea"/>
                <a:cs typeface="+mn-cs"/>
              </a:rPr>
              <a:t>What is Microsoft Excel?.</a:t>
            </a:r>
            <a:r>
              <a:rPr lang="en-US" sz="1200" kern="1200" dirty="0">
                <a:solidFill>
                  <a:schemeClr val="tx1"/>
                </a:solidFill>
                <a:effectLst/>
                <a:latin typeface="+mn-lt"/>
                <a:ea typeface="+mn-ea"/>
                <a:cs typeface="+mn-cs"/>
              </a:rPr>
              <a:t> [Online] Available at: https://www.lenovo.com/in/en/glossary/microsoft-excel/?orgRef=https%253A%252F%252Fwww.google.com%252F&amp;srsltid=AfmBOoo4lcnuoKC6MSEGnOToYpeWmW3reWPUtN5eYoG9Al_i747ayG6a [Accessed 10 March 2026].</a:t>
            </a:r>
          </a:p>
          <a:p>
            <a:r>
              <a:rPr lang="en-US" sz="1200" kern="1200" dirty="0">
                <a:solidFill>
                  <a:schemeClr val="tx1"/>
                </a:solidFill>
                <a:effectLst/>
                <a:latin typeface="+mn-lt"/>
                <a:ea typeface="+mn-ea"/>
                <a:cs typeface="+mn-cs"/>
              </a:rPr>
              <a:t>Marks, G., (2026). </a:t>
            </a:r>
            <a:r>
              <a:rPr lang="en-US" sz="1200" i="1" kern="1200" dirty="0">
                <a:solidFill>
                  <a:schemeClr val="tx1"/>
                </a:solidFill>
                <a:effectLst/>
                <a:latin typeface="+mn-lt"/>
                <a:ea typeface="+mn-ea"/>
                <a:cs typeface="+mn-cs"/>
              </a:rPr>
              <a:t>Small Business Technology News: 12 Cool Things Copilot Can Do In Excel.</a:t>
            </a:r>
            <a:r>
              <a:rPr lang="en-US" sz="1200" kern="1200" dirty="0">
                <a:solidFill>
                  <a:schemeClr val="tx1"/>
                </a:solidFill>
                <a:effectLst/>
                <a:latin typeface="+mn-lt"/>
                <a:ea typeface="+mn-ea"/>
                <a:cs typeface="+mn-cs"/>
              </a:rPr>
              <a:t> [Online] Available at: https://www.forbes.com/sites/quickerbettertech/2026/02/01/small-business-technology-news-12-cool-things-copilot-can-do-in-excel/ [Accessed 10 March 2026].</a:t>
            </a:r>
          </a:p>
          <a:p>
            <a:r>
              <a:rPr lang="en-US" sz="1200" kern="1200" dirty="0" err="1">
                <a:solidFill>
                  <a:schemeClr val="tx1"/>
                </a:solidFill>
                <a:effectLst/>
                <a:latin typeface="+mn-lt"/>
                <a:ea typeface="+mn-ea"/>
                <a:cs typeface="+mn-cs"/>
              </a:rPr>
              <a:t>McFedries</a:t>
            </a:r>
            <a:r>
              <a:rPr lang="en-US" sz="1200" kern="1200" dirty="0">
                <a:solidFill>
                  <a:schemeClr val="tx1"/>
                </a:solidFill>
                <a:effectLst/>
                <a:latin typeface="+mn-lt"/>
                <a:ea typeface="+mn-ea"/>
                <a:cs typeface="+mn-cs"/>
              </a:rPr>
              <a:t>, P. and Weverka, P., (2025). </a:t>
            </a:r>
            <a:r>
              <a:rPr lang="en-US" sz="1200" i="1" kern="1200" dirty="0">
                <a:solidFill>
                  <a:schemeClr val="tx1"/>
                </a:solidFill>
                <a:effectLst/>
                <a:latin typeface="+mn-lt"/>
                <a:ea typeface="+mn-ea"/>
                <a:cs typeface="+mn-cs"/>
              </a:rPr>
              <a:t>Microsoft 365 Office All-In-One for Dummies</a:t>
            </a:r>
            <a:r>
              <a:rPr lang="en-US" sz="1200" kern="1200" dirty="0">
                <a:solidFill>
                  <a:schemeClr val="tx1"/>
                </a:solidFill>
                <a:effectLst/>
                <a:latin typeface="+mn-lt"/>
                <a:ea typeface="+mn-ea"/>
                <a:cs typeface="+mn-cs"/>
              </a:rPr>
              <a:t>. John Wiley &amp; Sons.</a:t>
            </a:r>
          </a:p>
          <a:p>
            <a:r>
              <a:rPr lang="en-US" sz="1200" kern="1200" dirty="0">
                <a:solidFill>
                  <a:schemeClr val="tx1"/>
                </a:solidFill>
                <a:effectLst/>
                <a:latin typeface="+mn-lt"/>
                <a:ea typeface="+mn-ea"/>
                <a:cs typeface="+mn-cs"/>
              </a:rPr>
              <a:t>Microsoft, (2026). </a:t>
            </a:r>
            <a:r>
              <a:rPr lang="en-US" sz="1200" i="1" kern="1200" dirty="0">
                <a:solidFill>
                  <a:schemeClr val="tx1"/>
                </a:solidFill>
                <a:effectLst/>
                <a:latin typeface="+mn-lt"/>
                <a:ea typeface="+mn-ea"/>
                <a:cs typeface="+mn-cs"/>
              </a:rPr>
              <a:t>Microsoft OneDrive.</a:t>
            </a:r>
            <a:r>
              <a:rPr lang="en-US" sz="1200" kern="1200" dirty="0">
                <a:solidFill>
                  <a:schemeClr val="tx1"/>
                </a:solidFill>
                <a:effectLst/>
                <a:latin typeface="+mn-lt"/>
                <a:ea typeface="+mn-ea"/>
                <a:cs typeface="+mn-cs"/>
              </a:rPr>
              <a:t> [Online] Available at: https://www.microsoft.com/en-in/microsoft-365/onedrive/online-cloud-storage [Accessed 10 March 2026].</a:t>
            </a:r>
          </a:p>
          <a:p>
            <a:r>
              <a:rPr lang="en-US" sz="1200" kern="1200" dirty="0">
                <a:solidFill>
                  <a:schemeClr val="tx1"/>
                </a:solidFill>
                <a:effectLst/>
                <a:latin typeface="+mn-lt"/>
                <a:ea typeface="+mn-ea"/>
                <a:cs typeface="+mn-cs"/>
              </a:rPr>
              <a:t>Microsoft, (2026). </a:t>
            </a:r>
            <a:r>
              <a:rPr lang="en-US" sz="1200" i="1" kern="1200" dirty="0">
                <a:solidFill>
                  <a:schemeClr val="tx1"/>
                </a:solidFill>
                <a:effectLst/>
                <a:latin typeface="+mn-lt"/>
                <a:ea typeface="+mn-ea"/>
                <a:cs typeface="+mn-cs"/>
              </a:rPr>
              <a:t>Microsoft OneDrive.</a:t>
            </a:r>
            <a:r>
              <a:rPr lang="en-US" sz="1200" kern="1200" dirty="0">
                <a:solidFill>
                  <a:schemeClr val="tx1"/>
                </a:solidFill>
                <a:effectLst/>
                <a:latin typeface="+mn-lt"/>
                <a:ea typeface="+mn-ea"/>
                <a:cs typeface="+mn-cs"/>
              </a:rPr>
              <a:t> [Online] Available at: https://adoption.microsoft.com/files/onedrive/Benefits-of-OneDrive.pdf [Accessed 10 March 2026].</a:t>
            </a:r>
          </a:p>
          <a:p>
            <a:r>
              <a:rPr lang="en-US" sz="1200" kern="1200" dirty="0">
                <a:solidFill>
                  <a:schemeClr val="tx1"/>
                </a:solidFill>
                <a:effectLst/>
                <a:latin typeface="+mn-lt"/>
                <a:ea typeface="+mn-ea"/>
                <a:cs typeface="+mn-cs"/>
              </a:rPr>
              <a:t>Microsoft, (2026). </a:t>
            </a:r>
            <a:r>
              <a:rPr lang="en-US" sz="1200" i="1" kern="1200" dirty="0">
                <a:solidFill>
                  <a:schemeClr val="tx1"/>
                </a:solidFill>
                <a:effectLst/>
                <a:latin typeface="+mn-lt"/>
                <a:ea typeface="+mn-ea"/>
                <a:cs typeface="+mn-cs"/>
              </a:rPr>
              <a:t>Protect yourself from phishing.</a:t>
            </a:r>
            <a:r>
              <a:rPr lang="en-US" sz="1200" kern="1200" dirty="0">
                <a:solidFill>
                  <a:schemeClr val="tx1"/>
                </a:solidFill>
                <a:effectLst/>
                <a:latin typeface="+mn-lt"/>
                <a:ea typeface="+mn-ea"/>
                <a:cs typeface="+mn-cs"/>
              </a:rPr>
              <a:t> [Online] Available at: https://support.microsoft.com/en-us/windows/protect-yourself-from-phishing-0c7ea947-ba98-3bd9-7184-430e1f860a44 [Accessed 10 March 2026].</a:t>
            </a:r>
          </a:p>
          <a:p>
            <a:r>
              <a:rPr lang="en-US" sz="1200" kern="1200" dirty="0">
                <a:solidFill>
                  <a:schemeClr val="tx1"/>
                </a:solidFill>
                <a:effectLst/>
                <a:latin typeface="+mn-lt"/>
                <a:ea typeface="+mn-ea"/>
                <a:cs typeface="+mn-cs"/>
              </a:rPr>
              <a:t>Microsoft, (2026). </a:t>
            </a:r>
            <a:r>
              <a:rPr lang="en-US" sz="1200" i="1" kern="1200" dirty="0">
                <a:solidFill>
                  <a:schemeClr val="tx1"/>
                </a:solidFill>
                <a:effectLst/>
                <a:latin typeface="+mn-lt"/>
                <a:ea typeface="+mn-ea"/>
                <a:cs typeface="+mn-cs"/>
              </a:rPr>
              <a:t>Restrictions and limitations in OneDrive and SharePoint.</a:t>
            </a:r>
            <a:r>
              <a:rPr lang="en-US" sz="1200" kern="1200" dirty="0">
                <a:solidFill>
                  <a:schemeClr val="tx1"/>
                </a:solidFill>
                <a:effectLst/>
                <a:latin typeface="+mn-lt"/>
                <a:ea typeface="+mn-ea"/>
                <a:cs typeface="+mn-cs"/>
              </a:rPr>
              <a:t> [Online] Available at: https://support.microsoft.com/en-us/office/restrictions-and-limitations-in-onedrive-and-sharepoint-64883a5d-228e-48f5-b3d2-eb39e07630fa [Accessed 10 March 2026].</a:t>
            </a:r>
          </a:p>
          <a:p>
            <a:r>
              <a:rPr lang="en-US" sz="1200" kern="1200" dirty="0">
                <a:solidFill>
                  <a:schemeClr val="tx1"/>
                </a:solidFill>
                <a:effectLst/>
                <a:latin typeface="+mn-lt"/>
                <a:ea typeface="+mn-ea"/>
                <a:cs typeface="+mn-cs"/>
              </a:rPr>
              <a:t>Microsoft, (2026). </a:t>
            </a:r>
            <a:r>
              <a:rPr lang="en-US" sz="1200" i="1" kern="1200" dirty="0">
                <a:solidFill>
                  <a:schemeClr val="tx1"/>
                </a:solidFill>
                <a:effectLst/>
                <a:latin typeface="+mn-lt"/>
                <a:ea typeface="+mn-ea"/>
                <a:cs typeface="+mn-cs"/>
              </a:rPr>
              <a:t>What is a spreadsheet?.</a:t>
            </a:r>
            <a:r>
              <a:rPr lang="en-US" sz="1200" kern="1200" dirty="0">
                <a:solidFill>
                  <a:schemeClr val="tx1"/>
                </a:solidFill>
                <a:effectLst/>
                <a:latin typeface="+mn-lt"/>
                <a:ea typeface="+mn-ea"/>
                <a:cs typeface="+mn-cs"/>
              </a:rPr>
              <a:t> [Online] Available at: https://www.microsoft.com/en-us/microsoft-365/excel/spreadsheets [Accessed 10 March 2026].</a:t>
            </a:r>
          </a:p>
          <a:p>
            <a:r>
              <a:rPr lang="en-US" sz="1200" kern="1200" dirty="0">
                <a:solidFill>
                  <a:schemeClr val="tx1"/>
                </a:solidFill>
                <a:effectLst/>
                <a:latin typeface="+mn-lt"/>
                <a:ea typeface="+mn-ea"/>
                <a:cs typeface="+mn-cs"/>
              </a:rPr>
              <a:t>Moorhead, P., (2022). </a:t>
            </a:r>
            <a:r>
              <a:rPr lang="en-US" sz="1200" i="1" kern="1200" dirty="0">
                <a:solidFill>
                  <a:schemeClr val="tx1"/>
                </a:solidFill>
                <a:effectLst/>
                <a:latin typeface="+mn-lt"/>
                <a:ea typeface="+mn-ea"/>
                <a:cs typeface="+mn-cs"/>
              </a:rPr>
              <a:t>Microsoft Gets Personal With New Microsoft 365 And Consumer Features.</a:t>
            </a:r>
            <a:r>
              <a:rPr lang="en-US" sz="1200" kern="1200" dirty="0">
                <a:solidFill>
                  <a:schemeClr val="tx1"/>
                </a:solidFill>
                <a:effectLst/>
                <a:latin typeface="+mn-lt"/>
                <a:ea typeface="+mn-ea"/>
                <a:cs typeface="+mn-cs"/>
              </a:rPr>
              <a:t> [Online] Available at: https://www.forbes.com/sites/quickerbettertech/2022/09/18/microsoft-excel-is-rolling-out-new-automation-featuresand-other-small-business-tech-news-this-week/ [Accessed 10 March 2026].</a:t>
            </a:r>
          </a:p>
          <a:p>
            <a:r>
              <a:rPr lang="en-US" sz="1200" kern="1200" dirty="0" err="1">
                <a:solidFill>
                  <a:schemeClr val="tx1"/>
                </a:solidFill>
                <a:effectLst/>
                <a:latin typeface="+mn-lt"/>
                <a:ea typeface="+mn-ea"/>
                <a:cs typeface="+mn-cs"/>
              </a:rPr>
              <a:t>Ramsac</a:t>
            </a:r>
            <a:r>
              <a:rPr lang="en-US" sz="1200" kern="1200" dirty="0">
                <a:solidFill>
                  <a:schemeClr val="tx1"/>
                </a:solidFill>
                <a:effectLst/>
                <a:latin typeface="+mn-lt"/>
                <a:ea typeface="+mn-ea"/>
                <a:cs typeface="+mn-cs"/>
              </a:rPr>
              <a:t>, (2026). </a:t>
            </a:r>
            <a:r>
              <a:rPr lang="en-US" sz="1200" i="1" kern="1200" dirty="0">
                <a:solidFill>
                  <a:schemeClr val="tx1"/>
                </a:solidFill>
                <a:effectLst/>
                <a:latin typeface="+mn-lt"/>
                <a:ea typeface="+mn-ea"/>
                <a:cs typeface="+mn-cs"/>
              </a:rPr>
              <a:t>What are the benefits of OneDrive?.</a:t>
            </a:r>
            <a:r>
              <a:rPr lang="en-US" sz="1200" kern="1200" dirty="0">
                <a:solidFill>
                  <a:schemeClr val="tx1"/>
                </a:solidFill>
                <a:effectLst/>
                <a:latin typeface="+mn-lt"/>
                <a:ea typeface="+mn-ea"/>
                <a:cs typeface="+mn-cs"/>
              </a:rPr>
              <a:t> [Online] Available at: https://www.ramsac.com/blog/benefits-of-onedrive/ [Accessed 10 March 2026].</a:t>
            </a:r>
          </a:p>
          <a:p>
            <a:r>
              <a:rPr lang="en-US" sz="1200" kern="1200" dirty="0">
                <a:solidFill>
                  <a:schemeClr val="tx1"/>
                </a:solidFill>
                <a:effectLst/>
                <a:latin typeface="+mn-lt"/>
                <a:ea typeface="+mn-ea"/>
                <a:cs typeface="+mn-cs"/>
              </a:rPr>
              <a:t>Rosener, W.J., (2024). Comparative Analysis of Google Sheets and Microsoft Excel: A Discussion Case in Spreadsheet Software. </a:t>
            </a:r>
            <a:r>
              <a:rPr lang="en-US" sz="1200" i="1" kern="1200" dirty="0">
                <a:solidFill>
                  <a:schemeClr val="tx1"/>
                </a:solidFill>
                <a:effectLst/>
                <a:latin typeface="+mn-lt"/>
                <a:ea typeface="+mn-ea"/>
                <a:cs typeface="+mn-cs"/>
              </a:rPr>
              <a:t>Journal of Cases on Information Technology (JCIT)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26</a:t>
            </a:r>
            <a:r>
              <a:rPr lang="en-US" sz="1200" kern="1200" dirty="0">
                <a:solidFill>
                  <a:schemeClr val="tx1"/>
                </a:solidFill>
                <a:effectLst/>
                <a:latin typeface="+mn-lt"/>
                <a:ea typeface="+mn-ea"/>
                <a:cs typeface="+mn-cs"/>
              </a:rPr>
              <a:t>(1), pp.1-21.</a:t>
            </a:r>
          </a:p>
          <a:p>
            <a:r>
              <a:rPr lang="en-US" sz="1200" kern="1200" dirty="0">
                <a:solidFill>
                  <a:schemeClr val="tx1"/>
                </a:solidFill>
                <a:effectLst/>
                <a:latin typeface="+mn-lt"/>
                <a:ea typeface="+mn-ea"/>
                <a:cs typeface="+mn-cs"/>
              </a:rPr>
              <a:t>Suma, G., (2026). </a:t>
            </a:r>
            <a:r>
              <a:rPr lang="en-US" sz="1200" i="1" kern="1200" dirty="0">
                <a:solidFill>
                  <a:schemeClr val="tx1"/>
                </a:solidFill>
                <a:effectLst/>
                <a:latin typeface="+mn-lt"/>
                <a:ea typeface="+mn-ea"/>
                <a:cs typeface="+mn-cs"/>
              </a:rPr>
              <a:t>Data Security and Privacy: Essential Strategies for Protecting Sensitive Information.</a:t>
            </a:r>
            <a:r>
              <a:rPr lang="en-US" sz="1200" kern="1200" dirty="0">
                <a:solidFill>
                  <a:schemeClr val="tx1"/>
                </a:solidFill>
                <a:effectLst/>
                <a:latin typeface="+mn-lt"/>
                <a:ea typeface="+mn-ea"/>
                <a:cs typeface="+mn-cs"/>
              </a:rPr>
              <a:t> [Online] Available at: https://www.acceldata.io/blog/data-security-and-privacy-essential-strategies-for-protecting-sensitive-information [Accessed 10 March 2026].</a:t>
            </a:r>
          </a:p>
          <a:p>
            <a:endParaRPr lang="en-US" dirty="0"/>
          </a:p>
        </p:txBody>
      </p:sp>
      <p:sp>
        <p:nvSpPr>
          <p:cNvPr id="4" name="Slide Number Placeholder 3"/>
          <p:cNvSpPr>
            <a:spLocks noGrp="1"/>
          </p:cNvSpPr>
          <p:nvPr>
            <p:ph type="sldNum" sz="quarter" idx="5"/>
          </p:nvPr>
        </p:nvSpPr>
        <p:spPr/>
        <p:txBody>
          <a:bodyPr/>
          <a:lstStyle/>
          <a:p>
            <a:fld id="{2B3456E4-706D-403E-9CF5-D2F938F74795}" type="slidenum">
              <a:rPr lang="en-US" smtClean="0"/>
              <a:t>10</a:t>
            </a:fld>
            <a:endParaRPr lang="en-US"/>
          </a:p>
        </p:txBody>
      </p:sp>
    </p:spTree>
    <p:extLst>
      <p:ext uri="{BB962C8B-B14F-4D97-AF65-F5344CB8AC3E}">
        <p14:creationId xmlns:p14="http://schemas.microsoft.com/office/powerpoint/2010/main" val="869084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9033D">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grpSp>
        <p:nvGrpSpPr>
          <p:cNvPr id="2" name="Group 2"/>
          <p:cNvGrpSpPr/>
          <p:nvPr/>
        </p:nvGrpSpPr>
        <p:grpSpPr>
          <a:xfrm>
            <a:off x="296111" y="349538"/>
            <a:ext cx="17695777" cy="9587924"/>
            <a:chOff x="0" y="0"/>
            <a:chExt cx="4660616" cy="2525215"/>
          </a:xfrm>
        </p:grpSpPr>
        <p:sp>
          <p:nvSpPr>
            <p:cNvPr id="3" name="Freeform 3"/>
            <p:cNvSpPr/>
            <p:nvPr/>
          </p:nvSpPr>
          <p:spPr>
            <a:xfrm>
              <a:off x="0" y="0"/>
              <a:ext cx="4660616" cy="2525215"/>
            </a:xfrm>
            <a:custGeom>
              <a:avLst/>
              <a:gdLst/>
              <a:ahLst/>
              <a:cxnLst/>
              <a:rect l="l" t="t" r="r" b="b"/>
              <a:pathLst>
                <a:path w="4660616" h="2525215">
                  <a:moveTo>
                    <a:pt x="24500" y="0"/>
                  </a:moveTo>
                  <a:lnTo>
                    <a:pt x="4636116" y="0"/>
                  </a:lnTo>
                  <a:cubicBezTo>
                    <a:pt x="4649647" y="0"/>
                    <a:pt x="4660616" y="10969"/>
                    <a:pt x="4660616" y="24500"/>
                  </a:cubicBezTo>
                  <a:lnTo>
                    <a:pt x="4660616" y="2500715"/>
                  </a:lnTo>
                  <a:cubicBezTo>
                    <a:pt x="4660616" y="2507212"/>
                    <a:pt x="4658035" y="2513444"/>
                    <a:pt x="4653440" y="2518039"/>
                  </a:cubicBezTo>
                  <a:cubicBezTo>
                    <a:pt x="4648846" y="2522633"/>
                    <a:pt x="4642614" y="2525215"/>
                    <a:pt x="4636116" y="2525215"/>
                  </a:cubicBezTo>
                  <a:lnTo>
                    <a:pt x="24500" y="2525215"/>
                  </a:lnTo>
                  <a:cubicBezTo>
                    <a:pt x="10969" y="2525215"/>
                    <a:pt x="0" y="2514246"/>
                    <a:pt x="0" y="2500715"/>
                  </a:cubicBezTo>
                  <a:lnTo>
                    <a:pt x="0" y="24500"/>
                  </a:lnTo>
                  <a:cubicBezTo>
                    <a:pt x="0" y="10969"/>
                    <a:pt x="10969" y="0"/>
                    <a:pt x="24500" y="0"/>
                  </a:cubicBezTo>
                  <a:close/>
                </a:path>
              </a:pathLst>
            </a:custGeom>
            <a:solidFill>
              <a:srgbClr val="FFFFFF">
                <a:alpha val="21961"/>
              </a:srgbClr>
            </a:solidFill>
          </p:spPr>
          <p:txBody>
            <a:bodyPr/>
            <a:lstStyle/>
            <a:p>
              <a:endParaRPr lang="en-GB"/>
            </a:p>
          </p:txBody>
        </p:sp>
        <p:sp>
          <p:nvSpPr>
            <p:cNvPr id="4" name="TextBox 4"/>
            <p:cNvSpPr txBox="1"/>
            <p:nvPr/>
          </p:nvSpPr>
          <p:spPr>
            <a:xfrm>
              <a:off x="0" y="-38100"/>
              <a:ext cx="4660616" cy="2563315"/>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803986" y="803986"/>
            <a:ext cx="449429" cy="449429"/>
          </a:xfrm>
          <a:custGeom>
            <a:avLst/>
            <a:gdLst/>
            <a:ahLst/>
            <a:cxnLst/>
            <a:rect l="l" t="t" r="r" b="b"/>
            <a:pathLst>
              <a:path w="449429" h="449429">
                <a:moveTo>
                  <a:pt x="0" y="0"/>
                </a:moveTo>
                <a:lnTo>
                  <a:pt x="449428" y="0"/>
                </a:lnTo>
                <a:lnTo>
                  <a:pt x="449428" y="449428"/>
                </a:lnTo>
                <a:lnTo>
                  <a:pt x="0" y="44942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6"/>
          <p:cNvSpPr txBox="1"/>
          <p:nvPr/>
        </p:nvSpPr>
        <p:spPr>
          <a:xfrm>
            <a:off x="8496029" y="9002119"/>
            <a:ext cx="1274721" cy="451551"/>
          </a:xfrm>
          <a:prstGeom prst="rect">
            <a:avLst/>
          </a:prstGeom>
        </p:spPr>
        <p:txBody>
          <a:bodyPr lIns="0" tIns="0" rIns="0" bIns="0" rtlCol="0" anchor="t">
            <a:spAutoFit/>
          </a:bodyPr>
          <a:lstStyle/>
          <a:p>
            <a:pPr algn="ctr">
              <a:lnSpc>
                <a:spcPts val="3461"/>
              </a:lnSpc>
            </a:pPr>
            <a:r>
              <a:rPr lang="en-US" sz="2472">
                <a:solidFill>
                  <a:srgbClr val="FFFFFF"/>
                </a:solidFill>
                <a:latin typeface="Poppins"/>
                <a:ea typeface="Poppins"/>
                <a:cs typeface="Poppins"/>
                <a:sym typeface="Poppins"/>
              </a:rPr>
              <a:t>-</a:t>
            </a:r>
          </a:p>
        </p:txBody>
      </p:sp>
      <p:sp>
        <p:nvSpPr>
          <p:cNvPr id="7" name="TextBox 7"/>
          <p:cNvSpPr txBox="1"/>
          <p:nvPr/>
        </p:nvSpPr>
        <p:spPr>
          <a:xfrm>
            <a:off x="891728" y="3154379"/>
            <a:ext cx="16504544" cy="5634363"/>
          </a:xfrm>
          <a:prstGeom prst="rect">
            <a:avLst/>
          </a:prstGeom>
        </p:spPr>
        <p:txBody>
          <a:bodyPr lIns="0" tIns="0" rIns="0" bIns="0" rtlCol="0" anchor="t">
            <a:spAutoFit/>
          </a:bodyPr>
          <a:lstStyle/>
          <a:p>
            <a:pPr algn="ctr">
              <a:lnSpc>
                <a:spcPts val="7351"/>
              </a:lnSpc>
              <a:spcBef>
                <a:spcPct val="0"/>
              </a:spcBef>
            </a:pPr>
            <a:r>
              <a:rPr lang="en-US" sz="5251" b="1" dirty="0">
                <a:solidFill>
                  <a:srgbClr val="FFFFFF"/>
                </a:solidFill>
                <a:latin typeface="Telegraf Bold"/>
                <a:ea typeface="Telegraf Bold"/>
                <a:cs typeface="Telegraf Bold"/>
                <a:sym typeface="Telegraf Bold"/>
              </a:rPr>
              <a:t>Module Name: Digital Skills and Research Methods</a:t>
            </a:r>
          </a:p>
          <a:p>
            <a:pPr algn="ctr">
              <a:lnSpc>
                <a:spcPts val="7351"/>
              </a:lnSpc>
              <a:spcBef>
                <a:spcPct val="0"/>
              </a:spcBef>
            </a:pPr>
            <a:endParaRPr lang="en-US" sz="5251" b="1" dirty="0">
              <a:solidFill>
                <a:srgbClr val="FFFFFF"/>
              </a:solidFill>
              <a:latin typeface="Telegraf Bold"/>
              <a:ea typeface="Telegraf Bold"/>
              <a:cs typeface="Telegraf Bold"/>
              <a:sym typeface="Telegraf Bold"/>
            </a:endParaRPr>
          </a:p>
          <a:p>
            <a:pPr algn="ctr">
              <a:lnSpc>
                <a:spcPts val="7351"/>
              </a:lnSpc>
              <a:spcBef>
                <a:spcPct val="0"/>
              </a:spcBef>
            </a:pPr>
            <a:r>
              <a:rPr lang="en-US" sz="5251" b="1" dirty="0">
                <a:solidFill>
                  <a:srgbClr val="FFFFFF"/>
                </a:solidFill>
                <a:latin typeface="Telegraf Bold"/>
                <a:ea typeface="Telegraf Bold"/>
                <a:cs typeface="Telegraf Bold"/>
                <a:sym typeface="Telegraf Bold"/>
              </a:rPr>
              <a:t>Student Name: Martin Andrei Iancu</a:t>
            </a:r>
          </a:p>
          <a:p>
            <a:pPr algn="ctr">
              <a:lnSpc>
                <a:spcPts val="7351"/>
              </a:lnSpc>
              <a:spcBef>
                <a:spcPct val="0"/>
              </a:spcBef>
            </a:pPr>
            <a:endParaRPr lang="en-US" sz="5251" b="1" dirty="0">
              <a:solidFill>
                <a:srgbClr val="FFFFFF"/>
              </a:solidFill>
              <a:latin typeface="Telegraf Bold"/>
              <a:ea typeface="Telegraf Bold"/>
              <a:cs typeface="Telegraf Bold"/>
              <a:sym typeface="Telegraf Bold"/>
            </a:endParaRPr>
          </a:p>
          <a:p>
            <a:pPr algn="ctr">
              <a:lnSpc>
                <a:spcPts val="7351"/>
              </a:lnSpc>
              <a:spcBef>
                <a:spcPct val="0"/>
              </a:spcBef>
            </a:pPr>
            <a:r>
              <a:rPr lang="en-US" sz="5251" b="1" dirty="0">
                <a:solidFill>
                  <a:srgbClr val="FFFFFF"/>
                </a:solidFill>
                <a:latin typeface="Telegraf Bold"/>
                <a:ea typeface="Telegraf Bold"/>
                <a:cs typeface="Telegraf Bold"/>
                <a:sym typeface="Telegraf Bold"/>
              </a:rPr>
              <a:t>Student ID</a:t>
            </a:r>
            <a:r>
              <a:rPr lang="en-US" sz="5251" b="1">
                <a:solidFill>
                  <a:srgbClr val="FFFFFF"/>
                </a:solidFill>
                <a:latin typeface="Telegraf Bold"/>
                <a:ea typeface="Telegraf Bold"/>
                <a:cs typeface="Telegraf Bold"/>
                <a:sym typeface="Telegraf Bold"/>
              </a:rPr>
              <a:t>: 2530102</a:t>
            </a:r>
            <a:endParaRPr lang="en-US" sz="5251" b="1" dirty="0">
              <a:solidFill>
                <a:srgbClr val="FFFFFF"/>
              </a:solidFill>
              <a:latin typeface="Telegraf Bold"/>
              <a:ea typeface="Telegraf Bold"/>
              <a:cs typeface="Telegraf Bold"/>
              <a:sym typeface="Telegraf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sp>
        <p:nvSpPr>
          <p:cNvPr id="2" name="Freeform 2"/>
          <p:cNvSpPr/>
          <p:nvPr/>
        </p:nvSpPr>
        <p:spPr>
          <a:xfrm>
            <a:off x="-3805628" y="-3991568"/>
            <a:ext cx="9598990" cy="9598990"/>
          </a:xfrm>
          <a:custGeom>
            <a:avLst/>
            <a:gdLst/>
            <a:ahLst/>
            <a:cxnLst/>
            <a:rect l="l" t="t" r="r" b="b"/>
            <a:pathLst>
              <a:path w="9598990" h="9598990">
                <a:moveTo>
                  <a:pt x="0" y="0"/>
                </a:moveTo>
                <a:lnTo>
                  <a:pt x="9598990" y="0"/>
                </a:lnTo>
                <a:lnTo>
                  <a:pt x="9598990" y="9598990"/>
                </a:lnTo>
                <a:lnTo>
                  <a:pt x="0" y="9598990"/>
                </a:lnTo>
                <a:lnTo>
                  <a:pt x="0" y="0"/>
                </a:lnTo>
                <a:close/>
              </a:path>
            </a:pathLst>
          </a:custGeom>
          <a:blipFill>
            <a:blip r:embed="rId2">
              <a:alphaModFix amt="52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0491672" y="349485"/>
            <a:ext cx="6998061" cy="1358430"/>
            <a:chOff x="0" y="0"/>
            <a:chExt cx="2342659" cy="454746"/>
          </a:xfrm>
        </p:grpSpPr>
        <p:sp>
          <p:nvSpPr>
            <p:cNvPr id="4" name="Freeform 4"/>
            <p:cNvSpPr/>
            <p:nvPr/>
          </p:nvSpPr>
          <p:spPr>
            <a:xfrm>
              <a:off x="0" y="0"/>
              <a:ext cx="2342659" cy="454745"/>
            </a:xfrm>
            <a:custGeom>
              <a:avLst/>
              <a:gdLst/>
              <a:ahLst/>
              <a:cxnLst/>
              <a:rect l="l" t="t" r="r" b="b"/>
              <a:pathLst>
                <a:path w="2342659" h="454745">
                  <a:moveTo>
                    <a:pt x="0" y="0"/>
                  </a:moveTo>
                  <a:lnTo>
                    <a:pt x="2342659" y="0"/>
                  </a:lnTo>
                  <a:lnTo>
                    <a:pt x="2342659" y="454745"/>
                  </a:lnTo>
                  <a:lnTo>
                    <a:pt x="0" y="454745"/>
                  </a:lnTo>
                  <a:close/>
                </a:path>
              </a:pathLst>
            </a:custGeom>
            <a:solidFill>
              <a:srgbClr val="0003FF"/>
            </a:solidFill>
          </p:spPr>
          <p:txBody>
            <a:bodyPr/>
            <a:lstStyle/>
            <a:p>
              <a:endParaRPr lang="en-GB"/>
            </a:p>
          </p:txBody>
        </p:sp>
        <p:sp>
          <p:nvSpPr>
            <p:cNvPr id="5" name="TextBox 5"/>
            <p:cNvSpPr txBox="1"/>
            <p:nvPr/>
          </p:nvSpPr>
          <p:spPr>
            <a:xfrm>
              <a:off x="0" y="104775"/>
              <a:ext cx="2342659" cy="349971"/>
            </a:xfrm>
            <a:prstGeom prst="rect">
              <a:avLst/>
            </a:prstGeom>
          </p:spPr>
          <p:txBody>
            <a:bodyPr lIns="50800" tIns="50800" rIns="50800" bIns="50800" rtlCol="0" anchor="ctr"/>
            <a:lstStyle/>
            <a:p>
              <a:pPr algn="ctr">
                <a:lnSpc>
                  <a:spcPts val="1925"/>
                </a:lnSpc>
              </a:pPr>
              <a:endParaRPr/>
            </a:p>
          </p:txBody>
        </p:sp>
      </p:grpSp>
      <p:sp>
        <p:nvSpPr>
          <p:cNvPr id="6" name="TextBox 6"/>
          <p:cNvSpPr txBox="1"/>
          <p:nvPr/>
        </p:nvSpPr>
        <p:spPr>
          <a:xfrm>
            <a:off x="10639956" y="516251"/>
            <a:ext cx="6619344" cy="1120148"/>
          </a:xfrm>
          <a:prstGeom prst="rect">
            <a:avLst/>
          </a:prstGeom>
        </p:spPr>
        <p:txBody>
          <a:bodyPr lIns="0" tIns="0" rIns="0" bIns="0" rtlCol="0" anchor="t">
            <a:spAutoFit/>
          </a:bodyPr>
          <a:lstStyle/>
          <a:p>
            <a:pPr algn="l">
              <a:lnSpc>
                <a:spcPts val="7680"/>
              </a:lnSpc>
            </a:pPr>
            <a:r>
              <a:rPr lang="en-US" sz="8000" spc="-656">
                <a:solidFill>
                  <a:srgbClr val="EFEFEF"/>
                </a:solidFill>
                <a:latin typeface="Telegraf"/>
                <a:ea typeface="Telegraf"/>
                <a:cs typeface="Telegraf"/>
                <a:sym typeface="Telegraf"/>
              </a:rPr>
              <a:t>01.  Introduction</a:t>
            </a:r>
          </a:p>
        </p:txBody>
      </p:sp>
      <p:sp>
        <p:nvSpPr>
          <p:cNvPr id="7" name="TextBox 7"/>
          <p:cNvSpPr txBox="1"/>
          <p:nvPr/>
        </p:nvSpPr>
        <p:spPr>
          <a:xfrm>
            <a:off x="10491672" y="4717783"/>
            <a:ext cx="1578952" cy="1034423"/>
          </a:xfrm>
          <a:prstGeom prst="rect">
            <a:avLst/>
          </a:prstGeom>
        </p:spPr>
        <p:txBody>
          <a:bodyPr lIns="0" tIns="0" rIns="0" bIns="0" rtlCol="0" anchor="t">
            <a:spAutoFit/>
          </a:bodyPr>
          <a:lstStyle/>
          <a:p>
            <a:pPr algn="l">
              <a:lnSpc>
                <a:spcPts val="7680"/>
              </a:lnSpc>
            </a:pPr>
            <a:r>
              <a:rPr lang="en-US" sz="8000" spc="-656">
                <a:solidFill>
                  <a:srgbClr val="EFEFEF"/>
                </a:solidFill>
                <a:latin typeface="TT Hoves"/>
                <a:ea typeface="TT Hoves"/>
                <a:cs typeface="TT Hoves"/>
                <a:sym typeface="TT Hoves"/>
              </a:rPr>
              <a:t>02.</a:t>
            </a:r>
          </a:p>
        </p:txBody>
      </p:sp>
      <p:sp>
        <p:nvSpPr>
          <p:cNvPr id="8" name="TextBox 8"/>
          <p:cNvSpPr txBox="1"/>
          <p:nvPr/>
        </p:nvSpPr>
        <p:spPr>
          <a:xfrm>
            <a:off x="12218908" y="4424417"/>
            <a:ext cx="4132127" cy="1183005"/>
          </a:xfrm>
          <a:prstGeom prst="rect">
            <a:avLst/>
          </a:prstGeom>
        </p:spPr>
        <p:txBody>
          <a:bodyPr lIns="0" tIns="0" rIns="0" bIns="0" rtlCol="0" anchor="t">
            <a:spAutoFit/>
          </a:bodyPr>
          <a:lstStyle/>
          <a:p>
            <a:pPr marL="0" lvl="0" indent="0" algn="just">
              <a:lnSpc>
                <a:spcPts val="1890"/>
              </a:lnSpc>
              <a:spcBef>
                <a:spcPct val="0"/>
              </a:spcBef>
            </a:pPr>
            <a:r>
              <a:rPr lang="en-US" sz="1400" u="none" spc="22">
                <a:solidFill>
                  <a:srgbClr val="EFEFEF"/>
                </a:solidFill>
                <a:latin typeface="TT Hoves"/>
                <a:ea typeface="TT Hoves"/>
                <a:cs typeface="TT Hoves"/>
                <a:sym typeface="TT Hoves"/>
              </a:rPr>
              <a:t>Lorem ipsum dolor sit amet, consectetur adipiscing elit, sed do eiusmod tempor incididunt ut labore et dolore magna aliqua. Ut enim ad minim veniam, quis nostrud exercitation ullamco laboris nisi ut aliquip ex ea commodo consequat.</a:t>
            </a:r>
          </a:p>
        </p:txBody>
      </p:sp>
      <p:sp>
        <p:nvSpPr>
          <p:cNvPr id="9" name="TextBox 9"/>
          <p:cNvSpPr txBox="1"/>
          <p:nvPr/>
        </p:nvSpPr>
        <p:spPr>
          <a:xfrm>
            <a:off x="12218908" y="7117899"/>
            <a:ext cx="4132127" cy="1183005"/>
          </a:xfrm>
          <a:prstGeom prst="rect">
            <a:avLst/>
          </a:prstGeom>
        </p:spPr>
        <p:txBody>
          <a:bodyPr lIns="0" tIns="0" rIns="0" bIns="0" rtlCol="0" anchor="t">
            <a:spAutoFit/>
          </a:bodyPr>
          <a:lstStyle/>
          <a:p>
            <a:pPr marL="0" lvl="0" indent="0" algn="just">
              <a:lnSpc>
                <a:spcPts val="1890"/>
              </a:lnSpc>
              <a:spcBef>
                <a:spcPct val="0"/>
              </a:spcBef>
            </a:pPr>
            <a:r>
              <a:rPr lang="en-US" sz="1400" u="none" spc="22">
                <a:solidFill>
                  <a:srgbClr val="EFEFEF"/>
                </a:solidFill>
                <a:latin typeface="TT Hoves"/>
                <a:ea typeface="TT Hoves"/>
                <a:cs typeface="TT Hoves"/>
                <a:sym typeface="TT Hoves"/>
              </a:rPr>
              <a:t>Lorem ipsum dolor sit amet, consectetur adipiscing elit, sed do eiusmod tempor incididunt ut labore et dolore magna aliqua. Ut enim ad minim veniam, quis nostrud exercitation ullamco laboris nisi ut aliquip ex ea commodo consequat.</a:t>
            </a:r>
          </a:p>
        </p:txBody>
      </p:sp>
      <p:sp>
        <p:nvSpPr>
          <p:cNvPr id="10" name="TextBox 10"/>
          <p:cNvSpPr txBox="1"/>
          <p:nvPr/>
        </p:nvSpPr>
        <p:spPr>
          <a:xfrm>
            <a:off x="357928" y="4310645"/>
            <a:ext cx="9465161" cy="1344094"/>
          </a:xfrm>
          <a:prstGeom prst="rect">
            <a:avLst/>
          </a:prstGeom>
        </p:spPr>
        <p:txBody>
          <a:bodyPr lIns="0" tIns="0" rIns="0" bIns="0" rtlCol="0" anchor="t">
            <a:spAutoFit/>
          </a:bodyPr>
          <a:lstStyle/>
          <a:p>
            <a:pPr algn="l">
              <a:lnSpc>
                <a:spcPts val="9508"/>
              </a:lnSpc>
            </a:pPr>
            <a:r>
              <a:rPr lang="en-US" sz="9056" b="1" spc="-443">
                <a:solidFill>
                  <a:srgbClr val="343434"/>
                </a:solidFill>
                <a:latin typeface="Telegraf Bold"/>
                <a:ea typeface="Telegraf Bold"/>
                <a:cs typeface="Telegraf Bold"/>
                <a:sym typeface="Telegraf Bold"/>
              </a:rPr>
              <a:t>Table of Contents</a:t>
            </a:r>
          </a:p>
        </p:txBody>
      </p:sp>
      <p:grpSp>
        <p:nvGrpSpPr>
          <p:cNvPr id="11" name="Group 11"/>
          <p:cNvGrpSpPr/>
          <p:nvPr/>
        </p:nvGrpSpPr>
        <p:grpSpPr>
          <a:xfrm>
            <a:off x="10491672" y="2008250"/>
            <a:ext cx="6998061" cy="1358430"/>
            <a:chOff x="0" y="0"/>
            <a:chExt cx="2342659" cy="454746"/>
          </a:xfrm>
        </p:grpSpPr>
        <p:sp>
          <p:nvSpPr>
            <p:cNvPr id="12" name="Freeform 12"/>
            <p:cNvSpPr/>
            <p:nvPr/>
          </p:nvSpPr>
          <p:spPr>
            <a:xfrm>
              <a:off x="0" y="0"/>
              <a:ext cx="2342659" cy="454745"/>
            </a:xfrm>
            <a:custGeom>
              <a:avLst/>
              <a:gdLst/>
              <a:ahLst/>
              <a:cxnLst/>
              <a:rect l="l" t="t" r="r" b="b"/>
              <a:pathLst>
                <a:path w="2342659" h="454745">
                  <a:moveTo>
                    <a:pt x="0" y="0"/>
                  </a:moveTo>
                  <a:lnTo>
                    <a:pt x="2342659" y="0"/>
                  </a:lnTo>
                  <a:lnTo>
                    <a:pt x="2342659" y="454745"/>
                  </a:lnTo>
                  <a:lnTo>
                    <a:pt x="0" y="454745"/>
                  </a:lnTo>
                  <a:close/>
                </a:path>
              </a:pathLst>
            </a:custGeom>
            <a:solidFill>
              <a:srgbClr val="0003FF"/>
            </a:solidFill>
          </p:spPr>
          <p:txBody>
            <a:bodyPr/>
            <a:lstStyle/>
            <a:p>
              <a:endParaRPr lang="en-GB"/>
            </a:p>
          </p:txBody>
        </p:sp>
        <p:sp>
          <p:nvSpPr>
            <p:cNvPr id="13" name="TextBox 13"/>
            <p:cNvSpPr txBox="1"/>
            <p:nvPr/>
          </p:nvSpPr>
          <p:spPr>
            <a:xfrm>
              <a:off x="0" y="104775"/>
              <a:ext cx="2342659" cy="349971"/>
            </a:xfrm>
            <a:prstGeom prst="rect">
              <a:avLst/>
            </a:prstGeom>
          </p:spPr>
          <p:txBody>
            <a:bodyPr lIns="50800" tIns="50800" rIns="50800" bIns="50800" rtlCol="0" anchor="ctr"/>
            <a:lstStyle/>
            <a:p>
              <a:pPr algn="ctr">
                <a:lnSpc>
                  <a:spcPts val="1925"/>
                </a:lnSpc>
              </a:pPr>
              <a:endParaRPr/>
            </a:p>
          </p:txBody>
        </p:sp>
      </p:grpSp>
      <p:grpSp>
        <p:nvGrpSpPr>
          <p:cNvPr id="14" name="Group 14"/>
          <p:cNvGrpSpPr/>
          <p:nvPr/>
        </p:nvGrpSpPr>
        <p:grpSpPr>
          <a:xfrm>
            <a:off x="10491672" y="3786078"/>
            <a:ext cx="6998061" cy="1358430"/>
            <a:chOff x="0" y="0"/>
            <a:chExt cx="2342659" cy="454746"/>
          </a:xfrm>
        </p:grpSpPr>
        <p:sp>
          <p:nvSpPr>
            <p:cNvPr id="15" name="Freeform 15"/>
            <p:cNvSpPr/>
            <p:nvPr/>
          </p:nvSpPr>
          <p:spPr>
            <a:xfrm>
              <a:off x="0" y="0"/>
              <a:ext cx="2342659" cy="454745"/>
            </a:xfrm>
            <a:custGeom>
              <a:avLst/>
              <a:gdLst/>
              <a:ahLst/>
              <a:cxnLst/>
              <a:rect l="l" t="t" r="r" b="b"/>
              <a:pathLst>
                <a:path w="2342659" h="454745">
                  <a:moveTo>
                    <a:pt x="0" y="0"/>
                  </a:moveTo>
                  <a:lnTo>
                    <a:pt x="2342659" y="0"/>
                  </a:lnTo>
                  <a:lnTo>
                    <a:pt x="2342659" y="454745"/>
                  </a:lnTo>
                  <a:lnTo>
                    <a:pt x="0" y="454745"/>
                  </a:lnTo>
                  <a:close/>
                </a:path>
              </a:pathLst>
            </a:custGeom>
            <a:solidFill>
              <a:srgbClr val="0003FF"/>
            </a:solidFill>
          </p:spPr>
          <p:txBody>
            <a:bodyPr/>
            <a:lstStyle/>
            <a:p>
              <a:endParaRPr lang="en-GB"/>
            </a:p>
          </p:txBody>
        </p:sp>
        <p:sp>
          <p:nvSpPr>
            <p:cNvPr id="16" name="TextBox 16"/>
            <p:cNvSpPr txBox="1"/>
            <p:nvPr/>
          </p:nvSpPr>
          <p:spPr>
            <a:xfrm>
              <a:off x="0" y="104775"/>
              <a:ext cx="2342659" cy="349971"/>
            </a:xfrm>
            <a:prstGeom prst="rect">
              <a:avLst/>
            </a:prstGeom>
          </p:spPr>
          <p:txBody>
            <a:bodyPr lIns="50800" tIns="50800" rIns="50800" bIns="50800" rtlCol="0" anchor="ctr"/>
            <a:lstStyle/>
            <a:p>
              <a:pPr algn="ctr">
                <a:lnSpc>
                  <a:spcPts val="1925"/>
                </a:lnSpc>
              </a:pPr>
              <a:endParaRPr/>
            </a:p>
          </p:txBody>
        </p:sp>
      </p:grpSp>
      <p:grpSp>
        <p:nvGrpSpPr>
          <p:cNvPr id="17" name="Group 17"/>
          <p:cNvGrpSpPr/>
          <p:nvPr/>
        </p:nvGrpSpPr>
        <p:grpSpPr>
          <a:xfrm>
            <a:off x="10491672" y="5515982"/>
            <a:ext cx="6998061" cy="1358430"/>
            <a:chOff x="0" y="0"/>
            <a:chExt cx="2342659" cy="454746"/>
          </a:xfrm>
        </p:grpSpPr>
        <p:sp>
          <p:nvSpPr>
            <p:cNvPr id="18" name="Freeform 18"/>
            <p:cNvSpPr/>
            <p:nvPr/>
          </p:nvSpPr>
          <p:spPr>
            <a:xfrm>
              <a:off x="0" y="0"/>
              <a:ext cx="2342659" cy="454745"/>
            </a:xfrm>
            <a:custGeom>
              <a:avLst/>
              <a:gdLst/>
              <a:ahLst/>
              <a:cxnLst/>
              <a:rect l="l" t="t" r="r" b="b"/>
              <a:pathLst>
                <a:path w="2342659" h="454745">
                  <a:moveTo>
                    <a:pt x="0" y="0"/>
                  </a:moveTo>
                  <a:lnTo>
                    <a:pt x="2342659" y="0"/>
                  </a:lnTo>
                  <a:lnTo>
                    <a:pt x="2342659" y="454745"/>
                  </a:lnTo>
                  <a:lnTo>
                    <a:pt x="0" y="454745"/>
                  </a:lnTo>
                  <a:close/>
                </a:path>
              </a:pathLst>
            </a:custGeom>
            <a:solidFill>
              <a:srgbClr val="0003FF"/>
            </a:solidFill>
          </p:spPr>
          <p:txBody>
            <a:bodyPr/>
            <a:lstStyle/>
            <a:p>
              <a:endParaRPr lang="en-GB"/>
            </a:p>
          </p:txBody>
        </p:sp>
        <p:sp>
          <p:nvSpPr>
            <p:cNvPr id="19" name="TextBox 19"/>
            <p:cNvSpPr txBox="1"/>
            <p:nvPr/>
          </p:nvSpPr>
          <p:spPr>
            <a:xfrm>
              <a:off x="0" y="104775"/>
              <a:ext cx="2342659" cy="349971"/>
            </a:xfrm>
            <a:prstGeom prst="rect">
              <a:avLst/>
            </a:prstGeom>
          </p:spPr>
          <p:txBody>
            <a:bodyPr lIns="50800" tIns="50800" rIns="50800" bIns="50800" rtlCol="0" anchor="ctr"/>
            <a:lstStyle/>
            <a:p>
              <a:pPr algn="ctr">
                <a:lnSpc>
                  <a:spcPts val="1925"/>
                </a:lnSpc>
              </a:pPr>
              <a:endParaRPr/>
            </a:p>
          </p:txBody>
        </p:sp>
      </p:grpSp>
      <p:grpSp>
        <p:nvGrpSpPr>
          <p:cNvPr id="20" name="Group 20"/>
          <p:cNvGrpSpPr/>
          <p:nvPr/>
        </p:nvGrpSpPr>
        <p:grpSpPr>
          <a:xfrm>
            <a:off x="10491672" y="7136949"/>
            <a:ext cx="6998061" cy="1358430"/>
            <a:chOff x="0" y="0"/>
            <a:chExt cx="2342659" cy="454746"/>
          </a:xfrm>
        </p:grpSpPr>
        <p:sp>
          <p:nvSpPr>
            <p:cNvPr id="21" name="Freeform 21"/>
            <p:cNvSpPr/>
            <p:nvPr/>
          </p:nvSpPr>
          <p:spPr>
            <a:xfrm>
              <a:off x="0" y="0"/>
              <a:ext cx="2342659" cy="454745"/>
            </a:xfrm>
            <a:custGeom>
              <a:avLst/>
              <a:gdLst/>
              <a:ahLst/>
              <a:cxnLst/>
              <a:rect l="l" t="t" r="r" b="b"/>
              <a:pathLst>
                <a:path w="2342659" h="454745">
                  <a:moveTo>
                    <a:pt x="0" y="0"/>
                  </a:moveTo>
                  <a:lnTo>
                    <a:pt x="2342659" y="0"/>
                  </a:lnTo>
                  <a:lnTo>
                    <a:pt x="2342659" y="454745"/>
                  </a:lnTo>
                  <a:lnTo>
                    <a:pt x="0" y="454745"/>
                  </a:lnTo>
                  <a:close/>
                </a:path>
              </a:pathLst>
            </a:custGeom>
            <a:solidFill>
              <a:srgbClr val="0003FF"/>
            </a:solidFill>
          </p:spPr>
          <p:txBody>
            <a:bodyPr/>
            <a:lstStyle/>
            <a:p>
              <a:endParaRPr lang="en-GB"/>
            </a:p>
          </p:txBody>
        </p:sp>
        <p:sp>
          <p:nvSpPr>
            <p:cNvPr id="22" name="TextBox 22"/>
            <p:cNvSpPr txBox="1"/>
            <p:nvPr/>
          </p:nvSpPr>
          <p:spPr>
            <a:xfrm>
              <a:off x="0" y="104775"/>
              <a:ext cx="2342659" cy="349971"/>
            </a:xfrm>
            <a:prstGeom prst="rect">
              <a:avLst/>
            </a:prstGeom>
          </p:spPr>
          <p:txBody>
            <a:bodyPr lIns="50800" tIns="50800" rIns="50800" bIns="50800" rtlCol="0" anchor="ctr"/>
            <a:lstStyle/>
            <a:p>
              <a:pPr algn="ctr">
                <a:lnSpc>
                  <a:spcPts val="1925"/>
                </a:lnSpc>
              </a:pPr>
              <a:endParaRPr/>
            </a:p>
          </p:txBody>
        </p:sp>
      </p:grpSp>
      <p:sp>
        <p:nvSpPr>
          <p:cNvPr id="23" name="TextBox 23"/>
          <p:cNvSpPr txBox="1"/>
          <p:nvPr/>
        </p:nvSpPr>
        <p:spPr>
          <a:xfrm>
            <a:off x="10639956" y="2284837"/>
            <a:ext cx="6849778" cy="915555"/>
          </a:xfrm>
          <a:prstGeom prst="rect">
            <a:avLst/>
          </a:prstGeom>
        </p:spPr>
        <p:txBody>
          <a:bodyPr lIns="0" tIns="0" rIns="0" bIns="0" rtlCol="0" anchor="t">
            <a:spAutoFit/>
          </a:bodyPr>
          <a:lstStyle/>
          <a:p>
            <a:pPr algn="l">
              <a:lnSpc>
                <a:spcPts val="6336"/>
              </a:lnSpc>
            </a:pPr>
            <a:r>
              <a:rPr lang="en-US" sz="6600" spc="-541">
                <a:solidFill>
                  <a:srgbClr val="EFEFEF"/>
                </a:solidFill>
                <a:latin typeface="Telegraf"/>
                <a:ea typeface="Telegraf"/>
                <a:cs typeface="Telegraf"/>
                <a:sym typeface="Telegraf"/>
              </a:rPr>
              <a:t>02. Group Member 1</a:t>
            </a:r>
          </a:p>
        </p:txBody>
      </p:sp>
      <p:sp>
        <p:nvSpPr>
          <p:cNvPr id="24" name="TextBox 24"/>
          <p:cNvSpPr txBox="1"/>
          <p:nvPr/>
        </p:nvSpPr>
        <p:spPr>
          <a:xfrm>
            <a:off x="10565814" y="3928655"/>
            <a:ext cx="6849778" cy="899934"/>
          </a:xfrm>
          <a:prstGeom prst="rect">
            <a:avLst/>
          </a:prstGeom>
        </p:spPr>
        <p:txBody>
          <a:bodyPr lIns="0" tIns="0" rIns="0" bIns="0" rtlCol="0" anchor="t">
            <a:spAutoFit/>
          </a:bodyPr>
          <a:lstStyle/>
          <a:p>
            <a:pPr algn="l">
              <a:lnSpc>
                <a:spcPts val="6144"/>
              </a:lnSpc>
            </a:pPr>
            <a:r>
              <a:rPr lang="en-US" sz="6400" spc="-524">
                <a:solidFill>
                  <a:srgbClr val="EFEFEF"/>
                </a:solidFill>
                <a:latin typeface="Telegraf"/>
                <a:ea typeface="Telegraf"/>
                <a:cs typeface="Telegraf"/>
                <a:sym typeface="Telegraf"/>
              </a:rPr>
              <a:t>03. Group Member 2</a:t>
            </a:r>
          </a:p>
        </p:txBody>
      </p:sp>
      <p:sp>
        <p:nvSpPr>
          <p:cNvPr id="25" name="TextBox 25"/>
          <p:cNvSpPr txBox="1"/>
          <p:nvPr/>
        </p:nvSpPr>
        <p:spPr>
          <a:xfrm>
            <a:off x="10565814" y="5693147"/>
            <a:ext cx="6849778" cy="902982"/>
          </a:xfrm>
          <a:prstGeom prst="rect">
            <a:avLst/>
          </a:prstGeom>
        </p:spPr>
        <p:txBody>
          <a:bodyPr lIns="0" tIns="0" rIns="0" bIns="0" rtlCol="0" anchor="t">
            <a:spAutoFit/>
          </a:bodyPr>
          <a:lstStyle/>
          <a:p>
            <a:pPr algn="l">
              <a:lnSpc>
                <a:spcPts val="6240"/>
              </a:lnSpc>
            </a:pPr>
            <a:r>
              <a:rPr lang="en-US" sz="6500" spc="-533">
                <a:solidFill>
                  <a:srgbClr val="EFEFEF"/>
                </a:solidFill>
                <a:latin typeface="Telegraf"/>
                <a:ea typeface="Telegraf"/>
                <a:cs typeface="Telegraf"/>
                <a:sym typeface="Telegraf"/>
              </a:rPr>
              <a:t>04 Group Member 3</a:t>
            </a:r>
          </a:p>
        </p:txBody>
      </p:sp>
      <p:sp>
        <p:nvSpPr>
          <p:cNvPr id="26" name="TextBox 26"/>
          <p:cNvSpPr txBox="1"/>
          <p:nvPr/>
        </p:nvSpPr>
        <p:spPr>
          <a:xfrm>
            <a:off x="10524739" y="7426862"/>
            <a:ext cx="6849778" cy="902982"/>
          </a:xfrm>
          <a:prstGeom prst="rect">
            <a:avLst/>
          </a:prstGeom>
        </p:spPr>
        <p:txBody>
          <a:bodyPr lIns="0" tIns="0" rIns="0" bIns="0" rtlCol="0" anchor="t">
            <a:spAutoFit/>
          </a:bodyPr>
          <a:lstStyle/>
          <a:p>
            <a:pPr algn="l">
              <a:lnSpc>
                <a:spcPts val="6240"/>
              </a:lnSpc>
            </a:pPr>
            <a:r>
              <a:rPr lang="en-US" sz="6500" spc="-533">
                <a:solidFill>
                  <a:srgbClr val="EFEFEF"/>
                </a:solidFill>
                <a:latin typeface="Telegraf"/>
                <a:ea typeface="Telegraf"/>
                <a:cs typeface="Telegraf"/>
                <a:sym typeface="Telegraf"/>
              </a:rPr>
              <a:t>05. Group Member 4</a:t>
            </a:r>
          </a:p>
        </p:txBody>
      </p:sp>
      <p:grpSp>
        <p:nvGrpSpPr>
          <p:cNvPr id="27" name="Group 27"/>
          <p:cNvGrpSpPr/>
          <p:nvPr/>
        </p:nvGrpSpPr>
        <p:grpSpPr>
          <a:xfrm>
            <a:off x="10491672" y="8762079"/>
            <a:ext cx="6998061" cy="1358430"/>
            <a:chOff x="0" y="0"/>
            <a:chExt cx="2342659" cy="454746"/>
          </a:xfrm>
        </p:grpSpPr>
        <p:sp>
          <p:nvSpPr>
            <p:cNvPr id="28" name="Freeform 28"/>
            <p:cNvSpPr/>
            <p:nvPr/>
          </p:nvSpPr>
          <p:spPr>
            <a:xfrm>
              <a:off x="0" y="0"/>
              <a:ext cx="2342659" cy="454745"/>
            </a:xfrm>
            <a:custGeom>
              <a:avLst/>
              <a:gdLst/>
              <a:ahLst/>
              <a:cxnLst/>
              <a:rect l="l" t="t" r="r" b="b"/>
              <a:pathLst>
                <a:path w="2342659" h="454745">
                  <a:moveTo>
                    <a:pt x="0" y="0"/>
                  </a:moveTo>
                  <a:lnTo>
                    <a:pt x="2342659" y="0"/>
                  </a:lnTo>
                  <a:lnTo>
                    <a:pt x="2342659" y="454745"/>
                  </a:lnTo>
                  <a:lnTo>
                    <a:pt x="0" y="454745"/>
                  </a:lnTo>
                  <a:close/>
                </a:path>
              </a:pathLst>
            </a:custGeom>
            <a:solidFill>
              <a:srgbClr val="0003FF"/>
            </a:solidFill>
          </p:spPr>
          <p:txBody>
            <a:bodyPr/>
            <a:lstStyle/>
            <a:p>
              <a:endParaRPr lang="en-GB"/>
            </a:p>
          </p:txBody>
        </p:sp>
        <p:sp>
          <p:nvSpPr>
            <p:cNvPr id="29" name="TextBox 29"/>
            <p:cNvSpPr txBox="1"/>
            <p:nvPr/>
          </p:nvSpPr>
          <p:spPr>
            <a:xfrm>
              <a:off x="0" y="104775"/>
              <a:ext cx="2342659" cy="349971"/>
            </a:xfrm>
            <a:prstGeom prst="rect">
              <a:avLst/>
            </a:prstGeom>
          </p:spPr>
          <p:txBody>
            <a:bodyPr lIns="50800" tIns="50800" rIns="50800" bIns="50800" rtlCol="0" anchor="ctr"/>
            <a:lstStyle/>
            <a:p>
              <a:pPr algn="ctr">
                <a:lnSpc>
                  <a:spcPts val="1925"/>
                </a:lnSpc>
              </a:pPr>
              <a:endParaRPr/>
            </a:p>
          </p:txBody>
        </p:sp>
      </p:grpSp>
      <p:sp>
        <p:nvSpPr>
          <p:cNvPr id="30" name="TextBox 30"/>
          <p:cNvSpPr txBox="1"/>
          <p:nvPr/>
        </p:nvSpPr>
        <p:spPr>
          <a:xfrm>
            <a:off x="10524739" y="8943054"/>
            <a:ext cx="6849778" cy="972324"/>
          </a:xfrm>
          <a:prstGeom prst="rect">
            <a:avLst/>
          </a:prstGeom>
        </p:spPr>
        <p:txBody>
          <a:bodyPr lIns="0" tIns="0" rIns="0" bIns="0" rtlCol="0" anchor="t">
            <a:spAutoFit/>
          </a:bodyPr>
          <a:lstStyle/>
          <a:p>
            <a:pPr algn="l">
              <a:lnSpc>
                <a:spcPts val="6624"/>
              </a:lnSpc>
            </a:pPr>
            <a:r>
              <a:rPr lang="en-US" sz="6900" spc="-565">
                <a:solidFill>
                  <a:srgbClr val="EFEFEF"/>
                </a:solidFill>
                <a:latin typeface="Telegraf"/>
                <a:ea typeface="Telegraf"/>
                <a:cs typeface="Telegraf"/>
                <a:sym typeface="Telegraf"/>
              </a:rPr>
              <a:t>06.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9033D">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803986" y="803986"/>
            <a:ext cx="449429" cy="449429"/>
          </a:xfrm>
          <a:custGeom>
            <a:avLst/>
            <a:gdLst/>
            <a:ahLst/>
            <a:cxnLst/>
            <a:rect l="l" t="t" r="r" b="b"/>
            <a:pathLst>
              <a:path w="449429" h="449429">
                <a:moveTo>
                  <a:pt x="0" y="0"/>
                </a:moveTo>
                <a:lnTo>
                  <a:pt x="449428" y="0"/>
                </a:lnTo>
                <a:lnTo>
                  <a:pt x="449428" y="449428"/>
                </a:lnTo>
                <a:lnTo>
                  <a:pt x="0" y="4494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803986" y="2057400"/>
            <a:ext cx="8641761" cy="7499107"/>
            <a:chOff x="0" y="0"/>
            <a:chExt cx="2276019" cy="1975074"/>
          </a:xfrm>
        </p:grpSpPr>
        <p:sp>
          <p:nvSpPr>
            <p:cNvPr id="4" name="Freeform 4"/>
            <p:cNvSpPr/>
            <p:nvPr/>
          </p:nvSpPr>
          <p:spPr>
            <a:xfrm>
              <a:off x="0" y="0"/>
              <a:ext cx="2276019" cy="1975074"/>
            </a:xfrm>
            <a:custGeom>
              <a:avLst/>
              <a:gdLst/>
              <a:ahLst/>
              <a:cxnLst/>
              <a:rect l="l" t="t" r="r" b="b"/>
              <a:pathLst>
                <a:path w="2276019" h="1975074">
                  <a:moveTo>
                    <a:pt x="50169" y="0"/>
                  </a:moveTo>
                  <a:lnTo>
                    <a:pt x="2225851" y="0"/>
                  </a:lnTo>
                  <a:cubicBezTo>
                    <a:pt x="2239156" y="0"/>
                    <a:pt x="2251917" y="5286"/>
                    <a:pt x="2261325" y="14694"/>
                  </a:cubicBezTo>
                  <a:cubicBezTo>
                    <a:pt x="2270734" y="24103"/>
                    <a:pt x="2276019" y="36863"/>
                    <a:pt x="2276019" y="50169"/>
                  </a:cubicBezTo>
                  <a:lnTo>
                    <a:pt x="2276019" y="1924905"/>
                  </a:lnTo>
                  <a:cubicBezTo>
                    <a:pt x="2276019" y="1952612"/>
                    <a:pt x="2253558" y="1975074"/>
                    <a:pt x="2225851" y="1975074"/>
                  </a:cubicBezTo>
                  <a:lnTo>
                    <a:pt x="50169" y="1975074"/>
                  </a:lnTo>
                  <a:cubicBezTo>
                    <a:pt x="36863" y="1975074"/>
                    <a:pt x="24103" y="1969788"/>
                    <a:pt x="14694" y="1960380"/>
                  </a:cubicBezTo>
                  <a:cubicBezTo>
                    <a:pt x="5286" y="1950971"/>
                    <a:pt x="0" y="1938210"/>
                    <a:pt x="0" y="1924905"/>
                  </a:cubicBezTo>
                  <a:lnTo>
                    <a:pt x="0" y="50169"/>
                  </a:lnTo>
                  <a:cubicBezTo>
                    <a:pt x="0" y="36863"/>
                    <a:pt x="5286" y="24103"/>
                    <a:pt x="14694" y="14694"/>
                  </a:cubicBezTo>
                  <a:cubicBezTo>
                    <a:pt x="24103" y="5286"/>
                    <a:pt x="36863" y="0"/>
                    <a:pt x="50169" y="0"/>
                  </a:cubicBezTo>
                  <a:close/>
                </a:path>
              </a:pathLst>
            </a:custGeom>
            <a:gradFill rotWithShape="1">
              <a:gsLst>
                <a:gs pos="0">
                  <a:srgbClr val="000000">
                    <a:alpha val="78000"/>
                  </a:srgbClr>
                </a:gs>
                <a:gs pos="100000">
                  <a:srgbClr val="DDDDDD">
                    <a:alpha val="14820"/>
                  </a:srgbClr>
                </a:gs>
              </a:gsLst>
              <a:lin ang="2700000"/>
            </a:gradFill>
          </p:spPr>
          <p:txBody>
            <a:bodyPr/>
            <a:lstStyle/>
            <a:p>
              <a:endParaRPr lang="en-GB"/>
            </a:p>
          </p:txBody>
        </p:sp>
        <p:sp>
          <p:nvSpPr>
            <p:cNvPr id="5" name="TextBox 5"/>
            <p:cNvSpPr txBox="1"/>
            <p:nvPr/>
          </p:nvSpPr>
          <p:spPr>
            <a:xfrm>
              <a:off x="0" y="-66675"/>
              <a:ext cx="2276019" cy="2041749"/>
            </a:xfrm>
            <a:prstGeom prst="rect">
              <a:avLst/>
            </a:prstGeom>
          </p:spPr>
          <p:txBody>
            <a:bodyPr lIns="50800" tIns="50800" rIns="50800" bIns="50800" rtlCol="0" anchor="ctr"/>
            <a:lstStyle/>
            <a:p>
              <a:pPr algn="ctr">
                <a:lnSpc>
                  <a:spcPts val="3151"/>
                </a:lnSpc>
              </a:pPr>
              <a:endParaRPr/>
            </a:p>
          </p:txBody>
        </p:sp>
      </p:grpSp>
      <p:grpSp>
        <p:nvGrpSpPr>
          <p:cNvPr id="6" name="Group 6"/>
          <p:cNvGrpSpPr/>
          <p:nvPr/>
        </p:nvGrpSpPr>
        <p:grpSpPr>
          <a:xfrm>
            <a:off x="10255578" y="3519070"/>
            <a:ext cx="7524688" cy="5007480"/>
            <a:chOff x="0" y="0"/>
            <a:chExt cx="1165771" cy="775790"/>
          </a:xfrm>
        </p:grpSpPr>
        <p:sp>
          <p:nvSpPr>
            <p:cNvPr id="7" name="Freeform 7"/>
            <p:cNvSpPr/>
            <p:nvPr/>
          </p:nvSpPr>
          <p:spPr>
            <a:xfrm>
              <a:off x="0" y="0"/>
              <a:ext cx="1165771" cy="775790"/>
            </a:xfrm>
            <a:custGeom>
              <a:avLst/>
              <a:gdLst/>
              <a:ahLst/>
              <a:cxnLst/>
              <a:rect l="l" t="t" r="r" b="b"/>
              <a:pathLst>
                <a:path w="1165771" h="775790">
                  <a:moveTo>
                    <a:pt x="57617" y="0"/>
                  </a:moveTo>
                  <a:lnTo>
                    <a:pt x="1108154" y="0"/>
                  </a:lnTo>
                  <a:cubicBezTo>
                    <a:pt x="1123435" y="0"/>
                    <a:pt x="1138090" y="6070"/>
                    <a:pt x="1148896" y="16876"/>
                  </a:cubicBezTo>
                  <a:cubicBezTo>
                    <a:pt x="1159701" y="27681"/>
                    <a:pt x="1165771" y="42336"/>
                    <a:pt x="1165771" y="57617"/>
                  </a:cubicBezTo>
                  <a:lnTo>
                    <a:pt x="1165771" y="718173"/>
                  </a:lnTo>
                  <a:cubicBezTo>
                    <a:pt x="1165771" y="733454"/>
                    <a:pt x="1159701" y="748109"/>
                    <a:pt x="1148896" y="758914"/>
                  </a:cubicBezTo>
                  <a:cubicBezTo>
                    <a:pt x="1138090" y="769719"/>
                    <a:pt x="1123435" y="775790"/>
                    <a:pt x="1108154" y="775790"/>
                  </a:cubicBezTo>
                  <a:lnTo>
                    <a:pt x="57617" y="775790"/>
                  </a:lnTo>
                  <a:cubicBezTo>
                    <a:pt x="42336" y="775790"/>
                    <a:pt x="27681" y="769719"/>
                    <a:pt x="16876" y="758914"/>
                  </a:cubicBezTo>
                  <a:cubicBezTo>
                    <a:pt x="6070" y="748109"/>
                    <a:pt x="0" y="733454"/>
                    <a:pt x="0" y="718173"/>
                  </a:cubicBezTo>
                  <a:lnTo>
                    <a:pt x="0" y="57617"/>
                  </a:lnTo>
                  <a:cubicBezTo>
                    <a:pt x="0" y="42336"/>
                    <a:pt x="6070" y="27681"/>
                    <a:pt x="16876" y="16876"/>
                  </a:cubicBezTo>
                  <a:cubicBezTo>
                    <a:pt x="27681" y="6070"/>
                    <a:pt x="42336" y="0"/>
                    <a:pt x="57617" y="0"/>
                  </a:cubicBezTo>
                  <a:close/>
                </a:path>
              </a:pathLst>
            </a:custGeom>
            <a:blipFill>
              <a:blip r:embed="rId5"/>
              <a:stretch>
                <a:fillRect l="-4657" r="-4657" b="-9442"/>
              </a:stretch>
            </a:blipFill>
          </p:spPr>
          <p:txBody>
            <a:bodyPr/>
            <a:lstStyle/>
            <a:p>
              <a:endParaRPr lang="en-GB"/>
            </a:p>
          </p:txBody>
        </p:sp>
      </p:grpSp>
      <p:sp>
        <p:nvSpPr>
          <p:cNvPr id="8" name="TextBox 8"/>
          <p:cNvSpPr txBox="1"/>
          <p:nvPr/>
        </p:nvSpPr>
        <p:spPr>
          <a:xfrm>
            <a:off x="1726346" y="5351780"/>
            <a:ext cx="6797040" cy="3906520"/>
          </a:xfrm>
          <a:prstGeom prst="rect">
            <a:avLst/>
          </a:prstGeom>
        </p:spPr>
        <p:txBody>
          <a:bodyPr lIns="0" tIns="0" rIns="0" bIns="0" rtlCol="0" anchor="t">
            <a:spAutoFit/>
          </a:bodyPr>
          <a:lstStyle/>
          <a:p>
            <a:pPr algn="just">
              <a:lnSpc>
                <a:spcPts val="3080"/>
              </a:lnSpc>
            </a:pPr>
            <a:r>
              <a:rPr lang="en-US" sz="2200">
                <a:solidFill>
                  <a:srgbClr val="FFFFFF"/>
                </a:solidFill>
                <a:latin typeface="Poppins"/>
                <a:ea typeface="Poppins"/>
                <a:cs typeface="Poppins"/>
                <a:sym typeface="Poppins"/>
              </a:rPr>
              <a:t>Greenfield Home Care Agency gives a person-centred approach for older people who live independently in society or a community. Currently, the agency has implemented Microsoft 365 to improve its coordination and communication among its staff. Some staff face challenges in adapting to Microsoft 365 features. The report will analyse how Excel provides benefits to Greenfield Home Care Agency in optimising their working procedures. </a:t>
            </a:r>
          </a:p>
        </p:txBody>
      </p:sp>
      <p:sp>
        <p:nvSpPr>
          <p:cNvPr id="9" name="TextBox 9"/>
          <p:cNvSpPr txBox="1"/>
          <p:nvPr/>
        </p:nvSpPr>
        <p:spPr>
          <a:xfrm>
            <a:off x="1726346" y="2974397"/>
            <a:ext cx="7719401" cy="1146494"/>
          </a:xfrm>
          <a:prstGeom prst="rect">
            <a:avLst/>
          </a:prstGeom>
        </p:spPr>
        <p:txBody>
          <a:bodyPr lIns="0" tIns="0" rIns="0" bIns="0" rtlCol="0" anchor="t">
            <a:spAutoFit/>
          </a:bodyPr>
          <a:lstStyle/>
          <a:p>
            <a:pPr algn="l">
              <a:lnSpc>
                <a:spcPts val="8077"/>
              </a:lnSpc>
            </a:pPr>
            <a:r>
              <a:rPr lang="en-US" sz="7919" b="1" spc="-356">
                <a:solidFill>
                  <a:srgbClr val="FFFFFF"/>
                </a:solidFill>
                <a:latin typeface="Telegraf Bold"/>
                <a:ea typeface="Telegraf Bold"/>
                <a:cs typeface="Telegraf Bold"/>
                <a:sym typeface="Telegraf Bold"/>
              </a:rPr>
              <a:t>Introduction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9033D">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803986" y="803986"/>
            <a:ext cx="449429" cy="449429"/>
          </a:xfrm>
          <a:custGeom>
            <a:avLst/>
            <a:gdLst/>
            <a:ahLst/>
            <a:cxnLst/>
            <a:rect l="l" t="t" r="r" b="b"/>
            <a:pathLst>
              <a:path w="449429" h="449429">
                <a:moveTo>
                  <a:pt x="0" y="0"/>
                </a:moveTo>
                <a:lnTo>
                  <a:pt x="449428" y="0"/>
                </a:lnTo>
                <a:lnTo>
                  <a:pt x="449428" y="449428"/>
                </a:lnTo>
                <a:lnTo>
                  <a:pt x="0" y="4494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803986" y="2322643"/>
            <a:ext cx="16773352" cy="7131591"/>
            <a:chOff x="0" y="0"/>
            <a:chExt cx="4417673" cy="1878279"/>
          </a:xfrm>
        </p:grpSpPr>
        <p:sp>
          <p:nvSpPr>
            <p:cNvPr id="4" name="Freeform 4"/>
            <p:cNvSpPr/>
            <p:nvPr/>
          </p:nvSpPr>
          <p:spPr>
            <a:xfrm>
              <a:off x="0" y="0"/>
              <a:ext cx="4417673" cy="1878279"/>
            </a:xfrm>
            <a:custGeom>
              <a:avLst/>
              <a:gdLst/>
              <a:ahLst/>
              <a:cxnLst/>
              <a:rect l="l" t="t" r="r" b="b"/>
              <a:pathLst>
                <a:path w="4417673" h="1878279">
                  <a:moveTo>
                    <a:pt x="25847" y="0"/>
                  </a:moveTo>
                  <a:lnTo>
                    <a:pt x="4391826" y="0"/>
                  </a:lnTo>
                  <a:cubicBezTo>
                    <a:pt x="4406101" y="0"/>
                    <a:pt x="4417673" y="11572"/>
                    <a:pt x="4417673" y="25847"/>
                  </a:cubicBezTo>
                  <a:lnTo>
                    <a:pt x="4417673" y="1852432"/>
                  </a:lnTo>
                  <a:cubicBezTo>
                    <a:pt x="4417673" y="1866707"/>
                    <a:pt x="4406101" y="1878279"/>
                    <a:pt x="4391826" y="1878279"/>
                  </a:cubicBezTo>
                  <a:lnTo>
                    <a:pt x="25847" y="1878279"/>
                  </a:lnTo>
                  <a:cubicBezTo>
                    <a:pt x="18992" y="1878279"/>
                    <a:pt x="12418" y="1875556"/>
                    <a:pt x="7571" y="1870708"/>
                  </a:cubicBezTo>
                  <a:cubicBezTo>
                    <a:pt x="2723" y="1865861"/>
                    <a:pt x="0" y="1859287"/>
                    <a:pt x="0" y="1852432"/>
                  </a:cubicBezTo>
                  <a:lnTo>
                    <a:pt x="0" y="25847"/>
                  </a:lnTo>
                  <a:cubicBezTo>
                    <a:pt x="0" y="18992"/>
                    <a:pt x="2723" y="12418"/>
                    <a:pt x="7571" y="7571"/>
                  </a:cubicBezTo>
                  <a:cubicBezTo>
                    <a:pt x="12418" y="2723"/>
                    <a:pt x="18992" y="0"/>
                    <a:pt x="25847" y="0"/>
                  </a:cubicBezTo>
                  <a:close/>
                </a:path>
              </a:pathLst>
            </a:custGeom>
            <a:gradFill rotWithShape="1">
              <a:gsLst>
                <a:gs pos="0">
                  <a:srgbClr val="000000">
                    <a:alpha val="78000"/>
                  </a:srgbClr>
                </a:gs>
                <a:gs pos="100000">
                  <a:srgbClr val="DDDDDD">
                    <a:alpha val="14820"/>
                  </a:srgbClr>
                </a:gs>
              </a:gsLst>
              <a:lin ang="2700000"/>
            </a:gradFill>
          </p:spPr>
          <p:txBody>
            <a:bodyPr/>
            <a:lstStyle/>
            <a:p>
              <a:endParaRPr lang="en-GB"/>
            </a:p>
          </p:txBody>
        </p:sp>
        <p:sp>
          <p:nvSpPr>
            <p:cNvPr id="5" name="TextBox 5"/>
            <p:cNvSpPr txBox="1"/>
            <p:nvPr/>
          </p:nvSpPr>
          <p:spPr>
            <a:xfrm>
              <a:off x="0" y="-66675"/>
              <a:ext cx="4417673" cy="1944954"/>
            </a:xfrm>
            <a:prstGeom prst="rect">
              <a:avLst/>
            </a:prstGeom>
          </p:spPr>
          <p:txBody>
            <a:bodyPr lIns="50800" tIns="50800" rIns="50800" bIns="50800" rtlCol="0" anchor="ctr"/>
            <a:lstStyle/>
            <a:p>
              <a:pPr algn="ctr">
                <a:lnSpc>
                  <a:spcPts val="3151"/>
                </a:lnSpc>
              </a:pPr>
              <a:endParaRPr/>
            </a:p>
          </p:txBody>
        </p:sp>
      </p:grpSp>
      <p:grpSp>
        <p:nvGrpSpPr>
          <p:cNvPr id="6" name="Group 6"/>
          <p:cNvGrpSpPr/>
          <p:nvPr/>
        </p:nvGrpSpPr>
        <p:grpSpPr>
          <a:xfrm>
            <a:off x="-196212" y="9041766"/>
            <a:ext cx="17167124" cy="2114172"/>
            <a:chOff x="0" y="0"/>
            <a:chExt cx="4521382" cy="556819"/>
          </a:xfrm>
        </p:grpSpPr>
        <p:sp>
          <p:nvSpPr>
            <p:cNvPr id="7" name="Freeform 7"/>
            <p:cNvSpPr/>
            <p:nvPr/>
          </p:nvSpPr>
          <p:spPr>
            <a:xfrm>
              <a:off x="0" y="0"/>
              <a:ext cx="4521383" cy="556819"/>
            </a:xfrm>
            <a:custGeom>
              <a:avLst/>
              <a:gdLst/>
              <a:ahLst/>
              <a:cxnLst/>
              <a:rect l="l" t="t" r="r" b="b"/>
              <a:pathLst>
                <a:path w="4521383" h="556819">
                  <a:moveTo>
                    <a:pt x="25255" y="0"/>
                  </a:moveTo>
                  <a:lnTo>
                    <a:pt x="4496128" y="0"/>
                  </a:lnTo>
                  <a:cubicBezTo>
                    <a:pt x="4502826" y="0"/>
                    <a:pt x="4509250" y="2661"/>
                    <a:pt x="4513986" y="7397"/>
                  </a:cubicBezTo>
                  <a:cubicBezTo>
                    <a:pt x="4518722" y="12133"/>
                    <a:pt x="4521383" y="18557"/>
                    <a:pt x="4521383" y="25255"/>
                  </a:cubicBezTo>
                  <a:lnTo>
                    <a:pt x="4521383" y="531565"/>
                  </a:lnTo>
                  <a:cubicBezTo>
                    <a:pt x="4521383" y="538262"/>
                    <a:pt x="4518722" y="544686"/>
                    <a:pt x="4513986" y="549422"/>
                  </a:cubicBezTo>
                  <a:cubicBezTo>
                    <a:pt x="4509250" y="554158"/>
                    <a:pt x="4502826" y="556819"/>
                    <a:pt x="4496128" y="556819"/>
                  </a:cubicBezTo>
                  <a:lnTo>
                    <a:pt x="25255" y="556819"/>
                  </a:lnTo>
                  <a:cubicBezTo>
                    <a:pt x="18557" y="556819"/>
                    <a:pt x="12133" y="554158"/>
                    <a:pt x="7397" y="549422"/>
                  </a:cubicBezTo>
                  <a:cubicBezTo>
                    <a:pt x="2661" y="544686"/>
                    <a:pt x="0" y="538262"/>
                    <a:pt x="0" y="531565"/>
                  </a:cubicBezTo>
                  <a:lnTo>
                    <a:pt x="0" y="25255"/>
                  </a:lnTo>
                  <a:cubicBezTo>
                    <a:pt x="0" y="18557"/>
                    <a:pt x="2661" y="12133"/>
                    <a:pt x="7397" y="7397"/>
                  </a:cubicBezTo>
                  <a:cubicBezTo>
                    <a:pt x="12133" y="2661"/>
                    <a:pt x="18557" y="0"/>
                    <a:pt x="25255" y="0"/>
                  </a:cubicBezTo>
                  <a:close/>
                </a:path>
              </a:pathLst>
            </a:custGeom>
            <a:gradFill rotWithShape="1">
              <a:gsLst>
                <a:gs pos="0">
                  <a:srgbClr val="000F9B">
                    <a:alpha val="100000"/>
                  </a:srgbClr>
                </a:gs>
                <a:gs pos="50000">
                  <a:srgbClr val="EB0000">
                    <a:alpha val="100000"/>
                  </a:srgbClr>
                </a:gs>
                <a:gs pos="100000">
                  <a:srgbClr val="A000EB">
                    <a:alpha val="100000"/>
                  </a:srgbClr>
                </a:gs>
              </a:gsLst>
              <a:path path="circle">
                <a:fillToRect r="100000" b="100000"/>
              </a:path>
              <a:tileRect l="-100000" t="-100000"/>
            </a:gradFill>
          </p:spPr>
          <p:txBody>
            <a:bodyPr/>
            <a:lstStyle/>
            <a:p>
              <a:endParaRPr lang="en-GB"/>
            </a:p>
          </p:txBody>
        </p:sp>
        <p:sp>
          <p:nvSpPr>
            <p:cNvPr id="8" name="TextBox 8"/>
            <p:cNvSpPr txBox="1"/>
            <p:nvPr/>
          </p:nvSpPr>
          <p:spPr>
            <a:xfrm>
              <a:off x="0" y="-66675"/>
              <a:ext cx="4521382" cy="623494"/>
            </a:xfrm>
            <a:prstGeom prst="rect">
              <a:avLst/>
            </a:prstGeom>
          </p:spPr>
          <p:txBody>
            <a:bodyPr lIns="50800" tIns="50800" rIns="50800" bIns="50800" rtlCol="0" anchor="ctr"/>
            <a:lstStyle/>
            <a:p>
              <a:pPr algn="ctr">
                <a:lnSpc>
                  <a:spcPts val="3151"/>
                </a:lnSpc>
              </a:pPr>
              <a:endParaRPr/>
            </a:p>
          </p:txBody>
        </p:sp>
      </p:grpSp>
      <p:sp>
        <p:nvSpPr>
          <p:cNvPr id="9" name="Freeform 9"/>
          <p:cNvSpPr/>
          <p:nvPr/>
        </p:nvSpPr>
        <p:spPr>
          <a:xfrm>
            <a:off x="11337863" y="4030971"/>
            <a:ext cx="5633048" cy="3274209"/>
          </a:xfrm>
          <a:custGeom>
            <a:avLst/>
            <a:gdLst/>
            <a:ahLst/>
            <a:cxnLst/>
            <a:rect l="l" t="t" r="r" b="b"/>
            <a:pathLst>
              <a:path w="5633048" h="3274209">
                <a:moveTo>
                  <a:pt x="0" y="0"/>
                </a:moveTo>
                <a:lnTo>
                  <a:pt x="5633049" y="0"/>
                </a:lnTo>
                <a:lnTo>
                  <a:pt x="5633049" y="3274209"/>
                </a:lnTo>
                <a:lnTo>
                  <a:pt x="0" y="3274209"/>
                </a:lnTo>
                <a:lnTo>
                  <a:pt x="0" y="0"/>
                </a:lnTo>
                <a:close/>
              </a:path>
            </a:pathLst>
          </a:custGeom>
          <a:blipFill>
            <a:blip r:embed="rId5"/>
            <a:stretch>
              <a:fillRect/>
            </a:stretch>
          </a:blipFill>
        </p:spPr>
        <p:txBody>
          <a:bodyPr/>
          <a:lstStyle/>
          <a:p>
            <a:endParaRPr lang="en-GB"/>
          </a:p>
        </p:txBody>
      </p:sp>
      <p:sp>
        <p:nvSpPr>
          <p:cNvPr id="10" name="TextBox 10"/>
          <p:cNvSpPr txBox="1"/>
          <p:nvPr/>
        </p:nvSpPr>
        <p:spPr>
          <a:xfrm>
            <a:off x="803986" y="6558916"/>
            <a:ext cx="10035910" cy="2130425"/>
          </a:xfrm>
          <a:prstGeom prst="rect">
            <a:avLst/>
          </a:prstGeom>
        </p:spPr>
        <p:txBody>
          <a:bodyPr lIns="0" tIns="0" rIns="0" bIns="0" rtlCol="0" anchor="t">
            <a:spAutoFit/>
          </a:bodyPr>
          <a:lstStyle/>
          <a:p>
            <a:pPr marL="431802" lvl="1" indent="-215901" algn="just">
              <a:lnSpc>
                <a:spcPts val="2800"/>
              </a:lnSpc>
              <a:buFont typeface="Arial"/>
              <a:buChar char="•"/>
            </a:pPr>
            <a:r>
              <a:rPr lang="en-US" sz="2000">
                <a:solidFill>
                  <a:srgbClr val="FFFFFF"/>
                </a:solidFill>
                <a:latin typeface="Poppins"/>
                <a:ea typeface="Poppins"/>
                <a:cs typeface="Poppins"/>
                <a:sym typeface="Poppins"/>
              </a:rPr>
              <a:t>The implementation of Microsoft Excel for tracking logs in a home care agency involves transitioning from paper-based records to a standardised, digital and easily editable version. </a:t>
            </a:r>
          </a:p>
          <a:p>
            <a:pPr algn="just">
              <a:lnSpc>
                <a:spcPts val="2800"/>
              </a:lnSpc>
            </a:pPr>
            <a:endParaRPr lang="en-US" sz="2000">
              <a:solidFill>
                <a:srgbClr val="FFFFFF"/>
              </a:solidFill>
              <a:latin typeface="Poppins"/>
              <a:ea typeface="Poppins"/>
              <a:cs typeface="Poppins"/>
              <a:sym typeface="Poppins"/>
            </a:endParaRPr>
          </a:p>
          <a:p>
            <a:pPr marL="431802" lvl="1" indent="-215901" algn="just">
              <a:lnSpc>
                <a:spcPts val="2800"/>
              </a:lnSpc>
              <a:buFont typeface="Arial"/>
              <a:buChar char="•"/>
            </a:pPr>
            <a:r>
              <a:rPr lang="en-US" sz="2000">
                <a:solidFill>
                  <a:srgbClr val="FFFFFF"/>
                </a:solidFill>
                <a:latin typeface="Poppins"/>
                <a:ea typeface="Poppins"/>
                <a:cs typeface="Poppins"/>
                <a:sym typeface="Poppins"/>
              </a:rPr>
              <a:t>This process significantly involves creating a centralised workbook in which staff can log medication name, dosage, frequency, times and stock levels. </a:t>
            </a:r>
          </a:p>
        </p:txBody>
      </p:sp>
      <p:sp>
        <p:nvSpPr>
          <p:cNvPr id="11" name="TextBox 11"/>
          <p:cNvSpPr txBox="1"/>
          <p:nvPr/>
        </p:nvSpPr>
        <p:spPr>
          <a:xfrm>
            <a:off x="1656682" y="367080"/>
            <a:ext cx="15314230" cy="2438300"/>
          </a:xfrm>
          <a:prstGeom prst="rect">
            <a:avLst/>
          </a:prstGeom>
        </p:spPr>
        <p:txBody>
          <a:bodyPr lIns="0" tIns="0" rIns="0" bIns="0" rtlCol="0" anchor="t">
            <a:spAutoFit/>
          </a:bodyPr>
          <a:lstStyle/>
          <a:p>
            <a:pPr algn="ctr">
              <a:lnSpc>
                <a:spcPts val="6608"/>
              </a:lnSpc>
            </a:pPr>
            <a:r>
              <a:rPr lang="en-US" sz="6478" b="1" spc="-291">
                <a:solidFill>
                  <a:srgbClr val="FFFFFF"/>
                </a:solidFill>
                <a:latin typeface="Telegraf Bold"/>
                <a:ea typeface="Telegraf Bold"/>
                <a:cs typeface="Telegraf Bold"/>
                <a:sym typeface="Telegraf Bold"/>
              </a:rPr>
              <a:t>Group Member 1: Microsoft 365 Productivity Application</a:t>
            </a:r>
          </a:p>
          <a:p>
            <a:pPr algn="ctr">
              <a:lnSpc>
                <a:spcPts val="5282"/>
              </a:lnSpc>
            </a:pPr>
            <a:endParaRPr lang="en-US" sz="6478" b="1" spc="-291">
              <a:solidFill>
                <a:srgbClr val="FFFFFF"/>
              </a:solidFill>
              <a:latin typeface="Telegraf Bold"/>
              <a:ea typeface="Telegraf Bold"/>
              <a:cs typeface="Telegraf Bold"/>
              <a:sym typeface="Telegraf Bold"/>
            </a:endParaRPr>
          </a:p>
        </p:txBody>
      </p:sp>
      <p:sp>
        <p:nvSpPr>
          <p:cNvPr id="12" name="TextBox 12"/>
          <p:cNvSpPr txBox="1"/>
          <p:nvPr/>
        </p:nvSpPr>
        <p:spPr>
          <a:xfrm>
            <a:off x="803986" y="2341693"/>
            <a:ext cx="9699547" cy="1059958"/>
          </a:xfrm>
          <a:prstGeom prst="rect">
            <a:avLst/>
          </a:prstGeom>
        </p:spPr>
        <p:txBody>
          <a:bodyPr lIns="0" tIns="0" rIns="0" bIns="0" rtlCol="0" anchor="t">
            <a:spAutoFit/>
          </a:bodyPr>
          <a:lstStyle/>
          <a:p>
            <a:pPr algn="just">
              <a:lnSpc>
                <a:spcPts val="3944"/>
              </a:lnSpc>
            </a:pPr>
            <a:r>
              <a:rPr lang="en-US" sz="3867" spc="-174">
                <a:solidFill>
                  <a:srgbClr val="FFFFFF"/>
                </a:solidFill>
                <a:latin typeface="Telegraf"/>
                <a:ea typeface="Telegraf"/>
                <a:cs typeface="Telegraf"/>
                <a:sym typeface="Telegraf"/>
              </a:rPr>
              <a:t>Role of Excel in Greenfield to Make Tasks More Effective </a:t>
            </a:r>
          </a:p>
        </p:txBody>
      </p:sp>
      <p:sp>
        <p:nvSpPr>
          <p:cNvPr id="13" name="TextBox 13"/>
          <p:cNvSpPr txBox="1"/>
          <p:nvPr/>
        </p:nvSpPr>
        <p:spPr>
          <a:xfrm>
            <a:off x="803986" y="3528096"/>
            <a:ext cx="9699547" cy="1425575"/>
          </a:xfrm>
          <a:prstGeom prst="rect">
            <a:avLst/>
          </a:prstGeom>
        </p:spPr>
        <p:txBody>
          <a:bodyPr lIns="0" tIns="0" rIns="0" bIns="0" rtlCol="0" anchor="t">
            <a:spAutoFit/>
          </a:bodyPr>
          <a:lstStyle/>
          <a:p>
            <a:pPr marL="431801" lvl="1" indent="-215900" algn="just">
              <a:lnSpc>
                <a:spcPts val="2800"/>
              </a:lnSpc>
              <a:buFont typeface="Arial"/>
              <a:buChar char="•"/>
            </a:pPr>
            <a:r>
              <a:rPr lang="en-US" sz="2000">
                <a:solidFill>
                  <a:srgbClr val="FFFFFF"/>
                </a:solidFill>
                <a:latin typeface="Poppins"/>
                <a:ea typeface="Poppins"/>
                <a:cs typeface="Poppins"/>
                <a:sym typeface="Poppins"/>
              </a:rPr>
              <a:t>Excel can help to create extensive schedules for nurses and caregivers. </a:t>
            </a:r>
          </a:p>
          <a:p>
            <a:pPr algn="just">
              <a:lnSpc>
                <a:spcPts val="2800"/>
              </a:lnSpc>
            </a:pPr>
            <a:endParaRPr lang="en-US" sz="2000">
              <a:solidFill>
                <a:srgbClr val="FFFFFF"/>
              </a:solidFill>
              <a:latin typeface="Poppins"/>
              <a:ea typeface="Poppins"/>
              <a:cs typeface="Poppins"/>
              <a:sym typeface="Poppins"/>
            </a:endParaRPr>
          </a:p>
          <a:p>
            <a:pPr marL="431801" lvl="1" indent="-215900" algn="just">
              <a:lnSpc>
                <a:spcPts val="2800"/>
              </a:lnSpc>
              <a:buFont typeface="Arial"/>
              <a:buChar char="•"/>
            </a:pPr>
            <a:r>
              <a:rPr lang="en-US" sz="2000">
                <a:solidFill>
                  <a:srgbClr val="FFFFFF"/>
                </a:solidFill>
                <a:latin typeface="Poppins"/>
                <a:ea typeface="Poppins"/>
                <a:cs typeface="Poppins"/>
                <a:sym typeface="Poppins"/>
              </a:rPr>
              <a:t>It significantly allows for easy updates and visibility for all team members</a:t>
            </a:r>
          </a:p>
        </p:txBody>
      </p:sp>
      <p:sp>
        <p:nvSpPr>
          <p:cNvPr id="14" name="TextBox 14"/>
          <p:cNvSpPr txBox="1"/>
          <p:nvPr/>
        </p:nvSpPr>
        <p:spPr>
          <a:xfrm>
            <a:off x="803986" y="5153025"/>
            <a:ext cx="9699547" cy="1741567"/>
          </a:xfrm>
          <a:prstGeom prst="rect">
            <a:avLst/>
          </a:prstGeom>
        </p:spPr>
        <p:txBody>
          <a:bodyPr lIns="0" tIns="0" rIns="0" bIns="0" rtlCol="0" anchor="t">
            <a:spAutoFit/>
          </a:bodyPr>
          <a:lstStyle/>
          <a:p>
            <a:pPr algn="just">
              <a:lnSpc>
                <a:spcPts val="3332"/>
              </a:lnSpc>
            </a:pPr>
            <a:r>
              <a:rPr lang="en-US" sz="3267" spc="-147" dirty="0">
                <a:solidFill>
                  <a:srgbClr val="FFFFFF"/>
                </a:solidFill>
                <a:latin typeface="Telegraf"/>
                <a:ea typeface="Telegraf"/>
                <a:cs typeface="Telegraf"/>
                <a:sym typeface="Telegraf"/>
              </a:rPr>
              <a:t>Implementation of Excel as the Current Procedures of Staff in Completing the Task Related to Tracking Medication Logs</a:t>
            </a:r>
          </a:p>
          <a:p>
            <a:pPr algn="just">
              <a:lnSpc>
                <a:spcPts val="3332"/>
              </a:lnSpc>
            </a:pPr>
            <a:endParaRPr lang="en-US" sz="3267" spc="-147" dirty="0">
              <a:solidFill>
                <a:srgbClr val="FFFFFF"/>
              </a:solidFill>
              <a:latin typeface="Telegraf"/>
              <a:ea typeface="Telegraf"/>
              <a:cs typeface="Telegraf"/>
              <a:sym typeface="Telegraf"/>
            </a:endParaRPr>
          </a:p>
        </p:txBody>
      </p:sp>
      <p:sp>
        <p:nvSpPr>
          <p:cNvPr id="16" name="TextBox 15">
            <a:extLst>
              <a:ext uri="{FF2B5EF4-FFF2-40B4-BE49-F238E27FC236}">
                <a16:creationId xmlns:a16="http://schemas.microsoft.com/office/drawing/2014/main" id="{485C85AC-92FC-A8FB-10C2-2585D71CC829}"/>
              </a:ext>
            </a:extLst>
          </p:cNvPr>
          <p:cNvSpPr txBox="1"/>
          <p:nvPr/>
        </p:nvSpPr>
        <p:spPr>
          <a:xfrm>
            <a:off x="13258800" y="7439462"/>
            <a:ext cx="2734102" cy="369332"/>
          </a:xfrm>
          <a:prstGeom prst="rect">
            <a:avLst/>
          </a:prstGeom>
          <a:noFill/>
        </p:spPr>
        <p:txBody>
          <a:bodyPr wrap="square">
            <a:spAutoFit/>
          </a:bodyPr>
          <a:lstStyle/>
          <a:p>
            <a:r>
              <a:rPr lang="en-US" sz="18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(Microsoft, 2026)</a:t>
            </a:r>
            <a:endParaRPr lang="en-US" dirty="0">
              <a:solidFill>
                <a:schemeClr val="bg1"/>
              </a:solidFill>
              <a:latin typeface="Poppins" panose="00000500000000000000" pitchFamily="2" charset="0"/>
              <a:cs typeface="Poppins" panose="00000500000000000000" pitchFamily="2"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9033D">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803986" y="803986"/>
            <a:ext cx="449429" cy="449429"/>
          </a:xfrm>
          <a:custGeom>
            <a:avLst/>
            <a:gdLst/>
            <a:ahLst/>
            <a:cxnLst/>
            <a:rect l="l" t="t" r="r" b="b"/>
            <a:pathLst>
              <a:path w="449429" h="449429">
                <a:moveTo>
                  <a:pt x="0" y="0"/>
                </a:moveTo>
                <a:lnTo>
                  <a:pt x="449428" y="0"/>
                </a:lnTo>
                <a:lnTo>
                  <a:pt x="449428" y="449428"/>
                </a:lnTo>
                <a:lnTo>
                  <a:pt x="0" y="4494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205104" y="9025555"/>
            <a:ext cx="18493104" cy="1662365"/>
            <a:chOff x="0" y="0"/>
            <a:chExt cx="4870612" cy="437825"/>
          </a:xfrm>
        </p:grpSpPr>
        <p:sp>
          <p:nvSpPr>
            <p:cNvPr id="4" name="Freeform 4"/>
            <p:cNvSpPr/>
            <p:nvPr/>
          </p:nvSpPr>
          <p:spPr>
            <a:xfrm>
              <a:off x="0" y="0"/>
              <a:ext cx="4870612" cy="437825"/>
            </a:xfrm>
            <a:custGeom>
              <a:avLst/>
              <a:gdLst/>
              <a:ahLst/>
              <a:cxnLst/>
              <a:rect l="l" t="t" r="r" b="b"/>
              <a:pathLst>
                <a:path w="4870612" h="437825">
                  <a:moveTo>
                    <a:pt x="23444" y="0"/>
                  </a:moveTo>
                  <a:lnTo>
                    <a:pt x="4847168" y="0"/>
                  </a:lnTo>
                  <a:cubicBezTo>
                    <a:pt x="4853386" y="0"/>
                    <a:pt x="4859349" y="2470"/>
                    <a:pt x="4863745" y="6867"/>
                  </a:cubicBezTo>
                  <a:cubicBezTo>
                    <a:pt x="4868142" y="11263"/>
                    <a:pt x="4870612" y="17226"/>
                    <a:pt x="4870612" y="23444"/>
                  </a:cubicBezTo>
                  <a:lnTo>
                    <a:pt x="4870612" y="414381"/>
                  </a:lnTo>
                  <a:cubicBezTo>
                    <a:pt x="4870612" y="427328"/>
                    <a:pt x="4860115" y="437825"/>
                    <a:pt x="4847168" y="437825"/>
                  </a:cubicBezTo>
                  <a:lnTo>
                    <a:pt x="23444" y="437825"/>
                  </a:lnTo>
                  <a:cubicBezTo>
                    <a:pt x="17226" y="437825"/>
                    <a:pt x="11263" y="435355"/>
                    <a:pt x="6867" y="430958"/>
                  </a:cubicBezTo>
                  <a:cubicBezTo>
                    <a:pt x="2470" y="426561"/>
                    <a:pt x="0" y="420598"/>
                    <a:pt x="0" y="414381"/>
                  </a:cubicBezTo>
                  <a:lnTo>
                    <a:pt x="0" y="23444"/>
                  </a:lnTo>
                  <a:cubicBezTo>
                    <a:pt x="0" y="17226"/>
                    <a:pt x="2470" y="11263"/>
                    <a:pt x="6867" y="6867"/>
                  </a:cubicBezTo>
                  <a:cubicBezTo>
                    <a:pt x="11263" y="2470"/>
                    <a:pt x="17226" y="0"/>
                    <a:pt x="23444" y="0"/>
                  </a:cubicBezTo>
                  <a:close/>
                </a:path>
              </a:pathLst>
            </a:custGeom>
            <a:gradFill rotWithShape="1">
              <a:gsLst>
                <a:gs pos="0">
                  <a:srgbClr val="000000">
                    <a:alpha val="78000"/>
                  </a:srgbClr>
                </a:gs>
                <a:gs pos="100000">
                  <a:srgbClr val="DDDDDD">
                    <a:alpha val="14820"/>
                  </a:srgbClr>
                </a:gs>
              </a:gsLst>
              <a:lin ang="2700000"/>
            </a:gradFill>
          </p:spPr>
          <p:txBody>
            <a:bodyPr/>
            <a:lstStyle/>
            <a:p>
              <a:endParaRPr lang="en-GB"/>
            </a:p>
          </p:txBody>
        </p:sp>
        <p:sp>
          <p:nvSpPr>
            <p:cNvPr id="5" name="TextBox 5"/>
            <p:cNvSpPr txBox="1"/>
            <p:nvPr/>
          </p:nvSpPr>
          <p:spPr>
            <a:xfrm>
              <a:off x="0" y="-66675"/>
              <a:ext cx="4870612" cy="504500"/>
            </a:xfrm>
            <a:prstGeom prst="rect">
              <a:avLst/>
            </a:prstGeom>
          </p:spPr>
          <p:txBody>
            <a:bodyPr lIns="50800" tIns="50800" rIns="50800" bIns="50800" rtlCol="0" anchor="ctr"/>
            <a:lstStyle/>
            <a:p>
              <a:pPr algn="ctr">
                <a:lnSpc>
                  <a:spcPts val="3151"/>
                </a:lnSpc>
              </a:pPr>
              <a:endParaRPr/>
            </a:p>
          </p:txBody>
        </p:sp>
      </p:grpSp>
      <p:grpSp>
        <p:nvGrpSpPr>
          <p:cNvPr id="6" name="Group 6"/>
          <p:cNvGrpSpPr/>
          <p:nvPr/>
        </p:nvGrpSpPr>
        <p:grpSpPr>
          <a:xfrm>
            <a:off x="393790" y="1851792"/>
            <a:ext cx="17295316" cy="7173763"/>
            <a:chOff x="0" y="0"/>
            <a:chExt cx="4555145" cy="1889386"/>
          </a:xfrm>
        </p:grpSpPr>
        <p:sp>
          <p:nvSpPr>
            <p:cNvPr id="7" name="Freeform 7"/>
            <p:cNvSpPr/>
            <p:nvPr/>
          </p:nvSpPr>
          <p:spPr>
            <a:xfrm>
              <a:off x="0" y="0"/>
              <a:ext cx="4555145" cy="1889386"/>
            </a:xfrm>
            <a:custGeom>
              <a:avLst/>
              <a:gdLst/>
              <a:ahLst/>
              <a:cxnLst/>
              <a:rect l="l" t="t" r="r" b="b"/>
              <a:pathLst>
                <a:path w="4555145" h="1889386">
                  <a:moveTo>
                    <a:pt x="25067" y="0"/>
                  </a:moveTo>
                  <a:lnTo>
                    <a:pt x="4530077" y="0"/>
                  </a:lnTo>
                  <a:cubicBezTo>
                    <a:pt x="4543922" y="0"/>
                    <a:pt x="4555145" y="11223"/>
                    <a:pt x="4555145" y="25067"/>
                  </a:cubicBezTo>
                  <a:lnTo>
                    <a:pt x="4555145" y="1864319"/>
                  </a:lnTo>
                  <a:cubicBezTo>
                    <a:pt x="4555145" y="1878163"/>
                    <a:pt x="4543922" y="1889386"/>
                    <a:pt x="4530077" y="1889386"/>
                  </a:cubicBezTo>
                  <a:lnTo>
                    <a:pt x="25067" y="1889386"/>
                  </a:lnTo>
                  <a:cubicBezTo>
                    <a:pt x="11223" y="1889386"/>
                    <a:pt x="0" y="1878163"/>
                    <a:pt x="0" y="1864319"/>
                  </a:cubicBezTo>
                  <a:lnTo>
                    <a:pt x="0" y="25067"/>
                  </a:lnTo>
                  <a:cubicBezTo>
                    <a:pt x="0" y="11223"/>
                    <a:pt x="11223" y="0"/>
                    <a:pt x="25067" y="0"/>
                  </a:cubicBezTo>
                  <a:close/>
                </a:path>
              </a:pathLst>
            </a:custGeom>
            <a:gradFill rotWithShape="1">
              <a:gsLst>
                <a:gs pos="0">
                  <a:srgbClr val="000F9B">
                    <a:alpha val="100000"/>
                  </a:srgbClr>
                </a:gs>
                <a:gs pos="50000">
                  <a:srgbClr val="EB0000">
                    <a:alpha val="100000"/>
                  </a:srgbClr>
                </a:gs>
                <a:gs pos="100000">
                  <a:srgbClr val="A000EB">
                    <a:alpha val="100000"/>
                  </a:srgbClr>
                </a:gs>
              </a:gsLst>
              <a:path path="circle">
                <a:fillToRect r="100000" b="100000"/>
              </a:path>
              <a:tileRect l="-100000" t="-100000"/>
            </a:gradFill>
          </p:spPr>
          <p:txBody>
            <a:bodyPr/>
            <a:lstStyle/>
            <a:p>
              <a:endParaRPr lang="en-GB"/>
            </a:p>
          </p:txBody>
        </p:sp>
        <p:sp>
          <p:nvSpPr>
            <p:cNvPr id="8" name="TextBox 8"/>
            <p:cNvSpPr txBox="1"/>
            <p:nvPr/>
          </p:nvSpPr>
          <p:spPr>
            <a:xfrm>
              <a:off x="0" y="-66675"/>
              <a:ext cx="4555145" cy="1956061"/>
            </a:xfrm>
            <a:prstGeom prst="rect">
              <a:avLst/>
            </a:prstGeom>
          </p:spPr>
          <p:txBody>
            <a:bodyPr lIns="50800" tIns="50800" rIns="50800" bIns="50800" rtlCol="0" anchor="ctr"/>
            <a:lstStyle/>
            <a:p>
              <a:pPr algn="ctr">
                <a:lnSpc>
                  <a:spcPts val="3151"/>
                </a:lnSpc>
              </a:pPr>
              <a:endParaRPr/>
            </a:p>
          </p:txBody>
        </p:sp>
      </p:grpSp>
      <p:sp>
        <p:nvSpPr>
          <p:cNvPr id="9" name="Freeform 9"/>
          <p:cNvSpPr/>
          <p:nvPr/>
        </p:nvSpPr>
        <p:spPr>
          <a:xfrm>
            <a:off x="600744" y="4197901"/>
            <a:ext cx="6032172" cy="3310154"/>
          </a:xfrm>
          <a:custGeom>
            <a:avLst/>
            <a:gdLst/>
            <a:ahLst/>
            <a:cxnLst/>
            <a:rect l="l" t="t" r="r" b="b"/>
            <a:pathLst>
              <a:path w="6032172" h="3310154">
                <a:moveTo>
                  <a:pt x="0" y="0"/>
                </a:moveTo>
                <a:lnTo>
                  <a:pt x="6032172" y="0"/>
                </a:lnTo>
                <a:lnTo>
                  <a:pt x="6032172" y="3310154"/>
                </a:lnTo>
                <a:lnTo>
                  <a:pt x="0" y="3310154"/>
                </a:lnTo>
                <a:lnTo>
                  <a:pt x="0" y="0"/>
                </a:lnTo>
                <a:close/>
              </a:path>
            </a:pathLst>
          </a:custGeom>
          <a:blipFill>
            <a:blip r:embed="rId5"/>
            <a:stretch>
              <a:fillRect/>
            </a:stretch>
          </a:blipFill>
        </p:spPr>
        <p:txBody>
          <a:bodyPr/>
          <a:lstStyle/>
          <a:p>
            <a:endParaRPr lang="en-GB"/>
          </a:p>
        </p:txBody>
      </p:sp>
      <p:sp>
        <p:nvSpPr>
          <p:cNvPr id="10" name="TextBox 10"/>
          <p:cNvSpPr txBox="1"/>
          <p:nvPr/>
        </p:nvSpPr>
        <p:spPr>
          <a:xfrm>
            <a:off x="9144000" y="2078792"/>
            <a:ext cx="8656428" cy="1682941"/>
          </a:xfrm>
          <a:prstGeom prst="rect">
            <a:avLst/>
          </a:prstGeom>
        </p:spPr>
        <p:txBody>
          <a:bodyPr lIns="0" tIns="0" rIns="0" bIns="0" rtlCol="0" anchor="t">
            <a:spAutoFit/>
          </a:bodyPr>
          <a:lstStyle/>
          <a:p>
            <a:pPr algn="just">
              <a:lnSpc>
                <a:spcPts val="6241"/>
              </a:lnSpc>
            </a:pPr>
            <a:r>
              <a:rPr lang="en-US" sz="6119" b="1" spc="-275">
                <a:solidFill>
                  <a:srgbClr val="FFFFFF"/>
                </a:solidFill>
                <a:latin typeface="Telegraf Bold"/>
                <a:ea typeface="Telegraf Bold"/>
                <a:cs typeface="Telegraf Bold"/>
                <a:sym typeface="Telegraf Bold"/>
              </a:rPr>
              <a:t>Benefits of Using Excel</a:t>
            </a:r>
          </a:p>
          <a:p>
            <a:pPr algn="just">
              <a:lnSpc>
                <a:spcPts val="6241"/>
              </a:lnSpc>
            </a:pPr>
            <a:endParaRPr lang="en-US" sz="6119" b="1" spc="-275">
              <a:solidFill>
                <a:srgbClr val="FFFFFF"/>
              </a:solidFill>
              <a:latin typeface="Telegraf Bold"/>
              <a:ea typeface="Telegraf Bold"/>
              <a:cs typeface="Telegraf Bold"/>
              <a:sym typeface="Telegraf Bold"/>
            </a:endParaRPr>
          </a:p>
        </p:txBody>
      </p:sp>
      <p:sp>
        <p:nvSpPr>
          <p:cNvPr id="11" name="TextBox 11"/>
          <p:cNvSpPr txBox="1"/>
          <p:nvPr/>
        </p:nvSpPr>
        <p:spPr>
          <a:xfrm>
            <a:off x="1656682" y="367080"/>
            <a:ext cx="15314230" cy="747041"/>
          </a:xfrm>
          <a:prstGeom prst="rect">
            <a:avLst/>
          </a:prstGeom>
        </p:spPr>
        <p:txBody>
          <a:bodyPr lIns="0" tIns="0" rIns="0" bIns="0" rtlCol="0" anchor="t">
            <a:spAutoFit/>
          </a:bodyPr>
          <a:lstStyle/>
          <a:p>
            <a:pPr algn="ctr">
              <a:lnSpc>
                <a:spcPts val="5282"/>
              </a:lnSpc>
            </a:pPr>
            <a:r>
              <a:rPr lang="en-US" sz="5178" b="1" spc="-233">
                <a:solidFill>
                  <a:srgbClr val="FFFFFF"/>
                </a:solidFill>
                <a:latin typeface="Telegraf Bold"/>
                <a:ea typeface="Telegraf Bold"/>
                <a:cs typeface="Telegraf Bold"/>
                <a:sym typeface="Telegraf Bold"/>
              </a:rPr>
              <a:t>Contd...</a:t>
            </a:r>
          </a:p>
        </p:txBody>
      </p:sp>
      <p:sp>
        <p:nvSpPr>
          <p:cNvPr id="12" name="TextBox 12"/>
          <p:cNvSpPr txBox="1"/>
          <p:nvPr/>
        </p:nvSpPr>
        <p:spPr>
          <a:xfrm>
            <a:off x="6632916" y="2899978"/>
            <a:ext cx="11056190" cy="2538696"/>
          </a:xfrm>
          <a:prstGeom prst="rect">
            <a:avLst/>
          </a:prstGeom>
        </p:spPr>
        <p:txBody>
          <a:bodyPr lIns="0" tIns="0" rIns="0" bIns="0" rtlCol="0" anchor="t">
            <a:spAutoFit/>
          </a:bodyPr>
          <a:lstStyle/>
          <a:p>
            <a:pPr marL="442888" lvl="1" indent="-221444" algn="l">
              <a:lnSpc>
                <a:spcPts val="2871"/>
              </a:lnSpc>
              <a:buFont typeface="Arial"/>
              <a:buChar char="•"/>
            </a:pPr>
            <a:r>
              <a:rPr lang="en-US" sz="2051" dirty="0">
                <a:solidFill>
                  <a:srgbClr val="FFFFFF"/>
                </a:solidFill>
                <a:latin typeface="Poppins"/>
                <a:ea typeface="Poppins"/>
                <a:cs typeface="Poppins"/>
                <a:sym typeface="Poppins"/>
              </a:rPr>
              <a:t>The use of Microsoft Excel in a home agency will offer a cost-effective, flexible and familiar solution for maintaining operations, patient information and scheduling. </a:t>
            </a:r>
          </a:p>
          <a:p>
            <a:pPr algn="l">
              <a:lnSpc>
                <a:spcPts val="2871"/>
              </a:lnSpc>
            </a:pPr>
            <a:endParaRPr lang="en-US" sz="2051" dirty="0">
              <a:solidFill>
                <a:srgbClr val="FFFFFF"/>
              </a:solidFill>
              <a:latin typeface="Poppins"/>
              <a:ea typeface="Poppins"/>
              <a:cs typeface="Poppins"/>
              <a:sym typeface="Poppins"/>
            </a:endParaRPr>
          </a:p>
          <a:p>
            <a:pPr marL="442888" lvl="1" indent="-221444" algn="l">
              <a:lnSpc>
                <a:spcPts val="2871"/>
              </a:lnSpc>
              <a:buFont typeface="Arial"/>
              <a:buChar char="•"/>
            </a:pPr>
            <a:r>
              <a:rPr lang="en-US" sz="2051" dirty="0">
                <a:solidFill>
                  <a:srgbClr val="FFFFFF"/>
                </a:solidFill>
                <a:latin typeface="Poppins"/>
                <a:ea typeface="Poppins"/>
                <a:cs typeface="Poppins"/>
                <a:sym typeface="Poppins"/>
              </a:rPr>
              <a:t>It significantly allows small to medium-sized agencies to structure information, automate repetitive tasks and </a:t>
            </a:r>
            <a:r>
              <a:rPr lang="en-US" sz="2051" dirty="0" err="1">
                <a:solidFill>
                  <a:srgbClr val="FFFFFF"/>
                </a:solidFill>
                <a:latin typeface="Poppins"/>
                <a:ea typeface="Poppins"/>
                <a:cs typeface="Poppins"/>
                <a:sym typeface="Poppins"/>
              </a:rPr>
              <a:t>visualise</a:t>
            </a:r>
            <a:r>
              <a:rPr lang="en-US" sz="2051" dirty="0">
                <a:solidFill>
                  <a:srgbClr val="FFFFFF"/>
                </a:solidFill>
                <a:latin typeface="Poppins"/>
                <a:ea typeface="Poppins"/>
                <a:cs typeface="Poppins"/>
                <a:sym typeface="Poppins"/>
              </a:rPr>
              <a:t> trends without investing in expensive </a:t>
            </a:r>
            <a:r>
              <a:rPr lang="en-US" sz="2051" dirty="0" err="1">
                <a:solidFill>
                  <a:srgbClr val="FFFFFF"/>
                </a:solidFill>
                <a:latin typeface="Poppins"/>
                <a:ea typeface="Poppins"/>
                <a:cs typeface="Poppins"/>
                <a:sym typeface="Poppins"/>
              </a:rPr>
              <a:t>specialised</a:t>
            </a:r>
            <a:r>
              <a:rPr lang="en-US" sz="2051" dirty="0">
                <a:solidFill>
                  <a:srgbClr val="FFFFFF"/>
                </a:solidFill>
                <a:latin typeface="Poppins"/>
                <a:ea typeface="Poppins"/>
                <a:cs typeface="Poppins"/>
                <a:sym typeface="Poppins"/>
              </a:rPr>
              <a:t> software.</a:t>
            </a:r>
          </a:p>
        </p:txBody>
      </p:sp>
      <p:sp>
        <p:nvSpPr>
          <p:cNvPr id="13" name="TextBox 13"/>
          <p:cNvSpPr txBox="1"/>
          <p:nvPr/>
        </p:nvSpPr>
        <p:spPr>
          <a:xfrm>
            <a:off x="8818694" y="5686145"/>
            <a:ext cx="8656428" cy="892366"/>
          </a:xfrm>
          <a:prstGeom prst="rect">
            <a:avLst/>
          </a:prstGeom>
        </p:spPr>
        <p:txBody>
          <a:bodyPr lIns="0" tIns="0" rIns="0" bIns="0" rtlCol="0" anchor="t">
            <a:spAutoFit/>
          </a:bodyPr>
          <a:lstStyle/>
          <a:p>
            <a:pPr algn="just">
              <a:lnSpc>
                <a:spcPts val="6241"/>
              </a:lnSpc>
            </a:pPr>
            <a:r>
              <a:rPr lang="en-US" sz="6119" b="1" spc="-275">
                <a:solidFill>
                  <a:srgbClr val="FFFFFF"/>
                </a:solidFill>
                <a:latin typeface="Telegraf Bold"/>
                <a:ea typeface="Telegraf Bold"/>
                <a:cs typeface="Telegraf Bold"/>
                <a:sym typeface="Telegraf Bold"/>
              </a:rPr>
              <a:t>Limitation of Using Excel</a:t>
            </a:r>
          </a:p>
        </p:txBody>
      </p:sp>
      <p:sp>
        <p:nvSpPr>
          <p:cNvPr id="14" name="TextBox 14"/>
          <p:cNvSpPr txBox="1"/>
          <p:nvPr/>
        </p:nvSpPr>
        <p:spPr>
          <a:xfrm>
            <a:off x="6632916" y="6866060"/>
            <a:ext cx="10842206" cy="1814796"/>
          </a:xfrm>
          <a:prstGeom prst="rect">
            <a:avLst/>
          </a:prstGeom>
        </p:spPr>
        <p:txBody>
          <a:bodyPr lIns="0" tIns="0" rIns="0" bIns="0" rtlCol="0" anchor="t">
            <a:spAutoFit/>
          </a:bodyPr>
          <a:lstStyle/>
          <a:p>
            <a:pPr marL="442888" lvl="1" indent="-221444" algn="just">
              <a:lnSpc>
                <a:spcPts val="2871"/>
              </a:lnSpc>
              <a:buFont typeface="Arial"/>
              <a:buChar char="•"/>
            </a:pPr>
            <a:r>
              <a:rPr lang="en-US" sz="2051">
                <a:solidFill>
                  <a:srgbClr val="FFFFFF"/>
                </a:solidFill>
                <a:latin typeface="Poppins"/>
                <a:ea typeface="Poppins"/>
                <a:cs typeface="Poppins"/>
                <a:sym typeface="Poppins"/>
              </a:rPr>
              <a:t>The major limitations involve inaccuracies of information, security risks, poor collaboration and the inability to manage schedule complexities. </a:t>
            </a:r>
          </a:p>
          <a:p>
            <a:pPr algn="just">
              <a:lnSpc>
                <a:spcPts val="2871"/>
              </a:lnSpc>
            </a:pPr>
            <a:endParaRPr lang="en-US" sz="2051">
              <a:solidFill>
                <a:srgbClr val="FFFFFF"/>
              </a:solidFill>
              <a:latin typeface="Poppins"/>
              <a:ea typeface="Poppins"/>
              <a:cs typeface="Poppins"/>
              <a:sym typeface="Poppins"/>
            </a:endParaRPr>
          </a:p>
          <a:p>
            <a:pPr marL="442888" lvl="1" indent="-221444" algn="just">
              <a:lnSpc>
                <a:spcPts val="2871"/>
              </a:lnSpc>
              <a:buFont typeface="Arial"/>
              <a:buChar char="•"/>
            </a:pPr>
            <a:r>
              <a:rPr lang="en-US" sz="2051">
                <a:solidFill>
                  <a:srgbClr val="FFFFFF"/>
                </a:solidFill>
                <a:latin typeface="Poppins"/>
                <a:ea typeface="Poppins"/>
                <a:cs typeface="Poppins"/>
                <a:sym typeface="Poppins"/>
              </a:rPr>
              <a:t>Excel makes it challenging to track who made changes to patient records, when they made them or what the previous value was. </a:t>
            </a:r>
          </a:p>
        </p:txBody>
      </p:sp>
      <p:sp>
        <p:nvSpPr>
          <p:cNvPr id="15" name="TextBox 14">
            <a:extLst>
              <a:ext uri="{FF2B5EF4-FFF2-40B4-BE49-F238E27FC236}">
                <a16:creationId xmlns:a16="http://schemas.microsoft.com/office/drawing/2014/main" id="{EABCBCBE-9663-965D-1DD8-17BEED8E03B3}"/>
              </a:ext>
            </a:extLst>
          </p:cNvPr>
          <p:cNvSpPr txBox="1"/>
          <p:nvPr/>
        </p:nvSpPr>
        <p:spPr>
          <a:xfrm>
            <a:off x="2514600" y="7599598"/>
            <a:ext cx="2734102" cy="369332"/>
          </a:xfrm>
          <a:prstGeom prst="rect">
            <a:avLst/>
          </a:prstGeom>
          <a:noFill/>
        </p:spPr>
        <p:txBody>
          <a:bodyPr wrap="square">
            <a:spAutoFit/>
          </a:bodyPr>
          <a:lstStyle/>
          <a:p>
            <a:r>
              <a:rPr lang="en-US" sz="18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(Microsoft, 2026)</a:t>
            </a:r>
            <a:endParaRPr lang="en-US" dirty="0">
              <a:solidFill>
                <a:schemeClr val="bg1"/>
              </a:solidFill>
              <a:latin typeface="Poppins" panose="00000500000000000000" pitchFamily="2" charset="0"/>
              <a:cs typeface="Poppins" panose="00000500000000000000" pitchFamily="2"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9033D">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grpSp>
        <p:nvGrpSpPr>
          <p:cNvPr id="2" name="Group 2"/>
          <p:cNvGrpSpPr/>
          <p:nvPr/>
        </p:nvGrpSpPr>
        <p:grpSpPr>
          <a:xfrm>
            <a:off x="296111" y="349538"/>
            <a:ext cx="17695777" cy="9587924"/>
            <a:chOff x="0" y="0"/>
            <a:chExt cx="4660616" cy="2525215"/>
          </a:xfrm>
        </p:grpSpPr>
        <p:sp>
          <p:nvSpPr>
            <p:cNvPr id="3" name="Freeform 3"/>
            <p:cNvSpPr/>
            <p:nvPr/>
          </p:nvSpPr>
          <p:spPr>
            <a:xfrm>
              <a:off x="0" y="0"/>
              <a:ext cx="4660616" cy="2525215"/>
            </a:xfrm>
            <a:custGeom>
              <a:avLst/>
              <a:gdLst/>
              <a:ahLst/>
              <a:cxnLst/>
              <a:rect l="l" t="t" r="r" b="b"/>
              <a:pathLst>
                <a:path w="4660616" h="2525215">
                  <a:moveTo>
                    <a:pt x="24500" y="0"/>
                  </a:moveTo>
                  <a:lnTo>
                    <a:pt x="4636116" y="0"/>
                  </a:lnTo>
                  <a:cubicBezTo>
                    <a:pt x="4649647" y="0"/>
                    <a:pt x="4660616" y="10969"/>
                    <a:pt x="4660616" y="24500"/>
                  </a:cubicBezTo>
                  <a:lnTo>
                    <a:pt x="4660616" y="2500715"/>
                  </a:lnTo>
                  <a:cubicBezTo>
                    <a:pt x="4660616" y="2507212"/>
                    <a:pt x="4658035" y="2513444"/>
                    <a:pt x="4653440" y="2518039"/>
                  </a:cubicBezTo>
                  <a:cubicBezTo>
                    <a:pt x="4648846" y="2522633"/>
                    <a:pt x="4642614" y="2525215"/>
                    <a:pt x="4636116" y="2525215"/>
                  </a:cubicBezTo>
                  <a:lnTo>
                    <a:pt x="24500" y="2525215"/>
                  </a:lnTo>
                  <a:cubicBezTo>
                    <a:pt x="10969" y="2525215"/>
                    <a:pt x="0" y="2514246"/>
                    <a:pt x="0" y="2500715"/>
                  </a:cubicBezTo>
                  <a:lnTo>
                    <a:pt x="0" y="24500"/>
                  </a:lnTo>
                  <a:cubicBezTo>
                    <a:pt x="0" y="10969"/>
                    <a:pt x="10969" y="0"/>
                    <a:pt x="24500" y="0"/>
                  </a:cubicBezTo>
                  <a:close/>
                </a:path>
              </a:pathLst>
            </a:custGeom>
            <a:solidFill>
              <a:srgbClr val="000000">
                <a:alpha val="21961"/>
              </a:srgbClr>
            </a:solidFill>
          </p:spPr>
          <p:txBody>
            <a:bodyPr/>
            <a:lstStyle/>
            <a:p>
              <a:endParaRPr lang="en-GB"/>
            </a:p>
          </p:txBody>
        </p:sp>
        <p:sp>
          <p:nvSpPr>
            <p:cNvPr id="4" name="TextBox 4"/>
            <p:cNvSpPr txBox="1"/>
            <p:nvPr/>
          </p:nvSpPr>
          <p:spPr>
            <a:xfrm>
              <a:off x="0" y="-38100"/>
              <a:ext cx="4660616" cy="2563315"/>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803986" y="803986"/>
            <a:ext cx="449429" cy="449429"/>
          </a:xfrm>
          <a:custGeom>
            <a:avLst/>
            <a:gdLst/>
            <a:ahLst/>
            <a:cxnLst/>
            <a:rect l="l" t="t" r="r" b="b"/>
            <a:pathLst>
              <a:path w="449429" h="449429">
                <a:moveTo>
                  <a:pt x="0" y="0"/>
                </a:moveTo>
                <a:lnTo>
                  <a:pt x="449428" y="0"/>
                </a:lnTo>
                <a:lnTo>
                  <a:pt x="449428" y="449428"/>
                </a:lnTo>
                <a:lnTo>
                  <a:pt x="0" y="4494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803986" y="2802300"/>
            <a:ext cx="7702622" cy="6456000"/>
            <a:chOff x="0" y="0"/>
            <a:chExt cx="2028674" cy="1736359"/>
          </a:xfrm>
        </p:grpSpPr>
        <p:sp>
          <p:nvSpPr>
            <p:cNvPr id="7" name="Freeform 7"/>
            <p:cNvSpPr/>
            <p:nvPr/>
          </p:nvSpPr>
          <p:spPr>
            <a:xfrm>
              <a:off x="0" y="0"/>
              <a:ext cx="2028674" cy="1736360"/>
            </a:xfrm>
            <a:custGeom>
              <a:avLst/>
              <a:gdLst/>
              <a:ahLst/>
              <a:cxnLst/>
              <a:rect l="l" t="t" r="r" b="b"/>
              <a:pathLst>
                <a:path w="2028674" h="1736360">
                  <a:moveTo>
                    <a:pt x="56286" y="0"/>
                  </a:moveTo>
                  <a:lnTo>
                    <a:pt x="1972388" y="0"/>
                  </a:lnTo>
                  <a:cubicBezTo>
                    <a:pt x="2003474" y="0"/>
                    <a:pt x="2028674" y="25200"/>
                    <a:pt x="2028674" y="56286"/>
                  </a:cubicBezTo>
                  <a:lnTo>
                    <a:pt x="2028674" y="1680074"/>
                  </a:lnTo>
                  <a:cubicBezTo>
                    <a:pt x="2028674" y="1711160"/>
                    <a:pt x="2003474" y="1736360"/>
                    <a:pt x="1972388" y="1736360"/>
                  </a:cubicBezTo>
                  <a:lnTo>
                    <a:pt x="56286" y="1736360"/>
                  </a:lnTo>
                  <a:cubicBezTo>
                    <a:pt x="41358" y="1736360"/>
                    <a:pt x="27041" y="1730429"/>
                    <a:pt x="16486" y="1719874"/>
                  </a:cubicBezTo>
                  <a:cubicBezTo>
                    <a:pt x="5930" y="1709318"/>
                    <a:pt x="0" y="1695002"/>
                    <a:pt x="0" y="1680074"/>
                  </a:cubicBezTo>
                  <a:lnTo>
                    <a:pt x="0" y="56286"/>
                  </a:lnTo>
                  <a:cubicBezTo>
                    <a:pt x="0" y="41358"/>
                    <a:pt x="5930" y="27041"/>
                    <a:pt x="16486" y="16486"/>
                  </a:cubicBezTo>
                  <a:cubicBezTo>
                    <a:pt x="27041" y="5930"/>
                    <a:pt x="41358" y="0"/>
                    <a:pt x="56286" y="0"/>
                  </a:cubicBezTo>
                  <a:close/>
                </a:path>
              </a:pathLst>
            </a:custGeom>
          </p:spPr>
          <p:style>
            <a:lnRef idx="0">
              <a:schemeClr val="accent4"/>
            </a:lnRef>
            <a:fillRef idx="3">
              <a:schemeClr val="accent4"/>
            </a:fillRef>
            <a:effectRef idx="3">
              <a:schemeClr val="accent4"/>
            </a:effectRef>
            <a:fontRef idx="minor">
              <a:schemeClr val="lt1"/>
            </a:fontRef>
          </p:style>
          <p:txBody>
            <a:bodyPr/>
            <a:lstStyle/>
            <a:p>
              <a:endParaRPr lang="en-GB"/>
            </a:p>
          </p:txBody>
        </p:sp>
        <p:sp>
          <p:nvSpPr>
            <p:cNvPr id="8" name="TextBox 8"/>
            <p:cNvSpPr txBox="1"/>
            <p:nvPr/>
          </p:nvSpPr>
          <p:spPr>
            <a:xfrm>
              <a:off x="0" y="-38100"/>
              <a:ext cx="2028674" cy="1774459"/>
            </a:xfrm>
            <a:prstGeom prst="rect">
              <a:avLst/>
            </a:prstGeom>
          </p:spPr>
          <p:style>
            <a:lnRef idx="0">
              <a:schemeClr val="accent4"/>
            </a:lnRef>
            <a:fillRef idx="3">
              <a:schemeClr val="accent4"/>
            </a:fillRef>
            <a:effectRef idx="3">
              <a:schemeClr val="accent4"/>
            </a:effectRef>
            <a:fontRef idx="minor">
              <a:schemeClr val="lt1"/>
            </a:fontRef>
          </p:style>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343793" y="535216"/>
            <a:ext cx="16648096" cy="1602873"/>
            <a:chOff x="0" y="0"/>
            <a:chExt cx="4384684" cy="422156"/>
          </a:xfrm>
        </p:grpSpPr>
        <p:sp>
          <p:nvSpPr>
            <p:cNvPr id="10" name="Freeform 10"/>
            <p:cNvSpPr/>
            <p:nvPr/>
          </p:nvSpPr>
          <p:spPr>
            <a:xfrm>
              <a:off x="0" y="0"/>
              <a:ext cx="4384684" cy="422156"/>
            </a:xfrm>
            <a:custGeom>
              <a:avLst/>
              <a:gdLst/>
              <a:ahLst/>
              <a:cxnLst/>
              <a:rect l="l" t="t" r="r" b="b"/>
              <a:pathLst>
                <a:path w="4384684" h="422156">
                  <a:moveTo>
                    <a:pt x="26042" y="0"/>
                  </a:moveTo>
                  <a:lnTo>
                    <a:pt x="4358642" y="0"/>
                  </a:lnTo>
                  <a:cubicBezTo>
                    <a:pt x="4365548" y="0"/>
                    <a:pt x="4372172" y="2744"/>
                    <a:pt x="4377056" y="7627"/>
                  </a:cubicBezTo>
                  <a:cubicBezTo>
                    <a:pt x="4381940" y="12511"/>
                    <a:pt x="4384684" y="19135"/>
                    <a:pt x="4384684" y="26042"/>
                  </a:cubicBezTo>
                  <a:lnTo>
                    <a:pt x="4384684" y="396114"/>
                  </a:lnTo>
                  <a:cubicBezTo>
                    <a:pt x="4384684" y="403021"/>
                    <a:pt x="4381940" y="409645"/>
                    <a:pt x="4377056" y="414528"/>
                  </a:cubicBezTo>
                  <a:cubicBezTo>
                    <a:pt x="4372172" y="419412"/>
                    <a:pt x="4365548" y="422156"/>
                    <a:pt x="4358642" y="422156"/>
                  </a:cubicBezTo>
                  <a:lnTo>
                    <a:pt x="26042" y="422156"/>
                  </a:lnTo>
                  <a:cubicBezTo>
                    <a:pt x="19135" y="422156"/>
                    <a:pt x="12511" y="419412"/>
                    <a:pt x="7627" y="414528"/>
                  </a:cubicBezTo>
                  <a:cubicBezTo>
                    <a:pt x="2744" y="409645"/>
                    <a:pt x="0" y="403021"/>
                    <a:pt x="0" y="396114"/>
                  </a:cubicBezTo>
                  <a:lnTo>
                    <a:pt x="0" y="26042"/>
                  </a:lnTo>
                  <a:cubicBezTo>
                    <a:pt x="0" y="19135"/>
                    <a:pt x="2744" y="12511"/>
                    <a:pt x="7627" y="7627"/>
                  </a:cubicBezTo>
                  <a:cubicBezTo>
                    <a:pt x="12511" y="2744"/>
                    <a:pt x="19135" y="0"/>
                    <a:pt x="26042" y="0"/>
                  </a:cubicBezTo>
                  <a:close/>
                </a:path>
              </a:pathLst>
            </a:custGeom>
            <a:solidFill>
              <a:srgbClr val="FFFFFF">
                <a:alpha val="21961"/>
              </a:srgbClr>
            </a:solidFill>
          </p:spPr>
          <p:txBody>
            <a:bodyPr/>
            <a:lstStyle/>
            <a:p>
              <a:endParaRPr lang="en-GB"/>
            </a:p>
          </p:txBody>
        </p:sp>
        <p:sp>
          <p:nvSpPr>
            <p:cNvPr id="11" name="TextBox 11"/>
            <p:cNvSpPr txBox="1"/>
            <p:nvPr/>
          </p:nvSpPr>
          <p:spPr>
            <a:xfrm>
              <a:off x="0" y="-38100"/>
              <a:ext cx="4384684" cy="460256"/>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916343" y="3782293"/>
            <a:ext cx="7477907" cy="4738477"/>
          </a:xfrm>
          <a:prstGeom prst="rect">
            <a:avLst/>
          </a:prstGeom>
        </p:spPr>
        <p:txBody>
          <a:bodyPr lIns="0" tIns="0" rIns="0" bIns="0" rtlCol="0" anchor="t">
            <a:spAutoFit/>
          </a:bodyPr>
          <a:lstStyle/>
          <a:p>
            <a:pPr algn="ctr">
              <a:lnSpc>
                <a:spcPts val="4124"/>
              </a:lnSpc>
            </a:pPr>
            <a:r>
              <a:rPr lang="en-US" sz="2946" dirty="0">
                <a:solidFill>
                  <a:srgbClr val="FFFFFF"/>
                </a:solidFill>
                <a:latin typeface="Poppins"/>
                <a:ea typeface="Poppins"/>
                <a:cs typeface="Poppins"/>
                <a:sym typeface="Poppins"/>
              </a:rPr>
              <a:t>Evaluation of the Use of OneDrive within Greenfield </a:t>
            </a:r>
          </a:p>
          <a:p>
            <a:pPr algn="ctr">
              <a:lnSpc>
                <a:spcPts val="4124"/>
              </a:lnSpc>
            </a:pPr>
            <a:endParaRPr lang="en-US" sz="2946" dirty="0">
              <a:solidFill>
                <a:srgbClr val="FFFFFF"/>
              </a:solidFill>
              <a:latin typeface="Poppins"/>
              <a:ea typeface="Poppins"/>
              <a:cs typeface="Poppins"/>
              <a:sym typeface="Poppins"/>
            </a:endParaRPr>
          </a:p>
          <a:p>
            <a:pPr algn="ctr">
              <a:lnSpc>
                <a:spcPts val="3125"/>
              </a:lnSpc>
            </a:pPr>
            <a:r>
              <a:rPr lang="en-US" sz="2232" dirty="0">
                <a:solidFill>
                  <a:srgbClr val="FFFFFF"/>
                </a:solidFill>
                <a:latin typeface="Poppins"/>
                <a:ea typeface="Poppins"/>
                <a:cs typeface="Poppins"/>
                <a:sym typeface="Poppins"/>
              </a:rPr>
              <a:t>The use of OneDrive within Greenfield Home Care Agency offers significant benefits for remote document access and strong collaboration.</a:t>
            </a:r>
          </a:p>
          <a:p>
            <a:pPr algn="ctr">
              <a:lnSpc>
                <a:spcPts val="3125"/>
              </a:lnSpc>
            </a:pPr>
            <a:endParaRPr lang="en-US" sz="2232" dirty="0">
              <a:solidFill>
                <a:srgbClr val="FFFFFF"/>
              </a:solidFill>
              <a:latin typeface="Poppins"/>
              <a:ea typeface="Poppins"/>
              <a:cs typeface="Poppins"/>
              <a:sym typeface="Poppins"/>
            </a:endParaRPr>
          </a:p>
          <a:p>
            <a:pPr algn="ctr">
              <a:lnSpc>
                <a:spcPts val="3125"/>
              </a:lnSpc>
            </a:pPr>
            <a:r>
              <a:rPr lang="en-US" sz="2232" dirty="0">
                <a:solidFill>
                  <a:srgbClr val="FFFFFF"/>
                </a:solidFill>
                <a:latin typeface="Poppins"/>
                <a:ea typeface="Poppins"/>
                <a:cs typeface="Poppins"/>
                <a:sym typeface="Poppins"/>
              </a:rPr>
              <a:t>OneDrive provides features such as real-time co-authoring that allow multiple staff members to work on the same document effectively.</a:t>
            </a:r>
          </a:p>
          <a:p>
            <a:pPr algn="ctr">
              <a:lnSpc>
                <a:spcPts val="3125"/>
              </a:lnSpc>
            </a:pPr>
            <a:endParaRPr lang="en-US" sz="2232" dirty="0">
              <a:solidFill>
                <a:srgbClr val="FFFFFF"/>
              </a:solidFill>
              <a:latin typeface="Poppins"/>
              <a:ea typeface="Poppins"/>
              <a:cs typeface="Poppins"/>
              <a:sym typeface="Poppins"/>
            </a:endParaRPr>
          </a:p>
        </p:txBody>
      </p:sp>
      <p:sp>
        <p:nvSpPr>
          <p:cNvPr id="13" name="TextBox 13"/>
          <p:cNvSpPr txBox="1"/>
          <p:nvPr/>
        </p:nvSpPr>
        <p:spPr>
          <a:xfrm>
            <a:off x="1253414" y="563791"/>
            <a:ext cx="16648096" cy="1568578"/>
          </a:xfrm>
          <a:prstGeom prst="rect">
            <a:avLst/>
          </a:prstGeom>
        </p:spPr>
        <p:txBody>
          <a:bodyPr lIns="0" tIns="0" rIns="0" bIns="0" rtlCol="0" anchor="t">
            <a:spAutoFit/>
          </a:bodyPr>
          <a:lstStyle/>
          <a:p>
            <a:pPr algn="ctr">
              <a:lnSpc>
                <a:spcPts val="5814"/>
              </a:lnSpc>
            </a:pPr>
            <a:r>
              <a:rPr lang="en-US" sz="5700" b="1" spc="-256">
                <a:solidFill>
                  <a:srgbClr val="FFFFFF"/>
                </a:solidFill>
                <a:latin typeface="Telegraf Bold"/>
                <a:ea typeface="Telegraf Bold"/>
                <a:cs typeface="Telegraf Bold"/>
                <a:sym typeface="Telegraf Bold"/>
              </a:rPr>
              <a:t>Group Member 2: Microsoft 365 Communication or Collaboration Tool </a:t>
            </a:r>
          </a:p>
        </p:txBody>
      </p:sp>
      <p:grpSp>
        <p:nvGrpSpPr>
          <p:cNvPr id="14" name="Group 14"/>
          <p:cNvGrpSpPr/>
          <p:nvPr/>
        </p:nvGrpSpPr>
        <p:grpSpPr>
          <a:xfrm>
            <a:off x="9602163" y="2660639"/>
            <a:ext cx="7881851" cy="6456000"/>
            <a:chOff x="0" y="0"/>
            <a:chExt cx="2075878" cy="1700346"/>
          </a:xfrm>
        </p:grpSpPr>
        <p:sp>
          <p:nvSpPr>
            <p:cNvPr id="15" name="Freeform 15"/>
            <p:cNvSpPr/>
            <p:nvPr/>
          </p:nvSpPr>
          <p:spPr>
            <a:xfrm>
              <a:off x="0" y="0"/>
              <a:ext cx="2075879" cy="1700346"/>
            </a:xfrm>
            <a:custGeom>
              <a:avLst/>
              <a:gdLst/>
              <a:ahLst/>
              <a:cxnLst/>
              <a:rect l="l" t="t" r="r" b="b"/>
              <a:pathLst>
                <a:path w="2075879" h="1700346">
                  <a:moveTo>
                    <a:pt x="55006" y="0"/>
                  </a:moveTo>
                  <a:lnTo>
                    <a:pt x="2020873" y="0"/>
                  </a:lnTo>
                  <a:cubicBezTo>
                    <a:pt x="2035461" y="0"/>
                    <a:pt x="2049452" y="5795"/>
                    <a:pt x="2059768" y="16111"/>
                  </a:cubicBezTo>
                  <a:cubicBezTo>
                    <a:pt x="2070083" y="26426"/>
                    <a:pt x="2075879" y="40417"/>
                    <a:pt x="2075879" y="55006"/>
                  </a:cubicBezTo>
                  <a:lnTo>
                    <a:pt x="2075879" y="1645340"/>
                  </a:lnTo>
                  <a:cubicBezTo>
                    <a:pt x="2075879" y="1659928"/>
                    <a:pt x="2070083" y="1673919"/>
                    <a:pt x="2059768" y="1684235"/>
                  </a:cubicBezTo>
                  <a:cubicBezTo>
                    <a:pt x="2049452" y="1694550"/>
                    <a:pt x="2035461" y="1700346"/>
                    <a:pt x="2020873" y="1700346"/>
                  </a:cubicBezTo>
                  <a:lnTo>
                    <a:pt x="55006" y="1700346"/>
                  </a:lnTo>
                  <a:cubicBezTo>
                    <a:pt x="24627" y="1700346"/>
                    <a:pt x="0" y="1675719"/>
                    <a:pt x="0" y="1645340"/>
                  </a:cubicBezTo>
                  <a:lnTo>
                    <a:pt x="0" y="55006"/>
                  </a:lnTo>
                  <a:cubicBezTo>
                    <a:pt x="0" y="40417"/>
                    <a:pt x="5795" y="26426"/>
                    <a:pt x="16111" y="16111"/>
                  </a:cubicBezTo>
                  <a:cubicBezTo>
                    <a:pt x="26426" y="5795"/>
                    <a:pt x="40417" y="0"/>
                    <a:pt x="55006" y="0"/>
                  </a:cubicBezTo>
                  <a:close/>
                </a:path>
              </a:pathLst>
            </a:custGeom>
          </p:spPr>
          <p:style>
            <a:lnRef idx="0">
              <a:schemeClr val="accent2"/>
            </a:lnRef>
            <a:fillRef idx="3">
              <a:schemeClr val="accent2"/>
            </a:fillRef>
            <a:effectRef idx="3">
              <a:schemeClr val="accent2"/>
            </a:effectRef>
            <a:fontRef idx="minor">
              <a:schemeClr val="lt1"/>
            </a:fontRef>
          </p:style>
          <p:txBody>
            <a:bodyPr/>
            <a:lstStyle/>
            <a:p>
              <a:endParaRPr lang="en-GB"/>
            </a:p>
          </p:txBody>
        </p:sp>
        <p:sp>
          <p:nvSpPr>
            <p:cNvPr id="16" name="TextBox 16"/>
            <p:cNvSpPr txBox="1"/>
            <p:nvPr/>
          </p:nvSpPr>
          <p:spPr>
            <a:xfrm>
              <a:off x="0" y="-38100"/>
              <a:ext cx="2075878" cy="1738446"/>
            </a:xfrm>
            <a:prstGeom prst="rect">
              <a:avLst/>
            </a:prstGeom>
          </p:spPr>
          <p:txBody>
            <a:bodyPr lIns="50800" tIns="50800" rIns="50800" bIns="50800" rtlCol="0" anchor="ctr"/>
            <a:lstStyle/>
            <a:p>
              <a:pPr algn="ctr">
                <a:lnSpc>
                  <a:spcPts val="2659"/>
                </a:lnSpc>
                <a:spcBef>
                  <a:spcPct val="0"/>
                </a:spcBef>
              </a:pPr>
              <a:endParaRPr/>
            </a:p>
          </p:txBody>
        </p:sp>
      </p:grpSp>
      <p:sp>
        <p:nvSpPr>
          <p:cNvPr id="17" name="TextBox 17"/>
          <p:cNvSpPr txBox="1"/>
          <p:nvPr/>
        </p:nvSpPr>
        <p:spPr>
          <a:xfrm>
            <a:off x="9804134" y="3256508"/>
            <a:ext cx="7477907" cy="5264262"/>
          </a:xfrm>
          <a:prstGeom prst="rect">
            <a:avLst/>
          </a:prstGeom>
        </p:spPr>
        <p:txBody>
          <a:bodyPr lIns="0" tIns="0" rIns="0" bIns="0" rtlCol="0" anchor="t">
            <a:spAutoFit/>
          </a:bodyPr>
          <a:lstStyle/>
          <a:p>
            <a:pPr algn="ctr">
              <a:lnSpc>
                <a:spcPts val="4124"/>
              </a:lnSpc>
            </a:pPr>
            <a:r>
              <a:rPr lang="en-US" sz="2946" dirty="0">
                <a:solidFill>
                  <a:srgbClr val="FFFFFF"/>
                </a:solidFill>
                <a:latin typeface="Poppins"/>
                <a:ea typeface="Poppins"/>
                <a:cs typeface="Poppins"/>
                <a:sym typeface="Poppins"/>
              </a:rPr>
              <a:t>Role of OneDrive to Help Staff Communicate Across Different Locations</a:t>
            </a:r>
          </a:p>
          <a:p>
            <a:pPr algn="ctr">
              <a:lnSpc>
                <a:spcPts val="4124"/>
              </a:lnSpc>
            </a:pPr>
            <a:endParaRPr lang="en-US" sz="2946" dirty="0">
              <a:solidFill>
                <a:srgbClr val="FFFFFF"/>
              </a:solidFill>
              <a:latin typeface="Poppins"/>
              <a:ea typeface="Poppins"/>
              <a:cs typeface="Poppins"/>
              <a:sym typeface="Poppins"/>
            </a:endParaRPr>
          </a:p>
          <a:p>
            <a:pPr algn="ctr">
              <a:lnSpc>
                <a:spcPts val="3125"/>
              </a:lnSpc>
            </a:pPr>
            <a:r>
              <a:rPr lang="en-US" sz="2232" dirty="0">
                <a:solidFill>
                  <a:srgbClr val="FFFFFF"/>
                </a:solidFill>
                <a:latin typeface="Poppins"/>
                <a:ea typeface="Poppins"/>
                <a:cs typeface="Poppins"/>
                <a:sym typeface="Poppins"/>
              </a:rPr>
              <a:t>OneDrive plays a critical role in home care agencies by providing a secure, </a:t>
            </a:r>
            <a:r>
              <a:rPr lang="en-US" sz="2232" dirty="0" err="1">
                <a:solidFill>
                  <a:srgbClr val="FFFFFF"/>
                </a:solidFill>
                <a:latin typeface="Poppins"/>
                <a:ea typeface="Poppins"/>
                <a:cs typeface="Poppins"/>
                <a:sym typeface="Poppins"/>
              </a:rPr>
              <a:t>centralised</a:t>
            </a:r>
            <a:r>
              <a:rPr lang="en-US" sz="2232" dirty="0">
                <a:solidFill>
                  <a:srgbClr val="FFFFFF"/>
                </a:solidFill>
                <a:latin typeface="Poppins"/>
                <a:ea typeface="Poppins"/>
                <a:cs typeface="Poppins"/>
                <a:sym typeface="Poppins"/>
              </a:rPr>
              <a:t> cloud-based platform that enables caregivers, nurses and administrative staff to communicate and collaborate across different locations. </a:t>
            </a:r>
          </a:p>
          <a:p>
            <a:pPr algn="ctr">
              <a:lnSpc>
                <a:spcPts val="3125"/>
              </a:lnSpc>
            </a:pPr>
            <a:endParaRPr lang="en-US" sz="2232" dirty="0">
              <a:solidFill>
                <a:srgbClr val="FFFFFF"/>
              </a:solidFill>
              <a:latin typeface="Poppins"/>
              <a:ea typeface="Poppins"/>
              <a:cs typeface="Poppins"/>
              <a:sym typeface="Poppins"/>
            </a:endParaRPr>
          </a:p>
          <a:p>
            <a:pPr algn="ctr">
              <a:lnSpc>
                <a:spcPts val="3125"/>
              </a:lnSpc>
            </a:pPr>
            <a:r>
              <a:rPr lang="en-US" sz="2232" dirty="0">
                <a:solidFill>
                  <a:srgbClr val="FFFFFF"/>
                </a:solidFill>
                <a:latin typeface="Poppins"/>
                <a:ea typeface="Poppins"/>
                <a:cs typeface="Poppins"/>
                <a:sym typeface="Poppins"/>
              </a:rPr>
              <a:t>It involves patient homes, remote offices and agency headquarters. </a:t>
            </a:r>
          </a:p>
        </p:txBody>
      </p:sp>
      <p:sp>
        <p:nvSpPr>
          <p:cNvPr id="19" name="TextBox 18">
            <a:extLst>
              <a:ext uri="{FF2B5EF4-FFF2-40B4-BE49-F238E27FC236}">
                <a16:creationId xmlns:a16="http://schemas.microsoft.com/office/drawing/2014/main" id="{FCB607C5-CDF5-95D8-06BB-A9F8C910EFDB}"/>
              </a:ext>
            </a:extLst>
          </p:cNvPr>
          <p:cNvSpPr txBox="1"/>
          <p:nvPr/>
        </p:nvSpPr>
        <p:spPr>
          <a:xfrm>
            <a:off x="4572000" y="4960540"/>
            <a:ext cx="9144000" cy="369332"/>
          </a:xfrm>
          <a:prstGeom prst="rect">
            <a:avLst/>
          </a:prstGeom>
          <a:noFill/>
        </p:spPr>
        <p:txBody>
          <a:bodyPr wrap="square">
            <a:spAutoFit/>
          </a:bodyPr>
          <a:lstStyle/>
          <a:p>
            <a:endParaRPr lang="en-US" dirty="0"/>
          </a:p>
        </p:txBody>
      </p:sp>
      <p:sp>
        <p:nvSpPr>
          <p:cNvPr id="21" name="TextBox 20">
            <a:extLst>
              <a:ext uri="{FF2B5EF4-FFF2-40B4-BE49-F238E27FC236}">
                <a16:creationId xmlns:a16="http://schemas.microsoft.com/office/drawing/2014/main" id="{9E7F79AF-4767-F8B3-3CA6-CEFDAC99B03E}"/>
              </a:ext>
            </a:extLst>
          </p:cNvPr>
          <p:cNvSpPr txBox="1"/>
          <p:nvPr/>
        </p:nvSpPr>
        <p:spPr>
          <a:xfrm>
            <a:off x="4572000" y="4619346"/>
            <a:ext cx="9144000" cy="369332"/>
          </a:xfrm>
          <a:prstGeom prst="rect">
            <a:avLst/>
          </a:prstGeom>
          <a:noFill/>
        </p:spPr>
        <p:txBody>
          <a:bodyPr wrap="square">
            <a:spAutoFit/>
          </a:bodyPr>
          <a:lstStyle/>
          <a:p>
            <a:endParaRPr lang="en-US" dirty="0"/>
          </a:p>
        </p:txBody>
      </p:sp>
      <p:sp>
        <p:nvSpPr>
          <p:cNvPr id="22" name="Rectangle 1">
            <a:extLst>
              <a:ext uri="{FF2B5EF4-FFF2-40B4-BE49-F238E27FC236}">
                <a16:creationId xmlns:a16="http://schemas.microsoft.com/office/drawing/2014/main" id="{633CCFED-B8EF-6758-6C1B-F3E52F9823FB}"/>
              </a:ext>
            </a:extLst>
          </p:cNvPr>
          <p:cNvSpPr>
            <a:spLocks noChangeArrowheads="1"/>
          </p:cNvSpPr>
          <p:nvPr/>
        </p:nvSpPr>
        <p:spPr bwMode="auto">
          <a:xfrm>
            <a:off x="0" y="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3" name="Rectangle 2">
            <a:extLst>
              <a:ext uri="{FF2B5EF4-FFF2-40B4-BE49-F238E27FC236}">
                <a16:creationId xmlns:a16="http://schemas.microsoft.com/office/drawing/2014/main" id="{132B0447-549C-02DE-ADC5-FD0EA32F49FA}"/>
              </a:ext>
            </a:extLst>
          </p:cNvPr>
          <p:cNvSpPr>
            <a:spLocks noChangeArrowheads="1"/>
          </p:cNvSpPr>
          <p:nvPr/>
        </p:nvSpPr>
        <p:spPr bwMode="auto">
          <a:xfrm>
            <a:off x="152400" y="1524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9033D">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803986" y="803986"/>
            <a:ext cx="449429" cy="449429"/>
          </a:xfrm>
          <a:custGeom>
            <a:avLst/>
            <a:gdLst/>
            <a:ahLst/>
            <a:cxnLst/>
            <a:rect l="l" t="t" r="r" b="b"/>
            <a:pathLst>
              <a:path w="449429" h="449429">
                <a:moveTo>
                  <a:pt x="0" y="0"/>
                </a:moveTo>
                <a:lnTo>
                  <a:pt x="449428" y="0"/>
                </a:lnTo>
                <a:lnTo>
                  <a:pt x="449428" y="449428"/>
                </a:lnTo>
                <a:lnTo>
                  <a:pt x="0" y="4494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8648428" y="2477053"/>
            <a:ext cx="9154785" cy="6435209"/>
            <a:chOff x="0" y="0"/>
            <a:chExt cx="1675006" cy="1177418"/>
          </a:xfrm>
        </p:grpSpPr>
        <p:sp>
          <p:nvSpPr>
            <p:cNvPr id="4" name="Freeform 4"/>
            <p:cNvSpPr/>
            <p:nvPr/>
          </p:nvSpPr>
          <p:spPr>
            <a:xfrm>
              <a:off x="0" y="0"/>
              <a:ext cx="1675006" cy="1177418"/>
            </a:xfrm>
            <a:custGeom>
              <a:avLst/>
              <a:gdLst/>
              <a:ahLst/>
              <a:cxnLst/>
              <a:rect l="l" t="t" r="r" b="b"/>
              <a:pathLst>
                <a:path w="1675006" h="1177418">
                  <a:moveTo>
                    <a:pt x="47357" y="0"/>
                  </a:moveTo>
                  <a:lnTo>
                    <a:pt x="1627649" y="0"/>
                  </a:lnTo>
                  <a:cubicBezTo>
                    <a:pt x="1640208" y="0"/>
                    <a:pt x="1652254" y="4989"/>
                    <a:pt x="1661135" y="13871"/>
                  </a:cubicBezTo>
                  <a:cubicBezTo>
                    <a:pt x="1670016" y="22752"/>
                    <a:pt x="1675006" y="34797"/>
                    <a:pt x="1675006" y="47357"/>
                  </a:cubicBezTo>
                  <a:lnTo>
                    <a:pt x="1675006" y="1130061"/>
                  </a:lnTo>
                  <a:cubicBezTo>
                    <a:pt x="1675006" y="1142621"/>
                    <a:pt x="1670016" y="1154667"/>
                    <a:pt x="1661135" y="1163548"/>
                  </a:cubicBezTo>
                  <a:cubicBezTo>
                    <a:pt x="1652254" y="1172429"/>
                    <a:pt x="1640208" y="1177418"/>
                    <a:pt x="1627649" y="1177418"/>
                  </a:cubicBezTo>
                  <a:lnTo>
                    <a:pt x="47357" y="1177418"/>
                  </a:lnTo>
                  <a:cubicBezTo>
                    <a:pt x="34797" y="1177418"/>
                    <a:pt x="22752" y="1172429"/>
                    <a:pt x="13871" y="1163548"/>
                  </a:cubicBezTo>
                  <a:cubicBezTo>
                    <a:pt x="4989" y="1154667"/>
                    <a:pt x="0" y="1142621"/>
                    <a:pt x="0" y="1130061"/>
                  </a:cubicBezTo>
                  <a:lnTo>
                    <a:pt x="0" y="47357"/>
                  </a:lnTo>
                  <a:cubicBezTo>
                    <a:pt x="0" y="34797"/>
                    <a:pt x="4989" y="22752"/>
                    <a:pt x="13871" y="13871"/>
                  </a:cubicBezTo>
                  <a:cubicBezTo>
                    <a:pt x="22752" y="4989"/>
                    <a:pt x="34797" y="0"/>
                    <a:pt x="47357" y="0"/>
                  </a:cubicBezTo>
                  <a:close/>
                </a:path>
              </a:pathLst>
            </a:custGeom>
            <a:blipFill>
              <a:blip r:embed="rId5"/>
              <a:stretch>
                <a:fillRect l="-3659" r="-3659"/>
              </a:stretch>
            </a:blipFill>
          </p:spPr>
          <p:txBody>
            <a:bodyPr/>
            <a:lstStyle/>
            <a:p>
              <a:endParaRPr lang="en-GB"/>
            </a:p>
          </p:txBody>
        </p:sp>
      </p:grpSp>
      <p:grpSp>
        <p:nvGrpSpPr>
          <p:cNvPr id="5" name="Group 5"/>
          <p:cNvGrpSpPr/>
          <p:nvPr/>
        </p:nvGrpSpPr>
        <p:grpSpPr>
          <a:xfrm>
            <a:off x="803986" y="1441481"/>
            <a:ext cx="7145508" cy="4253176"/>
            <a:chOff x="0" y="0"/>
            <a:chExt cx="1881944" cy="1120178"/>
          </a:xfrm>
        </p:grpSpPr>
        <p:sp>
          <p:nvSpPr>
            <p:cNvPr id="6" name="Freeform 6"/>
            <p:cNvSpPr/>
            <p:nvPr/>
          </p:nvSpPr>
          <p:spPr>
            <a:xfrm>
              <a:off x="0" y="0"/>
              <a:ext cx="1881944" cy="1120178"/>
            </a:xfrm>
            <a:custGeom>
              <a:avLst/>
              <a:gdLst/>
              <a:ahLst/>
              <a:cxnLst/>
              <a:rect l="l" t="t" r="r" b="b"/>
              <a:pathLst>
                <a:path w="1881944" h="1120178">
                  <a:moveTo>
                    <a:pt x="60674" y="0"/>
                  </a:moveTo>
                  <a:lnTo>
                    <a:pt x="1821270" y="0"/>
                  </a:lnTo>
                  <a:cubicBezTo>
                    <a:pt x="1854780" y="0"/>
                    <a:pt x="1881944" y="27165"/>
                    <a:pt x="1881944" y="60674"/>
                  </a:cubicBezTo>
                  <a:lnTo>
                    <a:pt x="1881944" y="1059504"/>
                  </a:lnTo>
                  <a:cubicBezTo>
                    <a:pt x="1881944" y="1093013"/>
                    <a:pt x="1854780" y="1120178"/>
                    <a:pt x="1821270" y="1120178"/>
                  </a:cubicBezTo>
                  <a:lnTo>
                    <a:pt x="60674" y="1120178"/>
                  </a:lnTo>
                  <a:cubicBezTo>
                    <a:pt x="27165" y="1120178"/>
                    <a:pt x="0" y="1093013"/>
                    <a:pt x="0" y="1059504"/>
                  </a:cubicBezTo>
                  <a:lnTo>
                    <a:pt x="0" y="60674"/>
                  </a:lnTo>
                  <a:cubicBezTo>
                    <a:pt x="0" y="27165"/>
                    <a:pt x="27165" y="0"/>
                    <a:pt x="60674" y="0"/>
                  </a:cubicBezTo>
                  <a:close/>
                </a:path>
              </a:pathLst>
            </a:custGeom>
            <a:gradFill rotWithShape="1">
              <a:gsLst>
                <a:gs pos="0">
                  <a:srgbClr val="000000">
                    <a:alpha val="78000"/>
                  </a:srgbClr>
                </a:gs>
                <a:gs pos="100000">
                  <a:srgbClr val="DDDDDD">
                    <a:alpha val="14820"/>
                  </a:srgbClr>
                </a:gs>
              </a:gsLst>
              <a:lin ang="2700000"/>
            </a:gradFill>
          </p:spPr>
          <p:txBody>
            <a:bodyPr/>
            <a:lstStyle/>
            <a:p>
              <a:endParaRPr lang="en-GB"/>
            </a:p>
          </p:txBody>
        </p:sp>
        <p:sp>
          <p:nvSpPr>
            <p:cNvPr id="7" name="TextBox 7"/>
            <p:cNvSpPr txBox="1"/>
            <p:nvPr/>
          </p:nvSpPr>
          <p:spPr>
            <a:xfrm>
              <a:off x="0" y="-66675"/>
              <a:ext cx="1881944" cy="1186853"/>
            </a:xfrm>
            <a:prstGeom prst="rect">
              <a:avLst/>
            </a:prstGeom>
          </p:spPr>
          <p:txBody>
            <a:bodyPr lIns="50800" tIns="50800" rIns="50800" bIns="50800" rtlCol="0" anchor="ctr"/>
            <a:lstStyle/>
            <a:p>
              <a:pPr algn="ctr">
                <a:lnSpc>
                  <a:spcPts val="3151"/>
                </a:lnSpc>
              </a:pPr>
              <a:endParaRPr/>
            </a:p>
          </p:txBody>
        </p:sp>
      </p:grpSp>
      <p:grpSp>
        <p:nvGrpSpPr>
          <p:cNvPr id="8" name="Group 8"/>
          <p:cNvGrpSpPr/>
          <p:nvPr/>
        </p:nvGrpSpPr>
        <p:grpSpPr>
          <a:xfrm>
            <a:off x="803986" y="5885158"/>
            <a:ext cx="7145508" cy="4022534"/>
            <a:chOff x="0" y="0"/>
            <a:chExt cx="1881944" cy="1059433"/>
          </a:xfrm>
        </p:grpSpPr>
        <p:sp>
          <p:nvSpPr>
            <p:cNvPr id="9" name="Freeform 9"/>
            <p:cNvSpPr/>
            <p:nvPr/>
          </p:nvSpPr>
          <p:spPr>
            <a:xfrm>
              <a:off x="0" y="0"/>
              <a:ext cx="1881944" cy="1059433"/>
            </a:xfrm>
            <a:custGeom>
              <a:avLst/>
              <a:gdLst/>
              <a:ahLst/>
              <a:cxnLst/>
              <a:rect l="l" t="t" r="r" b="b"/>
              <a:pathLst>
                <a:path w="1881944" h="1059433">
                  <a:moveTo>
                    <a:pt x="60674" y="0"/>
                  </a:moveTo>
                  <a:lnTo>
                    <a:pt x="1821270" y="0"/>
                  </a:lnTo>
                  <a:cubicBezTo>
                    <a:pt x="1854780" y="0"/>
                    <a:pt x="1881944" y="27165"/>
                    <a:pt x="1881944" y="60674"/>
                  </a:cubicBezTo>
                  <a:lnTo>
                    <a:pt x="1881944" y="998759"/>
                  </a:lnTo>
                  <a:cubicBezTo>
                    <a:pt x="1881944" y="1014851"/>
                    <a:pt x="1875552" y="1030283"/>
                    <a:pt x="1864173" y="1041662"/>
                  </a:cubicBezTo>
                  <a:cubicBezTo>
                    <a:pt x="1852795" y="1053040"/>
                    <a:pt x="1837362" y="1059433"/>
                    <a:pt x="1821270" y="1059433"/>
                  </a:cubicBezTo>
                  <a:lnTo>
                    <a:pt x="60674" y="1059433"/>
                  </a:lnTo>
                  <a:cubicBezTo>
                    <a:pt x="27165" y="1059433"/>
                    <a:pt x="0" y="1032268"/>
                    <a:pt x="0" y="998759"/>
                  </a:cubicBezTo>
                  <a:lnTo>
                    <a:pt x="0" y="60674"/>
                  </a:lnTo>
                  <a:cubicBezTo>
                    <a:pt x="0" y="27165"/>
                    <a:pt x="27165" y="0"/>
                    <a:pt x="60674" y="0"/>
                  </a:cubicBezTo>
                  <a:close/>
                </a:path>
              </a:pathLst>
            </a:custGeom>
            <a:gradFill rotWithShape="1">
              <a:gsLst>
                <a:gs pos="0">
                  <a:srgbClr val="000F9B">
                    <a:alpha val="100000"/>
                  </a:srgbClr>
                </a:gs>
                <a:gs pos="50000">
                  <a:srgbClr val="EB0000">
                    <a:alpha val="100000"/>
                  </a:srgbClr>
                </a:gs>
                <a:gs pos="100000">
                  <a:srgbClr val="A000EB">
                    <a:alpha val="100000"/>
                  </a:srgbClr>
                </a:gs>
              </a:gsLst>
              <a:path path="circle">
                <a:fillToRect r="100000" b="100000"/>
              </a:path>
              <a:tileRect l="-100000" t="-100000"/>
            </a:gradFill>
          </p:spPr>
          <p:txBody>
            <a:bodyPr/>
            <a:lstStyle/>
            <a:p>
              <a:endParaRPr lang="en-GB"/>
            </a:p>
          </p:txBody>
        </p:sp>
        <p:sp>
          <p:nvSpPr>
            <p:cNvPr id="10" name="TextBox 10"/>
            <p:cNvSpPr txBox="1"/>
            <p:nvPr/>
          </p:nvSpPr>
          <p:spPr>
            <a:xfrm>
              <a:off x="0" y="-66675"/>
              <a:ext cx="1881944" cy="1126108"/>
            </a:xfrm>
            <a:prstGeom prst="rect">
              <a:avLst/>
            </a:prstGeom>
          </p:spPr>
          <p:txBody>
            <a:bodyPr lIns="50800" tIns="50800" rIns="50800" bIns="50800" rtlCol="0" anchor="ctr"/>
            <a:lstStyle/>
            <a:p>
              <a:pPr algn="ctr">
                <a:lnSpc>
                  <a:spcPts val="3151"/>
                </a:lnSpc>
              </a:pPr>
              <a:endParaRPr/>
            </a:p>
          </p:txBody>
        </p:sp>
      </p:grpSp>
      <p:sp>
        <p:nvSpPr>
          <p:cNvPr id="11" name="TextBox 11"/>
          <p:cNvSpPr txBox="1"/>
          <p:nvPr/>
        </p:nvSpPr>
        <p:spPr>
          <a:xfrm>
            <a:off x="1656682" y="367080"/>
            <a:ext cx="15314230" cy="747041"/>
          </a:xfrm>
          <a:prstGeom prst="rect">
            <a:avLst/>
          </a:prstGeom>
        </p:spPr>
        <p:txBody>
          <a:bodyPr lIns="0" tIns="0" rIns="0" bIns="0" rtlCol="0" anchor="t">
            <a:spAutoFit/>
          </a:bodyPr>
          <a:lstStyle/>
          <a:p>
            <a:pPr algn="ctr">
              <a:lnSpc>
                <a:spcPts val="5282"/>
              </a:lnSpc>
            </a:pPr>
            <a:r>
              <a:rPr lang="en-US" sz="5178" b="1" spc="-233">
                <a:solidFill>
                  <a:srgbClr val="FFFFFF"/>
                </a:solidFill>
                <a:latin typeface="Telegraf Bold"/>
                <a:ea typeface="Telegraf Bold"/>
                <a:cs typeface="Telegraf Bold"/>
                <a:sym typeface="Telegraf Bold"/>
              </a:rPr>
              <a:t>Contd...</a:t>
            </a:r>
          </a:p>
        </p:txBody>
      </p:sp>
      <p:sp>
        <p:nvSpPr>
          <p:cNvPr id="12" name="TextBox 12"/>
          <p:cNvSpPr txBox="1"/>
          <p:nvPr/>
        </p:nvSpPr>
        <p:spPr>
          <a:xfrm>
            <a:off x="579743" y="1814217"/>
            <a:ext cx="7145508" cy="3441031"/>
          </a:xfrm>
          <a:prstGeom prst="rect">
            <a:avLst/>
          </a:prstGeom>
        </p:spPr>
        <p:txBody>
          <a:bodyPr lIns="0" tIns="0" rIns="0" bIns="0" rtlCol="0" anchor="t">
            <a:spAutoFit/>
          </a:bodyPr>
          <a:lstStyle/>
          <a:p>
            <a:pPr algn="ctr">
              <a:lnSpc>
                <a:spcPts val="3011"/>
              </a:lnSpc>
              <a:spcBef>
                <a:spcPct val="0"/>
              </a:spcBef>
            </a:pPr>
            <a:r>
              <a:rPr lang="en-US" sz="2151" b="1">
                <a:solidFill>
                  <a:srgbClr val="FFFFFF"/>
                </a:solidFill>
                <a:latin typeface="Poppins Bold"/>
                <a:ea typeface="Poppins Bold"/>
                <a:cs typeface="Poppins Bold"/>
                <a:sym typeface="Poppins Bold"/>
              </a:rPr>
              <a:t>Advantages of OneDrive</a:t>
            </a:r>
            <a:r>
              <a:rPr lang="en-US" sz="2151">
                <a:solidFill>
                  <a:srgbClr val="FFFFFF"/>
                </a:solidFill>
                <a:latin typeface="Poppins"/>
                <a:ea typeface="Poppins"/>
                <a:cs typeface="Poppins"/>
                <a:sym typeface="Poppins"/>
              </a:rPr>
              <a:t> </a:t>
            </a:r>
          </a:p>
          <a:p>
            <a:pPr algn="ctr">
              <a:lnSpc>
                <a:spcPts val="3011"/>
              </a:lnSpc>
              <a:spcBef>
                <a:spcPct val="0"/>
              </a:spcBef>
            </a:pPr>
            <a:r>
              <a:rPr lang="en-US" sz="2151">
                <a:solidFill>
                  <a:srgbClr val="FFFFFF"/>
                </a:solidFill>
                <a:latin typeface="Poppins"/>
                <a:ea typeface="Poppins"/>
                <a:cs typeface="Poppins"/>
                <a:sym typeface="Poppins"/>
              </a:rPr>
              <a:t>OneDrive provides valuable advantages for home care agencies, specifically in improving security, enabling mobile, remote and hybrid work and improving collaboration among scattered employees. As a cloud-based storage solution, it allows care assistants, nurses and office staff to securely access and share patient documents in real-time. </a:t>
            </a:r>
          </a:p>
        </p:txBody>
      </p:sp>
      <p:sp>
        <p:nvSpPr>
          <p:cNvPr id="13" name="TextBox 13"/>
          <p:cNvSpPr txBox="1"/>
          <p:nvPr/>
        </p:nvSpPr>
        <p:spPr>
          <a:xfrm>
            <a:off x="916343" y="6256633"/>
            <a:ext cx="6920793" cy="3209891"/>
          </a:xfrm>
          <a:prstGeom prst="rect">
            <a:avLst/>
          </a:prstGeom>
        </p:spPr>
        <p:txBody>
          <a:bodyPr lIns="0" tIns="0" rIns="0" bIns="0" rtlCol="0" anchor="t">
            <a:spAutoFit/>
          </a:bodyPr>
          <a:lstStyle/>
          <a:p>
            <a:pPr algn="ctr">
              <a:lnSpc>
                <a:spcPts val="3151"/>
              </a:lnSpc>
              <a:spcBef>
                <a:spcPct val="0"/>
              </a:spcBef>
            </a:pPr>
            <a:r>
              <a:rPr lang="en-US" sz="2251" b="1">
                <a:solidFill>
                  <a:srgbClr val="FFFFFF"/>
                </a:solidFill>
                <a:latin typeface="Poppins Bold"/>
                <a:ea typeface="Poppins Bold"/>
                <a:cs typeface="Poppins Bold"/>
                <a:sym typeface="Poppins Bold"/>
              </a:rPr>
              <a:t>Challenges in Managing OneDrive</a:t>
            </a:r>
          </a:p>
          <a:p>
            <a:pPr algn="ctr">
              <a:lnSpc>
                <a:spcPts val="3151"/>
              </a:lnSpc>
              <a:spcBef>
                <a:spcPct val="0"/>
              </a:spcBef>
            </a:pPr>
            <a:r>
              <a:rPr lang="en-US" sz="2251">
                <a:solidFill>
                  <a:srgbClr val="FFFFFF"/>
                </a:solidFill>
                <a:latin typeface="Poppins"/>
                <a:ea typeface="Poppins"/>
                <a:cs typeface="Poppins"/>
                <a:sym typeface="Poppins"/>
              </a:rPr>
              <a:t>The management of OneDrive in this home care agency can present significant challenges, specifically rooted in the need for strict regulations and constant data synchronisation across diverse devices. This home agency can face challenges in protecting sensitive data with OneDrice. </a:t>
            </a:r>
          </a:p>
        </p:txBody>
      </p:sp>
      <p:sp>
        <p:nvSpPr>
          <p:cNvPr id="14" name="TextBox 13">
            <a:extLst>
              <a:ext uri="{FF2B5EF4-FFF2-40B4-BE49-F238E27FC236}">
                <a16:creationId xmlns:a16="http://schemas.microsoft.com/office/drawing/2014/main" id="{10A51198-BF02-1AF7-6382-73294A4C7E0C}"/>
              </a:ext>
            </a:extLst>
          </p:cNvPr>
          <p:cNvSpPr txBox="1"/>
          <p:nvPr/>
        </p:nvSpPr>
        <p:spPr>
          <a:xfrm>
            <a:off x="12115800" y="9097192"/>
            <a:ext cx="2734102" cy="369332"/>
          </a:xfrm>
          <a:prstGeom prst="rect">
            <a:avLst/>
          </a:prstGeom>
          <a:noFill/>
        </p:spPr>
        <p:txBody>
          <a:bodyPr wrap="square">
            <a:spAutoFit/>
          </a:bodyPr>
          <a:lstStyle/>
          <a:p>
            <a:r>
              <a:rPr lang="en-US" sz="18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(Microsoft, 2026)</a:t>
            </a:r>
            <a:endParaRPr lang="en-US" dirty="0">
              <a:solidFill>
                <a:schemeClr val="bg1"/>
              </a:solidFill>
              <a:latin typeface="Poppins" panose="00000500000000000000" pitchFamily="2" charset="0"/>
              <a:cs typeface="Poppins" panose="00000500000000000000" pitchFamily="2"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9033D">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803986" y="803986"/>
            <a:ext cx="449429" cy="449429"/>
          </a:xfrm>
          <a:custGeom>
            <a:avLst/>
            <a:gdLst/>
            <a:ahLst/>
            <a:cxnLst/>
            <a:rect l="l" t="t" r="r" b="b"/>
            <a:pathLst>
              <a:path w="449429" h="449429">
                <a:moveTo>
                  <a:pt x="0" y="0"/>
                </a:moveTo>
                <a:lnTo>
                  <a:pt x="449428" y="0"/>
                </a:lnTo>
                <a:lnTo>
                  <a:pt x="449428" y="449428"/>
                </a:lnTo>
                <a:lnTo>
                  <a:pt x="0" y="4494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13326914" y="2259117"/>
            <a:ext cx="4533071" cy="6689915"/>
            <a:chOff x="0" y="0"/>
            <a:chExt cx="702291" cy="1036443"/>
          </a:xfrm>
        </p:grpSpPr>
        <p:sp>
          <p:nvSpPr>
            <p:cNvPr id="4" name="Freeform 4"/>
            <p:cNvSpPr/>
            <p:nvPr/>
          </p:nvSpPr>
          <p:spPr>
            <a:xfrm>
              <a:off x="0" y="0"/>
              <a:ext cx="702291" cy="1036443"/>
            </a:xfrm>
            <a:custGeom>
              <a:avLst/>
              <a:gdLst/>
              <a:ahLst/>
              <a:cxnLst/>
              <a:rect l="l" t="t" r="r" b="b"/>
              <a:pathLst>
                <a:path w="702291" h="1036443">
                  <a:moveTo>
                    <a:pt x="95641" y="0"/>
                  </a:moveTo>
                  <a:lnTo>
                    <a:pt x="606650" y="0"/>
                  </a:lnTo>
                  <a:cubicBezTo>
                    <a:pt x="632016" y="0"/>
                    <a:pt x="656343" y="10076"/>
                    <a:pt x="674279" y="28013"/>
                  </a:cubicBezTo>
                  <a:cubicBezTo>
                    <a:pt x="692215" y="45949"/>
                    <a:pt x="702291" y="70275"/>
                    <a:pt x="702291" y="95641"/>
                  </a:cubicBezTo>
                  <a:lnTo>
                    <a:pt x="702291" y="940802"/>
                  </a:lnTo>
                  <a:cubicBezTo>
                    <a:pt x="702291" y="966167"/>
                    <a:pt x="692215" y="990494"/>
                    <a:pt x="674279" y="1008430"/>
                  </a:cubicBezTo>
                  <a:cubicBezTo>
                    <a:pt x="656343" y="1026367"/>
                    <a:pt x="632016" y="1036443"/>
                    <a:pt x="606650" y="1036443"/>
                  </a:cubicBezTo>
                  <a:lnTo>
                    <a:pt x="95641" y="1036443"/>
                  </a:lnTo>
                  <a:cubicBezTo>
                    <a:pt x="70275" y="1036443"/>
                    <a:pt x="45949" y="1026367"/>
                    <a:pt x="28013" y="1008430"/>
                  </a:cubicBezTo>
                  <a:cubicBezTo>
                    <a:pt x="10076" y="990494"/>
                    <a:pt x="0" y="966167"/>
                    <a:pt x="0" y="940802"/>
                  </a:cubicBezTo>
                  <a:lnTo>
                    <a:pt x="0" y="95641"/>
                  </a:lnTo>
                  <a:cubicBezTo>
                    <a:pt x="0" y="70275"/>
                    <a:pt x="10076" y="45949"/>
                    <a:pt x="28013" y="28013"/>
                  </a:cubicBezTo>
                  <a:cubicBezTo>
                    <a:pt x="45949" y="10076"/>
                    <a:pt x="70275" y="0"/>
                    <a:pt x="95641" y="0"/>
                  </a:cubicBezTo>
                  <a:close/>
                </a:path>
              </a:pathLst>
            </a:custGeom>
            <a:blipFill>
              <a:blip r:embed="rId5"/>
              <a:stretch>
                <a:fillRect t="-756" b="-756"/>
              </a:stretch>
            </a:blipFill>
          </p:spPr>
          <p:txBody>
            <a:bodyPr/>
            <a:lstStyle/>
            <a:p>
              <a:endParaRPr lang="en-GB"/>
            </a:p>
          </p:txBody>
        </p:sp>
      </p:grpSp>
      <p:grpSp>
        <p:nvGrpSpPr>
          <p:cNvPr id="5" name="Group 5"/>
          <p:cNvGrpSpPr/>
          <p:nvPr/>
        </p:nvGrpSpPr>
        <p:grpSpPr>
          <a:xfrm>
            <a:off x="1403384" y="259235"/>
            <a:ext cx="16647770" cy="1538930"/>
            <a:chOff x="0" y="0"/>
            <a:chExt cx="4384598" cy="405315"/>
          </a:xfrm>
        </p:grpSpPr>
        <p:sp>
          <p:nvSpPr>
            <p:cNvPr id="6" name="Freeform 6"/>
            <p:cNvSpPr/>
            <p:nvPr/>
          </p:nvSpPr>
          <p:spPr>
            <a:xfrm>
              <a:off x="0" y="0"/>
              <a:ext cx="4384598" cy="405315"/>
            </a:xfrm>
            <a:custGeom>
              <a:avLst/>
              <a:gdLst/>
              <a:ahLst/>
              <a:cxnLst/>
              <a:rect l="l" t="t" r="r" b="b"/>
              <a:pathLst>
                <a:path w="4384598" h="405315">
                  <a:moveTo>
                    <a:pt x="26042" y="0"/>
                  </a:moveTo>
                  <a:lnTo>
                    <a:pt x="4358556" y="0"/>
                  </a:lnTo>
                  <a:cubicBezTo>
                    <a:pt x="4372938" y="0"/>
                    <a:pt x="4384598" y="11660"/>
                    <a:pt x="4384598" y="26042"/>
                  </a:cubicBezTo>
                  <a:lnTo>
                    <a:pt x="4384598" y="379272"/>
                  </a:lnTo>
                  <a:cubicBezTo>
                    <a:pt x="4384598" y="386179"/>
                    <a:pt x="4381854" y="392803"/>
                    <a:pt x="4376970" y="397687"/>
                  </a:cubicBezTo>
                  <a:cubicBezTo>
                    <a:pt x="4372086" y="402571"/>
                    <a:pt x="4365462" y="405315"/>
                    <a:pt x="4358556" y="405315"/>
                  </a:cubicBezTo>
                  <a:lnTo>
                    <a:pt x="26042" y="405315"/>
                  </a:lnTo>
                  <a:cubicBezTo>
                    <a:pt x="19136" y="405315"/>
                    <a:pt x="12512" y="402571"/>
                    <a:pt x="7628" y="397687"/>
                  </a:cubicBezTo>
                  <a:cubicBezTo>
                    <a:pt x="2744" y="392803"/>
                    <a:pt x="0" y="386179"/>
                    <a:pt x="0" y="379272"/>
                  </a:cubicBezTo>
                  <a:lnTo>
                    <a:pt x="0" y="26042"/>
                  </a:lnTo>
                  <a:cubicBezTo>
                    <a:pt x="0" y="19136"/>
                    <a:pt x="2744" y="12512"/>
                    <a:pt x="7628" y="7628"/>
                  </a:cubicBezTo>
                  <a:cubicBezTo>
                    <a:pt x="12512" y="2744"/>
                    <a:pt x="19136" y="0"/>
                    <a:pt x="26042" y="0"/>
                  </a:cubicBezTo>
                  <a:close/>
                </a:path>
              </a:pathLst>
            </a:custGeom>
            <a:gradFill rotWithShape="1">
              <a:gsLst>
                <a:gs pos="0">
                  <a:srgbClr val="000000">
                    <a:alpha val="78000"/>
                  </a:srgbClr>
                </a:gs>
                <a:gs pos="100000">
                  <a:srgbClr val="DDDDDD">
                    <a:alpha val="14820"/>
                  </a:srgbClr>
                </a:gs>
              </a:gsLst>
              <a:lin ang="2700000"/>
            </a:gradFill>
          </p:spPr>
          <p:txBody>
            <a:bodyPr/>
            <a:lstStyle/>
            <a:p>
              <a:endParaRPr lang="en-GB"/>
            </a:p>
          </p:txBody>
        </p:sp>
        <p:sp>
          <p:nvSpPr>
            <p:cNvPr id="7" name="TextBox 7"/>
            <p:cNvSpPr txBox="1"/>
            <p:nvPr/>
          </p:nvSpPr>
          <p:spPr>
            <a:xfrm>
              <a:off x="0" y="-66675"/>
              <a:ext cx="4384598" cy="471990"/>
            </a:xfrm>
            <a:prstGeom prst="rect">
              <a:avLst/>
            </a:prstGeom>
          </p:spPr>
          <p:txBody>
            <a:bodyPr lIns="50800" tIns="50800" rIns="50800" bIns="50800" rtlCol="0" anchor="ctr"/>
            <a:lstStyle/>
            <a:p>
              <a:pPr algn="ctr">
                <a:lnSpc>
                  <a:spcPts val="3151"/>
                </a:lnSpc>
              </a:pPr>
              <a:endParaRPr/>
            </a:p>
          </p:txBody>
        </p:sp>
      </p:grpSp>
      <p:grpSp>
        <p:nvGrpSpPr>
          <p:cNvPr id="8" name="Group 8"/>
          <p:cNvGrpSpPr/>
          <p:nvPr/>
        </p:nvGrpSpPr>
        <p:grpSpPr>
          <a:xfrm>
            <a:off x="-205104" y="9467662"/>
            <a:ext cx="8967475" cy="2675797"/>
            <a:chOff x="0" y="0"/>
            <a:chExt cx="2361804" cy="704737"/>
          </a:xfrm>
        </p:grpSpPr>
        <p:sp>
          <p:nvSpPr>
            <p:cNvPr id="9" name="Freeform 9"/>
            <p:cNvSpPr/>
            <p:nvPr/>
          </p:nvSpPr>
          <p:spPr>
            <a:xfrm>
              <a:off x="0" y="0"/>
              <a:ext cx="2361804" cy="704737"/>
            </a:xfrm>
            <a:custGeom>
              <a:avLst/>
              <a:gdLst/>
              <a:ahLst/>
              <a:cxnLst/>
              <a:rect l="l" t="t" r="r" b="b"/>
              <a:pathLst>
                <a:path w="2361804" h="704737">
                  <a:moveTo>
                    <a:pt x="36260" y="0"/>
                  </a:moveTo>
                  <a:lnTo>
                    <a:pt x="2325544" y="0"/>
                  </a:lnTo>
                  <a:cubicBezTo>
                    <a:pt x="2345570" y="0"/>
                    <a:pt x="2361804" y="16234"/>
                    <a:pt x="2361804" y="36260"/>
                  </a:cubicBezTo>
                  <a:lnTo>
                    <a:pt x="2361804" y="668477"/>
                  </a:lnTo>
                  <a:cubicBezTo>
                    <a:pt x="2361804" y="688502"/>
                    <a:pt x="2345570" y="704737"/>
                    <a:pt x="2325544" y="704737"/>
                  </a:cubicBezTo>
                  <a:lnTo>
                    <a:pt x="36260" y="704737"/>
                  </a:lnTo>
                  <a:cubicBezTo>
                    <a:pt x="16234" y="704737"/>
                    <a:pt x="0" y="688502"/>
                    <a:pt x="0" y="668477"/>
                  </a:cubicBezTo>
                  <a:lnTo>
                    <a:pt x="0" y="36260"/>
                  </a:lnTo>
                  <a:cubicBezTo>
                    <a:pt x="0" y="16234"/>
                    <a:pt x="16234" y="0"/>
                    <a:pt x="36260" y="0"/>
                  </a:cubicBezTo>
                  <a:close/>
                </a:path>
              </a:pathLst>
            </a:custGeom>
            <a:gradFill rotWithShape="1">
              <a:gsLst>
                <a:gs pos="0">
                  <a:srgbClr val="000F9B">
                    <a:alpha val="100000"/>
                  </a:srgbClr>
                </a:gs>
                <a:gs pos="50000">
                  <a:srgbClr val="EB0000">
                    <a:alpha val="100000"/>
                  </a:srgbClr>
                </a:gs>
                <a:gs pos="100000">
                  <a:srgbClr val="A000EB">
                    <a:alpha val="100000"/>
                  </a:srgbClr>
                </a:gs>
              </a:gsLst>
              <a:path path="circle">
                <a:fillToRect r="100000" b="100000"/>
              </a:path>
              <a:tileRect l="-100000" t="-100000"/>
            </a:gradFill>
          </p:spPr>
          <p:txBody>
            <a:bodyPr/>
            <a:lstStyle/>
            <a:p>
              <a:endParaRPr lang="en-GB"/>
            </a:p>
          </p:txBody>
        </p:sp>
        <p:sp>
          <p:nvSpPr>
            <p:cNvPr id="10" name="TextBox 10"/>
            <p:cNvSpPr txBox="1"/>
            <p:nvPr/>
          </p:nvSpPr>
          <p:spPr>
            <a:xfrm>
              <a:off x="0" y="-66675"/>
              <a:ext cx="2361804" cy="771412"/>
            </a:xfrm>
            <a:prstGeom prst="rect">
              <a:avLst/>
            </a:prstGeom>
          </p:spPr>
          <p:txBody>
            <a:bodyPr lIns="50800" tIns="50800" rIns="50800" bIns="50800" rtlCol="0" anchor="ctr"/>
            <a:lstStyle/>
            <a:p>
              <a:pPr algn="ctr">
                <a:lnSpc>
                  <a:spcPts val="3151"/>
                </a:lnSpc>
              </a:pPr>
              <a:endParaRPr/>
            </a:p>
          </p:txBody>
        </p:sp>
      </p:grpSp>
      <p:sp>
        <p:nvSpPr>
          <p:cNvPr id="11" name="TextBox 11"/>
          <p:cNvSpPr txBox="1"/>
          <p:nvPr/>
        </p:nvSpPr>
        <p:spPr>
          <a:xfrm>
            <a:off x="1709550" y="527066"/>
            <a:ext cx="16035437" cy="793359"/>
          </a:xfrm>
          <a:prstGeom prst="rect">
            <a:avLst/>
          </a:prstGeom>
        </p:spPr>
        <p:txBody>
          <a:bodyPr lIns="0" tIns="0" rIns="0" bIns="0" rtlCol="0" anchor="t">
            <a:spAutoFit/>
          </a:bodyPr>
          <a:lstStyle/>
          <a:p>
            <a:pPr algn="ctr">
              <a:lnSpc>
                <a:spcPts val="6651"/>
              </a:lnSpc>
              <a:spcBef>
                <a:spcPct val="0"/>
              </a:spcBef>
            </a:pPr>
            <a:r>
              <a:rPr lang="en-US" sz="4400" dirty="0">
                <a:solidFill>
                  <a:srgbClr val="FFFFFF"/>
                </a:solidFill>
                <a:latin typeface="Telegraf"/>
                <a:ea typeface="Telegraf"/>
                <a:cs typeface="Telegraf"/>
                <a:sym typeface="Telegraf"/>
              </a:rPr>
              <a:t>Group Member 3: Digital Safety Action Plan for Greenfield </a:t>
            </a:r>
          </a:p>
        </p:txBody>
      </p:sp>
      <p:graphicFrame>
        <p:nvGraphicFramePr>
          <p:cNvPr id="12" name="Table 11">
            <a:extLst>
              <a:ext uri="{FF2B5EF4-FFF2-40B4-BE49-F238E27FC236}">
                <a16:creationId xmlns:a16="http://schemas.microsoft.com/office/drawing/2014/main" id="{8C8AF33E-4D84-52FC-2A80-5199E2ED6148}"/>
              </a:ext>
            </a:extLst>
          </p:cNvPr>
          <p:cNvGraphicFramePr>
            <a:graphicFrameLocks noGrp="1"/>
          </p:cNvGraphicFramePr>
          <p:nvPr>
            <p:extLst>
              <p:ext uri="{D42A27DB-BD31-4B8C-83A1-F6EECF244321}">
                <p14:modId xmlns:p14="http://schemas.microsoft.com/office/powerpoint/2010/main" val="4089833579"/>
              </p:ext>
            </p:extLst>
          </p:nvPr>
        </p:nvGraphicFramePr>
        <p:xfrm>
          <a:off x="428015" y="2165042"/>
          <a:ext cx="12592730" cy="7068752"/>
        </p:xfrm>
        <a:graphic>
          <a:graphicData uri="http://schemas.openxmlformats.org/drawingml/2006/table">
            <a:tbl>
              <a:tblPr firstRow="1" firstCol="1" bandRow="1">
                <a:tableStyleId>{91EBBBCC-DAD2-459C-BE2E-F6DE35CF9A28}</a:tableStyleId>
              </a:tblPr>
              <a:tblGrid>
                <a:gridCol w="2518546">
                  <a:extLst>
                    <a:ext uri="{9D8B030D-6E8A-4147-A177-3AD203B41FA5}">
                      <a16:colId xmlns:a16="http://schemas.microsoft.com/office/drawing/2014/main" val="2804064588"/>
                    </a:ext>
                  </a:extLst>
                </a:gridCol>
                <a:gridCol w="2518546">
                  <a:extLst>
                    <a:ext uri="{9D8B030D-6E8A-4147-A177-3AD203B41FA5}">
                      <a16:colId xmlns:a16="http://schemas.microsoft.com/office/drawing/2014/main" val="1297688275"/>
                    </a:ext>
                  </a:extLst>
                </a:gridCol>
                <a:gridCol w="2518546">
                  <a:extLst>
                    <a:ext uri="{9D8B030D-6E8A-4147-A177-3AD203B41FA5}">
                      <a16:colId xmlns:a16="http://schemas.microsoft.com/office/drawing/2014/main" val="3419699868"/>
                    </a:ext>
                  </a:extLst>
                </a:gridCol>
                <a:gridCol w="2518546">
                  <a:extLst>
                    <a:ext uri="{9D8B030D-6E8A-4147-A177-3AD203B41FA5}">
                      <a16:colId xmlns:a16="http://schemas.microsoft.com/office/drawing/2014/main" val="2945415944"/>
                    </a:ext>
                  </a:extLst>
                </a:gridCol>
                <a:gridCol w="2518546">
                  <a:extLst>
                    <a:ext uri="{9D8B030D-6E8A-4147-A177-3AD203B41FA5}">
                      <a16:colId xmlns:a16="http://schemas.microsoft.com/office/drawing/2014/main" val="199376006"/>
                    </a:ext>
                  </a:extLst>
                </a:gridCol>
              </a:tblGrid>
              <a:tr h="88457">
                <a:tc>
                  <a:txBody>
                    <a:bodyPr/>
                    <a:lstStyle/>
                    <a:p>
                      <a:pPr marL="0" marR="0" algn="just">
                        <a:lnSpc>
                          <a:spcPct val="100000"/>
                        </a:lnSpc>
                        <a:spcAft>
                          <a:spcPts val="800"/>
                        </a:spcAft>
                        <a:buNone/>
                      </a:pPr>
                      <a:r>
                        <a:rPr lang="en-US" sz="1200" kern="100">
                          <a:effectLst/>
                        </a:rPr>
                        <a:t>Tasks</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Goals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Actions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Maintenance</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Timeline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43024297"/>
                  </a:ext>
                </a:extLst>
              </a:tr>
              <a:tr h="1603132">
                <a:tc>
                  <a:txBody>
                    <a:bodyPr/>
                    <a:lstStyle/>
                    <a:p>
                      <a:pPr marL="0" marR="0" algn="just">
                        <a:lnSpc>
                          <a:spcPct val="100000"/>
                        </a:lnSpc>
                        <a:spcAft>
                          <a:spcPts val="800"/>
                        </a:spcAft>
                        <a:buNone/>
                      </a:pPr>
                      <a:r>
                        <a:rPr lang="en-US" sz="1200" kern="100" dirty="0">
                          <a:effectLst/>
                        </a:rPr>
                        <a:t>Secure Access </a:t>
                      </a:r>
                      <a:endParaRPr lang="en-US" sz="1200" kern="100" dirty="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1. To ensure multi-factor authentication for all staff to block credential-based attacks. </a:t>
                      </a:r>
                    </a:p>
                    <a:p>
                      <a:pPr marL="0" marR="0" algn="just">
                        <a:lnSpc>
                          <a:spcPct val="100000"/>
                        </a:lnSpc>
                        <a:spcAft>
                          <a:spcPts val="800"/>
                        </a:spcAft>
                        <a:buNone/>
                      </a:pPr>
                      <a:r>
                        <a:rPr lang="en-US" sz="1200" kern="100">
                          <a:effectLst/>
                        </a:rPr>
                        <a:t>2. To restrict access to patient information based on location, device health and role.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Greenfield has to configure policies in the Microsoft Purview compliance centre to prevent employees from sharing personal records such as patient information (Suma, 2026).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They should use the Microsoft Secure Score dashboards to track effective improvements and identify new risks. They have to review guest accounts, app registrations and admin roles to effectively remove interactive users and revoke permissions.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Four Months</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518186560"/>
                  </a:ext>
                </a:extLst>
              </a:tr>
              <a:tr h="1830334">
                <a:tc>
                  <a:txBody>
                    <a:bodyPr/>
                    <a:lstStyle/>
                    <a:p>
                      <a:pPr marL="0" marR="0" algn="just">
                        <a:lnSpc>
                          <a:spcPct val="100000"/>
                        </a:lnSpc>
                        <a:spcAft>
                          <a:spcPts val="800"/>
                        </a:spcAft>
                        <a:buNone/>
                      </a:pPr>
                      <a:r>
                        <a:rPr lang="en-US" sz="1200" kern="100">
                          <a:effectLst/>
                        </a:rPr>
                        <a:t>Email Awareness</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dirty="0">
                          <a:effectLst/>
                        </a:rPr>
                        <a:t>1. To transition staff to using Microsoft 365 for regular tasks. </a:t>
                      </a:r>
                    </a:p>
                    <a:p>
                      <a:pPr marL="0" marR="0" algn="just">
                        <a:lnSpc>
                          <a:spcPct val="100000"/>
                        </a:lnSpc>
                        <a:spcAft>
                          <a:spcPts val="800"/>
                        </a:spcAft>
                        <a:buNone/>
                      </a:pPr>
                      <a:r>
                        <a:rPr lang="en-US" sz="1200" kern="100" dirty="0">
                          <a:effectLst/>
                        </a:rPr>
                        <a:t>2. To decrease administrative time spent scheduling by adopting teams and bookings. </a:t>
                      </a:r>
                      <a:endParaRPr lang="en-US" sz="1200" kern="100" dirty="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They should focus on the benefits of email communication, such as secure, mobile and collaborative. It really motivates the team members to improve the use of email communication in their daily tasks, which can help them improve daily working procedures (Microsoft, 2026).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Greenfield has to use Microsoft Forums on a quarterly basis to check on pain points. They should monitor Microsoft 365 Admin Centre reports to see which teams need additional training.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Three Months</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90726860"/>
                  </a:ext>
                </a:extLst>
              </a:tr>
              <a:tr h="1981801">
                <a:tc>
                  <a:txBody>
                    <a:bodyPr/>
                    <a:lstStyle/>
                    <a:p>
                      <a:pPr marL="0" marR="0" algn="just">
                        <a:lnSpc>
                          <a:spcPct val="100000"/>
                        </a:lnSpc>
                        <a:spcAft>
                          <a:spcPts val="800"/>
                        </a:spcAft>
                        <a:buNone/>
                      </a:pPr>
                      <a:r>
                        <a:rPr lang="en-US" sz="1200" kern="100">
                          <a:effectLst/>
                        </a:rPr>
                        <a:t>Data Management</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1. To secure Protected Health Information stored in SharePoint, OneDrive and Teams. </a:t>
                      </a:r>
                    </a:p>
                    <a:p>
                      <a:pPr marL="0" marR="0" algn="just">
                        <a:lnSpc>
                          <a:spcPct val="100000"/>
                        </a:lnSpc>
                        <a:spcAft>
                          <a:spcPts val="800"/>
                        </a:spcAft>
                        <a:buNone/>
                      </a:pPr>
                      <a:r>
                        <a:rPr lang="en-US" sz="1200" kern="100">
                          <a:effectLst/>
                        </a:rPr>
                        <a:t>2. To eliminate fragmented patient information data by creating a single source of truth using SharePoint and Power Platform.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It is mandatory for all employees, specifically remote caregivers, to effectively prevent unauthorised access. They should ensure Microsoft provides a business associate agreement for all Microsoft 365 services used. It is important to set rules to support the sharing of personal health information.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They should review permissions to SharePoint slides to ensure terminated staff or unauthorised users do not have access. It is important to perform a full assessment of data practices to effectively update security policies.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Three Months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5269227"/>
                  </a:ext>
                </a:extLst>
              </a:tr>
              <a:tr h="1451665">
                <a:tc>
                  <a:txBody>
                    <a:bodyPr/>
                    <a:lstStyle/>
                    <a:p>
                      <a:pPr marL="0" marR="0" algn="just">
                        <a:lnSpc>
                          <a:spcPct val="100000"/>
                        </a:lnSpc>
                        <a:spcAft>
                          <a:spcPts val="800"/>
                        </a:spcAft>
                        <a:buNone/>
                      </a:pPr>
                      <a:r>
                        <a:rPr lang="en-US" sz="1200" kern="100">
                          <a:effectLst/>
                        </a:rPr>
                        <a:t>Confidentiality and Compliance</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1. To implement end-to-end encryption and prevent data leaks. </a:t>
                      </a:r>
                    </a:p>
                    <a:p>
                      <a:pPr marL="0" marR="0" algn="just">
                        <a:lnSpc>
                          <a:spcPct val="100000"/>
                        </a:lnSpc>
                        <a:spcAft>
                          <a:spcPts val="800"/>
                        </a:spcAft>
                        <a:buNone/>
                      </a:pPr>
                      <a:r>
                        <a:rPr lang="en-US" sz="1200" kern="100">
                          <a:effectLst/>
                        </a:rPr>
                        <a:t>2. To implement strict mobile device management for home care employees working in the field.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Greenfield has to ensure the Microsoft 365 subscription is designated by maintaining all kinds of security policies. It is important for all users, specifically those accessing information from remote locations (Frotinet, 2025).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a:effectLst/>
                        </a:rPr>
                        <a:t>Greenfield has to review the Microsoft Secure Score in the compliance centre to identify security gaps and areas for improvement. They should review audit logs for unauthorised login attempts or mass downloading of files. </a:t>
                      </a:r>
                      <a:endParaRPr lang="en-US" sz="1200" kern="10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just">
                        <a:lnSpc>
                          <a:spcPct val="100000"/>
                        </a:lnSpc>
                        <a:spcAft>
                          <a:spcPts val="800"/>
                        </a:spcAft>
                        <a:buNone/>
                      </a:pPr>
                      <a:r>
                        <a:rPr lang="en-US" sz="1200" kern="100" dirty="0">
                          <a:effectLst/>
                        </a:rPr>
                        <a:t>Five Months</a:t>
                      </a:r>
                      <a:endParaRPr lang="en-US" sz="1200" kern="100" dirty="0">
                        <a:effectLst/>
                        <a:latin typeface="Poppins" panose="00000500000000000000" pitchFamily="2" charset="0"/>
                        <a:ea typeface="Calibri" panose="020F0502020204030204" pitchFamily="34" charset="0"/>
                        <a:cs typeface="Poppins" panose="00000500000000000000" pitchFamily="2" charset="0"/>
                      </a:endParaRPr>
                    </a:p>
                  </a:txBody>
                  <a:tcPr marL="9470" marR="9470" marT="9470" marB="947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56734859"/>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9033D">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803986" y="803986"/>
            <a:ext cx="449429" cy="449429"/>
          </a:xfrm>
          <a:custGeom>
            <a:avLst/>
            <a:gdLst/>
            <a:ahLst/>
            <a:cxnLst/>
            <a:rect l="l" t="t" r="r" b="b"/>
            <a:pathLst>
              <a:path w="449429" h="449429">
                <a:moveTo>
                  <a:pt x="0" y="0"/>
                </a:moveTo>
                <a:lnTo>
                  <a:pt x="449428" y="0"/>
                </a:lnTo>
                <a:lnTo>
                  <a:pt x="449428" y="449428"/>
                </a:lnTo>
                <a:lnTo>
                  <a:pt x="0" y="4494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9229369" y="1877565"/>
            <a:ext cx="8450950" cy="7599836"/>
            <a:chOff x="0" y="0"/>
            <a:chExt cx="2225765" cy="2001603"/>
          </a:xfrm>
        </p:grpSpPr>
        <p:sp>
          <p:nvSpPr>
            <p:cNvPr id="4" name="Freeform 4"/>
            <p:cNvSpPr/>
            <p:nvPr/>
          </p:nvSpPr>
          <p:spPr>
            <a:xfrm>
              <a:off x="0" y="0"/>
              <a:ext cx="2225765" cy="2001603"/>
            </a:xfrm>
            <a:custGeom>
              <a:avLst/>
              <a:gdLst/>
              <a:ahLst/>
              <a:cxnLst/>
              <a:rect l="l" t="t" r="r" b="b"/>
              <a:pathLst>
                <a:path w="2225765" h="2001603">
                  <a:moveTo>
                    <a:pt x="38476" y="0"/>
                  </a:moveTo>
                  <a:lnTo>
                    <a:pt x="2187288" y="0"/>
                  </a:lnTo>
                  <a:cubicBezTo>
                    <a:pt x="2197493" y="0"/>
                    <a:pt x="2207279" y="4054"/>
                    <a:pt x="2214495" y="11269"/>
                  </a:cubicBezTo>
                  <a:cubicBezTo>
                    <a:pt x="2221711" y="18485"/>
                    <a:pt x="2225765" y="28272"/>
                    <a:pt x="2225765" y="38476"/>
                  </a:cubicBezTo>
                  <a:lnTo>
                    <a:pt x="2225765" y="1963127"/>
                  </a:lnTo>
                  <a:cubicBezTo>
                    <a:pt x="2225765" y="1973331"/>
                    <a:pt x="2221711" y="1983118"/>
                    <a:pt x="2214495" y="1990333"/>
                  </a:cubicBezTo>
                  <a:cubicBezTo>
                    <a:pt x="2207279" y="1997549"/>
                    <a:pt x="2197493" y="2001603"/>
                    <a:pt x="2187288" y="2001603"/>
                  </a:cubicBezTo>
                  <a:lnTo>
                    <a:pt x="38476" y="2001603"/>
                  </a:lnTo>
                  <a:cubicBezTo>
                    <a:pt x="17226" y="2001603"/>
                    <a:pt x="0" y="1984376"/>
                    <a:pt x="0" y="1963127"/>
                  </a:cubicBezTo>
                  <a:lnTo>
                    <a:pt x="0" y="38476"/>
                  </a:lnTo>
                  <a:cubicBezTo>
                    <a:pt x="0" y="28272"/>
                    <a:pt x="4054" y="18485"/>
                    <a:pt x="11269" y="11269"/>
                  </a:cubicBezTo>
                  <a:cubicBezTo>
                    <a:pt x="18485" y="4054"/>
                    <a:pt x="28272" y="0"/>
                    <a:pt x="38476" y="0"/>
                  </a:cubicBezTo>
                  <a:close/>
                </a:path>
              </a:pathLst>
            </a:custGeom>
            <a:gradFill rotWithShape="1">
              <a:gsLst>
                <a:gs pos="0">
                  <a:srgbClr val="000F9B">
                    <a:alpha val="100000"/>
                  </a:srgbClr>
                </a:gs>
                <a:gs pos="50000">
                  <a:srgbClr val="EB0000">
                    <a:alpha val="100000"/>
                  </a:srgbClr>
                </a:gs>
                <a:gs pos="100000">
                  <a:srgbClr val="A000EB">
                    <a:alpha val="100000"/>
                  </a:srgbClr>
                </a:gs>
              </a:gsLst>
              <a:path path="circle">
                <a:fillToRect r="100000" b="100000"/>
              </a:path>
              <a:tileRect l="-100000" t="-100000"/>
            </a:gradFill>
          </p:spPr>
          <p:txBody>
            <a:bodyPr/>
            <a:lstStyle/>
            <a:p>
              <a:endParaRPr lang="en-GB"/>
            </a:p>
          </p:txBody>
        </p:sp>
        <p:sp>
          <p:nvSpPr>
            <p:cNvPr id="5" name="TextBox 5"/>
            <p:cNvSpPr txBox="1"/>
            <p:nvPr/>
          </p:nvSpPr>
          <p:spPr>
            <a:xfrm>
              <a:off x="0" y="-66675"/>
              <a:ext cx="2225765" cy="2068278"/>
            </a:xfrm>
            <a:prstGeom prst="rect">
              <a:avLst/>
            </a:prstGeom>
          </p:spPr>
          <p:txBody>
            <a:bodyPr lIns="50800" tIns="50800" rIns="50800" bIns="50800" rtlCol="0" anchor="ctr"/>
            <a:lstStyle/>
            <a:p>
              <a:pPr algn="ctr">
                <a:lnSpc>
                  <a:spcPts val="3151"/>
                </a:lnSpc>
              </a:pPr>
              <a:endParaRPr/>
            </a:p>
          </p:txBody>
        </p:sp>
      </p:grpSp>
      <p:grpSp>
        <p:nvGrpSpPr>
          <p:cNvPr id="6" name="Group 6"/>
          <p:cNvGrpSpPr/>
          <p:nvPr/>
        </p:nvGrpSpPr>
        <p:grpSpPr>
          <a:xfrm>
            <a:off x="1332574" y="306723"/>
            <a:ext cx="16151440" cy="1299876"/>
            <a:chOff x="0" y="0"/>
            <a:chExt cx="4242875" cy="342354"/>
          </a:xfrm>
        </p:grpSpPr>
        <p:sp>
          <p:nvSpPr>
            <p:cNvPr id="7" name="Freeform 7"/>
            <p:cNvSpPr/>
            <p:nvPr/>
          </p:nvSpPr>
          <p:spPr>
            <a:xfrm>
              <a:off x="0" y="0"/>
              <a:ext cx="4242875" cy="342354"/>
            </a:xfrm>
            <a:custGeom>
              <a:avLst/>
              <a:gdLst/>
              <a:ahLst/>
              <a:cxnLst/>
              <a:rect l="l" t="t" r="r" b="b"/>
              <a:pathLst>
                <a:path w="4242875" h="342354">
                  <a:moveTo>
                    <a:pt x="26912" y="0"/>
                  </a:moveTo>
                  <a:lnTo>
                    <a:pt x="4215962" y="0"/>
                  </a:lnTo>
                  <a:cubicBezTo>
                    <a:pt x="4230826" y="0"/>
                    <a:pt x="4242875" y="12049"/>
                    <a:pt x="4242875" y="26912"/>
                  </a:cubicBezTo>
                  <a:lnTo>
                    <a:pt x="4242875" y="315442"/>
                  </a:lnTo>
                  <a:cubicBezTo>
                    <a:pt x="4242875" y="322579"/>
                    <a:pt x="4240039" y="329425"/>
                    <a:pt x="4234992" y="334472"/>
                  </a:cubicBezTo>
                  <a:cubicBezTo>
                    <a:pt x="4229945" y="339519"/>
                    <a:pt x="4223100" y="342354"/>
                    <a:pt x="4215962" y="342354"/>
                  </a:cubicBezTo>
                  <a:lnTo>
                    <a:pt x="26912" y="342354"/>
                  </a:lnTo>
                  <a:cubicBezTo>
                    <a:pt x="19775" y="342354"/>
                    <a:pt x="12929" y="339519"/>
                    <a:pt x="7882" y="334472"/>
                  </a:cubicBezTo>
                  <a:cubicBezTo>
                    <a:pt x="2835" y="329425"/>
                    <a:pt x="0" y="322579"/>
                    <a:pt x="0" y="315442"/>
                  </a:cubicBezTo>
                  <a:lnTo>
                    <a:pt x="0" y="26912"/>
                  </a:lnTo>
                  <a:cubicBezTo>
                    <a:pt x="0" y="12049"/>
                    <a:pt x="12049" y="0"/>
                    <a:pt x="26912" y="0"/>
                  </a:cubicBezTo>
                  <a:close/>
                </a:path>
              </a:pathLst>
            </a:custGeom>
            <a:gradFill rotWithShape="1">
              <a:gsLst>
                <a:gs pos="0">
                  <a:srgbClr val="000000">
                    <a:alpha val="78000"/>
                  </a:srgbClr>
                </a:gs>
                <a:gs pos="100000">
                  <a:srgbClr val="DDDDDD">
                    <a:alpha val="14820"/>
                  </a:srgbClr>
                </a:gs>
              </a:gsLst>
              <a:lin ang="2700000"/>
            </a:gradFill>
          </p:spPr>
          <p:txBody>
            <a:bodyPr/>
            <a:lstStyle/>
            <a:p>
              <a:endParaRPr lang="en-GB"/>
            </a:p>
          </p:txBody>
        </p:sp>
        <p:sp>
          <p:nvSpPr>
            <p:cNvPr id="8" name="TextBox 8"/>
            <p:cNvSpPr txBox="1"/>
            <p:nvPr/>
          </p:nvSpPr>
          <p:spPr>
            <a:xfrm>
              <a:off x="0" y="-66675"/>
              <a:ext cx="4242875" cy="409029"/>
            </a:xfrm>
            <a:prstGeom prst="rect">
              <a:avLst/>
            </a:prstGeom>
          </p:spPr>
          <p:txBody>
            <a:bodyPr lIns="50800" tIns="50800" rIns="50800" bIns="50800" rtlCol="0" anchor="ctr"/>
            <a:lstStyle/>
            <a:p>
              <a:pPr algn="ctr">
                <a:lnSpc>
                  <a:spcPts val="3151"/>
                </a:lnSpc>
              </a:pPr>
              <a:endParaRPr/>
            </a:p>
          </p:txBody>
        </p:sp>
      </p:grpSp>
      <p:sp>
        <p:nvSpPr>
          <p:cNvPr id="9" name="Freeform 9"/>
          <p:cNvSpPr/>
          <p:nvPr/>
        </p:nvSpPr>
        <p:spPr>
          <a:xfrm>
            <a:off x="449246" y="3036739"/>
            <a:ext cx="8376318" cy="5486488"/>
          </a:xfrm>
          <a:custGeom>
            <a:avLst/>
            <a:gdLst/>
            <a:ahLst/>
            <a:cxnLst/>
            <a:rect l="l" t="t" r="r" b="b"/>
            <a:pathLst>
              <a:path w="8376318" h="5486488">
                <a:moveTo>
                  <a:pt x="0" y="0"/>
                </a:moveTo>
                <a:lnTo>
                  <a:pt x="8376318" y="0"/>
                </a:lnTo>
                <a:lnTo>
                  <a:pt x="8376318" y="5486488"/>
                </a:lnTo>
                <a:lnTo>
                  <a:pt x="0" y="5486488"/>
                </a:lnTo>
                <a:lnTo>
                  <a:pt x="0" y="0"/>
                </a:lnTo>
                <a:close/>
              </a:path>
            </a:pathLst>
          </a:custGeom>
          <a:blipFill>
            <a:blip r:embed="rId5"/>
            <a:stretch>
              <a:fillRect/>
            </a:stretch>
          </a:blipFill>
        </p:spPr>
        <p:txBody>
          <a:bodyPr/>
          <a:lstStyle/>
          <a:p>
            <a:endParaRPr lang="en-GB"/>
          </a:p>
        </p:txBody>
      </p:sp>
      <p:sp>
        <p:nvSpPr>
          <p:cNvPr id="10" name="TextBox 10"/>
          <p:cNvSpPr txBox="1"/>
          <p:nvPr/>
        </p:nvSpPr>
        <p:spPr>
          <a:xfrm>
            <a:off x="6374954" y="211504"/>
            <a:ext cx="5283646" cy="1168269"/>
          </a:xfrm>
          <a:prstGeom prst="rect">
            <a:avLst/>
          </a:prstGeom>
        </p:spPr>
        <p:txBody>
          <a:bodyPr wrap="square" lIns="0" tIns="0" rIns="0" bIns="0" rtlCol="0" anchor="t">
            <a:spAutoFit/>
          </a:bodyPr>
          <a:lstStyle/>
          <a:p>
            <a:pPr algn="ctr">
              <a:lnSpc>
                <a:spcPts val="9731"/>
              </a:lnSpc>
              <a:spcBef>
                <a:spcPct val="0"/>
              </a:spcBef>
            </a:pPr>
            <a:r>
              <a:rPr lang="en-US" sz="6951" dirty="0">
                <a:solidFill>
                  <a:srgbClr val="FFFFFF"/>
                </a:solidFill>
                <a:latin typeface="Telegraf"/>
                <a:ea typeface="Telegraf"/>
                <a:cs typeface="Telegraf"/>
                <a:sym typeface="Telegraf"/>
              </a:rPr>
              <a:t>Conclusion</a:t>
            </a:r>
          </a:p>
        </p:txBody>
      </p:sp>
      <p:sp>
        <p:nvSpPr>
          <p:cNvPr id="11" name="TextBox 11"/>
          <p:cNvSpPr txBox="1"/>
          <p:nvPr/>
        </p:nvSpPr>
        <p:spPr>
          <a:xfrm>
            <a:off x="9942326" y="3380396"/>
            <a:ext cx="7316974" cy="5142831"/>
          </a:xfrm>
          <a:prstGeom prst="rect">
            <a:avLst/>
          </a:prstGeom>
        </p:spPr>
        <p:txBody>
          <a:bodyPr lIns="0" tIns="0" rIns="0" bIns="0" rtlCol="0" anchor="t">
            <a:spAutoFit/>
          </a:bodyPr>
          <a:lstStyle/>
          <a:p>
            <a:pPr algn="just">
              <a:lnSpc>
                <a:spcPts val="3711"/>
              </a:lnSpc>
              <a:spcBef>
                <a:spcPct val="0"/>
              </a:spcBef>
            </a:pPr>
            <a:r>
              <a:rPr lang="en-US" sz="2651" dirty="0">
                <a:solidFill>
                  <a:srgbClr val="FFFFFF"/>
                </a:solidFill>
                <a:latin typeface="Poppins"/>
                <a:ea typeface="Poppins"/>
                <a:cs typeface="Poppins"/>
                <a:sym typeface="Poppins"/>
              </a:rPr>
              <a:t>The use of Microsoft 365 in the home care agency significantly provides value by </a:t>
            </a:r>
            <a:r>
              <a:rPr lang="en-US" sz="2651" dirty="0" err="1">
                <a:solidFill>
                  <a:srgbClr val="FFFFFF"/>
                </a:solidFill>
                <a:latin typeface="Poppins"/>
                <a:ea typeface="Poppins"/>
                <a:cs typeface="Poppins"/>
                <a:sym typeface="Poppins"/>
              </a:rPr>
              <a:t>centralising</a:t>
            </a:r>
            <a:r>
              <a:rPr lang="en-US" sz="2651" dirty="0">
                <a:solidFill>
                  <a:srgbClr val="FFFFFF"/>
                </a:solidFill>
                <a:latin typeface="Poppins"/>
                <a:ea typeface="Poppins"/>
                <a:cs typeface="Poppins"/>
                <a:sym typeface="Poppins"/>
              </a:rPr>
              <a:t> communication, securing sensitive patient information to meet respective compliance requirements, and improving administrative effectiveness for remote care teams. It can help the staff of Greenfield to decrease paper-based workflows, which significantly enables care workers to focus more time on patient care rather than administrative burdens.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9033D">
                <a:alpha val="100000"/>
              </a:srgb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Freeform 2"/>
          <p:cNvSpPr/>
          <p:nvPr/>
        </p:nvSpPr>
        <p:spPr>
          <a:xfrm>
            <a:off x="803986" y="803986"/>
            <a:ext cx="449429" cy="449429"/>
          </a:xfrm>
          <a:custGeom>
            <a:avLst/>
            <a:gdLst/>
            <a:ahLst/>
            <a:cxnLst/>
            <a:rect l="l" t="t" r="r" b="b"/>
            <a:pathLst>
              <a:path w="449429" h="449429">
                <a:moveTo>
                  <a:pt x="0" y="0"/>
                </a:moveTo>
                <a:lnTo>
                  <a:pt x="449428" y="0"/>
                </a:lnTo>
                <a:lnTo>
                  <a:pt x="449428" y="449428"/>
                </a:lnTo>
                <a:lnTo>
                  <a:pt x="0" y="4494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1403384" y="259235"/>
            <a:ext cx="16647770" cy="1538930"/>
            <a:chOff x="0" y="0"/>
            <a:chExt cx="4384598" cy="405315"/>
          </a:xfrm>
        </p:grpSpPr>
        <p:sp>
          <p:nvSpPr>
            <p:cNvPr id="4" name="Freeform 4"/>
            <p:cNvSpPr/>
            <p:nvPr/>
          </p:nvSpPr>
          <p:spPr>
            <a:xfrm>
              <a:off x="0" y="0"/>
              <a:ext cx="4384598" cy="405315"/>
            </a:xfrm>
            <a:custGeom>
              <a:avLst/>
              <a:gdLst/>
              <a:ahLst/>
              <a:cxnLst/>
              <a:rect l="l" t="t" r="r" b="b"/>
              <a:pathLst>
                <a:path w="4384598" h="405315">
                  <a:moveTo>
                    <a:pt x="26042" y="0"/>
                  </a:moveTo>
                  <a:lnTo>
                    <a:pt x="4358556" y="0"/>
                  </a:lnTo>
                  <a:cubicBezTo>
                    <a:pt x="4372938" y="0"/>
                    <a:pt x="4384598" y="11660"/>
                    <a:pt x="4384598" y="26042"/>
                  </a:cubicBezTo>
                  <a:lnTo>
                    <a:pt x="4384598" y="379272"/>
                  </a:lnTo>
                  <a:cubicBezTo>
                    <a:pt x="4384598" y="386179"/>
                    <a:pt x="4381854" y="392803"/>
                    <a:pt x="4376970" y="397687"/>
                  </a:cubicBezTo>
                  <a:cubicBezTo>
                    <a:pt x="4372086" y="402571"/>
                    <a:pt x="4365462" y="405315"/>
                    <a:pt x="4358556" y="405315"/>
                  </a:cubicBezTo>
                  <a:lnTo>
                    <a:pt x="26042" y="405315"/>
                  </a:lnTo>
                  <a:cubicBezTo>
                    <a:pt x="19136" y="405315"/>
                    <a:pt x="12512" y="402571"/>
                    <a:pt x="7628" y="397687"/>
                  </a:cubicBezTo>
                  <a:cubicBezTo>
                    <a:pt x="2744" y="392803"/>
                    <a:pt x="0" y="386179"/>
                    <a:pt x="0" y="379272"/>
                  </a:cubicBezTo>
                  <a:lnTo>
                    <a:pt x="0" y="26042"/>
                  </a:lnTo>
                  <a:cubicBezTo>
                    <a:pt x="0" y="19136"/>
                    <a:pt x="2744" y="12512"/>
                    <a:pt x="7628" y="7628"/>
                  </a:cubicBezTo>
                  <a:cubicBezTo>
                    <a:pt x="12512" y="2744"/>
                    <a:pt x="19136" y="0"/>
                    <a:pt x="26042" y="0"/>
                  </a:cubicBezTo>
                  <a:close/>
                </a:path>
              </a:pathLst>
            </a:custGeom>
            <a:gradFill rotWithShape="1">
              <a:gsLst>
                <a:gs pos="0">
                  <a:srgbClr val="000000">
                    <a:alpha val="78000"/>
                  </a:srgbClr>
                </a:gs>
                <a:gs pos="100000">
                  <a:srgbClr val="DDDDDD">
                    <a:alpha val="14820"/>
                  </a:srgbClr>
                </a:gs>
              </a:gsLst>
              <a:lin ang="2700000"/>
            </a:gradFill>
          </p:spPr>
          <p:txBody>
            <a:bodyPr/>
            <a:lstStyle/>
            <a:p>
              <a:endParaRPr lang="en-GB"/>
            </a:p>
          </p:txBody>
        </p:sp>
        <p:sp>
          <p:nvSpPr>
            <p:cNvPr id="5" name="TextBox 5"/>
            <p:cNvSpPr txBox="1"/>
            <p:nvPr/>
          </p:nvSpPr>
          <p:spPr>
            <a:xfrm>
              <a:off x="0" y="-66675"/>
              <a:ext cx="4384598" cy="471990"/>
            </a:xfrm>
            <a:prstGeom prst="rect">
              <a:avLst/>
            </a:prstGeom>
          </p:spPr>
          <p:txBody>
            <a:bodyPr lIns="50800" tIns="50800" rIns="50800" bIns="50800" rtlCol="0" anchor="ctr"/>
            <a:lstStyle/>
            <a:p>
              <a:pPr algn="ctr">
                <a:lnSpc>
                  <a:spcPts val="3151"/>
                </a:lnSpc>
              </a:pPr>
              <a:endParaRPr/>
            </a:p>
          </p:txBody>
        </p:sp>
      </p:grpSp>
      <p:sp>
        <p:nvSpPr>
          <p:cNvPr id="6" name="TextBox 6"/>
          <p:cNvSpPr txBox="1"/>
          <p:nvPr/>
        </p:nvSpPr>
        <p:spPr>
          <a:xfrm>
            <a:off x="6902351" y="344488"/>
            <a:ext cx="4483298" cy="1177925"/>
          </a:xfrm>
          <a:prstGeom prst="rect">
            <a:avLst/>
          </a:prstGeom>
        </p:spPr>
        <p:txBody>
          <a:bodyPr lIns="0" tIns="0" rIns="0" bIns="0" rtlCol="0" anchor="t">
            <a:spAutoFit/>
          </a:bodyPr>
          <a:lstStyle/>
          <a:p>
            <a:pPr algn="ctr">
              <a:lnSpc>
                <a:spcPts val="9100"/>
              </a:lnSpc>
              <a:spcBef>
                <a:spcPct val="0"/>
              </a:spcBef>
            </a:pPr>
            <a:r>
              <a:rPr lang="en-US" sz="6500">
                <a:solidFill>
                  <a:srgbClr val="FFFFFF"/>
                </a:solidFill>
                <a:latin typeface="Telegraf"/>
                <a:ea typeface="Telegraf"/>
                <a:cs typeface="Telegraf"/>
                <a:sym typeface="Telegraf"/>
              </a:rPr>
              <a:t>References </a:t>
            </a:r>
          </a:p>
        </p:txBody>
      </p:sp>
      <p:sp>
        <p:nvSpPr>
          <p:cNvPr id="8" name="TextBox 7">
            <a:extLst>
              <a:ext uri="{FF2B5EF4-FFF2-40B4-BE49-F238E27FC236}">
                <a16:creationId xmlns:a16="http://schemas.microsoft.com/office/drawing/2014/main" id="{EEE34449-1C68-FC61-8B0C-113AAE5C12E8}"/>
              </a:ext>
            </a:extLst>
          </p:cNvPr>
          <p:cNvSpPr txBox="1"/>
          <p:nvPr/>
        </p:nvSpPr>
        <p:spPr>
          <a:xfrm>
            <a:off x="161862" y="2400300"/>
            <a:ext cx="17964276" cy="7437934"/>
          </a:xfrm>
          <a:prstGeom prst="rect">
            <a:avLst/>
          </a:prstGeom>
          <a:noFill/>
        </p:spPr>
        <p:txBody>
          <a:bodyPr wrap="square">
            <a:spAutoFit/>
          </a:bodyPr>
          <a:lstStyle/>
          <a:p>
            <a:pPr marL="0" marR="0" algn="just">
              <a:spcAft>
                <a:spcPts val="800"/>
              </a:spcAft>
              <a:buNone/>
            </a:pPr>
            <a:r>
              <a:rPr lang="en-US" sz="1600" kern="100" dirty="0" err="1">
                <a:solidFill>
                  <a:schemeClr val="bg1"/>
                </a:solidFill>
                <a:effectLst/>
                <a:latin typeface="Poppins" panose="00000500000000000000" pitchFamily="2" charset="0"/>
                <a:ea typeface="Calibri" panose="020F0502020204030204" pitchFamily="34" charset="0"/>
                <a:cs typeface="Poppins" panose="00000500000000000000" pitchFamily="2" charset="0"/>
              </a:rPr>
              <a:t>Demiliani</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S. and Tacconi, D., (2024).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Mastering Microsoft Dynamics 365 Business Central: The complete guide for designing and integrating advanced Business Central solutions</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a:t>
            </a:r>
            <a:r>
              <a:rPr lang="en-US" sz="1600" kern="100" dirty="0" err="1">
                <a:solidFill>
                  <a:schemeClr val="bg1"/>
                </a:solidFill>
                <a:effectLst/>
                <a:latin typeface="Poppins" panose="00000500000000000000" pitchFamily="2" charset="0"/>
                <a:ea typeface="Calibri" panose="020F0502020204030204" pitchFamily="34" charset="0"/>
                <a:cs typeface="Poppins" panose="00000500000000000000" pitchFamily="2" charset="0"/>
              </a:rPr>
              <a:t>Packt</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Publishing Ltd.</a:t>
            </a:r>
          </a:p>
          <a:p>
            <a:pPr marL="0" marR="0" algn="just">
              <a:spcAft>
                <a:spcPts val="800"/>
              </a:spcAft>
              <a:buNone/>
            </a:pP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Diamant, A., (2024). Introducing prescriptive and predictive analytics to MBA students with Microsoft Excel.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INFORMS Transactions on Education</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24</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(2), pp.152-174.</a:t>
            </a:r>
          </a:p>
          <a:p>
            <a:pPr marL="0" marR="0" algn="just">
              <a:spcAft>
                <a:spcPts val="800"/>
              </a:spcAft>
              <a:buNone/>
            </a:pPr>
            <a:r>
              <a:rPr lang="en-US" sz="1600" kern="100" dirty="0" err="1">
                <a:solidFill>
                  <a:schemeClr val="bg1"/>
                </a:solidFill>
                <a:effectLst/>
                <a:latin typeface="Poppins" panose="00000500000000000000" pitchFamily="2" charset="0"/>
                <a:ea typeface="Calibri" panose="020F0502020204030204" pitchFamily="34" charset="0"/>
                <a:cs typeface="Poppins" panose="00000500000000000000" pitchFamily="2" charset="0"/>
              </a:rPr>
              <a:t>Frotinet</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(2025).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What Is Email Security?.</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[Online] Available at: https://www.fortinet.com/resources/cyberglossary/email-security [Accessed 10 March 2026].</a:t>
            </a:r>
          </a:p>
          <a:p>
            <a:pPr marL="0" marR="0" algn="just">
              <a:spcAft>
                <a:spcPts val="800"/>
              </a:spcAft>
              <a:buNone/>
            </a:pP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Lenovo, (2026).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What is Microsoft Excel?.</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[Online] Available at: https://www.lenovo.com/in/en/glossary/microsoft-excel/?orgRef=https%253A%252F%252Fwww.google.com%252F&amp;srsltid=AfmBOoo4lcnuoKC6MSEGnOToYpeWmW3reWPUtN5eYoG9Al_i747ayG6a [Accessed 10 March 2026].</a:t>
            </a:r>
          </a:p>
          <a:p>
            <a:pPr marL="0" marR="0" algn="just">
              <a:spcAft>
                <a:spcPts val="800"/>
              </a:spcAft>
              <a:buNone/>
            </a:pP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Marks, G., (2026).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Small Business Technology News: 12 Cool Things Copilot Can Do In Excel.</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[Online] Available at: https://www.forbes.com/sites/quickerbettertech/2026/02/01/small-business-technology-news-12-cool-things-copilot-can-do-in-excel/ [Accessed 10 March 2026].</a:t>
            </a:r>
          </a:p>
          <a:p>
            <a:pPr marL="0" marR="0" algn="just">
              <a:spcAft>
                <a:spcPts val="800"/>
              </a:spcAft>
              <a:buNone/>
            </a:pPr>
            <a:r>
              <a:rPr lang="en-US" sz="1600" kern="100" dirty="0" err="1">
                <a:solidFill>
                  <a:schemeClr val="bg1"/>
                </a:solidFill>
                <a:effectLst/>
                <a:latin typeface="Poppins" panose="00000500000000000000" pitchFamily="2" charset="0"/>
                <a:ea typeface="Calibri" panose="020F0502020204030204" pitchFamily="34" charset="0"/>
                <a:cs typeface="Poppins" panose="00000500000000000000" pitchFamily="2" charset="0"/>
              </a:rPr>
              <a:t>McFedries</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P. and Weverka, P., (2025).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Microsoft 365 Office All-In-One for Dummies</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John Wiley &amp; Sons.</a:t>
            </a:r>
          </a:p>
          <a:p>
            <a:pPr marL="0" marR="0" algn="just">
              <a:spcAft>
                <a:spcPts val="800"/>
              </a:spcAft>
              <a:buNone/>
            </a:pP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Microsoft, (2026).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Microsoft OneDrive.</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[Online] Available at: https://www.microsoft.com/en-in/microsoft-365/onedrive/online-cloud-storage [Accessed 10 March 2026].</a:t>
            </a:r>
          </a:p>
          <a:p>
            <a:pPr marL="0" marR="0" algn="just">
              <a:spcAft>
                <a:spcPts val="800"/>
              </a:spcAft>
              <a:buNone/>
            </a:pP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Microsoft, (2026).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Microsoft OneDrive.</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[Online] Available at: https://adoption.microsoft.com/files/onedrive/Benefits-of-OneDrive.pdf [Accessed 10 March 2026].</a:t>
            </a:r>
          </a:p>
          <a:p>
            <a:pPr marL="0" marR="0" algn="just">
              <a:spcAft>
                <a:spcPts val="800"/>
              </a:spcAft>
              <a:buNone/>
            </a:pP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Microsoft, (2026).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Protect yourself from phishing.</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[Online] Available at: https://support.microsoft.com/en-us/windows/protect-yourself-from-phishing-0c7ea947-ba98-3bd9-7184-430e1f860a44 [Accessed 10 March 2026].</a:t>
            </a:r>
          </a:p>
          <a:p>
            <a:pPr marL="0" marR="0" algn="just">
              <a:spcAft>
                <a:spcPts val="800"/>
              </a:spcAft>
              <a:buNone/>
            </a:pP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Microsoft, (2026).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Restrictions and limitations in OneDrive and SharePoint.</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[Online] Available at: https://support.microsoft.com/en-us/office/restrictions-and-limitations-in-onedrive-and-sharepoint-64883a5d-228e-48f5-b3d2-eb39e07630fa [Accessed 10 March 2026].</a:t>
            </a:r>
          </a:p>
          <a:p>
            <a:pPr marL="0" marR="0" algn="just">
              <a:spcAft>
                <a:spcPts val="800"/>
              </a:spcAft>
              <a:buNone/>
            </a:pP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Microsoft, (2026).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What is a spreadsheet?.</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[Online] Available at: https://www.microsoft.com/en-us/microsoft-365/excel/spreadsheets [Accessed 10 March 2026].</a:t>
            </a:r>
          </a:p>
          <a:p>
            <a:pPr marL="0" marR="0" algn="just">
              <a:spcAft>
                <a:spcPts val="800"/>
              </a:spcAft>
              <a:buNone/>
            </a:pP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Moorhead, P., (2022).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Microsoft Gets Personal With New Microsoft 365 And Consumer Features.</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[Online] Available at: https://www.forbes.com/sites/quickerbettertech/2022/09/18/microsoft-excel-is-rolling-out-new-automation-featuresand-other-small-business-tech-news-this-week/ [Accessed 10 March 2026].</a:t>
            </a:r>
          </a:p>
          <a:p>
            <a:pPr marL="0" marR="0" algn="just">
              <a:spcAft>
                <a:spcPts val="800"/>
              </a:spcAft>
              <a:buNone/>
            </a:pPr>
            <a:r>
              <a:rPr lang="en-US" sz="1600" kern="100" dirty="0" err="1">
                <a:solidFill>
                  <a:schemeClr val="bg1"/>
                </a:solidFill>
                <a:effectLst/>
                <a:latin typeface="Poppins" panose="00000500000000000000" pitchFamily="2" charset="0"/>
                <a:ea typeface="Calibri" panose="020F0502020204030204" pitchFamily="34" charset="0"/>
                <a:cs typeface="Poppins" panose="00000500000000000000" pitchFamily="2" charset="0"/>
              </a:rPr>
              <a:t>Ramsac</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(2026).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What are the benefits of OneDrive?.</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[Online] Available at: https://www.ramsac.com/blog/benefits-of-onedrive/ [Accessed 10 March 2026].</a:t>
            </a:r>
          </a:p>
          <a:p>
            <a:pPr marL="0" marR="0" algn="just">
              <a:spcAft>
                <a:spcPts val="800"/>
              </a:spcAft>
              <a:buNone/>
            </a:pP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Rosener, W.J., (2024). Comparative Analysis of Google Sheets and Microsoft Excel: A Discussion Case in Spreadsheet Software.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Journal of Cases on Information Technology (JCIT)</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26</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(1), pp.1-21.</a:t>
            </a:r>
          </a:p>
          <a:p>
            <a:pPr marL="0" marR="0" algn="just">
              <a:spcAft>
                <a:spcPts val="800"/>
              </a:spcAft>
              <a:buNone/>
            </a:pP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Suma, G., (2026). </a:t>
            </a:r>
            <a:r>
              <a:rPr lang="en-US" sz="1600" i="1"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Data Security and Privacy: Essential Strategies for Protecting Sensitive Information.</a:t>
            </a:r>
            <a:r>
              <a:rPr lang="en-US" sz="1600" kern="100" dirty="0">
                <a:solidFill>
                  <a:schemeClr val="bg1"/>
                </a:solidFill>
                <a:effectLst/>
                <a:latin typeface="Poppins" panose="00000500000000000000" pitchFamily="2" charset="0"/>
                <a:ea typeface="Calibri" panose="020F0502020204030204" pitchFamily="34" charset="0"/>
                <a:cs typeface="Poppins" panose="00000500000000000000" pitchFamily="2" charset="0"/>
              </a:rPr>
              <a:t> [Online] Available at: https://www.acceldata.io/blog/data-security-and-privacy-essential-strategies-for-protecting-sensitive-information [Accessed 10 March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4064</Words>
  <Application>Microsoft Office PowerPoint</Application>
  <PresentationFormat>Custom</PresentationFormat>
  <Paragraphs>183</Paragraphs>
  <Slides>10</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Poppins Bold</vt:lpstr>
      <vt:lpstr>TT Hoves</vt:lpstr>
      <vt:lpstr>Telegraf</vt:lpstr>
      <vt:lpstr>Calibri</vt:lpstr>
      <vt:lpstr>Arial</vt:lpstr>
      <vt:lpstr>Poppins</vt:lpstr>
      <vt:lpstr>Telegraf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2026-03-14T18:22:14Z</dcterms:created>
  <dcterms:modified xsi:type="dcterms:W3CDTF">2026-03-17T16:21:19Z</dcterms:modified>
  <dc:identifier/>
</cp:coreProperties>
</file>