
<file path=[Content_Types].xml><?xml version="1.0" encoding="utf-8"?>
<Types xmlns="http://schemas.openxmlformats.org/package/2006/content-types">
  <Override PartName="/ppt/notesSlides/notesSlide24.xml" ContentType="application/vnd.openxmlformats-officedocument.presentationml.notesSlide+xml"/>
  <Default Extension="rels" ContentType="application/vnd.openxmlformats-package.relationships+xml"/>
  <Override PartName="/ppt/slides/slide14.xml" ContentType="application/vnd.openxmlformats-officedocument.presentationml.slide+xml"/>
  <Override PartName="/ppt/notesSlides/notesSlide16.xml" ContentType="application/vnd.openxmlformats-officedocument.presentationml.notesSlide+xml"/>
  <Default Extension="xml" ContentType="application/xml"/>
  <Override PartName="/ppt/tableStyles.xml" ContentType="application/vnd.openxmlformats-officedocument.presentationml.tableStyles+xml"/>
  <Override PartName="/ppt/notesSlides/notesSlide31.xml" ContentType="application/vnd.openxmlformats-officedocument.presentationml.notesSlide+xml"/>
  <Override PartName="/ppt/notesSlides/notesSlide1.xml" ContentType="application/vnd.openxmlformats-officedocument.presentationml.notesSlide+xml"/>
  <Override PartName="/ppt/slides/slide28.xml" ContentType="application/vnd.openxmlformats-officedocument.presentationml.slide+xml"/>
  <Override PartName="/ppt/slides/slide21.xml" ContentType="application/vnd.openxmlformats-officedocument.presentationml.slide+xml"/>
  <Override PartName="/ppt/slides/slide37.xml" ContentType="application/vnd.openxmlformats-officedocument.presentationml.slide+xml"/>
  <Override PartName="/ppt/notesSlides/notesSlide23.xml" ContentType="application/vnd.openxmlformats-officedocument.presentationml.notesSlide+xml"/>
  <Override PartName="/ppt/slides/slide5.xml" ContentType="application/vnd.openxmlformats-officedocument.presentationml.slide+xml"/>
  <Override PartName="/ppt/notesSlides/notesSlide9.xml" ContentType="application/vnd.openxmlformats-officedocument.presentationml.notesSlide+xml"/>
  <Override PartName="/ppt/slideLayouts/slideLayout5.xml" ContentType="application/vnd.openxmlformats-officedocument.presentationml.slideLayout+xml"/>
  <Override PartName="/ppt/slides/slide30.xml" ContentType="application/vnd.openxmlformats-officedocument.presentationml.slide+xml"/>
  <Override PartName="/ppt/slides/slide13.xml" ContentType="application/vnd.openxmlformats-officedocument.presentationml.slide+xml"/>
  <Override PartName="/ppt/slideMasters/slideMaster1.xml" ContentType="application/vnd.openxmlformats-officedocument.presentationml.slideMaster+xml"/>
  <Override PartName="/ppt/notesSlides/notesSlide15.xml" ContentType="application/vnd.openxmlformats-officedocument.presentationml.notesSlide+xml"/>
  <Override PartName="/docProps/core.xml" ContentType="application/vnd.openxmlformats-package.core-properties+xml"/>
  <Override PartName="/ppt/notesSlides/notesSlide7.xml" ContentType="application/vnd.openxmlformats-officedocument.presentationml.notesSlide+xml"/>
  <Override PartName="/ppt/notesSlides/notesSlide30.xml" ContentType="application/vnd.openxmlformats-officedocument.presentationml.notesSlide+xml"/>
  <Override PartName="/ppt/slides/slide27.xml" ContentType="application/vnd.openxmlformats-officedocument.presentationml.slide+xml"/>
  <Override PartName="/ppt/notesSlides/notesSlide29.xml" ContentType="application/vnd.openxmlformats-officedocument.presentationml.notesSlide+xml"/>
  <Override PartName="/ppt/slides/slide20.xml" ContentType="application/vnd.openxmlformats-officedocument.presentationml.slide+xml"/>
  <Override PartName="/ppt/slides/slide36.xml" ContentType="application/vnd.openxmlformats-officedocument.presentationml.slide+xml"/>
  <Override PartName="/ppt/notesSlides/notesSlide22.xml" ContentType="application/vnd.openxmlformats-officedocument.presentationml.notesSlide+xml"/>
  <Override PartName="/ppt/slides/slide4.xml" ContentType="application/vnd.openxmlformats-officedocument.presentationml.slide+xml"/>
  <Override PartName="/ppt/slides/slide19.xml" ContentType="application/vnd.openxmlformats-officedocument.presentationml.slide+xml"/>
  <Override PartName="/ppt/notesSlides/notesSlide8.xml" ContentType="application/vnd.openxmlformats-officedocument.presentationml.notesSlide+xml"/>
  <Default Extension="png" ContentType="image/png"/>
  <Override PartName="/ppt/slideLayouts/slideLayout4.xml" ContentType="application/vnd.openxmlformats-officedocument.presentationml.slideLayout+xml"/>
  <Override PartName="/ppt/slides/slide12.xml" ContentType="application/vnd.openxmlformats-officedocument.presentationml.slide+xml"/>
  <Override PartName="/ppt/notesSlides/notesSlide14.xml" ContentType="application/vnd.openxmlformats-officedocument.presentationml.notesSlide+xml"/>
  <Override PartName="/ppt/notesSlides/notesSlide6.xml" ContentType="application/vnd.openxmlformats-officedocument.presentationml.notesSlide+xml"/>
  <Override PartName="/ppt/presProps.xml" ContentType="application/vnd.openxmlformats-officedocument.presentationml.presProps+xml"/>
  <Override PartName="/ppt/slides/slide26.xml" ContentType="application/vnd.openxmlformats-officedocument.presentationml.slide+xml"/>
  <Override PartName="/ppt/notesSlides/notesSlide28.xml" ContentType="application/vnd.openxmlformats-officedocument.presentationml.notesSlide+xml"/>
  <Override PartName="/ppt/slides/slide35.xml" ContentType="application/vnd.openxmlformats-officedocument.presentationml.slide+xml"/>
  <Override PartName="/ppt/notesSlides/notesSlide21.xml" ContentType="application/vnd.openxmlformats-officedocument.presentationml.notesSlide+xml"/>
  <Override PartName="/ppt/slides/slide3.xml" ContentType="application/vnd.openxmlformats-officedocument.presentationml.slide+xml"/>
  <Override PartName="/ppt/slides/slide18.xml" ContentType="application/vnd.openxmlformats-officedocument.presentationml.slide+xml"/>
  <Override PartName="/ppt/slideLayouts/slideLayout3.xml" ContentType="application/vnd.openxmlformats-officedocument.presentationml.slideLayout+xml"/>
  <Override PartName="/ppt/slides/slide11.xml" ContentType="application/vnd.openxmlformats-officedocument.presentationml.slide+xml"/>
  <Override PartName="/ppt/notesSlides/notesSlide13.xml" ContentType="application/vnd.openxmlformats-officedocument.presentationml.notesSlide+xml"/>
  <Override PartName="/ppt/notesSlides/notesSlide5.xml" ContentType="application/vnd.openxmlformats-officedocument.presentationml.notesSlide+xml"/>
  <Override PartName="/ppt/slides/slide25.xml" ContentType="application/vnd.openxmlformats-officedocument.presentationml.slide+xml"/>
  <Override PartName="/ppt/notesSlides/notesSlide27.xml" ContentType="application/vnd.openxmlformats-officedocument.presentationml.notesSlide+xml"/>
  <Override PartName="/ppt/slides/slide9.xml" ContentType="application/vnd.openxmlformats-officedocument.presentationml.slide+xml"/>
  <Override PartName="/ppt/slideLayouts/slideLayout9.xml" ContentType="application/vnd.openxmlformats-officedocument.presentationml.slideLayout+xml"/>
  <Override PartName="/ppt/slides/slide34.xml" ContentType="application/vnd.openxmlformats-officedocument.presentationml.slide+xml"/>
  <Override PartName="/ppt/notesSlides/notesSlide20.xml" ContentType="application/vnd.openxmlformats-officedocument.presentationml.notesSlide+xml"/>
  <Override PartName="/ppt/slides/slide2.xml" ContentType="application/vnd.openxmlformats-officedocument.presentationml.slide+xml"/>
  <Override PartName="/ppt/slideLayouts/slideLayout2.xml" ContentType="application/vnd.openxmlformats-officedocument.presentationml.slideLayout+xml"/>
  <Override PartName="/ppt/slides/slide17.xml" ContentType="application/vnd.openxmlformats-officedocument.presentationml.slide+xml"/>
  <Override PartName="/ppt/notesSlides/notesSlide19.xml" ContentType="application/vnd.openxmlformats-officedocument.presentationml.notesSlide+xml"/>
  <Override PartName="/ppt/slides/slide10.xml" ContentType="application/vnd.openxmlformats-officedocument.presentationml.slide+xml"/>
  <Override PartName="/ppt/notesSlides/notesSlide12.xml" ContentType="application/vnd.openxmlformats-officedocument.presentationml.notesSlide+xml"/>
  <Override PartName="/docProps/app.xml" ContentType="application/vnd.openxmlformats-officedocument.extended-properties+xml"/>
  <Override PartName="/ppt/notesSlides/notesSlide4.xml" ContentType="application/vnd.openxmlformats-officedocument.presentationml.notesSlide+xml"/>
  <Override PartName="/ppt/slides/slide24.xml" ContentType="application/vnd.openxmlformats-officedocument.presentationml.slide+xml"/>
  <Override PartName="/ppt/notesSlides/notesSlide10.xml" ContentType="application/vnd.openxmlformats-officedocument.presentationml.notesSlide+xml"/>
  <Override PartName="/ppt/notesSlides/notesSlide26.xml" ContentType="application/vnd.openxmlformats-officedocument.presentationml.notesSlide+xml"/>
  <Override PartName="/ppt/slides/slide8.xml" ContentType="application/vnd.openxmlformats-officedocument.presentationml.slide+xml"/>
  <Override PartName="/ppt/slideLayouts/slideLayout8.xml" ContentType="application/vnd.openxmlformats-officedocument.presentationml.slideLayout+xml"/>
  <Override PartName="/ppt/slides/slide33.xml" ContentType="application/vnd.openxmlformats-officedocument.presentationml.slide+xml"/>
  <Override PartName="/ppt/slides/slide1.xml" ContentType="application/vnd.openxmlformats-officedocument.presentationml.slide+xml"/>
  <Override PartName="/ppt/slideLayouts/slideLayout1.xml" ContentType="application/vnd.openxmlformats-officedocument.presentationml.slideLayout+xml"/>
  <Override PartName="/ppt/slides/slide16.xml" ContentType="application/vnd.openxmlformats-officedocument.presentationml.slide+xml"/>
  <Override PartName="/ppt/notesSlides/notesSlide18.xml" ContentType="application/vnd.openxmlformats-officedocument.presentationml.notesSlide+xml"/>
  <Default Extension="jpeg" ContentType="image/jpeg"/>
  <Override PartName="/ppt/viewProps.xml" ContentType="application/vnd.openxmlformats-officedocument.presentationml.viewProps+xml"/>
  <Override PartName="/ppt/notesSlides/notesSlide11.xml" ContentType="application/vnd.openxmlformats-officedocument.presentationml.notesSlide+xml"/>
  <Override PartName="/ppt/notesSlides/notesSlide3.xml" ContentType="application/vnd.openxmlformats-officedocument.presentationml.notesSlide+xml"/>
  <Override PartName="/ppt/slides/slide40.xml" ContentType="application/vnd.openxmlformats-officedocument.presentationml.slide+xml"/>
  <Override PartName="/ppt/theme/theme2.xml" ContentType="application/vnd.openxmlformats-officedocument.theme+xml"/>
  <Override PartName="/ppt/slideLayouts/slideLayout11.xml" ContentType="application/vnd.openxmlformats-officedocument.presentationml.slideLayout+xml"/>
  <Override PartName="/ppt/slides/slide39.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notesSlides/notesSlide25.xml" ContentType="application/vnd.openxmlformats-officedocument.presentationml.notesSlide+xml"/>
  <Override PartName="/ppt/slideLayouts/slideLayout7.xml" ContentType="application/vnd.openxmlformats-officedocument.presentationml.slideLayout+xml"/>
  <Override PartName="/ppt/slides/slide32.xml" ContentType="application/vnd.openxmlformats-officedocument.presentationml.slide+xml"/>
  <Override PartName="/ppt/notesMasters/notesMaster1.xml" ContentType="application/vnd.openxmlformats-officedocument.presentationml.notesMaster+xml"/>
  <Override PartName="/ppt/slides/slide15.xml" ContentType="application/vnd.openxmlformats-officedocument.presentationml.slide+xml"/>
  <Override PartName="/ppt/notesSlides/notesSlide17.xml" ContentType="application/vnd.openxmlformats-officedocument.presentationml.notesSlide+xml"/>
  <Override PartName="/ppt/notesSlides/notesSlide32.xml" ContentType="application/vnd.openxmlformats-officedocument.presentationml.notesSlide+xml"/>
  <Override PartName="/ppt/notesSlides/notesSlide2.xml" ContentType="application/vnd.openxmlformats-officedocument.presentationml.notesSlide+xml"/>
  <Override PartName="/ppt/slides/slide29.xml" ContentType="application/vnd.openxmlformats-officedocument.presentationml.slide+xml"/>
  <Override PartName="/ppt/theme/theme1.xml" ContentType="application/vnd.openxmlformats-officedocument.theme+xml"/>
  <Override PartName="/ppt/slides/slide22.xml" ContentType="application/vnd.openxmlformats-officedocument.presentationml.slide+xml"/>
  <Override PartName="/ppt/slides/slide38.xml" ContentType="application/vnd.openxmlformats-officedocument.presentationml.slide+xml"/>
  <Override PartName="/ppt/presentation.xml" ContentType="application/vnd.openxmlformats-officedocument.presentationml.presentation.main+xml"/>
  <Override PartName="/ppt/slides/slide6.xml" ContentType="application/vnd.openxmlformats-officedocument.presentationml.slide+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s/slide31.xml" ContentType="application/vnd.openxmlformats-officedocument.presentationml.slide+xml"/>
  <Default Extension="bin" ContentType="application/vnd.openxmlformats-officedocument.presentationml.printerSettings"/>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86" r:id="rId1"/>
  </p:sldMasterIdLst>
  <p:notesMasterIdLst>
    <p:notesMasterId r:id="rId42"/>
  </p:notesMasterIdLst>
  <p:sldIdLst>
    <p:sldId id="256" r:id="rId2"/>
    <p:sldId id="259" r:id="rId3"/>
    <p:sldId id="263" r:id="rId4"/>
    <p:sldId id="303" r:id="rId5"/>
    <p:sldId id="285" r:id="rId6"/>
    <p:sldId id="286" r:id="rId7"/>
    <p:sldId id="304" r:id="rId8"/>
    <p:sldId id="307" r:id="rId9"/>
    <p:sldId id="309" r:id="rId10"/>
    <p:sldId id="277" r:id="rId11"/>
    <p:sldId id="300" r:id="rId12"/>
    <p:sldId id="301" r:id="rId13"/>
    <p:sldId id="302" r:id="rId14"/>
    <p:sldId id="284" r:id="rId15"/>
    <p:sldId id="275" r:id="rId16"/>
    <p:sldId id="274" r:id="rId17"/>
    <p:sldId id="292" r:id="rId18"/>
    <p:sldId id="267" r:id="rId19"/>
    <p:sldId id="305" r:id="rId20"/>
    <p:sldId id="281" r:id="rId21"/>
    <p:sldId id="306" r:id="rId22"/>
    <p:sldId id="273" r:id="rId23"/>
    <p:sldId id="282" r:id="rId24"/>
    <p:sldId id="264" r:id="rId25"/>
    <p:sldId id="268" r:id="rId26"/>
    <p:sldId id="265" r:id="rId27"/>
    <p:sldId id="279" r:id="rId28"/>
    <p:sldId id="260" r:id="rId29"/>
    <p:sldId id="283" r:id="rId30"/>
    <p:sldId id="276" r:id="rId31"/>
    <p:sldId id="310" r:id="rId32"/>
    <p:sldId id="311" r:id="rId33"/>
    <p:sldId id="312" r:id="rId34"/>
    <p:sldId id="313" r:id="rId35"/>
    <p:sldId id="314" r:id="rId36"/>
    <p:sldId id="315" r:id="rId37"/>
    <p:sldId id="317" r:id="rId38"/>
    <p:sldId id="318" r:id="rId39"/>
    <p:sldId id="319" r:id="rId40"/>
    <p:sldId id="316" r:id="rId41"/>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mc="http://schemas.openxmlformats.org/markup-compatibility/2006" xmlns:mv="urn:schemas-microsoft-com:mac:vml" xmlns:p15="http://schemas.microsoft.com/office/powerpoint/2012/main" xmlns:p="http://schemas.openxmlformats.org/presentationml/2006/main" xmlns:r="http://schemas.openxmlformats.org/officeDocument/2006/relationships" xmlns:a="http://schemas.openxmlformats.org/drawingml/2006/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showPr showNarration="1">
    <p:present/>
    <p:sldAll/>
    <p:penClr>
      <a:prstClr val="red"/>
    </p:penClr>
    <p:extLst>
      <p:ext uri="{EC167BDD-8182-4AB7-AECC-EB403E3ABB37}">
        <p14:laserClr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a:srgbClr val="FF0000"/>
        </p14:laserClr>
      </p:ext>
      <p:ext uri="{2FDB2607-1784-4EEB-B798-7EB5836EED8A}">
        <p14:showMediaCtrls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
      </p:ext>
    </p:extLst>
  </p:showPr>
  <p:extLst>
    <p:ext uri="{E76CE94A-603C-4142-B9EB-6D1370010A27}">
      <p14:discardImageEditDat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0"/>
    </p:ext>
    <p:ext uri="{D31A062A-798A-4329-ABDD-BBA856620510}">
      <p14:defaultImageDpi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20"/>
    </p:ext>
    <p:ext uri="{FD5EFAAD-0ECE-453E-9831-46B23BE46B34}">
      <p15:chartTrackingRefBased xmlns:mc="http://schemas.openxmlformats.org/markup-compatibility/2006" xmlns:mv="urn:schemas-microsoft-com:mac:vml" xmlns:p15="http://schemas.microsoft.com/office/powerpoint/2012/main" xmlns:p="http://schemas.openxmlformats.org/presentationml/2006/main" xmlns:r="http://schemas.openxmlformats.org/officeDocument/2006/relationships" xmlns:a="http://schemas.openxmlformats.org/drawingml/2006/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94660"/>
  </p:normalViewPr>
  <p:slideViewPr>
    <p:cSldViewPr snapToGrid="0" snapToObjects="1">
      <p:cViewPr varScale="1">
        <p:scale>
          <a:sx n="92" d="100"/>
          <a:sy n="92" d="100"/>
        </p:scale>
        <p:origin x="-81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46" Type="http://schemas.openxmlformats.org/officeDocument/2006/relationships/theme" Target="theme/theme1.xml"/><Relationship Id="rId47"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notesMaster" Target="notesMasters/notesMaster1.xml"/><Relationship Id="rId43" Type="http://schemas.openxmlformats.org/officeDocument/2006/relationships/printerSettings" Target="printerSettings/printerSettings1.bin"/><Relationship Id="rId44" Type="http://schemas.openxmlformats.org/officeDocument/2006/relationships/presProps" Target="presProps.xml"/><Relationship Id="rId4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A216B7A5-FBBD-2B4A-8637-158628EE26F7}" type="datetimeFigureOut">
              <a:rPr lang="en-US" smtClean="0"/>
              <a:pPr/>
              <a:t>11/24/17</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ED2AEBD7-9D13-7643-8245-7ECE34AC4406}" type="slidenum">
              <a:rPr lang="en-US" smtClean="0"/>
              <a:pPr/>
              <a:t>‹#›</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18547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If you don’t know</a:t>
            </a:r>
            <a:r>
              <a:rPr lang="en-US" baseline="0" dirty="0" smtClean="0"/>
              <a:t> what I mean by ‘</a:t>
            </a:r>
            <a:r>
              <a:rPr lang="en-US" baseline="0" dirty="0" err="1" smtClean="0"/>
              <a:t>Turnitin</a:t>
            </a:r>
            <a:r>
              <a:rPr lang="en-US" baseline="0" dirty="0" smtClean="0"/>
              <a:t>’, I will explain when I see you!!!</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3</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477391983"/>
      </p:ext>
    </p:extLst>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We</a:t>
            </a:r>
            <a:r>
              <a:rPr lang="en-US" baseline="0" dirty="0" smtClean="0"/>
              <a:t> m</a:t>
            </a:r>
            <a:r>
              <a:rPr lang="en-US" dirty="0" smtClean="0"/>
              <a:t>ust have permission from the university to do any kind of research, and particularly when it</a:t>
            </a:r>
            <a:r>
              <a:rPr lang="en-US" baseline="0" dirty="0" smtClean="0"/>
              <a:t> involves children.</a:t>
            </a:r>
          </a:p>
          <a:p>
            <a:endParaRPr lang="en-US" baseline="0" dirty="0" smtClean="0"/>
          </a:p>
          <a:p>
            <a:r>
              <a:rPr lang="en-US" baseline="0" dirty="0" smtClean="0"/>
              <a:t>So we must complete an ethics form to demonstrate that no person will be harmed during the research.</a:t>
            </a:r>
          </a:p>
          <a:p>
            <a:endParaRPr lang="en-US" baseline="0" dirty="0" smtClean="0"/>
          </a:p>
          <a:p>
            <a:r>
              <a:rPr lang="en-US" baseline="0" dirty="0" smtClean="0"/>
              <a:t>So part of the assignment is to discuss the content of the ethics form and related issues with others to ensure that we have a clear understanding of our study and its ethical implications.</a:t>
            </a:r>
            <a:endParaRPr lang="en-US" dirty="0" smtClean="0"/>
          </a:p>
          <a:p>
            <a:endParaRPr lang="en-US" dirty="0" smtClean="0"/>
          </a:p>
          <a:p>
            <a:r>
              <a:rPr lang="en-US" dirty="0" smtClean="0"/>
              <a:t>The oral presentation will not be assessed, but will be useful for you to explain your ideas to others before carrying out the research itself.</a:t>
            </a:r>
            <a:r>
              <a:rPr lang="en-US" baseline="0" dirty="0" smtClean="0"/>
              <a:t>  </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You can read this report by clicking on the link.</a:t>
            </a:r>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5</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533623190"/>
      </p:ext>
    </p:extLst>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These are the main findings of the report.</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The Inquiry draws on a substantial domestic and international evidence base, outlined in an earlier interim report and further explored in this document. This includes: the findings drawn from a set of seven commissioned papers produced by leading experts in the fields of teacher education and educational research, in the UK and internationally; evidence arising from an open call for submissions which generated thirty-two written responses; and outcomes from a range of meetings with leading individuals and </a:t>
            </a:r>
            <a:r>
              <a:rPr lang="en-US" sz="1200" kern="1200" dirty="0" err="1" smtClean="0">
                <a:solidFill>
                  <a:schemeClr val="tx1"/>
                </a:solidFill>
                <a:latin typeface="+mn-lt"/>
                <a:ea typeface="+mn-ea"/>
                <a:cs typeface="+mn-cs"/>
              </a:rPr>
              <a:t>organisations</a:t>
            </a:r>
            <a:r>
              <a:rPr lang="en-US" sz="1200" kern="1200" dirty="0" smtClean="0">
                <a:solidFill>
                  <a:schemeClr val="tx1"/>
                </a:solidFill>
                <a:latin typeface="+mn-lt"/>
                <a:ea typeface="+mn-ea"/>
                <a:cs typeface="+mn-cs"/>
              </a:rPr>
              <a:t> from across the UK. In addition the Inquiry benefited from feedback from a Reference Group, which included representatives from many of the leading educational </a:t>
            </a:r>
            <a:r>
              <a:rPr lang="en-US" sz="1200" kern="1200" dirty="0" err="1" smtClean="0">
                <a:solidFill>
                  <a:schemeClr val="tx1"/>
                </a:solidFill>
                <a:latin typeface="+mn-lt"/>
                <a:ea typeface="+mn-ea"/>
                <a:cs typeface="+mn-cs"/>
              </a:rPr>
              <a:t>organisations</a:t>
            </a:r>
            <a:r>
              <a:rPr lang="en-US" sz="1200" kern="1200" dirty="0" smtClean="0">
                <a:solidFill>
                  <a:schemeClr val="tx1"/>
                </a:solidFill>
                <a:latin typeface="+mn-lt"/>
                <a:ea typeface="+mn-ea"/>
                <a:cs typeface="+mn-cs"/>
              </a:rPr>
              <a:t> in the UK, and from a set of Special Advisers.</a:t>
            </a:r>
            <a:endParaRPr lang="en-US" dirty="0" smtClean="0"/>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6</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878065971"/>
      </p:ext>
    </p:extLst>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7</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878065971"/>
      </p:ext>
    </p:extLst>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McKinsey</a:t>
            </a:r>
            <a:r>
              <a:rPr lang="en-US" baseline="0" dirty="0" smtClean="0"/>
              <a:t> did a</a:t>
            </a:r>
            <a:r>
              <a:rPr lang="en-US" dirty="0" smtClean="0"/>
              <a:t> study of 25 school</a:t>
            </a:r>
            <a:r>
              <a:rPr lang="en-US" baseline="0" dirty="0" smtClean="0"/>
              <a:t> systems around the world. Title: “</a:t>
            </a:r>
            <a:r>
              <a:rPr lang="en-US" sz="1200" dirty="0" smtClean="0"/>
              <a:t>How the world’s best-performing school systems come out on top”</a:t>
            </a:r>
          </a:p>
        </p:txBody>
      </p:sp>
      <p:sp>
        <p:nvSpPr>
          <p:cNvPr id="4" name="Slide Number Placeholder 3"/>
          <p:cNvSpPr>
            <a:spLocks noGrp="1"/>
          </p:cNvSpPr>
          <p:nvPr>
            <p:ph type="sldNum" sz="quarter" idx="10"/>
          </p:nvPr>
        </p:nvSpPr>
        <p:spPr/>
        <p:txBody>
          <a:bodyPr/>
          <a:lstStyle/>
          <a:p>
            <a:fld id="{ED2AEBD7-9D13-7643-8245-7ECE34AC4406}"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Hill undertook a study into education in Wales.</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11</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Research is clearly noted within the revised professional standards for teachers.  Teachers will be required to demonstrate how they meet this standard throughout their careers.</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12</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414A56B-724E-4087-845A-AE1B1ADEF3F5}" type="slidenum">
              <a:rPr lang="en-GB" smtClean="0">
                <a:solidFill>
                  <a:prstClr val="black"/>
                </a:solidFill>
              </a:rPr>
              <a:pPr/>
              <a:t>13</a:t>
            </a:fld>
            <a:endParaRPr lang="en-GB">
              <a:solidFill>
                <a:prstClr val="black"/>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692130581"/>
      </p:ext>
    </p:extLst>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2AEBD7-9D13-7643-8245-7ECE34AC4406}" type="slidenum">
              <a:rPr lang="en-US" smtClean="0"/>
              <a:pPr/>
              <a:t>14</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709286754"/>
      </p:ext>
    </p:extLst>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Task</a:t>
            </a:r>
            <a:r>
              <a:rPr lang="en-US" baseline="0" dirty="0" smtClean="0"/>
              <a:t> in pairs – what are the reasons that teachers research?</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15</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194110036"/>
      </p:ext>
    </p:extLst>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Important to keep this in mind during the</a:t>
            </a:r>
            <a:r>
              <a:rPr lang="en-US" baseline="0" dirty="0" smtClean="0"/>
              <a:t> research we will be doing.  </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16</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D2AEBD7-9D13-7643-8245-7ECE34AC4406}" type="slidenum">
              <a:rPr lang="en-US" smtClean="0"/>
              <a:pPr/>
              <a:t>17</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691732762"/>
      </p:ext>
    </p:extLst>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Our work will be based on a lesson study approach.</a:t>
            </a:r>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18</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This is how Japan does lesson study!!!</a:t>
            </a:r>
          </a:p>
          <a:p>
            <a:r>
              <a:rPr lang="en-US" dirty="0" smtClean="0"/>
              <a:t>Note the number of teachers at the back of the room.</a:t>
            </a:r>
          </a:p>
          <a:p>
            <a:endParaRPr lang="en-US" dirty="0" smtClean="0"/>
          </a:p>
          <a:p>
            <a:r>
              <a:rPr lang="en-US" dirty="0" smtClean="0"/>
              <a:t>In</a:t>
            </a:r>
            <a:r>
              <a:rPr lang="en-US" baseline="0" dirty="0" smtClean="0"/>
              <a:t> the UK, w</a:t>
            </a:r>
            <a:r>
              <a:rPr lang="en-US" dirty="0" smtClean="0"/>
              <a:t>hy do we think that following Japan’s example would be a good idea???</a:t>
            </a:r>
          </a:p>
          <a:p>
            <a:endParaRPr lang="en-US" dirty="0" smtClean="0"/>
          </a:p>
          <a:p>
            <a:r>
              <a:rPr lang="en-US" dirty="0" smtClean="0"/>
              <a:t>(As an aside, here we discussed the impact of observation on children’s behaviour.  Hawthorne effect – are the children behaving better</a:t>
            </a:r>
            <a:r>
              <a:rPr lang="en-US" baseline="0" dirty="0" smtClean="0"/>
              <a:t> than usual – see the boy in red.  Would he normally sit like that if there were no observers???.  Here, we also discussed the impact of video on pupils.  Would this reduce the impact when compared to a person??? Maybe not.)</a:t>
            </a:r>
            <a:endParaRPr lang="en-US" dirty="0" smtClean="0"/>
          </a:p>
          <a:p>
            <a:r>
              <a:rPr lang="en-US" dirty="0" smtClean="0"/>
              <a:t>An </a:t>
            </a:r>
            <a:r>
              <a:rPr lang="en-US" dirty="0" smtClean="0"/>
              <a:t>example of Skinner’s operant conditioning – where children are </a:t>
            </a:r>
            <a:r>
              <a:rPr lang="en-US" dirty="0" smtClean="0"/>
              <a:t>trained </a:t>
            </a:r>
            <a:r>
              <a:rPr lang="en-US" dirty="0" smtClean="0"/>
              <a:t>to behave in a particular way</a:t>
            </a:r>
            <a:r>
              <a:rPr lang="en-US" dirty="0" smtClean="0"/>
              <a:t>???</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20</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73334312"/>
      </p:ext>
    </p:extLst>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PISA!!!</a:t>
            </a:r>
          </a:p>
          <a:p>
            <a:endParaRPr lang="en-US" dirty="0" smtClean="0"/>
          </a:p>
          <a:p>
            <a:r>
              <a:rPr lang="en-US" dirty="0" smtClean="0"/>
              <a:t>(The group had an interesting discussion about PISA here.  It was rightly noted that PISA does not assess everything.  However, </a:t>
            </a:r>
            <a:r>
              <a:rPr lang="en-US" dirty="0" err="1" smtClean="0"/>
              <a:t>Kirsty</a:t>
            </a:r>
            <a:r>
              <a:rPr lang="en-US" baseline="0" dirty="0" smtClean="0"/>
              <a:t> Williams has said that it probably assesses lots of things that are important.  We considered the differences between some of the countries, particularly in terms of a different culture and its impact on education, and the role of the family within education.  We noted Canada’s place on the PISA lists – perhaps a more similar country to the UK.</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21</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This</a:t>
            </a:r>
            <a:r>
              <a:rPr lang="en-US" baseline="0" dirty="0" smtClean="0"/>
              <a:t> is the b</a:t>
            </a:r>
            <a:r>
              <a:rPr lang="en-US" dirty="0" smtClean="0"/>
              <a:t>asic premise of lesson study,</a:t>
            </a:r>
            <a:r>
              <a:rPr lang="en-US" baseline="0" dirty="0" smtClean="0"/>
              <a:t> as interpreted by Peter Dudley.  He was the main person who brought lesson study to the UK from Japan. </a:t>
            </a:r>
          </a:p>
          <a:p>
            <a:r>
              <a:rPr lang="en-US" baseline="0" dirty="0" smtClean="0"/>
              <a:t>HOWEVER – we will be adapting this to suit our purposes.</a:t>
            </a:r>
          </a:p>
          <a:p>
            <a:endParaRPr lang="en-US" baseline="0" dirty="0" smtClean="0"/>
          </a:p>
          <a:p>
            <a:r>
              <a:rPr lang="en-US" baseline="0" dirty="0" smtClean="0"/>
              <a:t>As we have teachers that have different research interests, each person can set an individual research question, rather than having a question that is common to every teacher in the group of 3.</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23</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394419745"/>
      </p:ext>
    </p:extLst>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sz="1200" kern="1200" baseline="0" dirty="0" smtClean="0">
                <a:solidFill>
                  <a:schemeClr val="tx1"/>
                </a:solidFill>
                <a:latin typeface="+mn-lt"/>
                <a:ea typeface="+mn-ea"/>
                <a:cs typeface="+mn-cs"/>
              </a:rPr>
              <a:t>What is the aspect of classroom technique you want to investigate and improve? The study lesson provides a valuable opportunity for a department to identify a challenging aspect of teaching and learning that would gain from a detailed investigation by a supportive, collaborative. Examples might include how to:</a:t>
            </a:r>
          </a:p>
          <a:p>
            <a:r>
              <a:rPr lang="en-US" sz="1200" kern="1200" baseline="0" dirty="0" smtClean="0">
                <a:solidFill>
                  <a:schemeClr val="tx1"/>
                </a:solidFill>
                <a:latin typeface="+mn-lt"/>
                <a:ea typeface="+mn-ea"/>
                <a:cs typeface="+mn-cs"/>
              </a:rPr>
              <a:t>• demonstrate skills and processes effectively to the whole class;</a:t>
            </a:r>
          </a:p>
          <a:p>
            <a:r>
              <a:rPr lang="en-US" sz="1200" kern="1200" baseline="0" dirty="0" smtClean="0">
                <a:solidFill>
                  <a:schemeClr val="tx1"/>
                </a:solidFill>
                <a:latin typeface="+mn-lt"/>
                <a:ea typeface="+mn-ea"/>
                <a:cs typeface="+mn-cs"/>
              </a:rPr>
              <a:t>• focus on the needs of a small guided group while ensuring the rest of the class learn productively</a:t>
            </a:r>
          </a:p>
          <a:p>
            <a:r>
              <a:rPr lang="en-US" sz="1200" kern="1200" baseline="0" dirty="0" smtClean="0">
                <a:solidFill>
                  <a:schemeClr val="tx1"/>
                </a:solidFill>
                <a:latin typeface="+mn-lt"/>
                <a:ea typeface="+mn-ea"/>
                <a:cs typeface="+mn-cs"/>
              </a:rPr>
              <a:t>through independent activity;</a:t>
            </a:r>
          </a:p>
          <a:p>
            <a:r>
              <a:rPr lang="en-US" sz="1200" kern="1200" baseline="0" dirty="0" smtClean="0">
                <a:solidFill>
                  <a:schemeClr val="tx1"/>
                </a:solidFill>
                <a:latin typeface="+mn-lt"/>
                <a:ea typeface="+mn-ea"/>
                <a:cs typeface="+mn-cs"/>
              </a:rPr>
              <a:t>• model explaining and justifying in mathematics or how to teach text coherence and cohesion</a:t>
            </a:r>
          </a:p>
          <a:p>
            <a:r>
              <a:rPr lang="en-US" sz="1200" kern="1200" baseline="0" dirty="0" smtClean="0">
                <a:solidFill>
                  <a:schemeClr val="tx1"/>
                </a:solidFill>
                <a:latin typeface="+mn-lt"/>
                <a:ea typeface="+mn-ea"/>
                <a:cs typeface="+mn-cs"/>
              </a:rPr>
              <a:t>in writing;</a:t>
            </a:r>
          </a:p>
          <a:p>
            <a:r>
              <a:rPr lang="en-US" sz="1200" kern="1200" baseline="0" dirty="0" smtClean="0">
                <a:solidFill>
                  <a:schemeClr val="tx1"/>
                </a:solidFill>
                <a:latin typeface="+mn-lt"/>
                <a:ea typeface="+mn-ea"/>
                <a:cs typeface="+mn-cs"/>
              </a:rPr>
              <a:t>• purposefully engage a ‘traditionally’ underperforming group in the class.</a:t>
            </a:r>
          </a:p>
          <a:p>
            <a:endParaRPr lang="en-US" sz="1200" kern="1200" baseline="0" dirty="0" smtClean="0">
              <a:solidFill>
                <a:schemeClr val="tx1"/>
              </a:solidFill>
              <a:latin typeface="+mn-lt"/>
              <a:ea typeface="+mn-ea"/>
              <a:cs typeface="+mn-cs"/>
            </a:endParaRPr>
          </a:p>
          <a:p>
            <a:r>
              <a:rPr lang="en-US" sz="1200" b="1" kern="1200" baseline="0" dirty="0" smtClean="0">
                <a:solidFill>
                  <a:schemeClr val="tx1"/>
                </a:solidFill>
                <a:latin typeface="+mn-lt"/>
                <a:ea typeface="+mn-ea"/>
                <a:cs typeface="+mn-cs"/>
              </a:rPr>
              <a:t>Plan together:</a:t>
            </a:r>
          </a:p>
          <a:p>
            <a:r>
              <a:rPr lang="en-US" sz="1200" kern="1200" baseline="0" dirty="0" smtClean="0">
                <a:solidFill>
                  <a:schemeClr val="tx1"/>
                </a:solidFill>
                <a:latin typeface="+mn-lt"/>
                <a:ea typeface="+mn-ea"/>
                <a:cs typeface="+mn-cs"/>
              </a:rPr>
              <a:t>The group considers the learning needs of the class to be taught and collaboratively designs an innovative lesson or sequence of lessons that uses the techniques to be focused upon. The planning is detailed and specifies resources, teaching approaches, intended pupil activity, anticipated pupil responses and outcomes.</a:t>
            </a:r>
          </a:p>
          <a:p>
            <a:endParaRPr lang="en-US" sz="1200" kern="1200" baseline="0" dirty="0" smtClean="0">
              <a:solidFill>
                <a:schemeClr val="tx1"/>
              </a:solidFill>
              <a:latin typeface="+mn-lt"/>
              <a:ea typeface="+mn-ea"/>
              <a:cs typeface="+mn-cs"/>
            </a:endParaRPr>
          </a:p>
          <a:p>
            <a:r>
              <a:rPr lang="en-US" sz="1200" b="1" kern="1200" baseline="0" dirty="0" smtClean="0">
                <a:solidFill>
                  <a:schemeClr val="tx1"/>
                </a:solidFill>
                <a:latin typeface="+mn-lt"/>
                <a:ea typeface="+mn-ea"/>
                <a:cs typeface="+mn-cs"/>
              </a:rPr>
              <a:t>Teach the lesson and observe the learning</a:t>
            </a:r>
          </a:p>
          <a:p>
            <a:r>
              <a:rPr lang="en-US" sz="1200" kern="1200" baseline="0" dirty="0" smtClean="0">
                <a:solidFill>
                  <a:schemeClr val="tx1"/>
                </a:solidFill>
                <a:latin typeface="+mn-lt"/>
                <a:ea typeface="+mn-ea"/>
                <a:cs typeface="+mn-cs"/>
              </a:rPr>
              <a:t>One teacher teaches the lesson and the other observes closely the way pupils react, how effectively they learn and make progress and how well the design of the lesson meets pupils’ needs and engages them in learning.</a:t>
            </a:r>
          </a:p>
          <a:p>
            <a:endParaRPr lang="en-US" sz="1200" kern="1200" baseline="0" dirty="0" smtClean="0">
              <a:solidFill>
                <a:schemeClr val="tx1"/>
              </a:solidFill>
              <a:latin typeface="+mn-lt"/>
              <a:ea typeface="+mn-ea"/>
              <a:cs typeface="+mn-cs"/>
            </a:endParaRPr>
          </a:p>
          <a:p>
            <a:r>
              <a:rPr lang="en-US" sz="1200" b="1" kern="1200" baseline="0" dirty="0" smtClean="0">
                <a:solidFill>
                  <a:schemeClr val="tx1"/>
                </a:solidFill>
                <a:latin typeface="+mn-lt"/>
                <a:ea typeface="+mn-ea"/>
                <a:cs typeface="+mn-cs"/>
              </a:rPr>
              <a:t>Review the lesson and its impact on the pupils:</a:t>
            </a:r>
          </a:p>
          <a:p>
            <a:r>
              <a:rPr lang="en-US" sz="1200" kern="1200" baseline="0" dirty="0" smtClean="0">
                <a:solidFill>
                  <a:schemeClr val="tx1"/>
                </a:solidFill>
                <a:latin typeface="+mn-lt"/>
                <a:ea typeface="+mn-ea"/>
                <a:cs typeface="+mn-cs"/>
              </a:rPr>
              <a:t>Following the lesson, the group meets to review its effectiveness and share their observations about its impact on pupils’ learning. They consider what worked and what needs to be adjusted, and what has been learned about the pedagogical approaches being focused on.</a:t>
            </a:r>
          </a:p>
          <a:p>
            <a:endParaRPr lang="en-US" sz="1200" b="1" kern="1200" baseline="0" dirty="0" smtClean="0">
              <a:solidFill>
                <a:schemeClr val="tx1"/>
              </a:solidFill>
              <a:latin typeface="+mn-lt"/>
              <a:ea typeface="+mn-ea"/>
              <a:cs typeface="+mn-cs"/>
            </a:endParaRPr>
          </a:p>
          <a:p>
            <a:r>
              <a:rPr lang="en-US" sz="1200" b="1" kern="1200" baseline="0" dirty="0" smtClean="0">
                <a:solidFill>
                  <a:schemeClr val="tx1"/>
                </a:solidFill>
                <a:latin typeface="+mn-lt"/>
                <a:ea typeface="+mn-ea"/>
                <a:cs typeface="+mn-cs"/>
              </a:rPr>
              <a:t>Revise and adjust the lesson:</a:t>
            </a:r>
          </a:p>
          <a:p>
            <a:r>
              <a:rPr lang="en-US" sz="1200" kern="1200" baseline="0" dirty="0" smtClean="0">
                <a:solidFill>
                  <a:schemeClr val="tx1"/>
                </a:solidFill>
                <a:latin typeface="+mn-lt"/>
                <a:ea typeface="+mn-ea"/>
                <a:cs typeface="+mn-cs"/>
              </a:rPr>
              <a:t>As a result of the review, teachers agree how to refine and adjust the lesson and what they hope to achieve by doing so. They re-plan with a different class or group in mind. </a:t>
            </a:r>
          </a:p>
          <a:p>
            <a:endParaRPr lang="en-US" sz="1200" kern="1200" baseline="0" dirty="0" smtClean="0">
              <a:solidFill>
                <a:schemeClr val="tx1"/>
              </a:solidFill>
              <a:latin typeface="+mn-lt"/>
              <a:ea typeface="+mn-ea"/>
              <a:cs typeface="+mn-cs"/>
            </a:endParaRPr>
          </a:p>
          <a:p>
            <a:r>
              <a:rPr lang="en-US" sz="1200" kern="1200" baseline="0" dirty="0" smtClean="0">
                <a:solidFill>
                  <a:schemeClr val="tx1"/>
                </a:solidFill>
                <a:latin typeface="+mn-lt"/>
                <a:ea typeface="+mn-ea"/>
                <a:cs typeface="+mn-cs"/>
              </a:rPr>
              <a:t>The Lesson Study is then repeated with the partner teaching and possibly with a different class or group of pupils. This second lesson is again reviewed for its effectiveness and what has been noticed about its impact on pupils’ learning.</a:t>
            </a:r>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25</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861719365"/>
      </p:ext>
    </p:extLst>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Lesson Study helps experienced as well as inexperienced teachers to learn. Because, through the processes of</a:t>
            </a:r>
            <a:r>
              <a:rPr lang="en-US" sz="1200" kern="1200" baseline="0" dirty="0" smtClean="0">
                <a:solidFill>
                  <a:schemeClr val="tx1"/>
                </a:solidFill>
                <a:latin typeface="+mn-lt"/>
                <a:ea typeface="+mn-ea"/>
                <a:cs typeface="+mn-cs"/>
              </a:rPr>
              <a:t>…</a:t>
            </a:r>
            <a:r>
              <a:rPr lang="en-US" sz="1200" kern="1200" dirty="0" smtClean="0">
                <a:solidFill>
                  <a:schemeClr val="tx1"/>
                </a:solidFill>
                <a:latin typeface="+mn-lt"/>
                <a:ea typeface="+mn-ea"/>
                <a:cs typeface="+mn-cs"/>
              </a:rPr>
              <a:t>planning, joint observation, joint analysis we have to imagine learning together, we get to see aspects of pupil learning through the eyes of others as well as our own and we compare actual learning observed in the research lesson with the learning we imagined when we planned it. (Dudley)</a:t>
            </a:r>
            <a:endParaRPr lang="en-US" dirty="0" smtClean="0"/>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26</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755903251"/>
      </p:ext>
    </p:extLst>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Additional information can be found by clicking on these links.</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27</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43649180"/>
      </p:ext>
    </p:extLst>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Students usually find it helpful to think of a research question by using ‘How can we…?’ as a starting point.</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28</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665684563"/>
      </p:ext>
    </p:extLst>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These are examples of questions chosen by last year’s PGCE Primary students</a:t>
            </a:r>
            <a:r>
              <a:rPr lang="en-US" baseline="0" dirty="0" smtClean="0"/>
              <a:t> to give you </a:t>
            </a:r>
            <a:r>
              <a:rPr lang="en-US" baseline="0" smtClean="0"/>
              <a:t>some ideas.</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29</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30</a:t>
            </a:fld>
            <a:endParaRPr lang="en-US"/>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407338238"/>
      </p:ext>
    </p:extLst>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My colleague,</a:t>
            </a:r>
            <a:r>
              <a:rPr lang="en-US" baseline="0" dirty="0" smtClean="0"/>
              <a:t> Sue James, also spent some time discussing academic writing.  I will come back to issues relating to this during other sessions.  Here is the PP that she used, but I have adapted it slightly to reflect the discussion that took place.</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31</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Empirical means things that we know to be the case from our own observation/experience.</a:t>
            </a:r>
          </a:p>
          <a:p>
            <a:endParaRPr lang="en-US" dirty="0" smtClean="0"/>
          </a:p>
          <a:p>
            <a:r>
              <a:rPr lang="en-US" dirty="0" smtClean="0"/>
              <a:t>I will come back to types of data in another session.</a:t>
            </a:r>
          </a:p>
          <a:p>
            <a:endParaRPr lang="en-US" dirty="0" smtClean="0"/>
          </a:p>
          <a:p>
            <a:r>
              <a:rPr lang="en-US" dirty="0" smtClean="0"/>
              <a:t>Other useful words to use when </a:t>
            </a:r>
            <a:r>
              <a:rPr lang="en-US" smtClean="0"/>
              <a:t>writing academically are</a:t>
            </a:r>
            <a:r>
              <a:rPr lang="en-US" dirty="0" smtClean="0"/>
              <a:t>:</a:t>
            </a:r>
          </a:p>
          <a:p>
            <a:r>
              <a:rPr lang="en-US" dirty="0" smtClean="0"/>
              <a:t>Ubiquitous =</a:t>
            </a:r>
            <a:r>
              <a:rPr lang="en-US" baseline="0" dirty="0" smtClean="0"/>
              <a:t> common</a:t>
            </a:r>
          </a:p>
          <a:p>
            <a:r>
              <a:rPr lang="en-US" baseline="0" dirty="0" smtClean="0"/>
              <a:t>Correlation = connected pattern or relationship between two things</a:t>
            </a:r>
          </a:p>
          <a:p>
            <a:r>
              <a:rPr lang="en-US" baseline="0" dirty="0" smtClean="0"/>
              <a:t>Concur = agree</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34</a:t>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Again, I will cover referencing again.</a:t>
            </a:r>
          </a:p>
          <a:p>
            <a:endParaRPr lang="en-US" dirty="0" smtClean="0"/>
          </a:p>
        </p:txBody>
      </p:sp>
      <p:sp>
        <p:nvSpPr>
          <p:cNvPr id="4" name="Slide Number Placeholder 3"/>
          <p:cNvSpPr>
            <a:spLocks noGrp="1"/>
          </p:cNvSpPr>
          <p:nvPr>
            <p:ph type="sldNum" sz="quarter" idx="10"/>
          </p:nvPr>
        </p:nvSpPr>
        <p:spPr/>
        <p:txBody>
          <a:bodyPr/>
          <a:lstStyle/>
          <a:p>
            <a:fld id="{ED2AEBD7-9D13-7643-8245-7ECE34AC4406}" type="slidenum">
              <a:rPr lang="en-US" smtClean="0"/>
              <a:pPr/>
              <a:t>35</a:t>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36</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What is wrong with this piece of writing?  Can you suggest corrections that could be made to make it sound more academic?</a:t>
            </a:r>
          </a:p>
          <a:p>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37</a:t>
            </a:fld>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How might you re-write the red text?</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38</a:t>
            </a:fld>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Does the blue sentence make sense?  Is it grammatically correct?  Is it clear what </a:t>
            </a:r>
            <a:r>
              <a:rPr lang="en-US" dirty="0" err="1" smtClean="0"/>
              <a:t>Vygotsky’s</a:t>
            </a:r>
            <a:r>
              <a:rPr lang="en-US" dirty="0" smtClean="0"/>
              <a:t> work actually means?</a:t>
            </a:r>
          </a:p>
          <a:p>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Is the reference</a:t>
            </a:r>
            <a:r>
              <a:rPr lang="en-US" baseline="0" dirty="0" smtClean="0"/>
              <a:t> correct?</a:t>
            </a:r>
            <a:endParaRPr lang="en-US" dirty="0" smtClean="0"/>
          </a:p>
          <a:p>
            <a:endParaRPr lang="en-US" dirty="0" smtClean="0"/>
          </a:p>
          <a:p>
            <a:r>
              <a:rPr lang="en-US" dirty="0" smtClean="0"/>
              <a:t>Is it correctly quoted?</a:t>
            </a:r>
          </a:p>
          <a:p>
            <a:endParaRPr lang="en-US" dirty="0" smtClean="0"/>
          </a:p>
          <a:p>
            <a:r>
              <a:rPr lang="en-US" dirty="0" smtClean="0"/>
              <a:t>Is this grammatically correct:  “</a:t>
            </a:r>
            <a:r>
              <a:rPr lang="en-GB" sz="1200" dirty="0" smtClean="0">
                <a:solidFill>
                  <a:srgbClr val="0000FF"/>
                </a:solidFill>
              </a:rPr>
              <a:t>a learners Zone” </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39</a:t>
            </a:fld>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Is this better???</a:t>
            </a:r>
            <a:endParaRPr lang="en-US" dirty="0"/>
          </a:p>
        </p:txBody>
      </p:sp>
      <p:sp>
        <p:nvSpPr>
          <p:cNvPr id="4" name="Slide Number Placeholder 3"/>
          <p:cNvSpPr>
            <a:spLocks noGrp="1"/>
          </p:cNvSpPr>
          <p:nvPr>
            <p:ph type="sldNum" sz="quarter" idx="10"/>
          </p:nvPr>
        </p:nvSpPr>
        <p:spPr/>
        <p:txBody>
          <a:bodyPr/>
          <a:lstStyle/>
          <a:p>
            <a:fld id="{ED2AEBD7-9D13-7643-8245-7ECE34AC4406}" type="slidenum">
              <a:rPr lang="en-US" smtClean="0"/>
              <a:pPr/>
              <a:t>40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fld id="{4C9768F6-329B-2149-B71B-0F187C1CF0D9}" type="datetimeFigureOut">
              <a:rPr lang="en-US" smtClean="0"/>
              <a:pPr/>
              <a:t>11/24/17</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lstStyle>
          <a:p>
            <a:fld id="{A29F7547-6ED1-4143-A8B3-9CFFA8A4F5B2}"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4C9768F6-329B-2149-B71B-0F187C1CF0D9}" type="datetimeFigureOut">
              <a:rPr lang="en-US" smtClean="0"/>
              <a:pPr/>
              <a:t>11/24/17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29F7547-6ED1-4143-A8B3-9CFFA8A4F5B2}" type="slidenum">
              <a:rPr lang="en-US" smtClean="0"/>
              <a:pPr/>
              <a:t>‹#›</a:t>
            </a:fld>
            <a:endParaRPr lang="en-US"/>
          </a:p>
        </p:txBody>
      </p:sp>
      <p:sp>
        <p:nvSpPr>
          <p:cNvPr id="7" name="Title 6"/>
          <p:cNvSpPr>
            <a:spLocks noGrp="1"/>
          </p:cNvSpPr>
          <p:nvPr>
            <p:ph type="title"/>
          </p:nvPr>
        </p:nvSpPr>
        <p:spPr/>
        <p:txBody>
          <a:bodyPr rtlCol="0"/>
          <a:lstStyle/>
          <a:p>
            <a:r>
              <a:rPr kumimoji="0" lang="en-GB"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4C9768F6-329B-2149-B71B-0F187C1CF0D9}" type="datetimeFigureOut">
              <a:rPr lang="en-US" smtClean="0"/>
              <a:pPr/>
              <a:t>11/24/17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29F7547-6ED1-4143-A8B3-9CFFA8A4F5B2}"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4C9768F6-329B-2149-B71B-0F187C1CF0D9}" type="datetimeFigureOut">
              <a:rPr lang="en-US" smtClean="0"/>
              <a:pPr/>
              <a:t>11/24/17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29F7547-6ED1-4143-A8B3-9CFFA8A4F5B2}" type="slidenum">
              <a:rPr lang="en-US" smtClean="0"/>
              <a:pPr/>
              <a:t>‹#›</a:t>
            </a:fld>
            <a:endParaRPr lang="en-US"/>
          </a:p>
        </p:txBody>
      </p:sp>
      <p:sp>
        <p:nvSpPr>
          <p:cNvPr id="8" name="Title 7"/>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4C9768F6-329B-2149-B71B-0F187C1CF0D9}" type="datetimeFigureOut">
              <a:rPr lang="en-US" smtClean="0"/>
              <a:pPr/>
              <a:t>11/24/17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29F7547-6ED1-4143-A8B3-9CFFA8A4F5B2}"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C9768F6-329B-2149-B71B-0F187C1CF0D9}" type="datetimeFigureOut">
              <a:rPr lang="en-US" smtClean="0"/>
              <a:pPr/>
              <a:t>11/24/17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29F7547-6ED1-4143-A8B3-9CFFA8A4F5B2}" type="slidenum">
              <a:rPr lang="en-US" smtClean="0"/>
              <a:pPr/>
              <a:t>‹#›</a:t>
            </a:fld>
            <a:endParaRPr lang="en-US"/>
          </a:p>
        </p:txBody>
      </p:sp>
      <p:sp>
        <p:nvSpPr>
          <p:cNvPr id="6" name="Title 5"/>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768F6-329B-2149-B71B-0F187C1CF0D9}" type="datetimeFigureOut">
              <a:rPr lang="en-US" smtClean="0"/>
              <a:pPr/>
              <a:t>11/24/17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29F7547-6ED1-4143-A8B3-9CFFA8A4F5B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4C9768F6-329B-2149-B71B-0F187C1CF0D9}" type="datetimeFigureOut">
              <a:rPr lang="en-US" smtClean="0"/>
              <a:pPr/>
              <a:t>11/24/17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29F7547-6ED1-4143-A8B3-9CFFA8A4F5B2}"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GB"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fld id="{4C9768F6-329B-2149-B71B-0F187C1CF0D9}" type="datetimeFigureOut">
              <a:rPr lang="en-US" smtClean="0"/>
              <a:pPr/>
              <a:t>11/24/17</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A29F7547-6ED1-4143-A8B3-9CFFA8A4F5B2}"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GB"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4C9768F6-329B-2149-B71B-0F187C1CF0D9}" type="datetimeFigureOut">
              <a:rPr lang="en-US" smtClean="0"/>
              <a:pPr/>
              <a:t>11/24/17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29F7547-6ED1-4143-A8B3-9CFFA8A4F5B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4C9768F6-329B-2149-B71B-0F187C1CF0D9}" type="datetimeFigureOut">
              <a:rPr lang="en-US" smtClean="0"/>
              <a:pPr/>
              <a:t>11/24/17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29F7547-6ED1-4143-A8B3-9CFFA8A4F5B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GB"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fld id="{4C9768F6-329B-2149-B71B-0F187C1CF0D9}" type="datetimeFigureOut">
              <a:rPr lang="en-US" smtClean="0"/>
              <a:pPr/>
              <a:t>11/24/17</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lstStyle>
          <a:p>
            <a:fld id="{A29F7547-6ED1-4143-A8B3-9CFFA8A4F5B2}"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6.xml"/><Relationship Id="rId3" Type="http://schemas.openxmlformats.org/officeDocument/2006/relationships/image" Target="../media/image3.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7.xml"/><Relationship Id="rId3" Type="http://schemas.openxmlformats.org/officeDocument/2006/relationships/image" Target="../media/image4.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gov.wales/docs/dcells/consultation/130621-delivery-of-education-report-en.pdf"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hyperlink" Target="http://learning.gov.wales/resources/learningpacks/mep/professional-learning/teachers-as-researchers/action-enquiry/?lang=en%23/resources/learningpacks/mep/professional-learning/teachers-as-researchers/research-approaches/?lang=en"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6.xml"/><Relationship Id="rId3" Type="http://schemas.openxmlformats.org/officeDocument/2006/relationships/image" Target="../media/image6.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notesSlide" Target="../notesSlides/notesSlide17.xml"/><Relationship Id="rId3" Type="http://schemas.openxmlformats.org/officeDocument/2006/relationships/image" Target="../media/image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 Id="rId3" Type="http://schemas.openxmlformats.org/officeDocument/2006/relationships/image" Target="../media/image8.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7YdugNFsfHo&amp;t=64s"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9.jpeg"/></Relationships>
</file>

<file path=ppt/slides/_rels/slide27.xml.rels><?xml version="1.0" encoding="UTF-8" standalone="yes"?>
<Relationships xmlns="http://schemas.openxmlformats.org/package/2006/relationships"><Relationship Id="rId3" Type="http://schemas.openxmlformats.org/officeDocument/2006/relationships/hyperlink" Target="http://lessonstudy.co.uk/what-is-lesson-study/" TargetMode="External"/><Relationship Id="rId4" Type="http://schemas.openxmlformats.org/officeDocument/2006/relationships/hyperlink" Target="http://lessonstudy.co.uk/2014/09/lesson-study-professional-learning-for-our-time-read-pete-dudleys-resume-of-the-case-for-lesson-study-made-in-his-new-book-out-on-10-september-which-can-be-ordered-at-httpwww-routledge-comb/" TargetMode="External"/><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1059712"/>
            <a:ext cx="9144000" cy="1828800"/>
          </a:xfrm>
        </p:spPr>
        <p:txBody>
          <a:bodyPr>
            <a:normAutofit/>
          </a:bodyPr>
          <a:lstStyle/>
          <a:p>
            <a:r>
              <a:rPr lang="en-US" sz="4800" dirty="0" smtClean="0">
                <a:latin typeface="Comic Sans MS"/>
                <a:cs typeface="Comic Sans MS"/>
              </a:rPr>
              <a:t>Enquiring Teacher Programme</a:t>
            </a:r>
            <a:endParaRPr lang="en-US" sz="4800" dirty="0">
              <a:latin typeface="Comic Sans MS"/>
              <a:cs typeface="Comic Sans MS"/>
            </a:endParaRPr>
          </a:p>
        </p:txBody>
      </p:sp>
      <p:sp>
        <p:nvSpPr>
          <p:cNvPr id="4" name="Text Placeholder 3"/>
          <p:cNvSpPr>
            <a:spLocks noGrp="1"/>
          </p:cNvSpPr>
          <p:nvPr>
            <p:ph type="body" idx="1"/>
          </p:nvPr>
        </p:nvSpPr>
        <p:spPr/>
        <p:txBody>
          <a:bodyPr/>
          <a:lstStyle/>
          <a:p>
            <a:endParaRPr lang="en-US" dirty="0" smtClean="0"/>
          </a:p>
          <a:p>
            <a:endParaRPr lang="en-US" dirty="0" smtClean="0"/>
          </a:p>
        </p:txBody>
      </p:sp>
      <p:pic>
        <p:nvPicPr>
          <p:cNvPr id="5" name="Picture 4" descr="research wordle 2.png"/>
          <p:cNvPicPr>
            <a:picLocks noChangeAspect="1"/>
          </p:cNvPicPr>
          <p:nvPr/>
        </p:nvPicPr>
        <p:blipFill>
          <a:blip r:embed="rId2"/>
          <a:stretch>
            <a:fillRect/>
          </a:stretch>
        </p:blipFill>
        <p:spPr>
          <a:xfrm>
            <a:off x="4416926" y="4820737"/>
            <a:ext cx="4508500" cy="18034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fontScale="77500" lnSpcReduction="20000"/>
          </a:bodyPr>
          <a:lstStyle/>
          <a:p>
            <a:pPr>
              <a:buNone/>
            </a:pPr>
            <a:endParaRPr lang="en-US" dirty="0" smtClean="0"/>
          </a:p>
          <a:p>
            <a:pPr>
              <a:buNone/>
            </a:pPr>
            <a:r>
              <a:rPr lang="en-US" dirty="0" smtClean="0"/>
              <a:t>Upon the successful completion of this module, the student should be able to demonstrate the ability to:</a:t>
            </a:r>
          </a:p>
          <a:p>
            <a:pPr>
              <a:buFontTx/>
              <a:buChar char="•"/>
            </a:pPr>
            <a:r>
              <a:rPr lang="en-US" dirty="0" smtClean="0"/>
              <a:t>Design and apply appropriate research methodologies demonstrating a critical understanding of the nature of educational research</a:t>
            </a:r>
          </a:p>
          <a:p>
            <a:pPr>
              <a:buFontTx/>
              <a:buChar char="•"/>
            </a:pPr>
            <a:r>
              <a:rPr lang="en-US" dirty="0" smtClean="0"/>
              <a:t>Conduct a small scale research enquiry to improve an aspect of personal practice and learner outcomes, showing some originality and </a:t>
            </a:r>
            <a:r>
              <a:rPr lang="en-US" dirty="0" err="1" smtClean="0"/>
              <a:t>rigour</a:t>
            </a:r>
            <a:r>
              <a:rPr lang="en-US" dirty="0" smtClean="0"/>
              <a:t> in the application of appropriate research skills </a:t>
            </a:r>
          </a:p>
          <a:p>
            <a:pPr>
              <a:buFontTx/>
              <a:buChar char="•"/>
            </a:pPr>
            <a:r>
              <a:rPr lang="en-US" dirty="0" smtClean="0"/>
              <a:t>Critically evaluate research evidence, showing sound judgement of complex data to support pedagogic decisions</a:t>
            </a:r>
          </a:p>
          <a:p>
            <a:pPr>
              <a:buFontTx/>
              <a:buChar char="•"/>
            </a:pPr>
            <a:r>
              <a:rPr lang="en-US" dirty="0" smtClean="0"/>
              <a:t>Critically reflect upon the importance of ethical procedures within classroom based research, and apply these procedures appropriately</a:t>
            </a:r>
            <a:endParaRPr lang="en-US" dirty="0"/>
          </a:p>
        </p:txBody>
      </p:sp>
      <p:sp>
        <p:nvSpPr>
          <p:cNvPr id="7" name="Title 6"/>
          <p:cNvSpPr>
            <a:spLocks noGrp="1"/>
          </p:cNvSpPr>
          <p:nvPr>
            <p:ph type="title"/>
          </p:nvPr>
        </p:nvSpPr>
        <p:spPr/>
        <p:txBody>
          <a:bodyPr/>
          <a:lstStyle/>
          <a:p>
            <a:r>
              <a:rPr lang="en-US" dirty="0" smtClean="0">
                <a:latin typeface="Comic Sans MS"/>
                <a:cs typeface="Comic Sans MS"/>
              </a:rPr>
              <a:t>Learning Outcomes</a:t>
            </a: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US" sz="4800" dirty="0" smtClean="0">
                <a:latin typeface="Comic Sans MS"/>
                <a:cs typeface="Comic Sans MS"/>
              </a:rPr>
              <a:t>Enquiring Teacher Programme</a:t>
            </a:r>
            <a:endParaRPr lang="en-US" dirty="0"/>
          </a:p>
        </p:txBody>
      </p:sp>
      <p:sp>
        <p:nvSpPr>
          <p:cNvPr id="6" name="Text Placeholder 5"/>
          <p:cNvSpPr>
            <a:spLocks noGrp="1"/>
          </p:cNvSpPr>
          <p:nvPr>
            <p:ph type="body" idx="1"/>
          </p:nvPr>
        </p:nvSpPr>
        <p:spPr/>
        <p:txBody>
          <a:bodyPr>
            <a:normAutofit/>
          </a:bodyPr>
          <a:lstStyle/>
          <a:p>
            <a:pPr algn="l"/>
            <a:r>
              <a:rPr lang="en-US" dirty="0" smtClean="0">
                <a:solidFill>
                  <a:srgbClr val="3E2979"/>
                </a:solidFill>
              </a:rPr>
              <a:t>Assessment 100%</a:t>
            </a:r>
          </a:p>
        </p:txBody>
      </p:sp>
      <p:sp>
        <p:nvSpPr>
          <p:cNvPr id="7" name="Text Placeholder 6"/>
          <p:cNvSpPr>
            <a:spLocks noGrp="1"/>
          </p:cNvSpPr>
          <p:nvPr>
            <p:ph type="body" sz="half" idx="3"/>
          </p:nvPr>
        </p:nvSpPr>
        <p:spPr/>
        <p:txBody>
          <a:bodyPr/>
          <a:lstStyle/>
          <a:p>
            <a:pPr algn="l"/>
            <a:r>
              <a:rPr lang="en-US" dirty="0" err="1" smtClean="0">
                <a:solidFill>
                  <a:schemeClr val="accent1">
                    <a:lumMod val="50000"/>
                  </a:schemeClr>
                </a:solidFill>
              </a:rPr>
              <a:t>Asesiad</a:t>
            </a:r>
            <a:r>
              <a:rPr lang="en-US" dirty="0" smtClean="0">
                <a:solidFill>
                  <a:schemeClr val="accent1">
                    <a:lumMod val="50000"/>
                  </a:schemeClr>
                </a:solidFill>
              </a:rPr>
              <a:t> 100%</a:t>
            </a:r>
          </a:p>
        </p:txBody>
      </p:sp>
      <p:sp>
        <p:nvSpPr>
          <p:cNvPr id="3" name="Content Placeholder 2"/>
          <p:cNvSpPr>
            <a:spLocks noGrp="1"/>
          </p:cNvSpPr>
          <p:nvPr>
            <p:ph sz="quarter" idx="2"/>
          </p:nvPr>
        </p:nvSpPr>
        <p:spPr/>
        <p:txBody>
          <a:bodyPr/>
          <a:lstStyle/>
          <a:p>
            <a:pPr>
              <a:buNone/>
            </a:pPr>
            <a:endParaRPr lang="en-US" dirty="0" smtClean="0"/>
          </a:p>
          <a:p>
            <a:pPr>
              <a:buNone/>
            </a:pPr>
            <a:r>
              <a:rPr lang="en-US" dirty="0" smtClean="0"/>
              <a:t>Written assignment based on a small scale research project</a:t>
            </a:r>
          </a:p>
          <a:p>
            <a:pPr>
              <a:buNone/>
            </a:pPr>
            <a:r>
              <a:rPr lang="en-US" dirty="0" smtClean="0"/>
              <a:t> </a:t>
            </a:r>
          </a:p>
          <a:p>
            <a:pPr>
              <a:buNone/>
            </a:pPr>
            <a:r>
              <a:rPr lang="en-US" dirty="0" smtClean="0"/>
              <a:t>6000 words</a:t>
            </a:r>
          </a:p>
          <a:p>
            <a:pPr>
              <a:buNone/>
            </a:pPr>
            <a:r>
              <a:rPr lang="en-US" dirty="0" err="1" smtClean="0"/>
              <a:t>Turnitin</a:t>
            </a:r>
            <a:endParaRPr lang="en-US" dirty="0"/>
          </a:p>
        </p:txBody>
      </p:sp>
      <p:sp>
        <p:nvSpPr>
          <p:cNvPr id="8" name="Content Placeholder 7"/>
          <p:cNvSpPr>
            <a:spLocks noGrp="1"/>
          </p:cNvSpPr>
          <p:nvPr>
            <p:ph sz="quarter" idx="4"/>
          </p:nvPr>
        </p:nvSpPr>
        <p:spPr>
          <a:xfrm>
            <a:off x="4751070" y="1774533"/>
            <a:ext cx="4138534" cy="4169067"/>
          </a:xfrm>
        </p:spPr>
        <p:txBody>
          <a:bodyPr/>
          <a:lstStyle/>
          <a:p>
            <a:pPr>
              <a:buNone/>
            </a:pPr>
            <a:r>
              <a:rPr lang="en-US" dirty="0" err="1" smtClean="0"/>
              <a:t>Ysgrifennwch</a:t>
            </a:r>
            <a:r>
              <a:rPr lang="en-US" dirty="0" smtClean="0"/>
              <a:t> </a:t>
            </a:r>
            <a:r>
              <a:rPr lang="en-US" dirty="0" err="1" smtClean="0"/>
              <a:t>aseiniad</a:t>
            </a:r>
            <a:r>
              <a:rPr lang="en-US" dirty="0" smtClean="0"/>
              <a:t> </a:t>
            </a:r>
            <a:r>
              <a:rPr lang="en-US" dirty="0" err="1" smtClean="0"/>
              <a:t>yn</a:t>
            </a:r>
            <a:r>
              <a:rPr lang="en-US" dirty="0" smtClean="0"/>
              <a:t> </a:t>
            </a:r>
            <a:r>
              <a:rPr lang="en-US" dirty="0" err="1" smtClean="0"/>
              <a:t>seiliedig</a:t>
            </a:r>
            <a:r>
              <a:rPr lang="en-US" dirty="0" smtClean="0"/>
              <a:t> </a:t>
            </a:r>
            <a:r>
              <a:rPr lang="en-US" dirty="0" err="1" smtClean="0"/>
              <a:t>ar</a:t>
            </a:r>
            <a:r>
              <a:rPr lang="en-US" dirty="0" smtClean="0"/>
              <a:t> </a:t>
            </a:r>
            <a:r>
              <a:rPr lang="en-US" dirty="0" err="1" smtClean="0"/>
              <a:t>brosiect</a:t>
            </a:r>
            <a:r>
              <a:rPr lang="en-US" dirty="0" smtClean="0"/>
              <a:t> </a:t>
            </a:r>
            <a:r>
              <a:rPr lang="en-US" dirty="0" err="1" smtClean="0"/>
              <a:t>ymchwil</a:t>
            </a:r>
            <a:r>
              <a:rPr lang="en-US" dirty="0" smtClean="0"/>
              <a:t> </a:t>
            </a:r>
            <a:r>
              <a:rPr lang="en-US" dirty="0" err="1" smtClean="0"/>
              <a:t>raddfa</a:t>
            </a:r>
            <a:r>
              <a:rPr lang="en-US" dirty="0" smtClean="0"/>
              <a:t> </a:t>
            </a:r>
            <a:r>
              <a:rPr lang="en-US" dirty="0" err="1" smtClean="0"/>
              <a:t>fach</a:t>
            </a:r>
            <a:endParaRPr lang="en-US" dirty="0" smtClean="0"/>
          </a:p>
          <a:p>
            <a:pPr>
              <a:buNone/>
            </a:pPr>
            <a:endParaRPr lang="en-US" dirty="0" smtClean="0"/>
          </a:p>
          <a:p>
            <a:pPr>
              <a:buNone/>
            </a:pPr>
            <a:r>
              <a:rPr lang="en-US" dirty="0" smtClean="0"/>
              <a:t>6000 </a:t>
            </a:r>
            <a:r>
              <a:rPr lang="en-US" dirty="0" err="1" smtClean="0"/>
              <a:t>o</a:t>
            </a:r>
            <a:r>
              <a:rPr lang="en-US" dirty="0" smtClean="0"/>
              <a:t> </a:t>
            </a:r>
            <a:r>
              <a:rPr lang="en-US" dirty="0" err="1" smtClean="0"/>
              <a:t>eiriau</a:t>
            </a:r>
            <a:endParaRPr lang="en-US" dirty="0" smtClean="0"/>
          </a:p>
          <a:p>
            <a:pPr>
              <a:buNone/>
            </a:pPr>
            <a:r>
              <a:rPr lang="en-US" dirty="0" err="1" smtClean="0"/>
              <a:t>Turnitin</a:t>
            </a:r>
            <a:endParaRPr lang="en-US" dirty="0" smtClean="0"/>
          </a:p>
          <a:p>
            <a:pPr>
              <a:buNone/>
            </a:pP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US" dirty="0" smtClean="0"/>
          </a:p>
          <a:p>
            <a:r>
              <a:rPr lang="en-US" dirty="0" smtClean="0"/>
              <a:t>Ethics Form (1500 equivalent)</a:t>
            </a:r>
          </a:p>
          <a:p>
            <a:endParaRPr lang="en-US" dirty="0" smtClean="0"/>
          </a:p>
          <a:p>
            <a:r>
              <a:rPr lang="en-US" dirty="0" smtClean="0"/>
              <a:t>Oral presentation of ideas (5 minutes)</a:t>
            </a:r>
          </a:p>
          <a:p>
            <a:endParaRPr lang="en-US" dirty="0"/>
          </a:p>
        </p:txBody>
      </p:sp>
      <p:sp>
        <p:nvSpPr>
          <p:cNvPr id="3" name="Title 2"/>
          <p:cNvSpPr>
            <a:spLocks noGrp="1"/>
          </p:cNvSpPr>
          <p:nvPr>
            <p:ph type="title"/>
          </p:nvPr>
        </p:nvSpPr>
        <p:spPr/>
        <p:txBody>
          <a:bodyPr/>
          <a:lstStyle/>
          <a:p>
            <a:r>
              <a:rPr lang="en-US" dirty="0" smtClean="0">
                <a:latin typeface="Comic Sans MS"/>
                <a:cs typeface="Comic Sans MS"/>
              </a:rPr>
              <a:t>ETP Additional Tasks</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 name="Content Placeholder 10"/>
          <p:cNvSpPr>
            <a:spLocks noGrp="1"/>
          </p:cNvSpPr>
          <p:nvPr>
            <p:ph idx="1"/>
          </p:nvPr>
        </p:nvSpPr>
        <p:spPr/>
        <p:txBody>
          <a:bodyPr>
            <a:normAutofit/>
          </a:bodyPr>
          <a:lstStyle/>
          <a:p>
            <a:pPr>
              <a:buNone/>
            </a:pPr>
            <a:r>
              <a:rPr lang="en-US" dirty="0" smtClean="0"/>
              <a:t>	BERA/RSA (2014)</a:t>
            </a:r>
          </a:p>
          <a:p>
            <a:pPr>
              <a:buNone/>
            </a:pPr>
            <a:r>
              <a:rPr lang="en-US" dirty="0" smtClean="0"/>
              <a:t>	Research and the Teaching Profession: Building the capacity for a self-improving education system </a:t>
            </a:r>
          </a:p>
          <a:p>
            <a:endParaRPr lang="en-US" dirty="0" smtClean="0"/>
          </a:p>
          <a:p>
            <a:endParaRPr lang="en-US" dirty="0" smtClean="0"/>
          </a:p>
          <a:p>
            <a:pPr>
              <a:buNone/>
            </a:pPr>
            <a:r>
              <a:rPr lang="en-US" dirty="0" smtClean="0"/>
              <a:t>	</a:t>
            </a:r>
            <a:r>
              <a:rPr lang="en-US" sz="1600" dirty="0" smtClean="0"/>
              <a:t>https://www.bera.ac.uk/wp-content/uploads/2013/12/BERA-RSA-Research-Teaching-Profession-FULL-REPORT-for-web.pdf?noredirect=1</a:t>
            </a:r>
            <a:endParaRPr lang="en-US" sz="1600" dirty="0"/>
          </a:p>
        </p:txBody>
      </p:sp>
      <p:sp>
        <p:nvSpPr>
          <p:cNvPr id="10" name="Title 9"/>
          <p:cNvSpPr>
            <a:spLocks noGrp="1"/>
          </p:cNvSpPr>
          <p:nvPr>
            <p:ph type="title"/>
          </p:nvPr>
        </p:nvSpPr>
        <p:spPr/>
        <p:txBody>
          <a:bodyPr/>
          <a:lstStyle/>
          <a:p>
            <a:r>
              <a:rPr lang="en-US" dirty="0" smtClean="0">
                <a:latin typeface="Comic Sans MS"/>
                <a:cs typeface="Comic Sans MS"/>
              </a:rPr>
              <a:t>Why do we research?</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dirty="0" smtClean="0"/>
              <a:t>Internationally, enquiry-based (or ‘research-rich’) school and college environments are the hallmark of high performing education systems. </a:t>
            </a:r>
          </a:p>
          <a:p>
            <a:r>
              <a:rPr lang="en-US" dirty="0" smtClean="0"/>
              <a:t>To be at their most effective, teachers and teacher educators need to engage </a:t>
            </a:r>
            <a:r>
              <a:rPr lang="en-US" i="1" dirty="0" smtClean="0">
                <a:solidFill>
                  <a:srgbClr val="FF0000"/>
                </a:solidFill>
              </a:rPr>
              <a:t>with</a:t>
            </a:r>
            <a:r>
              <a:rPr lang="en-US" i="1" dirty="0" smtClean="0"/>
              <a:t> </a:t>
            </a:r>
            <a:r>
              <a:rPr lang="en-US" dirty="0" smtClean="0"/>
              <a:t>research and enquiry – this means keeping up to date with the latest developments in their academic subject or subjects and with developments in the discipline of education. </a:t>
            </a:r>
          </a:p>
          <a:p>
            <a:endParaRPr lang="en-US" dirty="0"/>
          </a:p>
        </p:txBody>
      </p:sp>
      <p:sp>
        <p:nvSpPr>
          <p:cNvPr id="2" name="Title 1"/>
          <p:cNvSpPr>
            <a:spLocks noGrp="1"/>
          </p:cNvSpPr>
          <p:nvPr>
            <p:ph type="title"/>
          </p:nvPr>
        </p:nvSpPr>
        <p:spPr/>
        <p:txBody>
          <a:bodyPr/>
          <a:lstStyle/>
          <a:p>
            <a:r>
              <a:rPr lang="en-US" dirty="0" smtClean="0">
                <a:latin typeface="Comic Sans MS"/>
                <a:cs typeface="Comic Sans MS"/>
              </a:rPr>
              <a:t>BERA/RSA (2014) (1)</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r>
              <a:rPr lang="en-US" dirty="0" smtClean="0"/>
              <a:t>Teachers and teacher educators need to be equipped to engage </a:t>
            </a:r>
            <a:r>
              <a:rPr lang="en-US" i="1" dirty="0" smtClean="0">
                <a:solidFill>
                  <a:srgbClr val="FF0000"/>
                </a:solidFill>
              </a:rPr>
              <a:t>in</a:t>
            </a:r>
            <a:r>
              <a:rPr lang="en-US" i="1" dirty="0" smtClean="0"/>
              <a:t> </a:t>
            </a:r>
            <a:r>
              <a:rPr lang="en-US" dirty="0" smtClean="0"/>
              <a:t>enquiry-oriented practice. This means having the capacity, motivation, confidence and opportunity to do so. </a:t>
            </a:r>
          </a:p>
          <a:p>
            <a:r>
              <a:rPr lang="en-US" dirty="0" smtClean="0"/>
              <a:t>A focus on enquiry-based practice needs to be sustained…throughout teachers’ professional careers, so that disciplined innovation and collaborative enquiry are embedded within the lives of schools or colleges and become the normal way of teaching and learning, rather than the exception. </a:t>
            </a:r>
          </a:p>
          <a:p>
            <a:endParaRPr lang="en-US" dirty="0"/>
          </a:p>
        </p:txBody>
      </p:sp>
      <p:sp>
        <p:nvSpPr>
          <p:cNvPr id="2" name="Title 1"/>
          <p:cNvSpPr>
            <a:spLocks noGrp="1"/>
          </p:cNvSpPr>
          <p:nvPr>
            <p:ph type="title"/>
          </p:nvPr>
        </p:nvSpPr>
        <p:spPr/>
        <p:txBody>
          <a:bodyPr/>
          <a:lstStyle/>
          <a:p>
            <a:r>
              <a:rPr lang="en-US" dirty="0" smtClean="0">
                <a:latin typeface="Comic Sans MS"/>
                <a:cs typeface="Comic Sans MS"/>
              </a:rPr>
              <a:t>BERA/RSA (2014) (2)</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smtClean="0">
                <a:latin typeface="Comic Sans MS"/>
                <a:cs typeface="Comic Sans MS"/>
              </a:rPr>
              <a:t>Reasons for research</a:t>
            </a:r>
            <a:endParaRPr lang="en-US" dirty="0"/>
          </a:p>
        </p:txBody>
      </p:sp>
      <p:sp>
        <p:nvSpPr>
          <p:cNvPr id="5" name="Text Placeholder 4"/>
          <p:cNvSpPr>
            <a:spLocks noGrp="1"/>
          </p:cNvSpPr>
          <p:nvPr>
            <p:ph type="body" idx="1"/>
          </p:nvPr>
        </p:nvSpPr>
        <p:spPr/>
        <p:txBody>
          <a:bodyPr/>
          <a:lstStyle/>
          <a:p>
            <a:endParaRPr lang="en-US"/>
          </a:p>
        </p:txBody>
      </p:sp>
      <p:sp>
        <p:nvSpPr>
          <p:cNvPr id="6" name="Text Placeholder 5"/>
          <p:cNvSpPr>
            <a:spLocks noGrp="1"/>
          </p:cNvSpPr>
          <p:nvPr>
            <p:ph type="body" sz="half" idx="3"/>
          </p:nvPr>
        </p:nvSpPr>
        <p:spPr/>
        <p:txBody>
          <a:bodyPr/>
          <a:lstStyle/>
          <a:p>
            <a:endParaRPr lang="en-US"/>
          </a:p>
        </p:txBody>
      </p:sp>
      <p:sp>
        <p:nvSpPr>
          <p:cNvPr id="2" name="Content Placeholder 1"/>
          <p:cNvSpPr>
            <a:spLocks noGrp="1"/>
          </p:cNvSpPr>
          <p:nvPr>
            <p:ph sz="quarter" idx="2"/>
          </p:nvPr>
        </p:nvSpPr>
        <p:spPr/>
        <p:txBody>
          <a:bodyPr>
            <a:normAutofit/>
          </a:bodyPr>
          <a:lstStyle/>
          <a:p>
            <a:pPr>
              <a:buNone/>
            </a:pPr>
            <a:r>
              <a:rPr lang="en-US" dirty="0" smtClean="0"/>
              <a:t>“</a:t>
            </a:r>
            <a:r>
              <a:rPr lang="en-US" i="1" dirty="0" smtClean="0"/>
              <a:t>The quality of an education system cannot exceed the quality of its teachers</a:t>
            </a:r>
            <a:r>
              <a:rPr lang="en-US" dirty="0" smtClean="0"/>
              <a:t>.”</a:t>
            </a:r>
          </a:p>
          <a:p>
            <a:pPr>
              <a:buNone/>
            </a:pPr>
            <a:r>
              <a:rPr lang="en-US" sz="1730" dirty="0" smtClean="0"/>
              <a:t>								</a:t>
            </a:r>
          </a:p>
          <a:p>
            <a:pPr>
              <a:buNone/>
            </a:pPr>
            <a:r>
              <a:rPr lang="en-US" sz="1730" dirty="0" smtClean="0"/>
              <a:t>McKinsey &amp; Company (2007) </a:t>
            </a:r>
          </a:p>
          <a:p>
            <a:endParaRPr lang="en-US" dirty="0" smtClean="0"/>
          </a:p>
          <a:p>
            <a:endParaRPr lang="en-US" dirty="0" smtClean="0"/>
          </a:p>
          <a:p>
            <a:pPr>
              <a:buNone/>
            </a:pPr>
            <a:endParaRPr lang="en-US" dirty="0" smtClean="0"/>
          </a:p>
          <a:p>
            <a:endParaRPr lang="en-US" dirty="0" smtClean="0"/>
          </a:p>
        </p:txBody>
      </p:sp>
      <p:pic>
        <p:nvPicPr>
          <p:cNvPr id="8" name="Content Placeholder 7" descr="mckinsey.jpg"/>
          <p:cNvPicPr>
            <a:picLocks noGrp="1" noChangeAspect="1"/>
          </p:cNvPicPr>
          <p:nvPr>
            <p:ph sz="quarter" idx="4"/>
          </p:nvPr>
        </p:nvPicPr>
        <p:blipFill>
          <a:blip r:embed="rId3"/>
          <a:srcRect t="-26822" b="-26822"/>
          <a:stretch>
            <a:fillRect/>
          </a:stretch>
        </p:blipFill>
        <p:spPr>
          <a:xfrm>
            <a:off x="4645025" y="1444294"/>
            <a:ext cx="4041775" cy="3941763"/>
          </a:xfrm>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sz="4400" dirty="0" smtClean="0">
                <a:latin typeface="Comic Sans MS"/>
                <a:cs typeface="Comic Sans MS"/>
              </a:rPr>
              <a:t>Reasons for research</a:t>
            </a:r>
            <a:endParaRPr lang="en-US" dirty="0"/>
          </a:p>
        </p:txBody>
      </p:sp>
      <p:sp>
        <p:nvSpPr>
          <p:cNvPr id="5" name="Text Placeholder 4"/>
          <p:cNvSpPr>
            <a:spLocks noGrp="1"/>
          </p:cNvSpPr>
          <p:nvPr>
            <p:ph type="body" idx="1"/>
          </p:nvPr>
        </p:nvSpPr>
        <p:spPr/>
        <p:txBody>
          <a:bodyPr/>
          <a:lstStyle/>
          <a:p>
            <a:r>
              <a:rPr lang="en-GB" dirty="0" smtClean="0"/>
              <a:t>Hill (2013:5) </a:t>
            </a:r>
            <a:endParaRPr lang="en-US" dirty="0"/>
          </a:p>
        </p:txBody>
      </p:sp>
      <p:sp>
        <p:nvSpPr>
          <p:cNvPr id="7" name="Text Placeholder 6"/>
          <p:cNvSpPr>
            <a:spLocks noGrp="1"/>
          </p:cNvSpPr>
          <p:nvPr>
            <p:ph type="body" sz="half" idx="3"/>
          </p:nvPr>
        </p:nvSpPr>
        <p:spPr/>
        <p:txBody>
          <a:bodyPr/>
          <a:lstStyle/>
          <a:p>
            <a:endParaRPr lang="en-US"/>
          </a:p>
        </p:txBody>
      </p:sp>
      <p:sp>
        <p:nvSpPr>
          <p:cNvPr id="6" name="Content Placeholder 5"/>
          <p:cNvSpPr>
            <a:spLocks noGrp="1"/>
          </p:cNvSpPr>
          <p:nvPr>
            <p:ph sz="quarter" idx="2"/>
          </p:nvPr>
        </p:nvSpPr>
        <p:spPr/>
        <p:txBody>
          <a:bodyPr>
            <a:normAutofit lnSpcReduction="10000"/>
          </a:bodyPr>
          <a:lstStyle/>
          <a:p>
            <a:r>
              <a:rPr lang="en-GB" dirty="0" smtClean="0"/>
              <a:t>“</a:t>
            </a:r>
            <a:r>
              <a:rPr lang="en-GB" i="1" dirty="0" smtClean="0"/>
              <a:t>The only way for schools in Wales to raise standards of achievement is to improve the quality of teaching and learning in the classroom. It is the quality of teaching that is the strongest within-school effect on pupils’ achievement</a:t>
            </a:r>
            <a:r>
              <a:rPr lang="en-GB" dirty="0" smtClean="0"/>
              <a:t>.”</a:t>
            </a:r>
          </a:p>
          <a:p>
            <a:endParaRPr lang="en-US" dirty="0"/>
          </a:p>
        </p:txBody>
      </p:sp>
      <p:pic>
        <p:nvPicPr>
          <p:cNvPr id="9" name="Content Placeholder 8"/>
          <p:cNvPicPr>
            <a:picLocks noGrp="1"/>
          </p:cNvPicPr>
          <p:nvPr>
            <p:ph sz="quarter" idx="4"/>
          </p:nvPr>
        </p:nvPicPr>
        <p:blipFill>
          <a:blip r:embed="rId3"/>
          <a:srcRect l="-22492" r="-22492"/>
          <a:stretch>
            <a:fillRect/>
          </a:stretch>
        </p:blipFill>
        <p:spPr bwMode="auto">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GB" dirty="0" smtClean="0"/>
              <a:t>	“</a:t>
            </a:r>
            <a:r>
              <a:rPr lang="en-GB" i="1" dirty="0" smtClean="0"/>
              <a:t>Teachers need to be viewed as ‘knowledge workers’: the best way to foster this approach is through school-based teacher professional development that links teacher inquiry and development with school improvement</a:t>
            </a:r>
            <a:r>
              <a:rPr lang="en-GB" dirty="0" smtClean="0"/>
              <a:t>”.</a:t>
            </a:r>
          </a:p>
          <a:p>
            <a:pPr>
              <a:buNone/>
            </a:pPr>
            <a:r>
              <a:rPr lang="en-GB" dirty="0" smtClean="0"/>
              <a:t>							</a:t>
            </a:r>
            <a:r>
              <a:rPr lang="en-GB" sz="2800" dirty="0" smtClean="0"/>
              <a:t>(Hill, 2013:18) </a:t>
            </a:r>
          </a:p>
          <a:p>
            <a:pPr>
              <a:buNone/>
            </a:pPr>
            <a:r>
              <a:rPr lang="en-GB" dirty="0" smtClean="0">
                <a:hlinkClick r:id="rId2"/>
              </a:rPr>
              <a:t>	http://gov.wales/docs/dcells/consultation/130621-delivery-of-education-report-en.pdf</a:t>
            </a:r>
            <a:endParaRPr lang="en-GB" dirty="0" smtClean="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endParaRPr lang="en-US" dirty="0"/>
          </a:p>
        </p:txBody>
      </p:sp>
      <p:sp>
        <p:nvSpPr>
          <p:cNvPr id="2" name="Title 1"/>
          <p:cNvSpPr>
            <a:spLocks noGrp="1"/>
          </p:cNvSpPr>
          <p:nvPr>
            <p:ph type="title"/>
          </p:nvPr>
        </p:nvSpPr>
        <p:spPr/>
        <p:txBody>
          <a:bodyPr/>
          <a:lstStyle/>
          <a:p>
            <a:r>
              <a:rPr lang="en-US" dirty="0" smtClean="0">
                <a:latin typeface="Comic Sans MS"/>
                <a:cs typeface="Comic Sans MS"/>
              </a:rPr>
              <a:t>Reasons for research</a:t>
            </a:r>
            <a:endParaRPr lang="en-GB"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62264673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US" dirty="0" smtClean="0"/>
              <a:t>Successful Futures: </a:t>
            </a:r>
          </a:p>
          <a:p>
            <a:pPr>
              <a:buNone/>
            </a:pPr>
            <a:r>
              <a:rPr lang="en-US" dirty="0" smtClean="0"/>
              <a:t>	</a:t>
            </a:r>
            <a:r>
              <a:rPr lang="en-US" sz="3200" dirty="0" smtClean="0"/>
              <a:t>Sound pedagogy “</a:t>
            </a:r>
            <a:r>
              <a:rPr lang="en-US" sz="3200" i="1" dirty="0" smtClean="0"/>
              <a:t>…requires high-quality teachers with a sound understanding of the ‘why’ and ‘how’ of teaching as well as the ‘what’</a:t>
            </a:r>
            <a:r>
              <a:rPr lang="en-US" sz="3200" dirty="0" smtClean="0"/>
              <a:t>.”</a:t>
            </a:r>
          </a:p>
          <a:p>
            <a:pPr>
              <a:buNone/>
            </a:pPr>
            <a:r>
              <a:rPr lang="en-US" sz="3200" dirty="0" smtClean="0"/>
              <a:t>					</a:t>
            </a:r>
            <a:r>
              <a:rPr lang="en-US" sz="2800" dirty="0" smtClean="0"/>
              <a:t>(Donaldson, 2015:71)</a:t>
            </a:r>
          </a:p>
          <a:p>
            <a:endParaRPr lang="en-US" dirty="0" smtClean="0"/>
          </a:p>
          <a:p>
            <a:endParaRPr lang="en-US" dirty="0"/>
          </a:p>
        </p:txBody>
      </p:sp>
      <p:sp>
        <p:nvSpPr>
          <p:cNvPr id="2" name="Title 1"/>
          <p:cNvSpPr>
            <a:spLocks noGrp="1"/>
          </p:cNvSpPr>
          <p:nvPr>
            <p:ph type="title"/>
          </p:nvPr>
        </p:nvSpPr>
        <p:spPr/>
        <p:txBody>
          <a:bodyPr/>
          <a:lstStyle/>
          <a:p>
            <a:r>
              <a:rPr lang="en-US" dirty="0" smtClean="0">
                <a:latin typeface="Comic Sans MS"/>
                <a:cs typeface="Comic Sans MS"/>
              </a:rPr>
              <a:t>Reasons for research</a:t>
            </a:r>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 name="Freeform 7"/>
          <p:cNvSpPr/>
          <p:nvPr/>
        </p:nvSpPr>
        <p:spPr>
          <a:xfrm>
            <a:off x="3327999" y="2616843"/>
            <a:ext cx="2510495" cy="2510495"/>
          </a:xfrm>
          <a:custGeom>
            <a:avLst/>
            <a:gdLst>
              <a:gd name="connsiteX0" fmla="*/ 0 w 2510495"/>
              <a:gd name="connsiteY0" fmla="*/ 1255248 h 2510495"/>
              <a:gd name="connsiteX1" fmla="*/ 1255248 w 2510495"/>
              <a:gd name="connsiteY1" fmla="*/ 0 h 2510495"/>
              <a:gd name="connsiteX2" fmla="*/ 2510496 w 2510495"/>
              <a:gd name="connsiteY2" fmla="*/ 1255248 h 2510495"/>
              <a:gd name="connsiteX3" fmla="*/ 1255248 w 2510495"/>
              <a:gd name="connsiteY3" fmla="*/ 2510496 h 2510495"/>
              <a:gd name="connsiteX4" fmla="*/ 0 w 2510495"/>
              <a:gd name="connsiteY4" fmla="*/ 1255248 h 2510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10495" h="2510495">
                <a:moveTo>
                  <a:pt x="0" y="1255248"/>
                </a:moveTo>
                <a:cubicBezTo>
                  <a:pt x="0" y="561994"/>
                  <a:pt x="561994" y="0"/>
                  <a:pt x="1255248" y="0"/>
                </a:cubicBezTo>
                <a:cubicBezTo>
                  <a:pt x="1948502" y="0"/>
                  <a:pt x="2510496" y="561994"/>
                  <a:pt x="2510496" y="1255248"/>
                </a:cubicBezTo>
                <a:cubicBezTo>
                  <a:pt x="2510496" y="1948502"/>
                  <a:pt x="1948502" y="2510496"/>
                  <a:pt x="1255248" y="2510496"/>
                </a:cubicBezTo>
                <a:cubicBezTo>
                  <a:pt x="561994" y="2510496"/>
                  <a:pt x="0" y="1948502"/>
                  <a:pt x="0" y="1255248"/>
                </a:cubicBezTo>
                <a:close/>
              </a:path>
            </a:pathLst>
          </a:cu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401943" tIns="401943" rIns="401943" bIns="401943" numCol="1" spcCol="1270" anchor="ctr" anchorCtr="0">
            <a:noAutofit/>
          </a:bodyPr>
          <a:lstStyle/>
          <a:p>
            <a:pPr lvl="0" algn="ctr" defTabSz="1200150">
              <a:lnSpc>
                <a:spcPct val="90000"/>
              </a:lnSpc>
              <a:spcBef>
                <a:spcPct val="0"/>
              </a:spcBef>
              <a:spcAft>
                <a:spcPct val="35000"/>
              </a:spcAft>
            </a:pPr>
            <a:r>
              <a:rPr lang="en-GB" sz="2200" kern="1200" dirty="0">
                <a:solidFill>
                  <a:schemeClr val="bg1"/>
                </a:solidFill>
              </a:rPr>
              <a:t>Values and </a:t>
            </a:r>
            <a:r>
              <a:rPr lang="en-GB" sz="2200" dirty="0">
                <a:solidFill>
                  <a:schemeClr val="bg1"/>
                </a:solidFill>
              </a:rPr>
              <a:t>d</a:t>
            </a:r>
            <a:r>
              <a:rPr lang="en-GB" sz="2200" kern="1200" dirty="0">
                <a:solidFill>
                  <a:schemeClr val="bg1"/>
                </a:solidFill>
              </a:rPr>
              <a:t>ispositions</a:t>
            </a:r>
          </a:p>
        </p:txBody>
      </p:sp>
      <p:sp>
        <p:nvSpPr>
          <p:cNvPr id="9" name="Freeform 8"/>
          <p:cNvSpPr/>
          <p:nvPr/>
        </p:nvSpPr>
        <p:spPr>
          <a:xfrm>
            <a:off x="3692154" y="1421685"/>
            <a:ext cx="1706590" cy="1630993"/>
          </a:xfrm>
          <a:custGeom>
            <a:avLst/>
            <a:gdLst>
              <a:gd name="connsiteX0" fmla="*/ 0 w 1630993"/>
              <a:gd name="connsiteY0" fmla="*/ 815497 h 1630993"/>
              <a:gd name="connsiteX1" fmla="*/ 815497 w 1630993"/>
              <a:gd name="connsiteY1" fmla="*/ 0 h 1630993"/>
              <a:gd name="connsiteX2" fmla="*/ 1630994 w 1630993"/>
              <a:gd name="connsiteY2" fmla="*/ 815497 h 1630993"/>
              <a:gd name="connsiteX3" fmla="*/ 815497 w 1630993"/>
              <a:gd name="connsiteY3" fmla="*/ 1630994 h 1630993"/>
              <a:gd name="connsiteX4" fmla="*/ 0 w 1630993"/>
              <a:gd name="connsiteY4" fmla="*/ 815497 h 16309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0993" h="1630993">
                <a:moveTo>
                  <a:pt x="0" y="815497"/>
                </a:moveTo>
                <a:cubicBezTo>
                  <a:pt x="0" y="365110"/>
                  <a:pt x="365110" y="0"/>
                  <a:pt x="815497" y="0"/>
                </a:cubicBezTo>
                <a:cubicBezTo>
                  <a:pt x="1265884" y="0"/>
                  <a:pt x="1630994" y="365110"/>
                  <a:pt x="1630994" y="815497"/>
                </a:cubicBezTo>
                <a:cubicBezTo>
                  <a:pt x="1630994" y="1265884"/>
                  <a:pt x="1265884" y="1630994"/>
                  <a:pt x="815497" y="1630994"/>
                </a:cubicBezTo>
                <a:cubicBezTo>
                  <a:pt x="365110" y="1630994"/>
                  <a:pt x="0" y="1265884"/>
                  <a:pt x="0" y="815497"/>
                </a:cubicBezTo>
                <a:close/>
              </a:path>
            </a:pathLst>
          </a:cu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260443" tIns="260443" rIns="260443" bIns="260443" numCol="1" spcCol="1270" anchor="ctr" anchorCtr="0">
            <a:noAutofit/>
          </a:bodyPr>
          <a:lstStyle/>
          <a:p>
            <a:pPr lvl="0" algn="ctr" defTabSz="755650">
              <a:lnSpc>
                <a:spcPct val="90000"/>
              </a:lnSpc>
              <a:spcBef>
                <a:spcPct val="0"/>
              </a:spcBef>
              <a:spcAft>
                <a:spcPct val="35000"/>
              </a:spcAft>
            </a:pPr>
            <a:r>
              <a:rPr lang="en-GB" sz="1700" kern="1200" dirty="0"/>
              <a:t>Welsh language and culture</a:t>
            </a:r>
          </a:p>
        </p:txBody>
      </p:sp>
      <p:sp>
        <p:nvSpPr>
          <p:cNvPr id="10" name="Freeform 9"/>
          <p:cNvSpPr/>
          <p:nvPr/>
        </p:nvSpPr>
        <p:spPr>
          <a:xfrm>
            <a:off x="5205113" y="2260628"/>
            <a:ext cx="1588013" cy="1588013"/>
          </a:xfrm>
          <a:custGeom>
            <a:avLst/>
            <a:gdLst>
              <a:gd name="connsiteX0" fmla="*/ 0 w 1588013"/>
              <a:gd name="connsiteY0" fmla="*/ 794007 h 1588013"/>
              <a:gd name="connsiteX1" fmla="*/ 794007 w 1588013"/>
              <a:gd name="connsiteY1" fmla="*/ 0 h 1588013"/>
              <a:gd name="connsiteX2" fmla="*/ 1588014 w 1588013"/>
              <a:gd name="connsiteY2" fmla="*/ 794007 h 1588013"/>
              <a:gd name="connsiteX3" fmla="*/ 794007 w 1588013"/>
              <a:gd name="connsiteY3" fmla="*/ 1588014 h 1588013"/>
              <a:gd name="connsiteX4" fmla="*/ 0 w 1588013"/>
              <a:gd name="connsiteY4" fmla="*/ 794007 h 1588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88013" h="1588013">
                <a:moveTo>
                  <a:pt x="0" y="794007"/>
                </a:moveTo>
                <a:cubicBezTo>
                  <a:pt x="0" y="355489"/>
                  <a:pt x="355489" y="0"/>
                  <a:pt x="794007" y="0"/>
                </a:cubicBezTo>
                <a:cubicBezTo>
                  <a:pt x="1232525" y="0"/>
                  <a:pt x="1588014" y="355489"/>
                  <a:pt x="1588014" y="794007"/>
                </a:cubicBezTo>
                <a:cubicBezTo>
                  <a:pt x="1588014" y="1232525"/>
                  <a:pt x="1232525" y="1588014"/>
                  <a:pt x="794007" y="1588014"/>
                </a:cubicBezTo>
                <a:cubicBezTo>
                  <a:pt x="355489" y="1588014"/>
                  <a:pt x="0" y="1232525"/>
                  <a:pt x="0" y="794007"/>
                </a:cubicBezTo>
                <a:close/>
              </a:path>
            </a:pathLst>
          </a:cu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254149" tIns="254149" rIns="254149" bIns="254149" numCol="1" spcCol="1270" anchor="ctr" anchorCtr="0">
            <a:noAutofit/>
          </a:bodyPr>
          <a:lstStyle/>
          <a:p>
            <a:pPr lvl="0" algn="ctr" defTabSz="755650">
              <a:lnSpc>
                <a:spcPct val="90000"/>
              </a:lnSpc>
              <a:spcBef>
                <a:spcPct val="0"/>
              </a:spcBef>
              <a:spcAft>
                <a:spcPct val="35000"/>
              </a:spcAft>
            </a:pPr>
            <a:r>
              <a:rPr lang="en-GB" sz="1700" kern="1200" dirty="0"/>
              <a:t>Rights of learners</a:t>
            </a:r>
          </a:p>
        </p:txBody>
      </p:sp>
      <p:sp>
        <p:nvSpPr>
          <p:cNvPr id="11" name="Freeform 10"/>
          <p:cNvSpPr/>
          <p:nvPr/>
        </p:nvSpPr>
        <p:spPr>
          <a:xfrm>
            <a:off x="5193929" y="3884354"/>
            <a:ext cx="1610382" cy="1610382"/>
          </a:xfrm>
          <a:custGeom>
            <a:avLst/>
            <a:gdLst>
              <a:gd name="connsiteX0" fmla="*/ 0 w 1610382"/>
              <a:gd name="connsiteY0" fmla="*/ 805191 h 1610382"/>
              <a:gd name="connsiteX1" fmla="*/ 805191 w 1610382"/>
              <a:gd name="connsiteY1" fmla="*/ 0 h 1610382"/>
              <a:gd name="connsiteX2" fmla="*/ 1610382 w 1610382"/>
              <a:gd name="connsiteY2" fmla="*/ 805191 h 1610382"/>
              <a:gd name="connsiteX3" fmla="*/ 805191 w 1610382"/>
              <a:gd name="connsiteY3" fmla="*/ 1610382 h 1610382"/>
              <a:gd name="connsiteX4" fmla="*/ 0 w 1610382"/>
              <a:gd name="connsiteY4" fmla="*/ 805191 h 16103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0382" h="1610382">
                <a:moveTo>
                  <a:pt x="0" y="805191"/>
                </a:moveTo>
                <a:cubicBezTo>
                  <a:pt x="0" y="360496"/>
                  <a:pt x="360496" y="0"/>
                  <a:pt x="805191" y="0"/>
                </a:cubicBezTo>
                <a:cubicBezTo>
                  <a:pt x="1249886" y="0"/>
                  <a:pt x="1610382" y="360496"/>
                  <a:pt x="1610382" y="805191"/>
                </a:cubicBezTo>
                <a:cubicBezTo>
                  <a:pt x="1610382" y="1249886"/>
                  <a:pt x="1249886" y="1610382"/>
                  <a:pt x="805191" y="1610382"/>
                </a:cubicBezTo>
                <a:cubicBezTo>
                  <a:pt x="360496" y="1610382"/>
                  <a:pt x="0" y="1249886"/>
                  <a:pt x="0" y="805191"/>
                </a:cubicBezTo>
                <a:close/>
              </a:path>
            </a:pathLst>
          </a:cu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257425" tIns="257425" rIns="257425" bIns="257425" numCol="1" spcCol="1270" anchor="ctr" anchorCtr="0">
            <a:noAutofit/>
          </a:bodyPr>
          <a:lstStyle/>
          <a:p>
            <a:pPr lvl="0" algn="ctr" defTabSz="755650">
              <a:lnSpc>
                <a:spcPct val="90000"/>
              </a:lnSpc>
              <a:spcBef>
                <a:spcPct val="0"/>
              </a:spcBef>
              <a:spcAft>
                <a:spcPct val="35000"/>
              </a:spcAft>
            </a:pPr>
            <a:r>
              <a:rPr lang="en-GB" sz="1700" kern="1200" dirty="0"/>
              <a:t>Literacy, numeracy and digital</a:t>
            </a:r>
          </a:p>
        </p:txBody>
      </p:sp>
      <p:sp>
        <p:nvSpPr>
          <p:cNvPr id="12" name="Freeform 11"/>
          <p:cNvSpPr/>
          <p:nvPr/>
        </p:nvSpPr>
        <p:spPr>
          <a:xfrm>
            <a:off x="3692153" y="4734056"/>
            <a:ext cx="1915892" cy="1786713"/>
          </a:xfrm>
          <a:custGeom>
            <a:avLst/>
            <a:gdLst>
              <a:gd name="connsiteX0" fmla="*/ 0 w 1595356"/>
              <a:gd name="connsiteY0" fmla="*/ 797678 h 1595356"/>
              <a:gd name="connsiteX1" fmla="*/ 797678 w 1595356"/>
              <a:gd name="connsiteY1" fmla="*/ 0 h 1595356"/>
              <a:gd name="connsiteX2" fmla="*/ 1595356 w 1595356"/>
              <a:gd name="connsiteY2" fmla="*/ 797678 h 1595356"/>
              <a:gd name="connsiteX3" fmla="*/ 797678 w 1595356"/>
              <a:gd name="connsiteY3" fmla="*/ 1595356 h 1595356"/>
              <a:gd name="connsiteX4" fmla="*/ 0 w 1595356"/>
              <a:gd name="connsiteY4" fmla="*/ 797678 h 15953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5356" h="1595356">
                <a:moveTo>
                  <a:pt x="0" y="797678"/>
                </a:moveTo>
                <a:cubicBezTo>
                  <a:pt x="0" y="357133"/>
                  <a:pt x="357133" y="0"/>
                  <a:pt x="797678" y="0"/>
                </a:cubicBezTo>
                <a:cubicBezTo>
                  <a:pt x="1238223" y="0"/>
                  <a:pt x="1595356" y="357133"/>
                  <a:pt x="1595356" y="797678"/>
                </a:cubicBezTo>
                <a:cubicBezTo>
                  <a:pt x="1595356" y="1238223"/>
                  <a:pt x="1238223" y="1595356"/>
                  <a:pt x="797678" y="1595356"/>
                </a:cubicBezTo>
                <a:cubicBezTo>
                  <a:pt x="357133" y="1595356"/>
                  <a:pt x="0" y="1238223"/>
                  <a:pt x="0" y="797678"/>
                </a:cubicBezTo>
                <a:close/>
              </a:path>
            </a:pathLst>
          </a:cu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255224" tIns="255224" rIns="255224" bIns="255224" numCol="1" spcCol="1270" anchor="ctr" anchorCtr="0">
            <a:noAutofit/>
          </a:bodyPr>
          <a:lstStyle/>
          <a:p>
            <a:pPr lvl="0" algn="ctr" defTabSz="755650">
              <a:lnSpc>
                <a:spcPct val="90000"/>
              </a:lnSpc>
              <a:spcBef>
                <a:spcPct val="0"/>
              </a:spcBef>
              <a:spcAft>
                <a:spcPct val="35000"/>
              </a:spcAft>
            </a:pPr>
            <a:r>
              <a:rPr lang="en-GB" sz="1700" kern="1200" dirty="0"/>
              <a:t>Professional learner</a:t>
            </a:r>
          </a:p>
        </p:txBody>
      </p:sp>
      <p:sp>
        <p:nvSpPr>
          <p:cNvPr id="13" name="Freeform 12"/>
          <p:cNvSpPr/>
          <p:nvPr/>
        </p:nvSpPr>
        <p:spPr>
          <a:xfrm>
            <a:off x="2339688" y="3861860"/>
            <a:ext cx="1655370" cy="1655370"/>
          </a:xfrm>
          <a:custGeom>
            <a:avLst/>
            <a:gdLst>
              <a:gd name="connsiteX0" fmla="*/ 0 w 1655370"/>
              <a:gd name="connsiteY0" fmla="*/ 827685 h 1655370"/>
              <a:gd name="connsiteX1" fmla="*/ 827685 w 1655370"/>
              <a:gd name="connsiteY1" fmla="*/ 0 h 1655370"/>
              <a:gd name="connsiteX2" fmla="*/ 1655370 w 1655370"/>
              <a:gd name="connsiteY2" fmla="*/ 827685 h 1655370"/>
              <a:gd name="connsiteX3" fmla="*/ 827685 w 1655370"/>
              <a:gd name="connsiteY3" fmla="*/ 1655370 h 1655370"/>
              <a:gd name="connsiteX4" fmla="*/ 0 w 1655370"/>
              <a:gd name="connsiteY4" fmla="*/ 827685 h 165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5370" h="1655370">
                <a:moveTo>
                  <a:pt x="0" y="827685"/>
                </a:moveTo>
                <a:cubicBezTo>
                  <a:pt x="0" y="370567"/>
                  <a:pt x="370567" y="0"/>
                  <a:pt x="827685" y="0"/>
                </a:cubicBezTo>
                <a:cubicBezTo>
                  <a:pt x="1284803" y="0"/>
                  <a:pt x="1655370" y="370567"/>
                  <a:pt x="1655370" y="827685"/>
                </a:cubicBezTo>
                <a:cubicBezTo>
                  <a:pt x="1655370" y="1284803"/>
                  <a:pt x="1284803" y="1655370"/>
                  <a:pt x="827685" y="1655370"/>
                </a:cubicBezTo>
                <a:cubicBezTo>
                  <a:pt x="370567" y="1655370"/>
                  <a:pt x="0" y="1284803"/>
                  <a:pt x="0" y="827685"/>
                </a:cubicBezTo>
                <a:close/>
              </a:path>
            </a:pathLst>
          </a:cu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264013" tIns="264013" rIns="264013" bIns="264013" numCol="1" spcCol="1270" anchor="ctr" anchorCtr="0">
            <a:noAutofit/>
          </a:bodyPr>
          <a:lstStyle/>
          <a:p>
            <a:pPr lvl="0" algn="ctr" defTabSz="755650">
              <a:lnSpc>
                <a:spcPct val="90000"/>
              </a:lnSpc>
              <a:spcBef>
                <a:spcPct val="0"/>
              </a:spcBef>
              <a:spcAft>
                <a:spcPct val="35000"/>
              </a:spcAft>
            </a:pPr>
            <a:r>
              <a:rPr lang="en-GB" sz="1700" kern="1200" dirty="0"/>
              <a:t>System role</a:t>
            </a:r>
          </a:p>
        </p:txBody>
      </p:sp>
      <p:sp>
        <p:nvSpPr>
          <p:cNvPr id="14" name="Freeform 13"/>
          <p:cNvSpPr/>
          <p:nvPr/>
        </p:nvSpPr>
        <p:spPr>
          <a:xfrm>
            <a:off x="2127758" y="2012450"/>
            <a:ext cx="1855990" cy="1858560"/>
          </a:xfrm>
          <a:custGeom>
            <a:avLst/>
            <a:gdLst>
              <a:gd name="connsiteX0" fmla="*/ 0 w 1632750"/>
              <a:gd name="connsiteY0" fmla="*/ 816375 h 1632750"/>
              <a:gd name="connsiteX1" fmla="*/ 816375 w 1632750"/>
              <a:gd name="connsiteY1" fmla="*/ 0 h 1632750"/>
              <a:gd name="connsiteX2" fmla="*/ 1632750 w 1632750"/>
              <a:gd name="connsiteY2" fmla="*/ 816375 h 1632750"/>
              <a:gd name="connsiteX3" fmla="*/ 816375 w 1632750"/>
              <a:gd name="connsiteY3" fmla="*/ 1632750 h 1632750"/>
              <a:gd name="connsiteX4" fmla="*/ 0 w 1632750"/>
              <a:gd name="connsiteY4" fmla="*/ 816375 h 1632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2750" h="1632750">
                <a:moveTo>
                  <a:pt x="0" y="816375"/>
                </a:moveTo>
                <a:cubicBezTo>
                  <a:pt x="0" y="365504"/>
                  <a:pt x="365504" y="0"/>
                  <a:pt x="816375" y="0"/>
                </a:cubicBezTo>
                <a:cubicBezTo>
                  <a:pt x="1267246" y="0"/>
                  <a:pt x="1632750" y="365504"/>
                  <a:pt x="1632750" y="816375"/>
                </a:cubicBezTo>
                <a:cubicBezTo>
                  <a:pt x="1632750" y="1267246"/>
                  <a:pt x="1267246" y="1632750"/>
                  <a:pt x="816375" y="1632750"/>
                </a:cubicBezTo>
                <a:cubicBezTo>
                  <a:pt x="365504" y="1632750"/>
                  <a:pt x="0" y="1267246"/>
                  <a:pt x="0" y="816375"/>
                </a:cubicBezTo>
                <a:close/>
              </a:path>
            </a:pathLst>
          </a:custGeom>
        </p:spPr>
        <p:style>
          <a:lnRef idx="2">
            <a:schemeClr val="lt1">
              <a:hueOff val="0"/>
              <a:satOff val="0"/>
              <a:lumOff val="0"/>
              <a:alphaOff val="0"/>
            </a:schemeClr>
          </a:lnRef>
          <a:fillRef idx="1">
            <a:schemeClr val="accent1">
              <a:alpha val="50000"/>
              <a:hueOff val="0"/>
              <a:satOff val="0"/>
              <a:lumOff val="0"/>
              <a:alphaOff val="0"/>
            </a:schemeClr>
          </a:fillRef>
          <a:effectRef idx="0">
            <a:schemeClr val="accent1">
              <a:alpha val="50000"/>
              <a:hueOff val="0"/>
              <a:satOff val="0"/>
              <a:lumOff val="0"/>
              <a:alphaOff val="0"/>
            </a:schemeClr>
          </a:effectRef>
          <a:fontRef idx="minor">
            <a:schemeClr val="tx1"/>
          </a:fontRef>
        </p:style>
        <p:txBody>
          <a:bodyPr spcFirstLastPara="0" vert="horz" wrap="square" lIns="260701" tIns="260701" rIns="260701" bIns="260701" numCol="1" spcCol="1270" anchor="ctr" anchorCtr="0">
            <a:noAutofit/>
          </a:bodyPr>
          <a:lstStyle/>
          <a:p>
            <a:pPr lvl="0" algn="ctr" defTabSz="755650">
              <a:lnSpc>
                <a:spcPct val="90000"/>
              </a:lnSpc>
              <a:spcBef>
                <a:spcPct val="0"/>
              </a:spcBef>
              <a:spcAft>
                <a:spcPct val="35000"/>
              </a:spcAft>
            </a:pPr>
            <a:r>
              <a:rPr lang="en-GB" sz="1700" kern="1200" dirty="0"/>
              <a:t>Professional entitlement</a:t>
            </a:r>
          </a:p>
        </p:txBody>
      </p:sp>
      <p:sp>
        <p:nvSpPr>
          <p:cNvPr id="4" name="Slide Number Placeholder 3"/>
          <p:cNvSpPr>
            <a:spLocks noGrp="1"/>
          </p:cNvSpPr>
          <p:nvPr>
            <p:ph type="sldNum" sz="quarter" idx="12"/>
          </p:nvPr>
        </p:nvSpPr>
        <p:spPr/>
        <p:txBody>
          <a:bodyPr/>
          <a:lstStyle/>
          <a:p>
            <a:fld id="{C4009609-DC48-4DDF-96FA-41A39884BE33}" type="slidenum">
              <a:rPr lang="en-GB" smtClean="0"/>
              <a:pPr/>
              <a:t>12</a:t>
            </a:fld>
            <a:endParaRPr lang="en-GB" dirty="0"/>
          </a:p>
        </p:txBody>
      </p:sp>
      <p:sp>
        <p:nvSpPr>
          <p:cNvPr id="23" name="Title 22"/>
          <p:cNvSpPr>
            <a:spLocks noGrp="1"/>
          </p:cNvSpPr>
          <p:nvPr>
            <p:ph type="title"/>
          </p:nvPr>
        </p:nvSpPr>
        <p:spPr/>
        <p:txBody>
          <a:bodyPr/>
          <a:lstStyle/>
          <a:p>
            <a:r>
              <a:rPr lang="en-US" dirty="0" smtClean="0">
                <a:latin typeface="Comic Sans MS"/>
                <a:cs typeface="Comic Sans MS"/>
              </a:rPr>
              <a:t>New Professional Standards</a:t>
            </a:r>
            <a:endParaRPr lang="en-US" dirty="0">
              <a:latin typeface="Comic Sans MS"/>
              <a:cs typeface="Comic Sans MS"/>
            </a:endParaRPr>
          </a:p>
        </p:txBody>
      </p:sp>
      <p:sp>
        <p:nvSpPr>
          <p:cNvPr id="19" name="Rounded Rectangular Callout 18"/>
          <p:cNvSpPr/>
          <p:nvPr/>
        </p:nvSpPr>
        <p:spPr>
          <a:xfrm>
            <a:off x="755576" y="5494736"/>
            <a:ext cx="2936577" cy="1026033"/>
          </a:xfrm>
          <a:prstGeom prst="wedgeRoundRectCallout">
            <a:avLst>
              <a:gd name="adj1" fmla="val 59724"/>
              <a:gd name="adj2" fmla="val -72659"/>
              <a:gd name="adj3" fmla="val 16667"/>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dirty="0">
                <a:solidFill>
                  <a:prstClr val="black"/>
                </a:solidFill>
                <a:ea typeface="Calibri"/>
                <a:cs typeface="Arial" pitchFamily="34" charset="0"/>
              </a:rPr>
              <a:t>Teachers see themselves as professional learners and commit to continuous engagement in career-long development, collaboration and innovation.</a:t>
            </a:r>
            <a:endParaRPr lang="en-GB" sz="1200" dirty="0">
              <a:solidFill>
                <a:schemeClr val="tx1"/>
              </a:solidFill>
            </a:endParaRPr>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374799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subTnLst>
                                    <p:set>
                                      <p:cBhvr override="childStyle">
                                        <p:cTn dur="1" fill="hold" display="0" masterRel="nextClick" afterEffect="1"/>
                                        <p:tgtEl>
                                          <p:spTgt spid="19"/>
                                        </p:tgtEl>
                                        <p:attrNameLst>
                                          <p:attrName>style.visibility</p:attrName>
                                        </p:attrNameLst>
                                      </p:cBhvr>
                                      <p:to>
                                        <p:strVal val="hidden"/>
                                      </p:to>
                                    </p:set>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19" grpId="0" animBg="1"/>
    </p:bld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 name="Shape 16"/>
          <p:cNvSpPr/>
          <p:nvPr/>
        </p:nvSpPr>
        <p:spPr>
          <a:xfrm rot="17313022" flipV="1">
            <a:off x="1573927" y="2003457"/>
            <a:ext cx="6492331" cy="3764849"/>
          </a:xfrm>
          <a:prstGeom prst="swooshArrow">
            <a:avLst>
              <a:gd name="adj1" fmla="val 25000"/>
              <a:gd name="adj2" fmla="val 25000"/>
            </a:avLst>
          </a:prstGeom>
          <a:solidFill>
            <a:schemeClr val="tx2">
              <a:lumMod val="40000"/>
              <a:lumOff val="60000"/>
            </a:schemeClr>
          </a:solidFill>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sp>
      <p:sp>
        <p:nvSpPr>
          <p:cNvPr id="56" name="TextBox 55"/>
          <p:cNvSpPr txBox="1"/>
          <p:nvPr/>
        </p:nvSpPr>
        <p:spPr>
          <a:xfrm>
            <a:off x="143508" y="692696"/>
            <a:ext cx="8244915" cy="400110"/>
          </a:xfrm>
          <a:prstGeom prst="rect">
            <a:avLst/>
          </a:prstGeom>
          <a:noFill/>
        </p:spPr>
        <p:txBody>
          <a:bodyPr wrap="square" rtlCol="0">
            <a:spAutoFit/>
          </a:bodyPr>
          <a:lstStyle/>
          <a:p>
            <a:r>
              <a:rPr lang="en-GB" sz="2000" b="1" dirty="0">
                <a:solidFill>
                  <a:srgbClr val="000099"/>
                </a:solidFill>
              </a:rPr>
              <a:t>Professional learning</a:t>
            </a:r>
          </a:p>
        </p:txBody>
      </p:sp>
      <p:sp>
        <p:nvSpPr>
          <p:cNvPr id="2" name="TextBox 1"/>
          <p:cNvSpPr txBox="1"/>
          <p:nvPr/>
        </p:nvSpPr>
        <p:spPr>
          <a:xfrm>
            <a:off x="473350" y="1776115"/>
            <a:ext cx="5637819" cy="461665"/>
          </a:xfrm>
          <a:prstGeom prst="rect">
            <a:avLst/>
          </a:prstGeom>
          <a:noFill/>
        </p:spPr>
        <p:txBody>
          <a:bodyPr wrap="square" rtlCol="0">
            <a:spAutoFit/>
          </a:bodyPr>
          <a:lstStyle/>
          <a:p>
            <a:r>
              <a:rPr lang="en-GB" sz="2400" b="1" dirty="0">
                <a:solidFill>
                  <a:srgbClr val="000099"/>
                </a:solidFill>
              </a:rPr>
              <a:t>Wider reading and research findings</a:t>
            </a:r>
          </a:p>
        </p:txBody>
      </p:sp>
      <p:sp>
        <p:nvSpPr>
          <p:cNvPr id="60" name="TextBox 59"/>
          <p:cNvSpPr txBox="1"/>
          <p:nvPr/>
        </p:nvSpPr>
        <p:spPr>
          <a:xfrm>
            <a:off x="539552" y="4941168"/>
            <a:ext cx="6984776" cy="935955"/>
          </a:xfrm>
          <a:prstGeom prst="rect">
            <a:avLst/>
          </a:prstGeom>
          <a:solidFill>
            <a:schemeClr val="accent3">
              <a:lumMod val="40000"/>
              <a:lumOff val="60000"/>
            </a:schemeClr>
          </a:solidFill>
          <a:ln w="25400">
            <a:solidFill>
              <a:srgbClr val="000099"/>
            </a:solidFill>
          </a:ln>
          <a:effectLst>
            <a:glow rad="127000">
              <a:schemeClr val="accent1">
                <a:lumMod val="40000"/>
                <a:lumOff val="60000"/>
              </a:schemeClr>
            </a:glow>
          </a:effectLst>
        </p:spPr>
        <p:txBody>
          <a:bodyPr wrap="square" rtlCol="0">
            <a:spAutoFit/>
          </a:bodyPr>
          <a:lstStyle/>
          <a:p>
            <a:r>
              <a:rPr lang="en-GB" dirty="0"/>
              <a:t>The teacher makes reasoned decisions in terms of their pedagogy based upon relevant reading and research findings.</a:t>
            </a:r>
          </a:p>
        </p:txBody>
      </p:sp>
      <p:sp>
        <p:nvSpPr>
          <p:cNvPr id="65" name="TextBox 64"/>
          <p:cNvSpPr txBox="1"/>
          <p:nvPr/>
        </p:nvSpPr>
        <p:spPr>
          <a:xfrm>
            <a:off x="3107181" y="2708920"/>
            <a:ext cx="5382597" cy="1200329"/>
          </a:xfrm>
          <a:prstGeom prst="rect">
            <a:avLst/>
          </a:prstGeom>
          <a:solidFill>
            <a:schemeClr val="accent5">
              <a:lumMod val="20000"/>
              <a:lumOff val="80000"/>
            </a:schemeClr>
          </a:solidFill>
          <a:ln w="25400">
            <a:solidFill>
              <a:srgbClr val="000099"/>
            </a:solidFill>
          </a:ln>
          <a:effectLst>
            <a:glow rad="127000">
              <a:schemeClr val="accent1">
                <a:lumMod val="20000"/>
                <a:lumOff val="80000"/>
              </a:schemeClr>
            </a:glow>
          </a:effectLst>
        </p:spPr>
        <p:txBody>
          <a:bodyPr wrap="square" rtlCol="0">
            <a:spAutoFit/>
          </a:bodyPr>
          <a:lstStyle>
            <a:defPPr>
              <a:defRPr lang="en-US"/>
            </a:defPPr>
          </a:lstStyle>
          <a:p>
            <a:r>
              <a:rPr lang="en-GB" dirty="0"/>
              <a:t>There is structured engagement in an action research community and evidence of practice informed by wider reading and research findings on a national and international scale.</a:t>
            </a:r>
          </a:p>
        </p:txBody>
      </p:sp>
      <p:sp>
        <p:nvSpPr>
          <p:cNvPr id="3" name="Slide Number Placeholder 2"/>
          <p:cNvSpPr>
            <a:spLocks noGrp="1"/>
          </p:cNvSpPr>
          <p:nvPr>
            <p:ph type="sldNum" sz="quarter" idx="12"/>
          </p:nvPr>
        </p:nvSpPr>
        <p:spPr/>
        <p:txBody>
          <a:bodyPr/>
          <a:lstStyle/>
          <a:p>
            <a:endParaRPr lang="en-GB" dirty="0"/>
          </a:p>
        </p:txBody>
      </p:sp>
      <p:sp>
        <p:nvSpPr>
          <p:cNvPr id="16" name="TextBox 15"/>
          <p:cNvSpPr txBox="1"/>
          <p:nvPr/>
        </p:nvSpPr>
        <p:spPr>
          <a:xfrm>
            <a:off x="211253" y="6270172"/>
            <a:ext cx="3276364" cy="461665"/>
          </a:xfrm>
          <a:prstGeom prst="rect">
            <a:avLst/>
          </a:prstGeom>
          <a:noFill/>
        </p:spPr>
        <p:txBody>
          <a:bodyPr wrap="square" rtlCol="0">
            <a:spAutoFit/>
          </a:bodyPr>
          <a:lstStyle/>
          <a:p>
            <a:r>
              <a:rPr lang="en-GB" sz="2400" b="1" dirty="0">
                <a:solidFill>
                  <a:srgbClr val="C00000"/>
                </a:solidFill>
              </a:rPr>
              <a:t>Teaching</a:t>
            </a:r>
          </a:p>
        </p:txBody>
      </p:sp>
      <p:pic>
        <p:nvPicPr>
          <p:cNvPr id="18" name="Picture 2">
            <a:hlinkClick r:id="" action="ppaction://noaction"/>
          </p:cNvPr>
          <p:cNvPicPr>
            <a:picLocks noChangeAspect="1" noChangeArrowheads="1"/>
          </p:cNvPicPr>
          <p:nvPr/>
        </p:nvPicPr>
        <p:blipFill>
          <a:blip r:embed="rId3">
            <a:extLst>
              <a:ext uri="{28A0092B-C50C-407E-A947-70E740481C1C}">
                <a14:useLocalDpi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val="0"/>
              </a:ext>
            </a:extLst>
          </a:blip>
          <a:srcRect/>
          <a:stretch>
            <a:fillRect/>
          </a:stretch>
        </p:blipFill>
        <p:spPr bwMode="auto">
          <a:xfrm>
            <a:off x="7325716" y="4485740"/>
            <a:ext cx="623455" cy="623455"/>
          </a:xfrm>
          <a:prstGeom prst="rect">
            <a:avLst/>
          </a:prstGeom>
          <a:noFill/>
          <a:ln>
            <a:noFill/>
          </a:ln>
          <a:effectLst/>
          <a:extLst>
            <a:ext uri="{909E8E84-426E-40DD-AFC4-6F175D3DCCD1}">
              <a14:hiddenFill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solidFill>
                  <a:schemeClr val="accent1"/>
                </a:solidFill>
              </a14:hiddenFill>
            </a:ext>
            <a:ext uri="{91240B29-F687-4F45-9708-019B960494DF}">
              <a14:hiddenLine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w="9525">
                <a:solidFill>
                  <a:schemeClr val="tx1"/>
                </a:solidFill>
                <a:miter lim="800000"/>
                <a:headEnd/>
                <a:tailEnd/>
              </a14:hiddenLine>
            </a:ext>
            <a:ext uri="{AF507438-7753-43E0-B8FC-AC1667EBCBE1}">
              <a14:hiddenEffects xmlns="" xmlns:a="http://schemas.openxmlformats.org/drawingml/2006/main" xmlns:r="http://schemas.openxmlformats.org/officeDocument/2006/relationships" xmlns:p="http://schemas.openxmlformats.org/presentationml/2006/main" xmlns:a14="http://schemas.microsoft.com/office/drawing/2010/main" xmlns:mv="urn:schemas-microsoft-com:mac:vml" xmlns:mc="http://schemas.openxmlformats.org/markup-compatibility/2006">
                <a:effectLst>
                  <a:outerShdw dist="35921" dir="2700000" algn="ctr" rotWithShape="0">
                    <a:schemeClr val="bg2"/>
                  </a:outerShdw>
                </a:effectLst>
              </a14:hiddenEffects>
            </a:ext>
          </a:extLst>
        </p:spPr>
      </p:pic>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61891499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endParaRPr lang="en-US" dirty="0" smtClean="0"/>
          </a:p>
          <a:p>
            <a:pPr>
              <a:buNone/>
            </a:pPr>
            <a:r>
              <a:rPr lang="en-US" sz="3200" dirty="0" smtClean="0"/>
              <a:t>“</a:t>
            </a:r>
            <a:r>
              <a:rPr lang="en-US" sz="3200" i="1" dirty="0" smtClean="0"/>
              <a:t>…the biggest effects on student learning occur when teachers become learners of their own teaching</a:t>
            </a:r>
            <a:r>
              <a:rPr lang="en-US" sz="3200" dirty="0" smtClean="0"/>
              <a:t>.”</a:t>
            </a:r>
          </a:p>
          <a:p>
            <a:pPr>
              <a:buNone/>
            </a:pPr>
            <a:r>
              <a:rPr lang="en-US" dirty="0" smtClean="0"/>
              <a:t>						(Hattie, 2009:22)</a:t>
            </a:r>
          </a:p>
          <a:p>
            <a:pPr>
              <a:buNone/>
            </a:pPr>
            <a:endParaRPr lang="en-US" dirty="0" smtClean="0"/>
          </a:p>
          <a:p>
            <a:pPr>
              <a:buNone/>
            </a:pPr>
            <a:r>
              <a:rPr lang="en-US" dirty="0" smtClean="0"/>
              <a:t>	</a:t>
            </a:r>
            <a:r>
              <a:rPr lang="en-US" sz="1600" dirty="0" smtClean="0"/>
              <a:t>Hattie, J. (2009) Visible learning: A synthesis of over 800 meta-analyses relating to achievement.  London: </a:t>
            </a:r>
            <a:r>
              <a:rPr lang="en-US" sz="1600" dirty="0" err="1" smtClean="0"/>
              <a:t>Routledge</a:t>
            </a:r>
            <a:r>
              <a:rPr lang="en-US" sz="1600" dirty="0" smtClean="0"/>
              <a:t>.</a:t>
            </a:r>
            <a:endParaRPr lang="en-US" sz="1600" dirty="0"/>
          </a:p>
        </p:txBody>
      </p:sp>
      <p:sp>
        <p:nvSpPr>
          <p:cNvPr id="2" name="Title 1"/>
          <p:cNvSpPr>
            <a:spLocks noGrp="1"/>
          </p:cNvSpPr>
          <p:nvPr>
            <p:ph type="title"/>
          </p:nvPr>
        </p:nvSpPr>
        <p:spPr/>
        <p:txBody>
          <a:bodyPr/>
          <a:lstStyle/>
          <a:p>
            <a:r>
              <a:rPr lang="en-US" dirty="0" smtClean="0">
                <a:latin typeface="Comic Sans MS"/>
                <a:cs typeface="Comic Sans MS"/>
              </a:rPr>
              <a:t>Reasons for research</a:t>
            </a:r>
            <a:endParaRPr lang="en-US"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US" dirty="0" smtClean="0"/>
              <a:t>Examples:</a:t>
            </a:r>
          </a:p>
          <a:p>
            <a:r>
              <a:rPr lang="en-US" dirty="0" smtClean="0"/>
              <a:t>Improve practice;</a:t>
            </a:r>
          </a:p>
          <a:p>
            <a:r>
              <a:rPr lang="en-US" dirty="0" smtClean="0"/>
              <a:t>Add to knowledge;</a:t>
            </a:r>
          </a:p>
          <a:p>
            <a:r>
              <a:rPr lang="en-US" dirty="0" smtClean="0"/>
              <a:t>Fill ‘gaps’ in knowledge;</a:t>
            </a:r>
          </a:p>
          <a:p>
            <a:r>
              <a:rPr lang="en-US" dirty="0" smtClean="0"/>
              <a:t>Expand knowledge;</a:t>
            </a:r>
          </a:p>
          <a:p>
            <a:r>
              <a:rPr lang="en-US" dirty="0" smtClean="0"/>
              <a:t>Add pupils’ opinions to our knowledge.</a:t>
            </a:r>
          </a:p>
          <a:p>
            <a:endParaRPr lang="en-US" dirty="0"/>
          </a:p>
        </p:txBody>
      </p:sp>
      <p:sp>
        <p:nvSpPr>
          <p:cNvPr id="2" name="Title 1"/>
          <p:cNvSpPr>
            <a:spLocks noGrp="1"/>
          </p:cNvSpPr>
          <p:nvPr>
            <p:ph type="title"/>
          </p:nvPr>
        </p:nvSpPr>
        <p:spPr/>
        <p:txBody>
          <a:bodyPr/>
          <a:lstStyle/>
          <a:p>
            <a:r>
              <a:rPr lang="en-US" dirty="0" smtClean="0">
                <a:latin typeface="Comic Sans MS"/>
                <a:cs typeface="Comic Sans MS"/>
              </a:rPr>
              <a:t>Reasons for research</a:t>
            </a:r>
            <a:endParaRPr lang="en-US" dirty="0">
              <a:latin typeface="Comic Sans MS"/>
              <a:cs typeface="Comic Sans M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7"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4"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1000"/>
                                        <p:tgtEl>
                                          <p:spTgt spid="3">
                                            <p:txEl>
                                              <p:pRg st="2" end="2"/>
                                            </p:txEl>
                                          </p:spTgt>
                                        </p:tgtEl>
                                      </p:cBhvr>
                                    </p:animEffect>
                                    <p:anim calcmode="lin" valueType="num">
                                      <p:cBhvr>
                                        <p:cTn id="2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9" dur="900" decel="100000" fill="hold"/>
                                        <p:tgtEl>
                                          <p:spTgt spid="3">
                                            <p:txEl>
                                              <p:pRg st="2" end="2"/>
                                            </p:txEl>
                                          </p:spTgt>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3">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37"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900" decel="100000" fill="hold"/>
                                        <p:tgtEl>
                                          <p:spTgt spid="3">
                                            <p:txEl>
                                              <p:pRg st="3" end="3"/>
                                            </p:txEl>
                                          </p:spTgt>
                                        </p:tgtEl>
                                        <p:attrNameLst>
                                          <p:attrName>ppt_y</p:attrName>
                                        </p:attrNameLst>
                                      </p:cBhvr>
                                      <p:tavLst>
                                        <p:tav tm="0">
                                          <p:val>
                                            <p:strVal val="#ppt_y+1"/>
                                          </p:val>
                                        </p:tav>
                                        <p:tav tm="100000">
                                          <p:val>
                                            <p:strVal val="#ppt_y-.03"/>
                                          </p:val>
                                        </p:tav>
                                      </p:tavLst>
                                    </p:anim>
                                    <p:anim calcmode="lin" valueType="num">
                                      <p:cBhvr>
                                        <p:cTn id="38" dur="100" accel="100000" fill="hold">
                                          <p:stCondLst>
                                            <p:cond delay="900"/>
                                          </p:stCondLst>
                                        </p:cTn>
                                        <p:tgtEl>
                                          <p:spTgt spid="3">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37" presetClass="entr" presetSubtype="0"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Effect transition="in" filter="fade">
                                      <p:cBhvr>
                                        <p:cTn id="43" dur="1000"/>
                                        <p:tgtEl>
                                          <p:spTgt spid="3">
                                            <p:txEl>
                                              <p:pRg st="4" end="4"/>
                                            </p:txEl>
                                          </p:spTgt>
                                        </p:tgtEl>
                                      </p:cBhvr>
                                    </p:animEffect>
                                    <p:anim calcmode="lin" valueType="num">
                                      <p:cBhvr>
                                        <p:cTn id="4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5" dur="900" decel="100000" fill="hold"/>
                                        <p:tgtEl>
                                          <p:spTgt spid="3">
                                            <p:txEl>
                                              <p:pRg st="4" end="4"/>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900"/>
                                          </p:stCondLst>
                                        </p:cTn>
                                        <p:tgtEl>
                                          <p:spTgt spid="3">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37" presetClass="entr" presetSubtype="0" fill="hold" grpId="0" nodeType="clickEffect">
                                  <p:stCondLst>
                                    <p:cond delay="0"/>
                                  </p:stCondLst>
                                  <p:childTnLst>
                                    <p:set>
                                      <p:cBhvr>
                                        <p:cTn id="50" dur="1" fill="hold">
                                          <p:stCondLst>
                                            <p:cond delay="0"/>
                                          </p:stCondLst>
                                        </p:cTn>
                                        <p:tgtEl>
                                          <p:spTgt spid="3">
                                            <p:txEl>
                                              <p:pRg st="5" end="5"/>
                                            </p:txEl>
                                          </p:spTgt>
                                        </p:tgtEl>
                                        <p:attrNameLst>
                                          <p:attrName>style.visibility</p:attrName>
                                        </p:attrNameLst>
                                      </p:cBhvr>
                                      <p:to>
                                        <p:strVal val="visible"/>
                                      </p:to>
                                    </p:set>
                                    <p:animEffect transition="in" filter="fade">
                                      <p:cBhvr>
                                        <p:cTn id="51" dur="1000"/>
                                        <p:tgtEl>
                                          <p:spTgt spid="3">
                                            <p:txEl>
                                              <p:pRg st="5" end="5"/>
                                            </p:txEl>
                                          </p:spTgt>
                                        </p:tgtEl>
                                      </p:cBhvr>
                                    </p:animEffect>
                                    <p:anim calcmode="lin" valueType="num">
                                      <p:cBhvr>
                                        <p:cTn id="5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3" dur="900" decel="100000" fill="hold"/>
                                        <p:tgtEl>
                                          <p:spTgt spid="3">
                                            <p:txEl>
                                              <p:pRg st="5" end="5"/>
                                            </p:txEl>
                                          </p:spTgt>
                                        </p:tgtEl>
                                        <p:attrNameLst>
                                          <p:attrName>ppt_y</p:attrName>
                                        </p:attrNameLst>
                                      </p:cBhvr>
                                      <p:tavLst>
                                        <p:tav tm="0">
                                          <p:val>
                                            <p:strVal val="#ppt_y+1"/>
                                          </p:val>
                                        </p:tav>
                                        <p:tav tm="100000">
                                          <p:val>
                                            <p:strVal val="#ppt_y-.03"/>
                                          </p:val>
                                        </p:tav>
                                      </p:tavLst>
                                    </p:anim>
                                    <p:anim calcmode="lin" valueType="num">
                                      <p:cBhvr>
                                        <p:cTn id="54" dur="100" accel="100000" fill="hold">
                                          <p:stCondLst>
                                            <p:cond delay="900"/>
                                          </p:stCondLst>
                                        </p:cTn>
                                        <p:tgtEl>
                                          <p:spTgt spid="3">
                                            <p:txEl>
                                              <p:pRg st="5" end="5"/>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137160" indent="0">
              <a:buNone/>
            </a:pPr>
            <a:r>
              <a:rPr lang="en-GB" sz="2800" dirty="0" smtClean="0"/>
              <a:t>“</a:t>
            </a:r>
            <a:r>
              <a:rPr lang="en-GB" sz="2800" i="1" dirty="0" smtClean="0"/>
              <a:t>You do not have to begin with a ‘problem’. All you need is a general idea that something might be improved. Your general idea may stem from a promising new idea or the recognition that existing practice falls short of aspiration.</a:t>
            </a:r>
            <a:r>
              <a:rPr lang="en-GB" sz="2800" dirty="0" smtClean="0"/>
              <a:t>” </a:t>
            </a:r>
          </a:p>
          <a:p>
            <a:pPr>
              <a:buNone/>
            </a:pPr>
            <a:r>
              <a:rPr lang="en-GB" dirty="0" smtClean="0"/>
              <a:t>		                      </a:t>
            </a:r>
            <a:r>
              <a:rPr lang="en-GB" dirty="0" err="1" smtClean="0"/>
              <a:t>Kemmis</a:t>
            </a:r>
            <a:r>
              <a:rPr lang="en-GB" dirty="0" smtClean="0"/>
              <a:t> &amp; </a:t>
            </a:r>
            <a:r>
              <a:rPr lang="en-GB" dirty="0" err="1" smtClean="0"/>
              <a:t>McTaggart</a:t>
            </a:r>
            <a:r>
              <a:rPr lang="en-GB" dirty="0" smtClean="0"/>
              <a:t> (1988)</a:t>
            </a:r>
          </a:p>
          <a:p>
            <a:pPr>
              <a:buNone/>
            </a:pPr>
            <a:endParaRPr lang="en-GB" dirty="0" smtClean="0"/>
          </a:p>
          <a:p>
            <a:pPr>
              <a:buNone/>
            </a:pPr>
            <a:endParaRPr lang="en-GB" sz="1000" dirty="0" smtClean="0"/>
          </a:p>
          <a:p>
            <a:pPr>
              <a:buNone/>
            </a:pPr>
            <a:endParaRPr lang="en-GB" sz="1000" dirty="0" smtClean="0"/>
          </a:p>
          <a:p>
            <a:pPr>
              <a:buNone/>
            </a:pPr>
            <a:r>
              <a:rPr lang="en-GB" sz="1000" dirty="0" err="1" smtClean="0"/>
              <a:t>Kemmis</a:t>
            </a:r>
            <a:r>
              <a:rPr lang="en-GB" sz="1000" dirty="0" smtClean="0"/>
              <a:t>, S. and </a:t>
            </a:r>
            <a:r>
              <a:rPr lang="en-GB" sz="1000" dirty="0" err="1" smtClean="0"/>
              <a:t>McTaggart</a:t>
            </a:r>
            <a:r>
              <a:rPr lang="en-GB" sz="1000" dirty="0" smtClean="0"/>
              <a:t>, R. (</a:t>
            </a:r>
            <a:r>
              <a:rPr lang="en-GB" sz="1000" dirty="0" err="1" smtClean="0"/>
              <a:t>eds</a:t>
            </a:r>
            <a:r>
              <a:rPr lang="en-GB" sz="1000" dirty="0" smtClean="0"/>
              <a:t>) (1988) </a:t>
            </a:r>
            <a:r>
              <a:rPr lang="en-GB" sz="1000" i="1" dirty="0" smtClean="0"/>
              <a:t>The action research planner</a:t>
            </a:r>
            <a:r>
              <a:rPr lang="en-GB" sz="1000" dirty="0" smtClean="0"/>
              <a:t> - 3rd ed. Belmont, Victoria: </a:t>
            </a:r>
            <a:r>
              <a:rPr lang="en-GB" sz="1000" dirty="0" err="1" smtClean="0"/>
              <a:t>Deakin</a:t>
            </a:r>
            <a:r>
              <a:rPr lang="en-GB" sz="1000" dirty="0" smtClean="0"/>
              <a:t> University</a:t>
            </a:r>
          </a:p>
          <a:p>
            <a:pPr>
              <a:buNone/>
            </a:pPr>
            <a:endParaRPr lang="en-GB" dirty="0" smtClean="0"/>
          </a:p>
          <a:p>
            <a:endParaRPr lang="en-US" dirty="0"/>
          </a:p>
        </p:txBody>
      </p:sp>
      <p:sp>
        <p:nvSpPr>
          <p:cNvPr id="2" name="Title 1"/>
          <p:cNvSpPr>
            <a:spLocks noGrp="1"/>
          </p:cNvSpPr>
          <p:nvPr>
            <p:ph type="title"/>
          </p:nvPr>
        </p:nvSpPr>
        <p:spPr/>
        <p:txBody>
          <a:bodyPr/>
          <a:lstStyle/>
          <a:p>
            <a:r>
              <a:rPr lang="en-US" dirty="0" smtClean="0">
                <a:latin typeface="Comic Sans MS"/>
                <a:cs typeface="Comic Sans MS"/>
              </a:rPr>
              <a:t>Reasons for research</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buNone/>
            </a:pPr>
            <a:r>
              <a:rPr lang="en-US" dirty="0" smtClean="0">
                <a:hlinkClick r:id="rId3"/>
              </a:rPr>
              <a:t>	http://learning.gov.wales/resources/learningpacks/mep/professional-learning/teachers-as-researchers/action-enquiry/?lang=en#/resources/learningpacks/mep/professional-learning/teachers-as-researchers/research-approaches/?lang=en</a:t>
            </a:r>
            <a:endParaRPr lang="en-US" dirty="0" smtClean="0"/>
          </a:p>
          <a:p>
            <a:endParaRPr lang="en-US" dirty="0"/>
          </a:p>
        </p:txBody>
      </p:sp>
      <p:sp>
        <p:nvSpPr>
          <p:cNvPr id="2" name="Title 1"/>
          <p:cNvSpPr>
            <a:spLocks noGrp="1"/>
          </p:cNvSpPr>
          <p:nvPr>
            <p:ph type="title"/>
          </p:nvPr>
        </p:nvSpPr>
        <p:spPr/>
        <p:txBody>
          <a:bodyPr/>
          <a:lstStyle/>
          <a:p>
            <a:r>
              <a:rPr lang="en-US" dirty="0" smtClean="0"/>
              <a:t>Megan</a:t>
            </a:r>
            <a:endParaRPr lang="en-US"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pPr>
              <a:buNone/>
            </a:pPr>
            <a:r>
              <a:rPr lang="en-US" dirty="0" smtClean="0"/>
              <a:t>	Lesson Study is a model for collaborative classroom professional learning where:</a:t>
            </a:r>
          </a:p>
          <a:p>
            <a:pPr>
              <a:buNone/>
            </a:pPr>
            <a:endParaRPr lang="en-US" dirty="0" smtClean="0"/>
          </a:p>
          <a:p>
            <a:r>
              <a:rPr lang="en-US" dirty="0" smtClean="0"/>
              <a:t>two or more teachers work together, developing practice in the classroom, focusing on the needs and learning of real pupils and trying to solve a teaching- or learning-based problem which is affecting pupils’ progress;</a:t>
            </a:r>
          </a:p>
        </p:txBody>
      </p:sp>
      <p:sp>
        <p:nvSpPr>
          <p:cNvPr id="2" name="Title 1"/>
          <p:cNvSpPr>
            <a:spLocks noGrp="1"/>
          </p:cNvSpPr>
          <p:nvPr>
            <p:ph type="title"/>
          </p:nvPr>
        </p:nvSpPr>
        <p:spPr/>
        <p:txBody>
          <a:bodyPr/>
          <a:lstStyle/>
          <a:p>
            <a:r>
              <a:rPr lang="en-US" dirty="0" smtClean="0">
                <a:latin typeface="Comic Sans MS"/>
                <a:cs typeface="Comic Sans MS"/>
              </a:rPr>
              <a:t>Lesson Study (1)</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57200" y="1481328"/>
            <a:ext cx="8229600" cy="5144680"/>
          </a:xfrm>
        </p:spPr>
        <p:txBody>
          <a:bodyPr>
            <a:normAutofit fontScale="92500" lnSpcReduction="10000"/>
          </a:bodyPr>
          <a:lstStyle/>
          <a:p>
            <a:r>
              <a:rPr lang="en-US" dirty="0" smtClean="0"/>
              <a:t>teachers are engaged in developing a teaching technique which is designed to improve a specific aspect of learning for identified pupils;</a:t>
            </a:r>
          </a:p>
          <a:p>
            <a:r>
              <a:rPr lang="en-US" dirty="0" smtClean="0"/>
              <a:t>teachers keep a record of what they learn and pass on the practice knowledge which they gain to others.</a:t>
            </a:r>
          </a:p>
          <a:p>
            <a:pPr>
              <a:buNone/>
            </a:pPr>
            <a:r>
              <a:rPr lang="en-US" dirty="0" smtClean="0"/>
              <a:t>	It is built on the premise that the best way to improve education is to “</a:t>
            </a:r>
            <a:r>
              <a:rPr lang="en-US" i="1" dirty="0" smtClean="0"/>
              <a:t>get teachers together to study the processes of teaching and learning in classrooms, and then devise ways to improve them</a:t>
            </a:r>
            <a:r>
              <a:rPr lang="en-US" dirty="0" smtClean="0"/>
              <a:t>” (</a:t>
            </a:r>
            <a:r>
              <a:rPr lang="en-US" dirty="0" err="1" smtClean="0"/>
              <a:t>Fernandes</a:t>
            </a:r>
            <a:r>
              <a:rPr lang="en-US" dirty="0" smtClean="0"/>
              <a:t> &amp; Yoshida, 2004)</a:t>
            </a:r>
          </a:p>
          <a:p>
            <a:pPr>
              <a:buNone/>
            </a:pPr>
            <a:endParaRPr lang="en-US" dirty="0" smtClean="0"/>
          </a:p>
          <a:p>
            <a:pPr>
              <a:buNone/>
            </a:pPr>
            <a:r>
              <a:rPr lang="en-GB" sz="1176" dirty="0" smtClean="0"/>
              <a:t>Fernandez, C. &amp; Yoshida, M. (2004). </a:t>
            </a:r>
            <a:r>
              <a:rPr lang="en-GB" sz="1176" i="1" dirty="0" smtClean="0"/>
              <a:t>Lesson study: A Japanese approach to improving mathematics teaching and learning.</a:t>
            </a:r>
            <a:r>
              <a:rPr lang="en-GB" sz="1176" dirty="0" smtClean="0"/>
              <a:t> Mahwah, NJ: Lawrence Erlbaum Associates, Publishers.</a:t>
            </a:r>
          </a:p>
          <a:p>
            <a:pPr>
              <a:buNone/>
            </a:pPr>
            <a:endParaRPr lang="en-US" dirty="0" smtClean="0"/>
          </a:p>
          <a:p>
            <a:pPr>
              <a:buNone/>
            </a:pPr>
            <a:endParaRPr lang="en-US" dirty="0" smtClean="0"/>
          </a:p>
        </p:txBody>
      </p:sp>
      <p:sp>
        <p:nvSpPr>
          <p:cNvPr id="2" name="Title 1"/>
          <p:cNvSpPr>
            <a:spLocks noGrp="1"/>
          </p:cNvSpPr>
          <p:nvPr>
            <p:ph type="title"/>
          </p:nvPr>
        </p:nvSpPr>
        <p:spPr/>
        <p:txBody>
          <a:bodyPr/>
          <a:lstStyle/>
          <a:p>
            <a:r>
              <a:rPr lang="en-US" dirty="0" smtClean="0">
                <a:latin typeface="Comic Sans MS"/>
                <a:cs typeface="Comic Sans MS"/>
              </a:rPr>
              <a:t>Lesson Study (2)</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pPr algn="l"/>
            <a:r>
              <a:rPr lang="en-US" sz="2000" dirty="0" smtClean="0"/>
              <a:t>The process was developed in Japan.</a:t>
            </a:r>
            <a:r>
              <a:rPr lang="en-US" dirty="0" smtClean="0"/>
              <a:t/>
            </a:r>
            <a:br>
              <a:rPr lang="en-US" dirty="0" smtClean="0"/>
            </a:br>
            <a:endParaRPr lang="en-US" dirty="0"/>
          </a:p>
        </p:txBody>
      </p:sp>
      <p:sp>
        <p:nvSpPr>
          <p:cNvPr id="7" name="Vertical Text Placeholder 6"/>
          <p:cNvSpPr>
            <a:spLocks noGrp="1"/>
          </p:cNvSpPr>
          <p:nvPr>
            <p:ph type="body" orient="vert" idx="1"/>
          </p:nvPr>
        </p:nvSpPr>
        <p:spPr/>
        <p:txBody>
          <a:bodyPr/>
          <a:lstStyle/>
          <a:p>
            <a:endParaRPr lang="en-US"/>
          </a:p>
        </p:txBody>
      </p:sp>
      <p:pic>
        <p:nvPicPr>
          <p:cNvPr id="4" name="Content Placeholder 3" descr="Japanese Research-Lesson.jpg"/>
          <p:cNvPicPr>
            <a:picLocks noGrp="1" noChangeAspect="1"/>
          </p:cNvPicPr>
          <p:nvPr>
            <p:ph idx="4294967295"/>
          </p:nvPr>
        </p:nvPicPr>
        <p:blipFill>
          <a:blip r:embed="rId3"/>
          <a:srcRect l="-2076" r="-2076"/>
          <a:stretch>
            <a:fillRect/>
          </a:stretch>
        </p:blipFill>
        <p:spPr>
          <a:xfrm>
            <a:off x="-52388" y="976313"/>
            <a:ext cx="9196388" cy="4967287"/>
          </a:xfr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Vertical Text Placeholder 2"/>
          <p:cNvSpPr>
            <a:spLocks noGrp="1"/>
          </p:cNvSpPr>
          <p:nvPr>
            <p:ph type="body" orient="vert" idx="1"/>
          </p:nvPr>
        </p:nvSpPr>
        <p:spPr/>
        <p:txBody>
          <a:bodyPr/>
          <a:lstStyle/>
          <a:p>
            <a:endParaRPr lang="en-US"/>
          </a:p>
        </p:txBody>
      </p:sp>
      <p:pic>
        <p:nvPicPr>
          <p:cNvPr id="4" name="Picture 3" descr="PISA scores.png"/>
          <p:cNvPicPr>
            <a:picLocks noChangeAspect="1"/>
          </p:cNvPicPr>
          <p:nvPr/>
        </p:nvPicPr>
        <p:blipFill>
          <a:blip r:embed="rId3"/>
          <a:stretch>
            <a:fillRect/>
          </a:stretch>
        </p:blipFill>
        <p:spPr>
          <a:xfrm>
            <a:off x="-1" y="-1"/>
            <a:ext cx="9144001" cy="6858001"/>
          </a:xfrm>
          <a:prstGeom prst="rect">
            <a:avLst/>
          </a:prstGeom>
        </p:spPr>
      </p:pic>
      <p:sp>
        <p:nvSpPr>
          <p:cNvPr id="7" name="Rectangle 6"/>
          <p:cNvSpPr/>
          <p:nvPr/>
        </p:nvSpPr>
        <p:spPr>
          <a:xfrm>
            <a:off x="960598" y="1417638"/>
            <a:ext cx="2311949" cy="389455"/>
          </a:xfrm>
          <a:prstGeom prst="rect">
            <a:avLst/>
          </a:prstGeom>
          <a:noFill/>
          <a:ln w="57150" cap="flat" cmpd="sng" algn="ctr">
            <a:solidFill>
              <a:srgbClr val="FF0000"/>
            </a:solidFill>
            <a:prstDash val="solid"/>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ectangle 7"/>
          <p:cNvSpPr/>
          <p:nvPr/>
        </p:nvSpPr>
        <p:spPr>
          <a:xfrm>
            <a:off x="6583523" y="1028183"/>
            <a:ext cx="2311949" cy="389455"/>
          </a:xfrm>
          <a:prstGeom prst="rect">
            <a:avLst/>
          </a:prstGeom>
          <a:noFill/>
          <a:ln w="57150" cap="flat" cmpd="sng" algn="ctr">
            <a:solidFill>
              <a:srgbClr val="FF0000"/>
            </a:solidFill>
            <a:prstDash val="solid"/>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Rectangle 8"/>
          <p:cNvSpPr/>
          <p:nvPr/>
        </p:nvSpPr>
        <p:spPr>
          <a:xfrm>
            <a:off x="3848261" y="1959493"/>
            <a:ext cx="2311949" cy="389455"/>
          </a:xfrm>
          <a:prstGeom prst="rect">
            <a:avLst/>
          </a:prstGeom>
          <a:noFill/>
          <a:ln w="57150" cap="flat" cmpd="sng" algn="ctr">
            <a:solidFill>
              <a:srgbClr val="FF0000"/>
            </a:solidFill>
            <a:prstDash val="solid"/>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 name="Rectangle 9"/>
          <p:cNvSpPr/>
          <p:nvPr/>
        </p:nvSpPr>
        <p:spPr>
          <a:xfrm>
            <a:off x="457200" y="4706222"/>
            <a:ext cx="2815347" cy="389455"/>
          </a:xfrm>
          <a:prstGeom prst="rect">
            <a:avLst/>
          </a:prstGeom>
          <a:noFill/>
          <a:ln w="57150" cap="flat" cmpd="sng" algn="ctr">
            <a:solidFill>
              <a:srgbClr val="008000"/>
            </a:solidFill>
            <a:prstDash val="solid"/>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ectangle 10"/>
          <p:cNvSpPr/>
          <p:nvPr/>
        </p:nvSpPr>
        <p:spPr>
          <a:xfrm>
            <a:off x="3344863" y="3924776"/>
            <a:ext cx="2815347" cy="389455"/>
          </a:xfrm>
          <a:prstGeom prst="rect">
            <a:avLst/>
          </a:prstGeom>
          <a:noFill/>
          <a:ln w="57150" cap="flat" cmpd="sng" algn="ctr">
            <a:solidFill>
              <a:srgbClr val="008000"/>
            </a:solidFill>
            <a:prstDash val="solid"/>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p:cNvSpPr/>
          <p:nvPr/>
        </p:nvSpPr>
        <p:spPr>
          <a:xfrm>
            <a:off x="6160210" y="2850289"/>
            <a:ext cx="2815347" cy="389455"/>
          </a:xfrm>
          <a:prstGeom prst="rect">
            <a:avLst/>
          </a:prstGeom>
          <a:noFill/>
          <a:ln w="57150" cap="flat" cmpd="sng" algn="ctr">
            <a:solidFill>
              <a:srgbClr val="008000"/>
            </a:solidFill>
            <a:prstDash val="solid"/>
            <a:round/>
            <a:headEnd type="none" w="med" len="med"/>
            <a:tailEnd type="none" w="med" len="med"/>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It encourages collaboration and reflection;</a:t>
            </a:r>
          </a:p>
          <a:p>
            <a:r>
              <a:rPr lang="en-US" dirty="0" smtClean="0"/>
              <a:t>Teachers have ownership of their CPD, choosing their own research question;</a:t>
            </a:r>
          </a:p>
          <a:p>
            <a:r>
              <a:rPr lang="en-US" dirty="0" smtClean="0"/>
              <a:t>It is based on evidence;</a:t>
            </a:r>
          </a:p>
          <a:p>
            <a:r>
              <a:rPr lang="en-US" dirty="0" smtClean="0"/>
              <a:t>It uses pupil voice to develop the quality of teaching.</a:t>
            </a:r>
            <a:endParaRPr lang="en-US" dirty="0"/>
          </a:p>
        </p:txBody>
      </p:sp>
      <p:sp>
        <p:nvSpPr>
          <p:cNvPr id="2" name="Title 1"/>
          <p:cNvSpPr>
            <a:spLocks noGrp="1"/>
          </p:cNvSpPr>
          <p:nvPr>
            <p:ph type="title"/>
          </p:nvPr>
        </p:nvSpPr>
        <p:spPr/>
        <p:txBody>
          <a:bodyPr/>
          <a:lstStyle/>
          <a:p>
            <a:r>
              <a:rPr lang="en-US" dirty="0" smtClean="0">
                <a:latin typeface="Comic Sans MS"/>
                <a:cs typeface="Comic Sans MS"/>
              </a:rPr>
              <a:t>Why Lesson Study?</a:t>
            </a:r>
            <a:endParaRPr lang="en-US"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Content Placeholder 3" descr="lesson study cycle.png"/>
          <p:cNvPicPr>
            <a:picLocks noGrp="1" noChangeAspect="1"/>
          </p:cNvPicPr>
          <p:nvPr>
            <p:ph idx="4294967295"/>
          </p:nvPr>
        </p:nvPicPr>
        <p:blipFill>
          <a:blip r:embed="rId3"/>
          <a:srcRect l="-22461" r="-22461"/>
          <a:stretch>
            <a:fillRect/>
          </a:stretch>
        </p:blipFill>
        <p:spPr>
          <a:xfrm>
            <a:off x="0" y="830263"/>
            <a:ext cx="9467850" cy="5113337"/>
          </a:xfr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US" dirty="0" smtClean="0">
                <a:hlinkClick r:id="rId2"/>
              </a:rPr>
              <a:t>https://www.youtube.com/watch?v=7YdugNFsfHo&amp;t=64s</a:t>
            </a:r>
            <a:endParaRPr lang="en-US" dirty="0" smtClean="0"/>
          </a:p>
          <a:p>
            <a:endParaRPr lang="en-US" dirty="0" smtClean="0"/>
          </a:p>
          <a:p>
            <a:endParaRPr lang="en-US" dirty="0" smtClean="0"/>
          </a:p>
          <a:p>
            <a:endParaRPr lang="en-US" dirty="0"/>
          </a:p>
        </p:txBody>
      </p:sp>
      <p:sp>
        <p:nvSpPr>
          <p:cNvPr id="5" name="Title 4"/>
          <p:cNvSpPr>
            <a:spLocks noGrp="1"/>
          </p:cNvSpPr>
          <p:nvPr>
            <p:ph type="title"/>
          </p:nvPr>
        </p:nvSpPr>
        <p:spPr/>
        <p:txBody>
          <a:bodyPr/>
          <a:lstStyle/>
          <a:p>
            <a:r>
              <a:rPr lang="en-US" dirty="0" smtClean="0">
                <a:latin typeface="Comic Sans MS"/>
                <a:cs typeface="Comic Sans MS"/>
              </a:rPr>
              <a:t>Lesson Study</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Decide upon the intended focus of the Lesson Study;</a:t>
            </a:r>
          </a:p>
          <a:p>
            <a:r>
              <a:rPr lang="en-US" dirty="0" smtClean="0"/>
              <a:t>Plan a lesson that includes this focus;</a:t>
            </a:r>
          </a:p>
          <a:p>
            <a:r>
              <a:rPr lang="en-US" dirty="0" smtClean="0"/>
              <a:t>Teach the lesson and observe the learning;</a:t>
            </a:r>
          </a:p>
          <a:p>
            <a:r>
              <a:rPr lang="en-US" dirty="0" smtClean="0"/>
              <a:t>Review the lesson and its impact on the pupils (including pupil voice);</a:t>
            </a:r>
          </a:p>
          <a:p>
            <a:r>
              <a:rPr lang="en-US" dirty="0" smtClean="0"/>
              <a:t>Revise and adjust the lesson;</a:t>
            </a:r>
          </a:p>
          <a:p>
            <a:r>
              <a:rPr lang="en-US" dirty="0" smtClean="0"/>
              <a:t>Teach the second lesson…</a:t>
            </a:r>
          </a:p>
          <a:p>
            <a:endParaRPr lang="en-US" dirty="0" smtClean="0"/>
          </a:p>
          <a:p>
            <a:endParaRPr lang="en-US" dirty="0" smtClean="0"/>
          </a:p>
          <a:p>
            <a:endParaRPr lang="en-US" dirty="0"/>
          </a:p>
        </p:txBody>
      </p:sp>
      <p:sp>
        <p:nvSpPr>
          <p:cNvPr id="2" name="Title 1"/>
          <p:cNvSpPr>
            <a:spLocks noGrp="1"/>
          </p:cNvSpPr>
          <p:nvPr>
            <p:ph type="title"/>
          </p:nvPr>
        </p:nvSpPr>
        <p:spPr/>
        <p:txBody>
          <a:bodyPr>
            <a:normAutofit fontScale="90000"/>
          </a:bodyPr>
          <a:lstStyle/>
          <a:p>
            <a:r>
              <a:rPr lang="en-US" dirty="0" smtClean="0">
                <a:latin typeface="Comic Sans MS"/>
                <a:cs typeface="Comic Sans MS"/>
              </a:rPr>
              <a:t>Lesson Study – </a:t>
            </a:r>
            <a:br>
              <a:rPr lang="en-US" dirty="0" smtClean="0">
                <a:latin typeface="Comic Sans MS"/>
                <a:cs typeface="Comic Sans MS"/>
              </a:rPr>
            </a:br>
            <a:r>
              <a:rPr lang="en-US" dirty="0" smtClean="0">
                <a:latin typeface="Comic Sans MS"/>
                <a:cs typeface="Comic Sans MS"/>
              </a:rPr>
              <a:t>How does it work?</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 name="Content Placeholder 5" descr="LessonStudyDiagram.jpg"/>
          <p:cNvPicPr>
            <a:picLocks noGrp="1" noChangeAspect="1"/>
          </p:cNvPicPr>
          <p:nvPr>
            <p:ph idx="1"/>
          </p:nvPr>
        </p:nvPicPr>
        <p:blipFill>
          <a:blip r:embed="rId3"/>
          <a:srcRect t="-10479" b="-10479"/>
          <a:stretch>
            <a:fillRect/>
          </a:stretch>
        </p:blipFill>
        <p:spPr/>
      </p:pic>
      <p:sp>
        <p:nvSpPr>
          <p:cNvPr id="2" name="Title 1"/>
          <p:cNvSpPr>
            <a:spLocks noGrp="1"/>
          </p:cNvSpPr>
          <p:nvPr>
            <p:ph type="title"/>
          </p:nvPr>
        </p:nvSpPr>
        <p:spPr/>
        <p:txBody>
          <a:bodyPr/>
          <a:lstStyle/>
          <a:p>
            <a:r>
              <a:rPr lang="en-US" dirty="0" smtClean="0">
                <a:latin typeface="Comic Sans MS"/>
                <a:cs typeface="Comic Sans MS"/>
              </a:rPr>
              <a:t>Lesson Study</a:t>
            </a:r>
            <a:endParaRPr lang="en-US" dirty="0">
              <a:latin typeface="Comic Sans MS"/>
              <a:cs typeface="Comic Sans MS"/>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867" name="Content Placeholder 2"/>
          <p:cNvSpPr>
            <a:spLocks noGrp="1"/>
          </p:cNvSpPr>
          <p:nvPr>
            <p:ph idx="1"/>
          </p:nvPr>
        </p:nvSpPr>
        <p:spPr/>
        <p:txBody>
          <a:bodyPr/>
          <a:lstStyle/>
          <a:p>
            <a:pPr eaLnBrk="1" hangingPunct="1"/>
            <a:r>
              <a:rPr lang="en-GB" sz="2800" dirty="0">
                <a:ea typeface="ＭＳ Ｐゴシック" pitchFamily="-93" charset="-128"/>
                <a:cs typeface="ＭＳ Ｐゴシック" pitchFamily="-93" charset="-128"/>
                <a:hlinkClick r:id="rId3"/>
              </a:rPr>
              <a:t>http://lessonstudy.co.uk/what-is-lesson-study/</a:t>
            </a:r>
            <a:endParaRPr lang="en-GB" sz="2800" dirty="0">
              <a:ea typeface="ＭＳ Ｐゴシック" pitchFamily="-93" charset="-128"/>
              <a:cs typeface="ＭＳ Ｐゴシック" pitchFamily="-93" charset="-128"/>
            </a:endParaRPr>
          </a:p>
          <a:p>
            <a:pPr eaLnBrk="1" hangingPunct="1">
              <a:buFontTx/>
              <a:buNone/>
            </a:pPr>
            <a:endParaRPr lang="en-GB" sz="2800" dirty="0" smtClean="0">
              <a:ea typeface="ＭＳ Ｐゴシック" pitchFamily="-93" charset="-128"/>
              <a:cs typeface="ＭＳ Ｐゴシック" pitchFamily="-93" charset="-128"/>
            </a:endParaRPr>
          </a:p>
          <a:p>
            <a:pPr eaLnBrk="1" hangingPunct="1">
              <a:buFontTx/>
              <a:buNone/>
            </a:pPr>
            <a:r>
              <a:rPr lang="en-GB" sz="1600" dirty="0" smtClean="0">
                <a:ea typeface="ＭＳ Ｐゴシック" pitchFamily="-93" charset="-128"/>
                <a:cs typeface="ＭＳ Ｐゴシック" pitchFamily="-93" charset="-128"/>
              </a:rPr>
              <a:t>Background to lesson study: Peter Dudley</a:t>
            </a:r>
            <a:endParaRPr lang="en-GB" sz="1600" dirty="0">
              <a:ea typeface="ＭＳ Ｐゴシック" pitchFamily="-93" charset="-128"/>
              <a:cs typeface="ＭＳ Ｐゴシック" pitchFamily="-93" charset="-128"/>
            </a:endParaRPr>
          </a:p>
          <a:p>
            <a:pPr eaLnBrk="1" hangingPunct="1"/>
            <a:r>
              <a:rPr lang="en-GB" sz="1800" dirty="0">
                <a:ea typeface="ＭＳ Ｐゴシック" pitchFamily="-93" charset="-128"/>
                <a:cs typeface="ＭＳ Ｐゴシック" pitchFamily="-93" charset="-128"/>
                <a:hlinkClick r:id="rId4"/>
              </a:rPr>
              <a:t>http://lessonstudy.co.uk/2014/09/lesson-study-professional-learning-for-our-time-read-pete-dudleys-resume-of-the-case-for-lesson-study-made-in-his-new-book-out-on-10-september-which-can-be-ordered-at-httpwww-routledge-comb/</a:t>
            </a:r>
            <a:endParaRPr lang="en-GB" sz="1800" dirty="0">
              <a:ea typeface="ＭＳ Ｐゴシック" pitchFamily="-93" charset="-128"/>
              <a:cs typeface="ＭＳ Ｐゴシック" pitchFamily="-93" charset="-128"/>
            </a:endParaRPr>
          </a:p>
          <a:p>
            <a:pPr eaLnBrk="1" hangingPunct="1"/>
            <a:endParaRPr lang="en-GB" sz="2800" dirty="0">
              <a:ea typeface="ＭＳ Ｐゴシック" pitchFamily="-93" charset="-128"/>
              <a:cs typeface="ＭＳ Ｐゴシック" pitchFamily="-93" charset="-128"/>
            </a:endParaRPr>
          </a:p>
        </p:txBody>
      </p:sp>
      <p:sp>
        <p:nvSpPr>
          <p:cNvPr id="36868" name="Date Placeholder 3"/>
          <p:cNvSpPr>
            <a:spLocks noGrp="1"/>
          </p:cNvSpPr>
          <p:nvPr>
            <p:ph type="dt" sz="half" idx="10"/>
          </p:nvPr>
        </p:nvSpPr>
        <p:spPr>
          <a:noFill/>
          <a:ln>
            <a:miter lim="800000"/>
            <a:headEnd/>
            <a:tailEnd/>
          </a:ln>
        </p:spPr>
        <p:txBody>
          <a:bodyPr/>
          <a:lstStyle/>
          <a:p>
            <a:endParaRPr lang="es-ES" dirty="0">
              <a:latin typeface="Arial" pitchFamily="-93" charset="0"/>
              <a:ea typeface="Arial" pitchFamily="-93" charset="0"/>
              <a:cs typeface="Arial" pitchFamily="-93" charset="0"/>
            </a:endParaRPr>
          </a:p>
        </p:txBody>
      </p:sp>
      <p:sp>
        <p:nvSpPr>
          <p:cNvPr id="36870" name="Slide Number Placeholder 5"/>
          <p:cNvSpPr>
            <a:spLocks noGrp="1"/>
          </p:cNvSpPr>
          <p:nvPr>
            <p:ph type="sldNum" sz="quarter" idx="12"/>
          </p:nvPr>
        </p:nvSpPr>
        <p:spPr>
          <a:noFill/>
          <a:ln>
            <a:miter lim="800000"/>
            <a:headEnd/>
            <a:tailEnd/>
          </a:ln>
        </p:spPr>
        <p:txBody>
          <a:bodyPr/>
          <a:lstStyle/>
          <a:p>
            <a:endParaRPr lang="es-ES" dirty="0">
              <a:latin typeface="Arial" pitchFamily="-93" charset="0"/>
              <a:ea typeface="Arial" pitchFamily="-93" charset="0"/>
              <a:cs typeface="Arial" pitchFamily="-93" charset="0"/>
            </a:endParaRPr>
          </a:p>
        </p:txBody>
      </p:sp>
      <p:sp>
        <p:nvSpPr>
          <p:cNvPr id="36866" name="Title 1"/>
          <p:cNvSpPr>
            <a:spLocks noGrp="1"/>
          </p:cNvSpPr>
          <p:nvPr>
            <p:ph type="title"/>
          </p:nvPr>
        </p:nvSpPr>
        <p:spPr/>
        <p:txBody>
          <a:bodyPr/>
          <a:lstStyle/>
          <a:p>
            <a:r>
              <a:rPr lang="en-US" dirty="0" smtClean="0">
                <a:latin typeface="Comic Sans MS"/>
                <a:cs typeface="Comic Sans MS"/>
              </a:rPr>
              <a:t>Lesson Study</a:t>
            </a:r>
            <a:endParaRPr lang="en-GB" dirty="0" smtClean="0">
              <a:ea typeface="ＭＳ Ｐゴシック" pitchFamily="-93" charset="-128"/>
              <a:cs typeface="ＭＳ Ｐゴシック" pitchFamily="-93" charset="-128"/>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pPr>
              <a:buNone/>
            </a:pPr>
            <a:r>
              <a:rPr lang="en-US" dirty="0" smtClean="0"/>
              <a:t>By the next session (15/12/17) –</a:t>
            </a:r>
          </a:p>
          <a:p>
            <a:pPr>
              <a:buNone/>
            </a:pPr>
            <a:endParaRPr lang="en-US" dirty="0" smtClean="0"/>
          </a:p>
          <a:p>
            <a:pPr>
              <a:buNone/>
            </a:pPr>
            <a:r>
              <a:rPr lang="en-US" dirty="0" smtClean="0"/>
              <a:t>You need to:</a:t>
            </a:r>
          </a:p>
          <a:p>
            <a:pPr>
              <a:buFontTx/>
              <a:buChar char="•"/>
            </a:pPr>
            <a:r>
              <a:rPr lang="en-US" dirty="0" smtClean="0"/>
              <a:t>Decide on a focus area </a:t>
            </a:r>
          </a:p>
          <a:p>
            <a:pPr>
              <a:buFontTx/>
              <a:buChar char="•"/>
            </a:pPr>
            <a:endParaRPr lang="en-US" dirty="0" smtClean="0"/>
          </a:p>
          <a:p>
            <a:pPr>
              <a:buFontTx/>
              <a:buChar char="•"/>
            </a:pPr>
            <a:r>
              <a:rPr lang="en-US" dirty="0" smtClean="0"/>
              <a:t>Start thinking about a question</a:t>
            </a:r>
          </a:p>
          <a:p>
            <a:pPr>
              <a:buFontTx/>
              <a:buChar char="•"/>
            </a:pPr>
            <a:endParaRPr lang="en-US" dirty="0" smtClean="0"/>
          </a:p>
          <a:p>
            <a:pPr>
              <a:buFontTx/>
              <a:buChar char="•"/>
            </a:pPr>
            <a:r>
              <a:rPr lang="en-US" dirty="0" smtClean="0"/>
              <a:t>How can we…?</a:t>
            </a:r>
          </a:p>
          <a:p>
            <a:pPr>
              <a:buFontTx/>
              <a:buChar char="•"/>
            </a:pPr>
            <a:endParaRPr lang="en-US" dirty="0" smtClean="0"/>
          </a:p>
          <a:p>
            <a:pPr>
              <a:buFontTx/>
              <a:buChar char="•"/>
            </a:pPr>
            <a:endParaRPr lang="en-US" dirty="0" smtClean="0"/>
          </a:p>
        </p:txBody>
      </p:sp>
      <p:sp>
        <p:nvSpPr>
          <p:cNvPr id="4" name="Title 3"/>
          <p:cNvSpPr>
            <a:spLocks noGrp="1"/>
          </p:cNvSpPr>
          <p:nvPr>
            <p:ph type="title"/>
          </p:nvPr>
        </p:nvSpPr>
        <p:spPr/>
        <p:txBody>
          <a:bodyPr/>
          <a:lstStyle/>
          <a:p>
            <a:r>
              <a:rPr lang="en-US" sz="4400" dirty="0" smtClean="0">
                <a:latin typeface="Comic Sans MS"/>
                <a:cs typeface="Comic Sans MS"/>
              </a:rPr>
              <a:t>The Enquiring Teacher</a:t>
            </a:r>
            <a:endParaRPr lang="en-US"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How can we improve involvement through the use of differentiated questioning in KS2 English lessons?</a:t>
            </a:r>
          </a:p>
          <a:p>
            <a:r>
              <a:rPr lang="en-US" dirty="0" smtClean="0"/>
              <a:t>How can we improve pupils’ learning through peer assessment?</a:t>
            </a:r>
          </a:p>
          <a:p>
            <a:r>
              <a:rPr lang="en-US" dirty="0" smtClean="0"/>
              <a:t>How can we support learners to achieve the lesson’s learning objective by using differentiated criteria checklists?</a:t>
            </a:r>
          </a:p>
          <a:p>
            <a:r>
              <a:rPr lang="en-US" dirty="0" smtClean="0"/>
              <a:t>How can mini </a:t>
            </a:r>
            <a:r>
              <a:rPr lang="en-US" dirty="0" err="1" smtClean="0"/>
              <a:t>plenaries</a:t>
            </a:r>
            <a:r>
              <a:rPr lang="en-US" dirty="0" smtClean="0"/>
              <a:t> influence pupils’ understanding of the learning objective?</a:t>
            </a:r>
            <a:endParaRPr lang="en-US" dirty="0"/>
          </a:p>
        </p:txBody>
      </p:sp>
      <p:sp>
        <p:nvSpPr>
          <p:cNvPr id="2" name="Title 1"/>
          <p:cNvSpPr>
            <a:spLocks noGrp="1"/>
          </p:cNvSpPr>
          <p:nvPr>
            <p:ph type="title"/>
          </p:nvPr>
        </p:nvSpPr>
        <p:spPr/>
        <p:txBody>
          <a:bodyPr/>
          <a:lstStyle/>
          <a:p>
            <a:r>
              <a:rPr lang="en-US" sz="4800" dirty="0" smtClean="0">
                <a:latin typeface="Comic Sans MS"/>
                <a:cs typeface="Comic Sans MS"/>
              </a:rPr>
              <a:t>Some examples:</a:t>
            </a:r>
            <a:endParaRPr lang="en-US"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137160" indent="0">
              <a:buNone/>
            </a:pPr>
            <a:endParaRPr lang="en-GB" dirty="0" smtClean="0"/>
          </a:p>
          <a:p>
            <a:endParaRPr lang="en-GB" dirty="0"/>
          </a:p>
        </p:txBody>
      </p:sp>
      <p:sp>
        <p:nvSpPr>
          <p:cNvPr id="4" name="Date Placeholder 3"/>
          <p:cNvSpPr>
            <a:spLocks noGrp="1"/>
          </p:cNvSpPr>
          <p:nvPr>
            <p:ph type="dt" sz="half" idx="10"/>
          </p:nvPr>
        </p:nvSpPr>
        <p:spPr/>
        <p:txBody>
          <a:bodyPr/>
          <a:lstStyle/>
          <a:p>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endParaRPr lang="en-GB" dirty="0"/>
          </a:p>
        </p:txBody>
      </p:sp>
      <p:sp>
        <p:nvSpPr>
          <p:cNvPr id="2" name="Title 1"/>
          <p:cNvSpPr>
            <a:spLocks noGrp="1"/>
          </p:cNvSpPr>
          <p:nvPr>
            <p:ph type="title"/>
          </p:nvPr>
        </p:nvSpPr>
        <p:spPr/>
        <p:txBody>
          <a:bodyPr/>
          <a:lstStyle/>
          <a:p>
            <a:endParaRPr lang="en-GB" dirty="0"/>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20609640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a:xfrm>
            <a:off x="3689684" y="1023868"/>
            <a:ext cx="5096139" cy="2257813"/>
          </a:xfrm>
        </p:spPr>
        <p:txBody>
          <a:bodyPr>
            <a:normAutofit/>
          </a:bodyPr>
          <a:lstStyle/>
          <a:p>
            <a:r>
              <a:rPr lang="en-GB" dirty="0" smtClean="0"/>
              <a:t>Developing your academic voice.</a:t>
            </a:r>
            <a:endParaRPr lang="en-GB" dirty="0"/>
          </a:p>
        </p:txBody>
      </p:sp>
      <p:sp>
        <p:nvSpPr>
          <p:cNvPr id="3" name="Subtitle 2"/>
          <p:cNvSpPr>
            <a:spLocks noGrp="1"/>
          </p:cNvSpPr>
          <p:nvPr>
            <p:ph type="subTitle" idx="1"/>
          </p:nvPr>
        </p:nvSpPr>
        <p:spPr/>
        <p:txBody>
          <a:bodyPr>
            <a:normAutofit/>
          </a:bodyPr>
          <a:lstStyle/>
          <a:p>
            <a:r>
              <a:rPr lang="en-GB" dirty="0" smtClean="0"/>
              <a:t>To explore the academic genre.</a:t>
            </a:r>
          </a:p>
          <a:p>
            <a:r>
              <a:rPr lang="en-GB" dirty="0" smtClean="0"/>
              <a:t>To understand the referencing process.</a:t>
            </a:r>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1817125916"/>
      </p:ext>
    </p:extLst>
  </p:cSld>
  <p:clrMapOvr>
    <a:masterClrMapping/>
  </p:clrMapOvr>
  <mc:AlternateContent>
    <mc:Choice xmlns="" xmlns:a="http://schemas.openxmlformats.org/drawingml/2006/main" xmlns:r="http://schemas.openxmlformats.org/officeDocument/2006/relationships" xmlns:p="http://schemas.openxmlformats.org/presentationml/2006/main" xmlns:p14="http://schemas.microsoft.com/office/powerpoint/2010/main" xmlns:mc="http://schemas.openxmlformats.org/markup-compatibility/2006" xmlns:mv="urn:schemas-microsoft-com:mac:vml" Requires="p14">
      <p:transition spd="slow" p14:dur="1200">
        <p:dissolve/>
      </p:transition>
    </mc:Choice>
    <mc:Fallback>
      <p:transition spd="slow">
        <p:dissolv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61474"/>
            <a:ext cx="8229600" cy="856164"/>
          </a:xfrm>
        </p:spPr>
        <p:txBody>
          <a:bodyPr>
            <a:normAutofit fontScale="90000"/>
          </a:bodyPr>
          <a:lstStyle/>
          <a:p>
            <a:r>
              <a:rPr lang="en-GB" dirty="0" smtClean="0"/>
              <a:t>What distinctions are there between journalistic/academic writing styles?</a:t>
            </a:r>
            <a:endParaRPr lang="en-GB" dirty="0"/>
          </a:p>
        </p:txBody>
      </p:sp>
      <p:sp>
        <p:nvSpPr>
          <p:cNvPr id="3" name="Content Placeholder 2"/>
          <p:cNvSpPr>
            <a:spLocks noGrp="1"/>
          </p:cNvSpPr>
          <p:nvPr>
            <p:ph idx="1"/>
          </p:nvPr>
        </p:nvSpPr>
        <p:spPr>
          <a:xfrm>
            <a:off x="3670936" y="2377440"/>
            <a:ext cx="2135505" cy="3651504"/>
          </a:xfrm>
        </p:spPr>
        <p:txBody>
          <a:bodyPr>
            <a:normAutofit lnSpcReduction="10000"/>
          </a:bodyPr>
          <a:lstStyle/>
          <a:p>
            <a:r>
              <a:rPr lang="en-GB" dirty="0" smtClean="0"/>
              <a:t>Tone</a:t>
            </a:r>
          </a:p>
          <a:p>
            <a:r>
              <a:rPr lang="en-GB" dirty="0" smtClean="0"/>
              <a:t>Purpose</a:t>
            </a:r>
          </a:p>
          <a:p>
            <a:r>
              <a:rPr lang="en-GB" dirty="0" smtClean="0"/>
              <a:t>Audience</a:t>
            </a:r>
          </a:p>
          <a:p>
            <a:r>
              <a:rPr lang="en-GB" dirty="0" smtClean="0"/>
              <a:t>Evidence</a:t>
            </a:r>
          </a:p>
          <a:p>
            <a:r>
              <a:rPr lang="en-GB" dirty="0" smtClean="0"/>
              <a:t>Authority</a:t>
            </a:r>
          </a:p>
          <a:p>
            <a:r>
              <a:rPr lang="en-GB" dirty="0" smtClean="0"/>
              <a:t>Focus</a:t>
            </a:r>
          </a:p>
          <a:p>
            <a:r>
              <a:rPr lang="en-GB" dirty="0" smtClean="0"/>
              <a:t>Scrutiny</a:t>
            </a:r>
          </a:p>
          <a:p>
            <a:r>
              <a:rPr lang="en-GB" dirty="0" smtClean="0"/>
              <a:t>Analysis</a:t>
            </a:r>
          </a:p>
          <a:p>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942922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Master’s level writing</a:t>
            </a:r>
            <a:endParaRPr lang="en-GB" dirty="0"/>
          </a:p>
        </p:txBody>
      </p:sp>
      <p:sp>
        <p:nvSpPr>
          <p:cNvPr id="5" name="Text Placeholder 4"/>
          <p:cNvSpPr>
            <a:spLocks noGrp="1"/>
          </p:cNvSpPr>
          <p:nvPr>
            <p:ph type="body" idx="1"/>
          </p:nvPr>
        </p:nvSpPr>
        <p:spPr/>
        <p:txBody>
          <a:bodyPr/>
          <a:lstStyle/>
          <a:p>
            <a:endParaRPr lang="en-US"/>
          </a:p>
        </p:txBody>
      </p:sp>
      <p:sp>
        <p:nvSpPr>
          <p:cNvPr id="6" name="Text Placeholder 5"/>
          <p:cNvSpPr>
            <a:spLocks noGrp="1"/>
          </p:cNvSpPr>
          <p:nvPr>
            <p:ph type="body" sz="half" idx="3"/>
          </p:nvPr>
        </p:nvSpPr>
        <p:spPr/>
        <p:txBody>
          <a:bodyPr/>
          <a:lstStyle/>
          <a:p>
            <a:endParaRPr lang="en-US"/>
          </a:p>
        </p:txBody>
      </p:sp>
      <p:sp>
        <p:nvSpPr>
          <p:cNvPr id="3" name="Content Placeholder 2"/>
          <p:cNvSpPr>
            <a:spLocks noGrp="1"/>
          </p:cNvSpPr>
          <p:nvPr>
            <p:ph sz="quarter" idx="2"/>
          </p:nvPr>
        </p:nvSpPr>
        <p:spPr/>
        <p:txBody>
          <a:bodyPr>
            <a:normAutofit/>
          </a:bodyPr>
          <a:lstStyle/>
          <a:p>
            <a:pPr marL="0" indent="0">
              <a:buNone/>
            </a:pPr>
            <a:r>
              <a:rPr lang="en-GB" dirty="0" smtClean="0"/>
              <a:t>Should demonstrate…</a:t>
            </a:r>
          </a:p>
          <a:p>
            <a:r>
              <a:rPr lang="en-GB" dirty="0" smtClean="0"/>
              <a:t>Research evidence</a:t>
            </a:r>
          </a:p>
          <a:p>
            <a:r>
              <a:rPr lang="en-GB" dirty="0" smtClean="0"/>
              <a:t>Critical Analysis</a:t>
            </a:r>
          </a:p>
          <a:p>
            <a:r>
              <a:rPr lang="en-GB" dirty="0" smtClean="0"/>
              <a:t>Synthesis</a:t>
            </a:r>
          </a:p>
          <a:p>
            <a:r>
              <a:rPr lang="en-GB" dirty="0" smtClean="0"/>
              <a:t>Mastery</a:t>
            </a:r>
          </a:p>
          <a:p>
            <a:endParaRPr lang="en-GB" dirty="0" smtClean="0"/>
          </a:p>
          <a:p>
            <a:endParaRPr lang="en-GB" dirty="0"/>
          </a:p>
        </p:txBody>
      </p:sp>
      <p:sp>
        <p:nvSpPr>
          <p:cNvPr id="4" name="Content Placeholder 3"/>
          <p:cNvSpPr>
            <a:spLocks noGrp="1"/>
          </p:cNvSpPr>
          <p:nvPr>
            <p:ph sz="quarter" idx="4"/>
          </p:nvPr>
        </p:nvSpPr>
        <p:spPr/>
        <p:txBody>
          <a:bodyPr>
            <a:normAutofit/>
          </a:bodyPr>
          <a:lstStyle/>
          <a:p>
            <a:pPr marL="0" indent="0">
              <a:buNone/>
            </a:pPr>
            <a:r>
              <a:rPr lang="en-GB" dirty="0" smtClean="0"/>
              <a:t>Should be…</a:t>
            </a:r>
          </a:p>
          <a:p>
            <a:r>
              <a:rPr lang="en-GB" dirty="0" smtClean="0"/>
              <a:t>Reviewed</a:t>
            </a:r>
          </a:p>
          <a:p>
            <a:r>
              <a:rPr lang="en-GB" dirty="0" smtClean="0"/>
              <a:t>Analytical</a:t>
            </a:r>
          </a:p>
          <a:p>
            <a:r>
              <a:rPr lang="en-GB" dirty="0" smtClean="0"/>
              <a:t>Synthesised</a:t>
            </a:r>
          </a:p>
          <a:p>
            <a:r>
              <a:rPr lang="en-GB" dirty="0" smtClean="0"/>
              <a:t>Focused</a:t>
            </a:r>
          </a:p>
          <a:p>
            <a:pPr marL="0" indent="0">
              <a:buNone/>
            </a:pPr>
            <a:endParaRPr lang="en-GB" dirty="0" smtClean="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9408090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6" presetID="42"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1000"/>
                                        <p:tgtEl>
                                          <p:spTgt spid="3">
                                            <p:txEl>
                                              <p:pRg st="3" end="3"/>
                                            </p:txEl>
                                          </p:spTgt>
                                        </p:tgtEl>
                                      </p:cBhvr>
                                    </p:animEffect>
                                    <p:anim calcmode="lin" valueType="num">
                                      <p:cBhvr>
                                        <p:cTn id="1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1" presetID="42"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1000"/>
                                        <p:tgtEl>
                                          <p:spTgt spid="3">
                                            <p:txEl>
                                              <p:pRg st="4" end="4"/>
                                            </p:txEl>
                                          </p:spTgt>
                                        </p:tgtEl>
                                      </p:cBhvr>
                                    </p:animEffect>
                                    <p:anim calcmode="lin" valueType="num">
                                      <p:cBhvr>
                                        <p:cTn id="2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Evidence based-research</a:t>
            </a:r>
            <a:endParaRPr lang="en-GB" dirty="0"/>
          </a:p>
        </p:txBody>
      </p:sp>
      <p:sp>
        <p:nvSpPr>
          <p:cNvPr id="5" name="Content Placeholder 4"/>
          <p:cNvSpPr>
            <a:spLocks noGrp="1"/>
          </p:cNvSpPr>
          <p:nvPr>
            <p:ph idx="1"/>
          </p:nvPr>
        </p:nvSpPr>
        <p:spPr/>
        <p:txBody>
          <a:bodyPr/>
          <a:lstStyle/>
          <a:p>
            <a:r>
              <a:rPr lang="en-GB" dirty="0" smtClean="0"/>
              <a:t>Empirical - what is observed – critical/significant incidents (vignettes) </a:t>
            </a:r>
          </a:p>
          <a:p>
            <a:r>
              <a:rPr lang="en-GB" dirty="0" smtClean="0"/>
              <a:t>Literature led</a:t>
            </a:r>
          </a:p>
          <a:p>
            <a:r>
              <a:rPr lang="en-GB" dirty="0" smtClean="0"/>
              <a:t>Data – Quantitative &amp; Qualitative</a:t>
            </a:r>
          </a:p>
          <a:p>
            <a:pPr lvl="4"/>
            <a:r>
              <a:rPr lang="en-GB" sz="2000" dirty="0" smtClean="0"/>
              <a:t>Primary Data </a:t>
            </a:r>
          </a:p>
          <a:p>
            <a:pPr lvl="4"/>
            <a:r>
              <a:rPr lang="en-GB" sz="2000" dirty="0" smtClean="0"/>
              <a:t>Secondary Data</a:t>
            </a:r>
          </a:p>
          <a:p>
            <a:pPr lvl="4"/>
            <a:r>
              <a:rPr lang="en-GB" sz="2000" dirty="0" smtClean="0"/>
              <a:t>Tertiary Data</a:t>
            </a:r>
          </a:p>
          <a:p>
            <a:pPr marL="640080" lvl="2" indent="0">
              <a:buNone/>
            </a:pPr>
            <a:endParaRPr lang="en-GB" dirty="0" smtClean="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099220477"/>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Referencing</a:t>
            </a:r>
            <a:endParaRPr lang="en-GB" dirty="0"/>
          </a:p>
        </p:txBody>
      </p:sp>
      <p:sp>
        <p:nvSpPr>
          <p:cNvPr id="6" name="Content Placeholder 5"/>
          <p:cNvSpPr>
            <a:spLocks noGrp="1"/>
          </p:cNvSpPr>
          <p:nvPr>
            <p:ph idx="1"/>
          </p:nvPr>
        </p:nvSpPr>
        <p:spPr/>
        <p:txBody>
          <a:bodyPr/>
          <a:lstStyle/>
          <a:p>
            <a:r>
              <a:rPr lang="en-GB" dirty="0" smtClean="0"/>
              <a:t>Use the Guidance – Harvard Referencing system</a:t>
            </a:r>
          </a:p>
          <a:p>
            <a:endParaRPr lang="en-GB" dirty="0"/>
          </a:p>
          <a:p>
            <a:r>
              <a:rPr lang="en-GB" dirty="0" smtClean="0"/>
              <a:t>View them as stage notes – your sentence should make sense with or without the reference information.</a:t>
            </a:r>
          </a:p>
          <a:p>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352115442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Think about the kinds of declarations you make…</a:t>
            </a:r>
            <a:endParaRPr lang="en-GB" dirty="0"/>
          </a:p>
        </p:txBody>
      </p:sp>
      <p:sp>
        <p:nvSpPr>
          <p:cNvPr id="3" name="Content Placeholder 2"/>
          <p:cNvSpPr>
            <a:spLocks noGrp="1"/>
          </p:cNvSpPr>
          <p:nvPr>
            <p:ph sz="half" idx="2"/>
          </p:nvPr>
        </p:nvSpPr>
        <p:spPr>
          <a:xfrm>
            <a:off x="700097" y="1693133"/>
            <a:ext cx="6593937" cy="3508788"/>
          </a:xfrm>
        </p:spPr>
        <p:txBody>
          <a:bodyPr/>
          <a:lstStyle/>
          <a:p>
            <a:r>
              <a:rPr lang="en-GB" dirty="0" smtClean="0"/>
              <a:t>Can you prove it?</a:t>
            </a:r>
          </a:p>
          <a:p>
            <a:r>
              <a:rPr lang="en-GB" dirty="0" smtClean="0"/>
              <a:t>What does your data demonstrate?</a:t>
            </a:r>
          </a:p>
          <a:p>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54399703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sz="2400" dirty="0" smtClean="0"/>
              <a:t>I</a:t>
            </a:r>
            <a:r>
              <a:rPr lang="en-GB" dirty="0" smtClean="0"/>
              <a:t> </a:t>
            </a:r>
            <a:r>
              <a:rPr lang="en-GB" sz="2400" dirty="0" smtClean="0"/>
              <a:t>observed children playing together and communicating confidently, which clearly enhanced their language development.  </a:t>
            </a:r>
            <a:r>
              <a:rPr lang="en-GB" sz="2400" dirty="0" err="1" smtClean="0"/>
              <a:t>Vygotsky</a:t>
            </a:r>
            <a:r>
              <a:rPr lang="en-GB" sz="2400" dirty="0" smtClean="0"/>
              <a:t> (1962, p2) stated; ‘a learners Zone of Proximal Development is significantly improved through social communication’, this supports this idea</a:t>
            </a:r>
            <a:r>
              <a:rPr lang="en-GB" dirty="0" smtClean="0"/>
              <a:t>.</a:t>
            </a:r>
          </a:p>
          <a:p>
            <a:endParaRPr lang="en-US" dirty="0"/>
          </a:p>
        </p:txBody>
      </p:sp>
      <p:sp>
        <p:nvSpPr>
          <p:cNvPr id="7" name="Title 6"/>
          <p:cNvSpPr>
            <a:spLocks noGrp="1"/>
          </p:cNvSpPr>
          <p:nvPr>
            <p:ph type="title"/>
          </p:nvPr>
        </p:nvSpPr>
        <p:spPr/>
        <p:txBody>
          <a:bodyPr/>
          <a:lstStyle/>
          <a:p>
            <a:endParaRPr lang="en-US" dirty="0"/>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sz="2400" dirty="0" smtClean="0">
                <a:solidFill>
                  <a:srgbClr val="FF0000"/>
                </a:solidFill>
              </a:rPr>
              <a:t>I</a:t>
            </a:r>
            <a:r>
              <a:rPr lang="en-GB" dirty="0" smtClean="0">
                <a:solidFill>
                  <a:srgbClr val="FF0000"/>
                </a:solidFill>
              </a:rPr>
              <a:t> </a:t>
            </a:r>
            <a:r>
              <a:rPr lang="en-GB" sz="2400" dirty="0" smtClean="0">
                <a:solidFill>
                  <a:srgbClr val="FF0000"/>
                </a:solidFill>
              </a:rPr>
              <a:t>observed children playing together </a:t>
            </a:r>
            <a:r>
              <a:rPr lang="en-GB" sz="2400" dirty="0" smtClean="0"/>
              <a:t>and communicating confidently, which clearly enhanced their language development.  </a:t>
            </a:r>
            <a:r>
              <a:rPr lang="en-GB" sz="2400" dirty="0" err="1" smtClean="0"/>
              <a:t>Vygotsky</a:t>
            </a:r>
            <a:r>
              <a:rPr lang="en-GB" sz="2400" dirty="0" smtClean="0"/>
              <a:t> (1962, p2) stated; ‘a learners Zone of Proximal Development is significantly improved through social communication’, this supports this idea</a:t>
            </a:r>
            <a:r>
              <a:rPr lang="en-GB" dirty="0" smtClean="0"/>
              <a:t>.</a:t>
            </a:r>
          </a:p>
          <a:p>
            <a:endParaRPr lang="en-US" dirty="0"/>
          </a:p>
        </p:txBody>
      </p:sp>
      <p:sp>
        <p:nvSpPr>
          <p:cNvPr id="7" name="Title 6"/>
          <p:cNvSpPr>
            <a:spLocks noGrp="1"/>
          </p:cNvSpPr>
          <p:nvPr>
            <p:ph type="title"/>
          </p:nvPr>
        </p:nvSpPr>
        <p:spPr/>
        <p:txBody>
          <a:bodyPr/>
          <a:lstStyle/>
          <a:p>
            <a:endParaRPr lang="en-US" dirty="0"/>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sz="2400" dirty="0" smtClean="0"/>
              <a:t>I</a:t>
            </a:r>
            <a:r>
              <a:rPr lang="en-GB" dirty="0" smtClean="0"/>
              <a:t> </a:t>
            </a:r>
            <a:r>
              <a:rPr lang="en-GB" sz="2400" dirty="0" smtClean="0"/>
              <a:t>observed children playing together and communicating confidently, which clearly enhanced their language development.  </a:t>
            </a:r>
            <a:r>
              <a:rPr lang="en-GB" sz="2400" dirty="0" err="1" smtClean="0">
                <a:solidFill>
                  <a:srgbClr val="0000FF"/>
                </a:solidFill>
              </a:rPr>
              <a:t>Vygotsky</a:t>
            </a:r>
            <a:r>
              <a:rPr lang="en-GB" sz="2400" dirty="0" smtClean="0">
                <a:solidFill>
                  <a:srgbClr val="0000FF"/>
                </a:solidFill>
              </a:rPr>
              <a:t> (1962, p2) stated; ‘a learners Zone of Proximal Development is significantly improved through social communication’, this supports this idea</a:t>
            </a:r>
            <a:r>
              <a:rPr lang="en-GB" dirty="0" smtClean="0">
                <a:solidFill>
                  <a:srgbClr val="0000FF"/>
                </a:solidFill>
              </a:rPr>
              <a:t>.</a:t>
            </a:r>
          </a:p>
          <a:p>
            <a:endParaRPr lang="en-US" dirty="0"/>
          </a:p>
        </p:txBody>
      </p:sp>
      <p:sp>
        <p:nvSpPr>
          <p:cNvPr id="7" name="Title 6"/>
          <p:cNvSpPr>
            <a:spLocks noGrp="1"/>
          </p:cNvSpPr>
          <p:nvPr>
            <p:ph type="title"/>
          </p:nvPr>
        </p:nvSpPr>
        <p:spPr/>
        <p:txBody>
          <a:bodyPr/>
          <a:lstStyle/>
          <a:p>
            <a:endParaRPr lang="en-US" dirty="0"/>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0" y="1481328"/>
            <a:ext cx="9144000" cy="4525963"/>
          </a:xfrm>
        </p:spPr>
        <p:txBody>
          <a:bodyPr/>
          <a:lstStyle/>
          <a:p>
            <a:pPr>
              <a:buNone/>
            </a:pPr>
            <a:r>
              <a:rPr lang="en-GB" sz="2400" dirty="0" smtClean="0">
                <a:solidFill>
                  <a:srgbClr val="FF0000"/>
                </a:solidFill>
              </a:rPr>
              <a:t>	Empirical evidence suggests </a:t>
            </a:r>
            <a:r>
              <a:rPr lang="en-GB" sz="2400" dirty="0" smtClean="0"/>
              <a:t>that collaborative play can enhance children’s language development.  This evidence correlates with </a:t>
            </a:r>
            <a:r>
              <a:rPr lang="en-GB" sz="2400" dirty="0" err="1" smtClean="0"/>
              <a:t>Vygotsky’s</a:t>
            </a:r>
            <a:r>
              <a:rPr lang="en-GB" sz="2400" dirty="0" smtClean="0"/>
              <a:t> (1962) theory of the ‘Zone of Proximal Development’ (ZPD), where a child’s interaction with other children can be influential in extending their individual development, particularly linguistically.</a:t>
            </a:r>
          </a:p>
          <a:p>
            <a:pPr>
              <a:buNone/>
            </a:pPr>
            <a:endParaRPr lang="en-US" dirty="0"/>
          </a:p>
        </p:txBody>
      </p:sp>
      <p:sp>
        <p:nvSpPr>
          <p:cNvPr id="2" name="Title 1"/>
          <p:cNvSpPr>
            <a:spLocks noGrp="1"/>
          </p:cNvSpPr>
          <p:nvPr>
            <p:ph type="title"/>
          </p:nvPr>
        </p:nvSpPr>
        <p:spPr/>
        <p:txBody>
          <a:bodyPr/>
          <a:lstStyle/>
          <a:p>
            <a:r>
              <a:rPr lang="en-GB" dirty="0" smtClean="0"/>
              <a:t>Change perspective slightly…</a:t>
            </a:r>
            <a:endParaRPr lang="en-GB" dirty="0"/>
          </a:p>
        </p:txBody>
      </p:sp>
    </p:spTree>
    <p:extLst>
      <p:ext uri="{BB962C8B-B14F-4D97-AF65-F5344CB8AC3E}">
        <p14:creationId xmlns="" xmlns:a="http://schemas.openxmlformats.org/drawingml/2006/main" xmlns:r="http://schemas.openxmlformats.org/officeDocument/2006/relationships" xmlns:p="http://schemas.openxmlformats.org/presentationml/2006/main" xmlns:p14="http://schemas.microsoft.com/office/powerpoint/2010/main" xmlns:mv="urn:schemas-microsoft-com:mac:vml" xmlns:mc="http://schemas.openxmlformats.org/markup-compatibility/2006" val="200461781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Concourse.thmx</Template>
  <TotalTime>1827</TotalTime>
  <Words>3178</Words>
  <Application>Microsoft Macintosh PowerPoint</Application>
  <PresentationFormat>On-screen Show (4:3)</PresentationFormat>
  <Paragraphs>289</Paragraphs>
  <Slides>40</Slides>
  <Notes>32</Notes>
  <HiddenSlides>0</HiddenSlides>
  <MMClips>0</MMClips>
  <ScaleCrop>false</ScaleCrop>
  <HeadingPairs>
    <vt:vector size="4" baseType="variant">
      <vt:variant>
        <vt:lpstr>Design Template</vt:lpstr>
      </vt:variant>
      <vt:variant>
        <vt:i4>1</vt:i4>
      </vt:variant>
      <vt:variant>
        <vt:lpstr>Slide Titles</vt:lpstr>
      </vt:variant>
      <vt:variant>
        <vt:i4>40</vt:i4>
      </vt:variant>
    </vt:vector>
  </HeadingPairs>
  <TitlesOfParts>
    <vt:vector size="41" baseType="lpstr">
      <vt:lpstr>Concourse</vt:lpstr>
      <vt:lpstr>Enquiring Teacher Programme</vt:lpstr>
      <vt:lpstr>Learning Outcomes</vt:lpstr>
      <vt:lpstr>Enquiring Teacher Programme</vt:lpstr>
      <vt:lpstr>ETP Additional Tasks</vt:lpstr>
      <vt:lpstr>Why do we research?</vt:lpstr>
      <vt:lpstr>BERA/RSA (2014) (1)</vt:lpstr>
      <vt:lpstr>BERA/RSA (2014) (2)</vt:lpstr>
      <vt:lpstr>Reasons for research</vt:lpstr>
      <vt:lpstr>Reasons for research</vt:lpstr>
      <vt:lpstr>Reasons for research</vt:lpstr>
      <vt:lpstr>Reasons for research</vt:lpstr>
      <vt:lpstr>New Professional Standards</vt:lpstr>
      <vt:lpstr>Slide 13</vt:lpstr>
      <vt:lpstr>Reasons for research</vt:lpstr>
      <vt:lpstr>Reasons for research</vt:lpstr>
      <vt:lpstr>Reasons for research</vt:lpstr>
      <vt:lpstr>Megan</vt:lpstr>
      <vt:lpstr>Lesson Study (1)</vt:lpstr>
      <vt:lpstr>Lesson Study (2)</vt:lpstr>
      <vt:lpstr>The process was developed in Japan. </vt:lpstr>
      <vt:lpstr>Slide 21</vt:lpstr>
      <vt:lpstr>Why Lesson Study?</vt:lpstr>
      <vt:lpstr>Slide 23</vt:lpstr>
      <vt:lpstr>Lesson Study</vt:lpstr>
      <vt:lpstr>Lesson Study –  How does it work?</vt:lpstr>
      <vt:lpstr>Lesson Study</vt:lpstr>
      <vt:lpstr>Lesson Study</vt:lpstr>
      <vt:lpstr>The Enquiring Teacher</vt:lpstr>
      <vt:lpstr>Some examples:</vt:lpstr>
      <vt:lpstr>Slide 30</vt:lpstr>
      <vt:lpstr>Developing your academic voice.</vt:lpstr>
      <vt:lpstr>What distinctions are there between journalistic/academic writing styles?</vt:lpstr>
      <vt:lpstr>Master’s level writing</vt:lpstr>
      <vt:lpstr>Evidence based-research</vt:lpstr>
      <vt:lpstr>Referencing</vt:lpstr>
      <vt:lpstr>Think about the kinds of declarations you make…</vt:lpstr>
      <vt:lpstr>Slide 37</vt:lpstr>
      <vt:lpstr>Slide 38</vt:lpstr>
      <vt:lpstr>Slide 39</vt:lpstr>
      <vt:lpstr>Change perspective slightly…</vt:lpstr>
    </vt:vector>
  </TitlesOfParts>
  <Company>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Enquiring Teacher  Yr Athro Ymholgar</dc:title>
  <dc:creator>swwcte10</dc:creator>
  <cp:lastModifiedBy>swwcte10</cp:lastModifiedBy>
  <cp:revision>76</cp:revision>
  <cp:lastPrinted>2017-09-21T09:24:27Z</cp:lastPrinted>
  <dcterms:created xsi:type="dcterms:W3CDTF">2017-11-24T12:09:57Z</dcterms:created>
  <dcterms:modified xsi:type="dcterms:W3CDTF">2017-11-24T12:11:33Z</dcterms:modified>
</cp:coreProperties>
</file>