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7"/>
  </p:notesMasterIdLst>
  <p:sldIdLst>
    <p:sldId id="292" r:id="rId9"/>
    <p:sldId id="294" r:id="rId10"/>
    <p:sldId id="295" r:id="rId11"/>
    <p:sldId id="1165" r:id="rId12"/>
    <p:sldId id="1091" r:id="rId13"/>
    <p:sldId id="1116" r:id="rId14"/>
    <p:sldId id="1180" r:id="rId15"/>
    <p:sldId id="40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4C9324-77F0-4629-872E-4D9374924349}" v="19" dt="2022-09-12T05:44:05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5" d="100"/>
          <a:sy n="95" d="100"/>
        </p:scale>
        <p:origin x="9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.murira@uwtsd.ac.uk" TargetMode="External"/><Relationship Id="rId2" Type="http://schemas.openxmlformats.org/officeDocument/2006/relationships/hyperlink" Target="mailto:n.kaliyamurthy@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Enterprise Core Networking</a:t>
            </a:r>
          </a:p>
          <a:p>
            <a:r>
              <a:rPr lang="en-GB" sz="2400" b="1" i="1" dirty="0"/>
              <a:t>Module Code: ACCA7029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r>
              <a:rPr lang="en-GB" dirty="0"/>
              <a:t>Dr. Nitheesh Kaliyamurthy</a:t>
            </a:r>
          </a:p>
          <a:p>
            <a:r>
              <a:rPr lang="en-GB" dirty="0">
                <a:hlinkClick r:id="rId2"/>
              </a:rPr>
              <a:t>n.kaliyamurthy@uwtsd.ac.uk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3th October, 2021, we shall meet Face to Face at Cisco Lab (205) IQ Building.</a:t>
            </a:r>
          </a:p>
          <a:p>
            <a:endParaRPr lang="en-GB" dirty="0"/>
          </a:p>
          <a:p>
            <a:r>
              <a:rPr lang="en-GB" dirty="0"/>
              <a:t>Monday and Friday: 02.00 PM – 04.00 PM: Lecture/ Tutorials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Aligned to CCNP – ENCORE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Mixed 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Cisco Lab Availability will be in Moodle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and Practice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50% Weightage Each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Cisco Networking Academy Course Enrolment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Optional Enrolment for CCNA and Basic Networking/ Cybersecurity Courses are available. (Contact your Lecturers)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C4E2210A-EAC9-2FFF-54AE-B2509100E56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7044629"/>
              </p:ext>
            </p:extLst>
          </p:nvPr>
        </p:nvGraphicFramePr>
        <p:xfrm>
          <a:off x="5195730" y="1239437"/>
          <a:ext cx="6439595" cy="37444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5944">
                  <a:extLst>
                    <a:ext uri="{9D8B030D-6E8A-4147-A177-3AD203B41FA5}">
                      <a16:colId xmlns:a16="http://schemas.microsoft.com/office/drawing/2014/main" val="3072226831"/>
                    </a:ext>
                  </a:extLst>
                </a:gridCol>
                <a:gridCol w="4138812">
                  <a:extLst>
                    <a:ext uri="{9D8B030D-6E8A-4147-A177-3AD203B41FA5}">
                      <a16:colId xmlns:a16="http://schemas.microsoft.com/office/drawing/2014/main" val="537518880"/>
                    </a:ext>
                  </a:extLst>
                </a:gridCol>
                <a:gridCol w="1044839">
                  <a:extLst>
                    <a:ext uri="{9D8B030D-6E8A-4147-A177-3AD203B41FA5}">
                      <a16:colId xmlns:a16="http://schemas.microsoft.com/office/drawing/2014/main" val="3513708265"/>
                    </a:ext>
                  </a:extLst>
                </a:gridCol>
              </a:tblGrid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Module Code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ACCA7029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019637"/>
                  </a:ext>
                </a:extLst>
              </a:tr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Module Title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Enterprise Core Networking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0983240"/>
                  </a:ext>
                </a:extLst>
              </a:tr>
              <a:tr h="303313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Classification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Reading List entry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Electronic*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0744995"/>
                  </a:ext>
                </a:extLst>
              </a:tr>
              <a:tr h="951802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Essential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B Edgeworth, R G Rios, J </a:t>
                      </a:r>
                      <a:r>
                        <a:rPr lang="en-GB" sz="1400" dirty="0" err="1">
                          <a:effectLst/>
                        </a:rPr>
                        <a:t>Gooley</a:t>
                      </a:r>
                      <a:r>
                        <a:rPr lang="en-GB" sz="1400" dirty="0">
                          <a:effectLst/>
                        </a:rPr>
                        <a:t> and D </a:t>
                      </a:r>
                      <a:r>
                        <a:rPr lang="en-GB" sz="1400" dirty="0" err="1">
                          <a:effectLst/>
                        </a:rPr>
                        <a:t>Hucaby</a:t>
                      </a:r>
                      <a:r>
                        <a:rPr lang="en-GB" sz="1400" dirty="0">
                          <a:effectLst/>
                        </a:rPr>
                        <a:t>, (2020) CCNP and CCIE Enterprise Core ENCOR 350-401 Official Cert Guide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44306361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Essential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Cisco Academy Website, </a:t>
                      </a:r>
                      <a:r>
                        <a:rPr lang="en-GB" sz="1400" u="sng" dirty="0">
                          <a:effectLst/>
                          <a:hlinkClick r:id="rId2"/>
                        </a:rPr>
                        <a:t>www.netacad.com</a:t>
                      </a:r>
                      <a:r>
                        <a:rPr lang="en-GB" sz="1400" dirty="0">
                          <a:effectLst/>
                        </a:rPr>
                        <a:t>  (password access only)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88951584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CCNP Routing and Switching ROUTE 300-101 Official Cert Guide (2014), Kevin Wallace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☒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29577149"/>
                  </a:ext>
                </a:extLst>
              </a:tr>
              <a:tr h="627558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>
                          <a:effectLst/>
                        </a:rPr>
                        <a:t>Further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400" dirty="0">
                          <a:effectLst/>
                        </a:rPr>
                        <a:t>CCNP Routing and Switching SWITCH 300-115 Official Cert Guide (2014), David </a:t>
                      </a:r>
                      <a:r>
                        <a:rPr lang="en-GB" sz="1400" dirty="0" err="1">
                          <a:effectLst/>
                        </a:rPr>
                        <a:t>Hucaby</a:t>
                      </a:r>
                      <a:r>
                        <a:rPr lang="en-GB" sz="1400" dirty="0">
                          <a:effectLst/>
                        </a:rPr>
                        <a:t> by Cisco Press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☒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42412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Switching concepts – Layer 2 &amp; 3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Virtual Local Area Networks (VLANs)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Spanning Tree Protocols 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VLAN Trunking protocols and Dynamic Trunking protocols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LAN Security concepts and implementation 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Routing Concepts 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Static Routing</a:t>
            </a:r>
          </a:p>
          <a:p>
            <a:pPr marL="74301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accent1"/>
                </a:solidFill>
              </a:rPr>
              <a:t>EIGRP</a:t>
            </a:r>
          </a:p>
          <a:p>
            <a:pPr marL="74301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accent1"/>
                </a:solidFill>
              </a:rPr>
              <a:t>OSPF</a:t>
            </a:r>
          </a:p>
          <a:p>
            <a:pPr marL="743010" lvl="1" indent="-34290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accent1"/>
                </a:solidFill>
              </a:rPr>
              <a:t>BGP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IP Services</a:t>
            </a:r>
          </a:p>
          <a:p>
            <a:pPr marL="342900" lvl="0" indent="-342900" algn="l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/>
                </a:solidFill>
              </a:rPr>
              <a:t>Access Control Lists and Infrastructure Security</a:t>
            </a:r>
          </a:p>
        </p:txBody>
      </p:sp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317778" cy="32689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400" dirty="0"/>
              <a:t>To develop in depth the knowledge and skills needed to configure, troubleshoot, and manage enterprise wired and wireless networks.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400" dirty="0"/>
              <a:t>To have a broader architectural understanding and deep implementation skills required by enterprise networks. 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Courier New" panose="02070309020205020404" pitchFamily="49" charset="0"/>
              <a:buChar char="o"/>
            </a:pPr>
            <a:endParaRPr lang="en-GB" sz="2400" dirty="0"/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b="1" dirty="0"/>
              <a:t>LEARNING OUTCOMES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2400" dirty="0"/>
              <a:t>Upon the successful completion of this module, the student should be able to: </a:t>
            </a:r>
          </a:p>
          <a:p>
            <a:pPr marL="800100" lvl="1" indent="-3429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Demonstrate a comprehensive and detailed theoretical and practical knowledge of IP Switching and Routing within enterprise network environments. </a:t>
            </a:r>
          </a:p>
          <a:p>
            <a:pPr marL="800100" lvl="1" indent="-3429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Analyse and apply advanced technologies to support a secure and scalable enterprise network architecture.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9F18CB-FBC8-2859-FD88-A2A15E743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917" y="1324754"/>
            <a:ext cx="7939902" cy="36536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396B834-114C-53A2-6E9D-BAD406538864}"/>
              </a:ext>
            </a:extLst>
          </p:cNvPr>
          <p:cNvSpPr txBox="1"/>
          <p:nvPr/>
        </p:nvSpPr>
        <p:spPr>
          <a:xfrm>
            <a:off x="501650" y="4794582"/>
            <a:ext cx="114871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Date: 13/01/2023 (10.00 am - 01.00 pm)</a:t>
            </a:r>
          </a:p>
          <a:p>
            <a:r>
              <a:rPr lang="en-GB" b="0" i="1" dirty="0">
                <a:solidFill>
                  <a:srgbClr val="373A3C"/>
                </a:solidFill>
                <a:effectLst/>
                <a:latin typeface="-apple-system"/>
              </a:rPr>
              <a:t>Note that the Practical Exam will be held Face to Face at Cisco 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Lab (205) on 13/01/2023. Students need to complete the task using Cisco Routers and Switches.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268E34-1BE7-6C0E-70B2-9581CA28E198}"/>
              </a:ext>
            </a:extLst>
          </p:cNvPr>
          <p:cNvSpPr txBox="1"/>
          <p:nvPr/>
        </p:nvSpPr>
        <p:spPr>
          <a:xfrm>
            <a:off x="501650" y="2808585"/>
            <a:ext cx="7639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Exam Date: 09/01/2023 (10.00 am - 12.00 noon)</a:t>
            </a:r>
          </a:p>
        </p:txBody>
      </p:sp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949</TotalTime>
  <Words>429</Words>
  <Application>Microsoft Office PowerPoint</Application>
  <PresentationFormat>Widescreen</PresentationFormat>
  <Paragraphs>78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Courier New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56</cp:revision>
  <dcterms:created xsi:type="dcterms:W3CDTF">2021-03-05T06:07:01Z</dcterms:created>
  <dcterms:modified xsi:type="dcterms:W3CDTF">2022-09-12T06:14:26Z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