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7575" y="607377"/>
            <a:ext cx="6965950" cy="701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7575" y="1722119"/>
            <a:ext cx="6229350" cy="4241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3920" y="820674"/>
            <a:ext cx="8060690" cy="1071245"/>
          </a:xfrm>
          <a:prstGeom prst="rect"/>
        </p:spPr>
        <p:txBody>
          <a:bodyPr wrap="square" lIns="0" tIns="73025" rIns="0" bIns="0" rtlCol="0" vert="horz">
            <a:spAutoFit/>
          </a:bodyPr>
          <a:lstStyle/>
          <a:p>
            <a:pPr marL="2230120" marR="5080" indent="-2218055">
              <a:lnSpc>
                <a:spcPts val="3910"/>
              </a:lnSpc>
              <a:spcBef>
                <a:spcPts val="575"/>
              </a:spcBef>
            </a:pPr>
            <a:r>
              <a:rPr dirty="0" sz="3600" spc="-100" b="1">
                <a:latin typeface="Trebuchet MS"/>
                <a:cs typeface="Trebuchet MS"/>
              </a:rPr>
              <a:t>A</a:t>
            </a:r>
            <a:r>
              <a:rPr dirty="0" sz="3600" spc="-330" b="1">
                <a:latin typeface="Trebuchet MS"/>
                <a:cs typeface="Trebuchet MS"/>
              </a:rPr>
              <a:t> </a:t>
            </a:r>
            <a:r>
              <a:rPr dirty="0" sz="3600" spc="105" b="1">
                <a:latin typeface="Trebuchet MS"/>
                <a:cs typeface="Trebuchet MS"/>
              </a:rPr>
              <a:t>SOC-</a:t>
            </a:r>
            <a:r>
              <a:rPr dirty="0" sz="3600" spc="-185" b="1">
                <a:latin typeface="Trebuchet MS"/>
                <a:cs typeface="Trebuchet MS"/>
              </a:rPr>
              <a:t>Driven</a:t>
            </a:r>
            <a:r>
              <a:rPr dirty="0" sz="3600" spc="-350" b="1">
                <a:latin typeface="Trebuchet MS"/>
                <a:cs typeface="Trebuchet MS"/>
              </a:rPr>
              <a:t> </a:t>
            </a:r>
            <a:r>
              <a:rPr dirty="0" sz="3600" spc="-170" b="1">
                <a:latin typeface="Trebuchet MS"/>
                <a:cs typeface="Trebuchet MS"/>
              </a:rPr>
              <a:t>Forensic</a:t>
            </a:r>
            <a:r>
              <a:rPr dirty="0" sz="3600" spc="-409" b="1">
                <a:latin typeface="Trebuchet MS"/>
                <a:cs typeface="Trebuchet MS"/>
              </a:rPr>
              <a:t> </a:t>
            </a:r>
            <a:r>
              <a:rPr dirty="0" sz="3600" spc="-160" b="1">
                <a:latin typeface="Trebuchet MS"/>
                <a:cs typeface="Trebuchet MS"/>
              </a:rPr>
              <a:t>Workflow</a:t>
            </a:r>
            <a:r>
              <a:rPr dirty="0" sz="3600" spc="-290" b="1">
                <a:latin typeface="Trebuchet MS"/>
                <a:cs typeface="Trebuchet MS"/>
              </a:rPr>
              <a:t> </a:t>
            </a:r>
            <a:r>
              <a:rPr dirty="0" sz="3600" spc="-240" b="1">
                <a:latin typeface="Trebuchet MS"/>
                <a:cs typeface="Trebuchet MS"/>
              </a:rPr>
              <a:t>for</a:t>
            </a:r>
            <a:r>
              <a:rPr dirty="0" sz="3600" spc="-340" b="1">
                <a:latin typeface="Trebuchet MS"/>
                <a:cs typeface="Trebuchet MS"/>
              </a:rPr>
              <a:t> </a:t>
            </a:r>
            <a:r>
              <a:rPr dirty="0" sz="3600" spc="75" b="1">
                <a:latin typeface="Trebuchet MS"/>
                <a:cs typeface="Trebuchet MS"/>
              </a:rPr>
              <a:t>SME </a:t>
            </a:r>
            <a:r>
              <a:rPr dirty="0" sz="3600" spc="-170" b="1">
                <a:latin typeface="Trebuchet MS"/>
                <a:cs typeface="Trebuchet MS"/>
              </a:rPr>
              <a:t>Incident</a:t>
            </a:r>
            <a:r>
              <a:rPr dirty="0" sz="3600" spc="-360" b="1">
                <a:latin typeface="Trebuchet MS"/>
                <a:cs typeface="Trebuchet MS"/>
              </a:rPr>
              <a:t> </a:t>
            </a:r>
            <a:r>
              <a:rPr dirty="0" sz="3600" spc="-10" b="1">
                <a:latin typeface="Trebuchet MS"/>
                <a:cs typeface="Trebuchet MS"/>
              </a:rPr>
              <a:t>Response</a:t>
            </a:r>
            <a:endParaRPr sz="3600">
              <a:latin typeface="Trebuchet MS"/>
              <a:cs typeface="Trebuchet MS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1007744" y="2042180"/>
            <a:ext cx="10275570" cy="2468245"/>
          </a:xfrm>
          <a:prstGeom prst="rect">
            <a:avLst/>
          </a:prstGeom>
        </p:spPr>
        <p:txBody>
          <a:bodyPr wrap="square" lIns="0" tIns="13716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80"/>
              </a:spcBef>
            </a:pPr>
            <a:r>
              <a:rPr dirty="0" sz="3200" spc="-30">
                <a:latin typeface="Trebuchet MS"/>
                <a:cs typeface="Trebuchet MS"/>
              </a:rPr>
              <a:t>Module:</a:t>
            </a:r>
            <a:r>
              <a:rPr dirty="0" sz="3200" spc="-235">
                <a:latin typeface="Trebuchet MS"/>
                <a:cs typeface="Trebuchet MS"/>
              </a:rPr>
              <a:t> </a:t>
            </a:r>
            <a:r>
              <a:rPr dirty="0" sz="3200">
                <a:latin typeface="Trebuchet MS"/>
                <a:cs typeface="Trebuchet MS"/>
              </a:rPr>
              <a:t>Research</a:t>
            </a:r>
            <a:r>
              <a:rPr dirty="0" sz="3200" spc="-275">
                <a:latin typeface="Trebuchet MS"/>
                <a:cs typeface="Trebuchet MS"/>
              </a:rPr>
              <a:t> </a:t>
            </a:r>
            <a:r>
              <a:rPr dirty="0" sz="3200">
                <a:latin typeface="Trebuchet MS"/>
                <a:cs typeface="Trebuchet MS"/>
              </a:rPr>
              <a:t>Methods</a:t>
            </a:r>
            <a:r>
              <a:rPr dirty="0" sz="3200" spc="-280">
                <a:latin typeface="Trebuchet MS"/>
                <a:cs typeface="Trebuchet MS"/>
              </a:rPr>
              <a:t> </a:t>
            </a:r>
            <a:r>
              <a:rPr dirty="0" sz="3200" spc="-10">
                <a:latin typeface="Trebuchet MS"/>
                <a:cs typeface="Trebuchet MS"/>
              </a:rPr>
              <a:t>and</a:t>
            </a:r>
            <a:r>
              <a:rPr dirty="0" sz="3200" spc="-225">
                <a:latin typeface="Trebuchet MS"/>
                <a:cs typeface="Trebuchet MS"/>
              </a:rPr>
              <a:t> </a:t>
            </a:r>
            <a:r>
              <a:rPr dirty="0" sz="3200" spc="-25">
                <a:latin typeface="Trebuchet MS"/>
                <a:cs typeface="Trebuchet MS"/>
              </a:rPr>
              <a:t>Professional</a:t>
            </a:r>
            <a:r>
              <a:rPr dirty="0" sz="3200" spc="-310">
                <a:latin typeface="Trebuchet MS"/>
                <a:cs typeface="Trebuchet MS"/>
              </a:rPr>
              <a:t> </a:t>
            </a:r>
            <a:r>
              <a:rPr dirty="0" sz="3200" spc="-10">
                <a:latin typeface="Trebuchet MS"/>
                <a:cs typeface="Trebuchet MS"/>
              </a:rPr>
              <a:t>Development</a:t>
            </a:r>
            <a:endParaRPr sz="3200">
              <a:latin typeface="Trebuchet MS"/>
              <a:cs typeface="Trebuchet MS"/>
            </a:endParaRPr>
          </a:p>
          <a:p>
            <a:pPr algn="ctr" marL="4169410" marR="4091940" indent="-59690">
              <a:lnSpc>
                <a:spcPts val="3610"/>
              </a:lnSpc>
              <a:spcBef>
                <a:spcPts val="225"/>
              </a:spcBef>
            </a:pPr>
            <a:r>
              <a:rPr dirty="0" sz="2400" spc="-40">
                <a:latin typeface="Trebuchet MS"/>
                <a:cs typeface="Trebuchet MS"/>
              </a:rPr>
              <a:t>Submitted</a:t>
            </a:r>
            <a:r>
              <a:rPr dirty="0" sz="2400" spc="-135">
                <a:latin typeface="Trebuchet MS"/>
                <a:cs typeface="Trebuchet MS"/>
              </a:rPr>
              <a:t> </a:t>
            </a:r>
            <a:r>
              <a:rPr dirty="0" sz="2400" spc="-25">
                <a:latin typeface="Trebuchet MS"/>
                <a:cs typeface="Trebuchet MS"/>
              </a:rPr>
              <a:t>By- </a:t>
            </a:r>
            <a:r>
              <a:rPr dirty="0" sz="2400">
                <a:latin typeface="Trebuchet MS"/>
                <a:cs typeface="Trebuchet MS"/>
              </a:rPr>
              <a:t>MD.</a:t>
            </a:r>
            <a:r>
              <a:rPr dirty="0" sz="2400" spc="-180">
                <a:latin typeface="Trebuchet MS"/>
                <a:cs typeface="Trebuchet MS"/>
              </a:rPr>
              <a:t> </a:t>
            </a:r>
            <a:r>
              <a:rPr dirty="0" sz="2400" spc="-30">
                <a:latin typeface="Trebuchet MS"/>
                <a:cs typeface="Trebuchet MS"/>
              </a:rPr>
              <a:t>ALIF</a:t>
            </a:r>
            <a:r>
              <a:rPr dirty="0" sz="2400" spc="-229">
                <a:latin typeface="Trebuchet MS"/>
                <a:cs typeface="Trebuchet MS"/>
              </a:rPr>
              <a:t> </a:t>
            </a:r>
            <a:r>
              <a:rPr dirty="0" sz="2400" spc="40">
                <a:latin typeface="Trebuchet MS"/>
                <a:cs typeface="Trebuchet MS"/>
              </a:rPr>
              <a:t>KHAN </a:t>
            </a:r>
            <a:r>
              <a:rPr dirty="0" sz="2400" spc="-45">
                <a:latin typeface="Trebuchet MS"/>
                <a:cs typeface="Trebuchet MS"/>
              </a:rPr>
              <a:t>ID:</a:t>
            </a:r>
            <a:r>
              <a:rPr dirty="0" sz="2400" spc="-195">
                <a:latin typeface="Trebuchet MS"/>
                <a:cs typeface="Trebuchet MS"/>
              </a:rPr>
              <a:t> </a:t>
            </a:r>
            <a:r>
              <a:rPr dirty="0" sz="2400" spc="-10">
                <a:latin typeface="Trebuchet MS"/>
                <a:cs typeface="Trebuchet MS"/>
              </a:rPr>
              <a:t>2434999</a:t>
            </a:r>
            <a:endParaRPr sz="2400">
              <a:latin typeface="Trebuchet MS"/>
              <a:cs typeface="Trebuchet MS"/>
            </a:endParaRPr>
          </a:p>
          <a:p>
            <a:pPr algn="ctr" marL="16510">
              <a:lnSpc>
                <a:spcPct val="100000"/>
              </a:lnSpc>
              <a:spcBef>
                <a:spcPts val="475"/>
              </a:spcBef>
            </a:pPr>
            <a:r>
              <a:rPr dirty="0" sz="2400" spc="-40">
                <a:latin typeface="Trebuchet MS"/>
                <a:cs typeface="Trebuchet MS"/>
              </a:rPr>
              <a:t>Submitted</a:t>
            </a:r>
            <a:r>
              <a:rPr dirty="0" sz="2400" spc="-200">
                <a:latin typeface="Trebuchet MS"/>
                <a:cs typeface="Trebuchet MS"/>
              </a:rPr>
              <a:t> </a:t>
            </a:r>
            <a:r>
              <a:rPr dirty="0" sz="2400" spc="-160">
                <a:latin typeface="Trebuchet MS"/>
                <a:cs typeface="Trebuchet MS"/>
              </a:rPr>
              <a:t>To-</a:t>
            </a:r>
            <a:r>
              <a:rPr dirty="0" sz="2400" spc="-245">
                <a:latin typeface="Trebuchet MS"/>
                <a:cs typeface="Trebuchet MS"/>
              </a:rPr>
              <a:t> </a:t>
            </a:r>
            <a:r>
              <a:rPr dirty="0" sz="2400" spc="-10">
                <a:latin typeface="Times New Roman"/>
                <a:cs typeface="Times New Roman"/>
              </a:rPr>
              <a:t>Dr.</a:t>
            </a:r>
            <a:r>
              <a:rPr dirty="0" sz="2400" spc="-8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Suresh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 spc="-10">
                <a:latin typeface="Times New Roman"/>
                <a:cs typeface="Times New Roman"/>
              </a:rPr>
              <a:t>Shanmugasunadaram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7537" y="245110"/>
            <a:ext cx="2115820" cy="70104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30"/>
              <a:t>Contents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17537" y="1252600"/>
            <a:ext cx="5390515" cy="4632325"/>
          </a:xfrm>
          <a:prstGeom prst="rect">
            <a:avLst/>
          </a:prstGeom>
        </p:spPr>
        <p:txBody>
          <a:bodyPr wrap="square" lIns="0" tIns="107950" rIns="0" bIns="0" rtlCol="0" vert="horz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850"/>
              </a:spcBef>
              <a:buAutoNum type="arabicPeriod"/>
              <a:tabLst>
                <a:tab pos="527050" algn="l"/>
              </a:tabLst>
            </a:pPr>
            <a:r>
              <a:rPr dirty="0" sz="2750">
                <a:latin typeface="Trebuchet MS"/>
                <a:cs typeface="Trebuchet MS"/>
              </a:rPr>
              <a:t>Research</a:t>
            </a:r>
            <a:r>
              <a:rPr dirty="0" sz="2750" spc="-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Background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755"/>
              </a:spcBef>
              <a:buAutoNum type="arabicPeriod"/>
              <a:tabLst>
                <a:tab pos="527050" algn="l"/>
              </a:tabLst>
            </a:pPr>
            <a:r>
              <a:rPr dirty="0" sz="2750">
                <a:latin typeface="Trebuchet MS"/>
                <a:cs typeface="Trebuchet MS"/>
              </a:rPr>
              <a:t>Research</a:t>
            </a:r>
            <a:r>
              <a:rPr dirty="0" sz="2750" spc="-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Problem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755"/>
              </a:spcBef>
              <a:buAutoNum type="arabicPeriod"/>
              <a:tabLst>
                <a:tab pos="527050" algn="l"/>
              </a:tabLst>
            </a:pPr>
            <a:r>
              <a:rPr dirty="0" sz="2750">
                <a:latin typeface="Trebuchet MS"/>
                <a:cs typeface="Trebuchet MS"/>
              </a:rPr>
              <a:t>Research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Aim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0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Objectives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680"/>
              </a:spcBef>
              <a:buAutoNum type="arabicPeriod"/>
              <a:tabLst>
                <a:tab pos="527050" algn="l"/>
              </a:tabLst>
            </a:pPr>
            <a:r>
              <a:rPr dirty="0" sz="2750" spc="-105">
                <a:latin typeface="Trebuchet MS"/>
                <a:cs typeface="Trebuchet MS"/>
              </a:rPr>
              <a:t>Literature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Review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755"/>
              </a:spcBef>
              <a:buAutoNum type="arabicPeriod"/>
              <a:tabLst>
                <a:tab pos="527050" algn="l"/>
              </a:tabLst>
            </a:pPr>
            <a:r>
              <a:rPr dirty="0" sz="2750" spc="-10">
                <a:latin typeface="Trebuchet MS"/>
                <a:cs typeface="Trebuchet MS"/>
              </a:rPr>
              <a:t>Methodology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755"/>
              </a:spcBef>
              <a:buAutoNum type="arabicPeriod"/>
              <a:tabLst>
                <a:tab pos="527050" algn="l"/>
              </a:tabLst>
            </a:pPr>
            <a:r>
              <a:rPr dirty="0" sz="2750">
                <a:latin typeface="Trebuchet MS"/>
                <a:cs typeface="Trebuchet MS"/>
              </a:rPr>
              <a:t>Data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Collection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Evaluation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680"/>
              </a:spcBef>
              <a:buAutoNum type="arabicPeriod"/>
              <a:tabLst>
                <a:tab pos="527050" algn="l"/>
              </a:tabLst>
            </a:pPr>
            <a:r>
              <a:rPr dirty="0" sz="2750" spc="-90">
                <a:latin typeface="Trebuchet MS"/>
                <a:cs typeface="Trebuchet MS"/>
              </a:rPr>
              <a:t>Project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Planning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65">
                <a:latin typeface="Trebuchet MS"/>
                <a:cs typeface="Trebuchet MS"/>
              </a:rPr>
              <a:t> </a:t>
            </a:r>
            <a:r>
              <a:rPr dirty="0" sz="2750" spc="45">
                <a:latin typeface="Trebuchet MS"/>
                <a:cs typeface="Trebuchet MS"/>
              </a:rPr>
              <a:t>Resources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760"/>
              </a:spcBef>
              <a:buAutoNum type="arabicPeriod"/>
              <a:tabLst>
                <a:tab pos="527050" algn="l"/>
              </a:tabLst>
            </a:pPr>
            <a:r>
              <a:rPr dirty="0" sz="2750">
                <a:latin typeface="Trebuchet MS"/>
                <a:cs typeface="Trebuchet MS"/>
              </a:rPr>
              <a:t>Impacts</a:t>
            </a:r>
            <a:r>
              <a:rPr dirty="0" sz="2750" spc="-10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8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Limitations</a:t>
            </a:r>
            <a:endParaRPr sz="2750">
              <a:latin typeface="Trebuchet MS"/>
              <a:cs typeface="Trebuchet MS"/>
            </a:endParaRPr>
          </a:p>
          <a:p>
            <a:pPr marL="527050" indent="-514350">
              <a:lnSpc>
                <a:spcPct val="100000"/>
              </a:lnSpc>
              <a:spcBef>
                <a:spcPts val="680"/>
              </a:spcBef>
              <a:buAutoNum type="arabicPeriod"/>
              <a:tabLst>
                <a:tab pos="527050" algn="l"/>
              </a:tabLst>
            </a:pPr>
            <a:r>
              <a:rPr dirty="0" sz="2750" spc="-10">
                <a:latin typeface="Trebuchet MS"/>
                <a:cs typeface="Trebuchet MS"/>
              </a:rPr>
              <a:t>References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30"/>
              <a:t>Research</a:t>
            </a:r>
            <a:r>
              <a:rPr dirty="0" spc="-455"/>
              <a:t> </a:t>
            </a:r>
            <a:r>
              <a:rPr dirty="0" spc="-160"/>
              <a:t>Background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702288"/>
            <a:ext cx="5662295" cy="2592070"/>
          </a:xfrm>
          <a:prstGeom prst="rect">
            <a:avLst/>
          </a:prstGeom>
        </p:spPr>
        <p:txBody>
          <a:bodyPr wrap="square" lIns="0" tIns="10858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dirty="0" sz="2750" spc="210">
                <a:latin typeface="Trebuchet MS"/>
                <a:cs typeface="Trebuchet MS"/>
              </a:rPr>
              <a:t>SMEs</a:t>
            </a:r>
            <a:r>
              <a:rPr dirty="0" sz="2750" spc="-270">
                <a:latin typeface="Trebuchet MS"/>
                <a:cs typeface="Trebuchet MS"/>
              </a:rPr>
              <a:t> </a:t>
            </a:r>
            <a:r>
              <a:rPr dirty="0" sz="2750" spc="-40">
                <a:latin typeface="Trebuchet MS"/>
                <a:cs typeface="Trebuchet MS"/>
              </a:rPr>
              <a:t>face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70">
                <a:latin typeface="Trebuchet MS"/>
                <a:cs typeface="Trebuchet MS"/>
              </a:rPr>
              <a:t>growing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 spc="-40">
                <a:latin typeface="Trebuchet MS"/>
                <a:cs typeface="Trebuchet MS"/>
              </a:rPr>
              <a:t>cyber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-55">
                <a:latin typeface="Trebuchet MS"/>
                <a:cs typeface="Trebuchet MS"/>
              </a:rPr>
              <a:t>threats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55">
                <a:latin typeface="Trebuchet MS"/>
                <a:cs typeface="Trebuchet MS"/>
              </a:rPr>
              <a:t>like: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10">
                <a:latin typeface="Trebuchet MS"/>
                <a:cs typeface="Trebuchet MS"/>
              </a:rPr>
              <a:t>phishing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10">
                <a:latin typeface="Trebuchet MS"/>
                <a:cs typeface="Trebuchet MS"/>
              </a:rPr>
              <a:t>ransomware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6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55">
                <a:latin typeface="Trebuchet MS"/>
                <a:cs typeface="Trebuchet MS"/>
              </a:rPr>
              <a:t>credential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theft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55">
                <a:latin typeface="Trebuchet MS"/>
                <a:cs typeface="Trebuchet MS"/>
              </a:rPr>
              <a:t>data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breaches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30"/>
              <a:t>Research</a:t>
            </a:r>
            <a:r>
              <a:rPr dirty="0" spc="-425"/>
              <a:t> </a:t>
            </a:r>
            <a:r>
              <a:rPr dirty="0" spc="-165"/>
              <a:t>Problem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702288"/>
            <a:ext cx="9260840" cy="3641090"/>
          </a:xfrm>
          <a:prstGeom prst="rect">
            <a:avLst/>
          </a:prstGeom>
        </p:spPr>
        <p:txBody>
          <a:bodyPr wrap="square" lIns="0" tIns="108585" rIns="0" bIns="0" rtlCol="0" vert="horz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8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35">
                <a:latin typeface="Trebuchet MS"/>
                <a:cs typeface="Trebuchet MS"/>
              </a:rPr>
              <a:t>Incident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response</a:t>
            </a:r>
            <a:r>
              <a:rPr dirty="0" sz="2750" spc="-200">
                <a:latin typeface="Trebuchet MS"/>
                <a:cs typeface="Trebuchet MS"/>
              </a:rPr>
              <a:t> </a:t>
            </a:r>
            <a:r>
              <a:rPr dirty="0" sz="2750" spc="-55">
                <a:latin typeface="Trebuchet MS"/>
                <a:cs typeface="Trebuchet MS"/>
              </a:rPr>
              <a:t>in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 spc="195">
                <a:latin typeface="Trebuchet MS"/>
                <a:cs typeface="Trebuchet MS"/>
              </a:rPr>
              <a:t>SMEs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55">
                <a:latin typeface="Trebuchet MS"/>
                <a:cs typeface="Trebuchet MS"/>
              </a:rPr>
              <a:t>is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65">
                <a:latin typeface="Trebuchet MS"/>
                <a:cs typeface="Trebuchet MS"/>
              </a:rPr>
              <a:t>often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ad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30">
                <a:latin typeface="Trebuchet MS"/>
                <a:cs typeface="Trebuchet MS"/>
              </a:rPr>
              <a:t>hoc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>
                <a:latin typeface="Trebuchet MS"/>
                <a:cs typeface="Trebuchet MS"/>
              </a:rPr>
              <a:t>Fast</a:t>
            </a:r>
            <a:r>
              <a:rPr dirty="0" sz="2750" spc="-265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containment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may</a:t>
            </a:r>
            <a:r>
              <a:rPr dirty="0" sz="2750" spc="-245">
                <a:latin typeface="Trebuchet MS"/>
                <a:cs typeface="Trebuchet MS"/>
              </a:rPr>
              <a:t> </a:t>
            </a:r>
            <a:r>
              <a:rPr dirty="0" sz="2750" spc="-40">
                <a:latin typeface="Trebuchet MS"/>
                <a:cs typeface="Trebuchet MS"/>
              </a:rPr>
              <a:t>destroy</a:t>
            </a:r>
            <a:r>
              <a:rPr dirty="0" sz="2750" spc="-16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useful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evidence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>
                <a:latin typeface="Trebuchet MS"/>
                <a:cs typeface="Trebuchet MS"/>
              </a:rPr>
              <a:t>Weak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documentation</a:t>
            </a:r>
            <a:r>
              <a:rPr dirty="0" sz="2750" spc="-24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affects:</a:t>
            </a:r>
            <a:endParaRPr sz="275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204"/>
              </a:spcBef>
            </a:pPr>
            <a:r>
              <a:rPr dirty="0" sz="2400">
                <a:latin typeface="Courier New"/>
                <a:cs typeface="Courier New"/>
              </a:rPr>
              <a:t>o</a:t>
            </a:r>
            <a:r>
              <a:rPr dirty="0" sz="2400" spc="-975">
                <a:latin typeface="Courier New"/>
                <a:cs typeface="Courier New"/>
              </a:rPr>
              <a:t> </a:t>
            </a:r>
            <a:r>
              <a:rPr dirty="0" sz="2400" spc="-90">
                <a:latin typeface="Trebuchet MS"/>
                <a:cs typeface="Trebuchet MS"/>
              </a:rPr>
              <a:t>root-</a:t>
            </a:r>
            <a:r>
              <a:rPr dirty="0" sz="2400">
                <a:latin typeface="Trebuchet MS"/>
                <a:cs typeface="Trebuchet MS"/>
              </a:rPr>
              <a:t>cause</a:t>
            </a:r>
            <a:r>
              <a:rPr dirty="0" sz="2400" spc="-130">
                <a:latin typeface="Trebuchet MS"/>
                <a:cs typeface="Trebuchet MS"/>
              </a:rPr>
              <a:t> </a:t>
            </a:r>
            <a:r>
              <a:rPr dirty="0" sz="2400" spc="-10">
                <a:latin typeface="Trebuchet MS"/>
                <a:cs typeface="Trebuchet MS"/>
              </a:rPr>
              <a:t>analysis</a:t>
            </a:r>
            <a:endParaRPr sz="24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200"/>
              </a:spcBef>
            </a:pPr>
            <a:r>
              <a:rPr dirty="0" sz="2400">
                <a:latin typeface="Courier New"/>
                <a:cs typeface="Courier New"/>
              </a:rPr>
              <a:t>o</a:t>
            </a:r>
            <a:r>
              <a:rPr dirty="0" sz="2400" spc="-1045">
                <a:latin typeface="Courier New"/>
                <a:cs typeface="Courier New"/>
              </a:rPr>
              <a:t> </a:t>
            </a:r>
            <a:r>
              <a:rPr dirty="0" sz="2400" spc="-65">
                <a:latin typeface="Trebuchet MS"/>
                <a:cs typeface="Trebuchet MS"/>
              </a:rPr>
              <a:t>legal/compliance</a:t>
            </a:r>
            <a:r>
              <a:rPr dirty="0" sz="2400" spc="-210">
                <a:latin typeface="Trebuchet MS"/>
                <a:cs typeface="Trebuchet MS"/>
              </a:rPr>
              <a:t> </a:t>
            </a:r>
            <a:r>
              <a:rPr dirty="0" sz="2400" spc="-10">
                <a:latin typeface="Trebuchet MS"/>
                <a:cs typeface="Trebuchet MS"/>
              </a:rPr>
              <a:t>needs</a:t>
            </a:r>
            <a:endParaRPr sz="24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275"/>
              </a:spcBef>
            </a:pPr>
            <a:r>
              <a:rPr dirty="0" sz="2400">
                <a:latin typeface="Courier New"/>
                <a:cs typeface="Courier New"/>
              </a:rPr>
              <a:t>o</a:t>
            </a:r>
            <a:r>
              <a:rPr dirty="0" sz="2400" spc="-1050">
                <a:latin typeface="Courier New"/>
                <a:cs typeface="Courier New"/>
              </a:rPr>
              <a:t> </a:t>
            </a:r>
            <a:r>
              <a:rPr dirty="0" sz="2400" spc="-25">
                <a:latin typeface="Trebuchet MS"/>
                <a:cs typeface="Trebuchet MS"/>
              </a:rPr>
              <a:t>post-</a:t>
            </a:r>
            <a:r>
              <a:rPr dirty="0" sz="2400" spc="-60">
                <a:latin typeface="Trebuchet MS"/>
                <a:cs typeface="Trebuchet MS"/>
              </a:rPr>
              <a:t>incident</a:t>
            </a:r>
            <a:r>
              <a:rPr dirty="0" sz="2400" spc="-185">
                <a:latin typeface="Trebuchet MS"/>
                <a:cs typeface="Trebuchet MS"/>
              </a:rPr>
              <a:t> </a:t>
            </a:r>
            <a:r>
              <a:rPr dirty="0" sz="2400" spc="-10">
                <a:latin typeface="Trebuchet MS"/>
                <a:cs typeface="Trebuchet MS"/>
              </a:rPr>
              <a:t>learning</a:t>
            </a:r>
            <a:endParaRPr sz="2400">
              <a:latin typeface="Trebuchet MS"/>
              <a:cs typeface="Trebuchet MS"/>
            </a:endParaRPr>
          </a:p>
          <a:p>
            <a:pPr marL="241300" marR="5080" indent="-229235">
              <a:lnSpc>
                <a:spcPts val="3010"/>
              </a:lnSpc>
              <a:spcBef>
                <a:spcPts val="101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b="1">
                <a:latin typeface="Trebuchet MS"/>
                <a:cs typeface="Trebuchet MS"/>
              </a:rPr>
              <a:t>Gap:</a:t>
            </a:r>
            <a:r>
              <a:rPr dirty="0" sz="2750" spc="-180" b="1">
                <a:latin typeface="Trebuchet MS"/>
                <a:cs typeface="Trebuchet MS"/>
              </a:rPr>
              <a:t> </a:t>
            </a:r>
            <a:r>
              <a:rPr dirty="0" sz="2750" spc="55">
                <a:latin typeface="Trebuchet MS"/>
                <a:cs typeface="Trebuchet MS"/>
              </a:rPr>
              <a:t>no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-85">
                <a:latin typeface="Trebuchet MS"/>
                <a:cs typeface="Trebuchet MS"/>
              </a:rPr>
              <a:t>lightweight</a:t>
            </a:r>
            <a:r>
              <a:rPr dirty="0" sz="2750" spc="-270">
                <a:latin typeface="Trebuchet MS"/>
                <a:cs typeface="Trebuchet MS"/>
              </a:rPr>
              <a:t> </a:t>
            </a:r>
            <a:r>
              <a:rPr dirty="0" sz="2750" spc="175">
                <a:latin typeface="Trebuchet MS"/>
                <a:cs typeface="Trebuchet MS"/>
              </a:rPr>
              <a:t>SOC-</a:t>
            </a:r>
            <a:r>
              <a:rPr dirty="0" sz="2750" spc="-70">
                <a:latin typeface="Trebuchet MS"/>
                <a:cs typeface="Trebuchet MS"/>
              </a:rPr>
              <a:t>driven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 spc="-30">
                <a:latin typeface="Trebuchet MS"/>
                <a:cs typeface="Trebuchet MS"/>
              </a:rPr>
              <a:t>forensic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-70">
                <a:latin typeface="Trebuchet MS"/>
                <a:cs typeface="Trebuchet MS"/>
              </a:rPr>
              <a:t>workflow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 spc="-120">
                <a:latin typeface="Trebuchet MS"/>
                <a:cs typeface="Trebuchet MS"/>
              </a:rPr>
              <a:t>for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190">
                <a:latin typeface="Trebuchet MS"/>
                <a:cs typeface="Trebuchet MS"/>
              </a:rPr>
              <a:t>SMEs </a:t>
            </a:r>
            <a:r>
              <a:rPr dirty="0" sz="2750" spc="-10">
                <a:latin typeface="Trebuchet MS"/>
                <a:cs typeface="Trebuchet MS"/>
              </a:rPr>
              <a:t>[3][5][6]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30"/>
              <a:t>Research</a:t>
            </a:r>
            <a:r>
              <a:rPr dirty="0" spc="-465"/>
              <a:t> </a:t>
            </a:r>
            <a:r>
              <a:rPr dirty="0" spc="-185"/>
              <a:t>Aim</a:t>
            </a:r>
            <a:r>
              <a:rPr dirty="0" spc="-475"/>
              <a:t> </a:t>
            </a:r>
            <a:r>
              <a:rPr dirty="0" spc="-170"/>
              <a:t>and</a:t>
            </a:r>
            <a:r>
              <a:rPr dirty="0" spc="-440"/>
              <a:t> </a:t>
            </a:r>
            <a:r>
              <a:rPr dirty="0" spc="-175"/>
              <a:t>Objectives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722119"/>
            <a:ext cx="9477375" cy="4117340"/>
          </a:xfrm>
          <a:prstGeom prst="rect">
            <a:avLst/>
          </a:prstGeom>
        </p:spPr>
        <p:txBody>
          <a:bodyPr wrap="square" lIns="0" tIns="5969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dirty="0" sz="2750" spc="-20" b="1">
                <a:latin typeface="Trebuchet MS"/>
                <a:cs typeface="Trebuchet MS"/>
              </a:rPr>
              <a:t>Aim:</a:t>
            </a:r>
            <a:endParaRPr sz="2750">
              <a:latin typeface="Trebuchet MS"/>
              <a:cs typeface="Trebuchet MS"/>
            </a:endParaRPr>
          </a:p>
          <a:p>
            <a:pPr marL="241300" marR="5080" indent="-229235">
              <a:lnSpc>
                <a:spcPts val="2710"/>
              </a:lnSpc>
              <a:spcBef>
                <a:spcPts val="96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55">
                <a:latin typeface="Trebuchet MS"/>
                <a:cs typeface="Trebuchet MS"/>
              </a:rPr>
              <a:t>Design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evaluate</a:t>
            </a:r>
            <a:r>
              <a:rPr dirty="0" sz="2750" spc="-23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</a:t>
            </a:r>
            <a:r>
              <a:rPr dirty="0" sz="2750" spc="-170">
                <a:latin typeface="Trebuchet MS"/>
                <a:cs typeface="Trebuchet MS"/>
              </a:rPr>
              <a:t> </a:t>
            </a:r>
            <a:r>
              <a:rPr dirty="0" sz="2750" spc="165">
                <a:latin typeface="Trebuchet MS"/>
                <a:cs typeface="Trebuchet MS"/>
              </a:rPr>
              <a:t>SOC-</a:t>
            </a:r>
            <a:r>
              <a:rPr dirty="0" sz="2750" spc="-70">
                <a:latin typeface="Trebuchet MS"/>
                <a:cs typeface="Trebuchet MS"/>
              </a:rPr>
              <a:t>driven</a:t>
            </a:r>
            <a:r>
              <a:rPr dirty="0" sz="2750" spc="-150">
                <a:latin typeface="Trebuchet MS"/>
                <a:cs typeface="Trebuchet MS"/>
              </a:rPr>
              <a:t> </a:t>
            </a:r>
            <a:r>
              <a:rPr dirty="0" sz="2750" spc="-30">
                <a:latin typeface="Trebuchet MS"/>
                <a:cs typeface="Trebuchet MS"/>
              </a:rPr>
              <a:t>forensic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 spc="-70">
                <a:latin typeface="Trebuchet MS"/>
                <a:cs typeface="Trebuchet MS"/>
              </a:rPr>
              <a:t>workflow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 spc="-120">
                <a:latin typeface="Trebuchet MS"/>
                <a:cs typeface="Trebuchet MS"/>
              </a:rPr>
              <a:t>for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165">
                <a:latin typeface="Trebuchet MS"/>
                <a:cs typeface="Trebuchet MS"/>
              </a:rPr>
              <a:t>SME </a:t>
            </a:r>
            <a:r>
              <a:rPr dirty="0" sz="2750" spc="-45">
                <a:latin typeface="Trebuchet MS"/>
                <a:cs typeface="Trebuchet MS"/>
              </a:rPr>
              <a:t>incident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response</a:t>
            </a:r>
            <a:endParaRPr sz="27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dirty="0" sz="2750" spc="-10" b="1">
                <a:latin typeface="Trebuchet MS"/>
                <a:cs typeface="Trebuchet MS"/>
              </a:rPr>
              <a:t>Objectives: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50">
                <a:latin typeface="Trebuchet MS"/>
                <a:cs typeface="Trebuchet MS"/>
              </a:rPr>
              <a:t>Review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 spc="95">
                <a:latin typeface="Trebuchet MS"/>
                <a:cs typeface="Trebuchet MS"/>
              </a:rPr>
              <a:t>SOC,</a:t>
            </a:r>
            <a:r>
              <a:rPr dirty="0" sz="2750" spc="-135">
                <a:latin typeface="Trebuchet MS"/>
                <a:cs typeface="Trebuchet MS"/>
              </a:rPr>
              <a:t> </a:t>
            </a:r>
            <a:r>
              <a:rPr dirty="0" sz="2750" spc="165">
                <a:latin typeface="Trebuchet MS"/>
                <a:cs typeface="Trebuchet MS"/>
              </a:rPr>
              <a:t>SME</a:t>
            </a:r>
            <a:r>
              <a:rPr dirty="0" sz="2750" spc="-135">
                <a:latin typeface="Trebuchet MS"/>
                <a:cs typeface="Trebuchet MS"/>
              </a:rPr>
              <a:t> </a:t>
            </a:r>
            <a:r>
              <a:rPr dirty="0" sz="2750" spc="-75">
                <a:latin typeface="Trebuchet MS"/>
                <a:cs typeface="Trebuchet MS"/>
              </a:rPr>
              <a:t>IR,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forensic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readiness</a:t>
            </a:r>
            <a:r>
              <a:rPr dirty="0" sz="2750" spc="-17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literature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85">
                <a:latin typeface="Trebuchet MS"/>
                <a:cs typeface="Trebuchet MS"/>
              </a:rPr>
              <a:t>Identify</a:t>
            </a:r>
            <a:r>
              <a:rPr dirty="0" sz="2750" spc="-100">
                <a:latin typeface="Trebuchet MS"/>
                <a:cs typeface="Trebuchet MS"/>
              </a:rPr>
              <a:t> </a:t>
            </a:r>
            <a:r>
              <a:rPr dirty="0" sz="2750" spc="185">
                <a:latin typeface="Trebuchet MS"/>
                <a:cs typeface="Trebuchet MS"/>
              </a:rPr>
              <a:t>SME</a:t>
            </a:r>
            <a:r>
              <a:rPr dirty="0" sz="2750" spc="-170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incident</a:t>
            </a:r>
            <a:r>
              <a:rPr dirty="0" sz="2750" spc="-11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response</a:t>
            </a:r>
            <a:r>
              <a:rPr dirty="0" sz="2750" spc="-15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challenges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4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55">
                <a:latin typeface="Trebuchet MS"/>
                <a:cs typeface="Trebuchet MS"/>
              </a:rPr>
              <a:t>Design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95">
                <a:latin typeface="Trebuchet MS"/>
                <a:cs typeface="Trebuchet MS"/>
              </a:rPr>
              <a:t>integrated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workflow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45">
                <a:latin typeface="Trebuchet MS"/>
                <a:cs typeface="Trebuchet MS"/>
              </a:rPr>
              <a:t>Evaluate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 spc="-200">
                <a:latin typeface="Trebuchet MS"/>
                <a:cs typeface="Trebuchet MS"/>
              </a:rPr>
              <a:t>it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using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 spc="200">
                <a:latin typeface="Trebuchet MS"/>
                <a:cs typeface="Trebuchet MS"/>
              </a:rPr>
              <a:t>SME</a:t>
            </a:r>
            <a:r>
              <a:rPr dirty="0" sz="2750" spc="-235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incident</a:t>
            </a:r>
            <a:r>
              <a:rPr dirty="0" sz="2750" spc="-17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scenarios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165">
                <a:latin typeface="Trebuchet MS"/>
                <a:cs typeface="Trebuchet MS"/>
              </a:rPr>
              <a:t>Assess</a:t>
            </a:r>
            <a:r>
              <a:rPr dirty="0" sz="2750" spc="-200">
                <a:latin typeface="Trebuchet MS"/>
                <a:cs typeface="Trebuchet MS"/>
              </a:rPr>
              <a:t> </a:t>
            </a:r>
            <a:r>
              <a:rPr dirty="0" sz="2750" spc="-75">
                <a:latin typeface="Trebuchet MS"/>
                <a:cs typeface="Trebuchet MS"/>
              </a:rPr>
              <a:t>practicality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limitations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7575" y="607377"/>
            <a:ext cx="3938270" cy="70104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310"/>
              <a:t>Literature</a:t>
            </a:r>
            <a:r>
              <a:rPr dirty="0" spc="-400"/>
              <a:t> </a:t>
            </a:r>
            <a:r>
              <a:rPr dirty="0" spc="-160"/>
              <a:t>Review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702288"/>
            <a:ext cx="9762490" cy="3355340"/>
          </a:xfrm>
          <a:prstGeom prst="rect">
            <a:avLst/>
          </a:prstGeom>
        </p:spPr>
        <p:txBody>
          <a:bodyPr wrap="square" lIns="0" tIns="108585" rIns="0" bIns="0" rtlCol="0" vert="horz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8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>
                <a:latin typeface="Trebuchet MS"/>
                <a:cs typeface="Trebuchet MS"/>
              </a:rPr>
              <a:t>NIST</a:t>
            </a:r>
            <a:r>
              <a:rPr dirty="0" sz="2750" spc="-120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gives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strong</a:t>
            </a:r>
            <a:r>
              <a:rPr dirty="0" sz="2750" spc="-135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incident</a:t>
            </a:r>
            <a:r>
              <a:rPr dirty="0" sz="2750" spc="-13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response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guidance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[1]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185">
                <a:latin typeface="Trebuchet MS"/>
                <a:cs typeface="Trebuchet MS"/>
              </a:rPr>
              <a:t>SME</a:t>
            </a:r>
            <a:r>
              <a:rPr dirty="0" sz="2750" spc="-24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guidance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 spc="60">
                <a:latin typeface="Trebuchet MS"/>
                <a:cs typeface="Trebuchet MS"/>
              </a:rPr>
              <a:t>stresses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 spc="-40">
                <a:latin typeface="Trebuchet MS"/>
                <a:cs typeface="Trebuchet MS"/>
              </a:rPr>
              <a:t>simplicity</a:t>
            </a:r>
            <a:r>
              <a:rPr dirty="0" sz="2750" spc="-25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recovery</a:t>
            </a:r>
            <a:r>
              <a:rPr dirty="0" sz="2750" spc="-25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[3][4]</a:t>
            </a:r>
            <a:endParaRPr sz="2750">
              <a:latin typeface="Trebuchet MS"/>
              <a:cs typeface="Trebuchet MS"/>
            </a:endParaRPr>
          </a:p>
          <a:p>
            <a:pPr marL="240029" marR="5080" indent="-227965">
              <a:lnSpc>
                <a:spcPts val="3000"/>
              </a:lnSpc>
              <a:spcBef>
                <a:spcPts val="110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245">
                <a:latin typeface="Trebuchet MS"/>
                <a:cs typeface="Trebuchet MS"/>
              </a:rPr>
              <a:t>SOC</a:t>
            </a:r>
            <a:r>
              <a:rPr dirty="0" sz="2750" spc="-23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research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35">
                <a:latin typeface="Trebuchet MS"/>
                <a:cs typeface="Trebuchet MS"/>
              </a:rPr>
              <a:t>highlights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70">
                <a:latin typeface="Trebuchet MS"/>
                <a:cs typeface="Trebuchet MS"/>
              </a:rPr>
              <a:t>workflow</a:t>
            </a:r>
            <a:r>
              <a:rPr dirty="0" sz="2750" spc="-235">
                <a:latin typeface="Trebuchet MS"/>
                <a:cs typeface="Trebuchet MS"/>
              </a:rPr>
              <a:t> </a:t>
            </a:r>
            <a:r>
              <a:rPr dirty="0" sz="2750" spc="-80">
                <a:latin typeface="Trebuchet MS"/>
                <a:cs typeface="Trebuchet MS"/>
              </a:rPr>
              <a:t>clarity</a:t>
            </a:r>
            <a:r>
              <a:rPr dirty="0" sz="2750" spc="-23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24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analyst</a:t>
            </a:r>
            <a:r>
              <a:rPr dirty="0" sz="2750" spc="-26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decision- </a:t>
            </a:r>
            <a:r>
              <a:rPr dirty="0" sz="2750" spc="-10">
                <a:latin typeface="Trebuchet MS"/>
                <a:cs typeface="Trebuchet MS"/>
              </a:rPr>
              <a:t>	</a:t>
            </a:r>
            <a:r>
              <a:rPr dirty="0" sz="2750" spc="-20">
                <a:latin typeface="Trebuchet MS"/>
                <a:cs typeface="Trebuchet MS"/>
              </a:rPr>
              <a:t>making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[7]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1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>
                <a:latin typeface="Trebuchet MS"/>
                <a:cs typeface="Trebuchet MS"/>
              </a:rPr>
              <a:t>Forensic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readiness</a:t>
            </a:r>
            <a:r>
              <a:rPr dirty="0" sz="2750" spc="-155">
                <a:latin typeface="Trebuchet MS"/>
                <a:cs typeface="Trebuchet MS"/>
              </a:rPr>
              <a:t> </a:t>
            </a:r>
            <a:r>
              <a:rPr dirty="0" sz="2750" spc="50">
                <a:latin typeface="Trebuchet MS"/>
                <a:cs typeface="Trebuchet MS"/>
              </a:rPr>
              <a:t>stresses</a:t>
            </a:r>
            <a:r>
              <a:rPr dirty="0" sz="2750" spc="-155">
                <a:latin typeface="Trebuchet MS"/>
                <a:cs typeface="Trebuchet MS"/>
              </a:rPr>
              <a:t> </a:t>
            </a:r>
            <a:r>
              <a:rPr dirty="0" sz="2750" spc="-75">
                <a:latin typeface="Trebuchet MS"/>
                <a:cs typeface="Trebuchet MS"/>
              </a:rPr>
              <a:t>early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-30">
                <a:latin typeface="Trebuchet MS"/>
                <a:cs typeface="Trebuchet MS"/>
              </a:rPr>
              <a:t>evidence</a:t>
            </a:r>
            <a:r>
              <a:rPr dirty="0" sz="2750" spc="-114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preservation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[6][8]</a:t>
            </a:r>
            <a:endParaRPr sz="2750">
              <a:latin typeface="Trebuchet MS"/>
              <a:cs typeface="Trebuchet MS"/>
            </a:endParaRPr>
          </a:p>
          <a:p>
            <a:pPr marL="241300" marR="790575" indent="-229235">
              <a:lnSpc>
                <a:spcPts val="3000"/>
              </a:lnSpc>
              <a:spcBef>
                <a:spcPts val="103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90" b="1">
                <a:latin typeface="Trebuchet MS"/>
                <a:cs typeface="Trebuchet MS"/>
              </a:rPr>
              <a:t>Literature</a:t>
            </a:r>
            <a:r>
              <a:rPr dirty="0" sz="2750" spc="-204" b="1">
                <a:latin typeface="Trebuchet MS"/>
                <a:cs typeface="Trebuchet MS"/>
              </a:rPr>
              <a:t> </a:t>
            </a:r>
            <a:r>
              <a:rPr dirty="0" sz="2750" spc="-25" b="1">
                <a:latin typeface="Trebuchet MS"/>
                <a:cs typeface="Trebuchet MS"/>
              </a:rPr>
              <a:t>gap:</a:t>
            </a:r>
            <a:r>
              <a:rPr dirty="0" sz="2750" spc="-110" b="1">
                <a:latin typeface="Trebuchet MS"/>
                <a:cs typeface="Trebuchet MS"/>
              </a:rPr>
              <a:t> </a:t>
            </a:r>
            <a:r>
              <a:rPr dirty="0" sz="2750" spc="-75">
                <a:latin typeface="Trebuchet MS"/>
                <a:cs typeface="Trebuchet MS"/>
              </a:rPr>
              <a:t>limited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135">
                <a:latin typeface="Trebuchet MS"/>
                <a:cs typeface="Trebuchet MS"/>
              </a:rPr>
              <a:t>SME-</a:t>
            </a:r>
            <a:r>
              <a:rPr dirty="0" sz="2750">
                <a:latin typeface="Trebuchet MS"/>
                <a:cs typeface="Trebuchet MS"/>
              </a:rPr>
              <a:t>focused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80">
                <a:latin typeface="Trebuchet MS"/>
                <a:cs typeface="Trebuchet MS"/>
              </a:rPr>
              <a:t>integration</a:t>
            </a:r>
            <a:r>
              <a:rPr dirty="0" sz="2750" spc="-185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of</a:t>
            </a:r>
            <a:r>
              <a:rPr dirty="0" sz="2750" spc="-245">
                <a:latin typeface="Trebuchet MS"/>
                <a:cs typeface="Trebuchet MS"/>
              </a:rPr>
              <a:t> </a:t>
            </a:r>
            <a:r>
              <a:rPr dirty="0" sz="2750" spc="245">
                <a:latin typeface="Trebuchet MS"/>
                <a:cs typeface="Trebuchet MS"/>
              </a:rPr>
              <a:t>SOC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 spc="-50">
                <a:latin typeface="Trebuchet MS"/>
                <a:cs typeface="Trebuchet MS"/>
              </a:rPr>
              <a:t>+ </a:t>
            </a:r>
            <a:r>
              <a:rPr dirty="0" sz="2750" spc="-10">
                <a:latin typeface="Trebuchet MS"/>
                <a:cs typeface="Trebuchet MS"/>
              </a:rPr>
              <a:t>forensics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7575" y="607377"/>
            <a:ext cx="2964815" cy="70104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55"/>
              <a:t>Methodology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627759"/>
            <a:ext cx="3644900" cy="4632960"/>
          </a:xfrm>
          <a:prstGeom prst="rect">
            <a:avLst/>
          </a:prstGeom>
        </p:spPr>
        <p:txBody>
          <a:bodyPr wrap="square" lIns="0" tIns="10795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dirty="0" sz="2750" b="1">
                <a:latin typeface="Trebuchet MS"/>
                <a:cs typeface="Trebuchet MS"/>
              </a:rPr>
              <a:t>Proposed</a:t>
            </a:r>
            <a:r>
              <a:rPr dirty="0" sz="2750" spc="-55" b="1">
                <a:latin typeface="Trebuchet MS"/>
                <a:cs typeface="Trebuchet MS"/>
              </a:rPr>
              <a:t> </a:t>
            </a:r>
            <a:r>
              <a:rPr dirty="0" sz="2750" spc="-10" b="1">
                <a:latin typeface="Trebuchet MS"/>
                <a:cs typeface="Trebuchet MS"/>
              </a:rPr>
              <a:t>workflow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10">
                <a:latin typeface="Trebuchet MS"/>
                <a:cs typeface="Trebuchet MS"/>
              </a:rPr>
              <a:t>Preparation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10">
                <a:latin typeface="Trebuchet MS"/>
                <a:cs typeface="Trebuchet MS"/>
              </a:rPr>
              <a:t>Detection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6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10">
                <a:latin typeface="Trebuchet MS"/>
                <a:cs typeface="Trebuchet MS"/>
              </a:rPr>
              <a:t>Triage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20">
                <a:latin typeface="Trebuchet MS"/>
                <a:cs typeface="Trebuchet MS"/>
              </a:rPr>
              <a:t>Evidence</a:t>
            </a:r>
            <a:r>
              <a:rPr dirty="0" sz="2750" spc="-130">
                <a:latin typeface="Trebuchet MS"/>
                <a:cs typeface="Trebuchet MS"/>
              </a:rPr>
              <a:t> </a:t>
            </a:r>
            <a:r>
              <a:rPr dirty="0" sz="2750" spc="-30">
                <a:latin typeface="Trebuchet MS"/>
                <a:cs typeface="Trebuchet MS"/>
              </a:rPr>
              <a:t>preservation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 spc="-10">
                <a:latin typeface="Trebuchet MS"/>
                <a:cs typeface="Trebuchet MS"/>
              </a:rPr>
              <a:t>Containment</a:t>
            </a:r>
            <a:endParaRPr sz="275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6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750">
                <a:latin typeface="Trebuchet MS"/>
                <a:cs typeface="Trebuchet MS"/>
              </a:rPr>
              <a:t>Forensic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analysis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-10">
                <a:latin typeface="Trebuchet MS"/>
                <a:cs typeface="Trebuchet MS"/>
              </a:rPr>
              <a:t>Recovery</a:t>
            </a:r>
            <a:endParaRPr sz="275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6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z="2750" spc="110">
                <a:latin typeface="Trebuchet MS"/>
                <a:cs typeface="Trebuchet MS"/>
              </a:rPr>
              <a:t>Lessons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learned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75"/>
              <a:t>Data</a:t>
            </a:r>
            <a:r>
              <a:rPr dirty="0" spc="-445"/>
              <a:t> </a:t>
            </a:r>
            <a:r>
              <a:rPr dirty="0" spc="-175"/>
              <a:t>Collection</a:t>
            </a:r>
            <a:r>
              <a:rPr dirty="0" spc="-445"/>
              <a:t> </a:t>
            </a:r>
            <a:r>
              <a:rPr dirty="0" spc="-170"/>
              <a:t>and</a:t>
            </a:r>
            <a:r>
              <a:rPr dirty="0" spc="-500"/>
              <a:t> </a:t>
            </a:r>
            <a:r>
              <a:rPr dirty="0" spc="-180"/>
              <a:t>Evaluation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55002" y="1555305"/>
            <a:ext cx="4319905" cy="4470400"/>
          </a:xfrm>
          <a:prstGeom prst="rect">
            <a:avLst/>
          </a:prstGeom>
        </p:spPr>
        <p:txBody>
          <a:bodyPr wrap="square" lIns="0" tIns="641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dirty="0" sz="2600" b="1">
                <a:latin typeface="Trebuchet MS"/>
                <a:cs typeface="Trebuchet MS"/>
              </a:rPr>
              <a:t>Data</a:t>
            </a:r>
            <a:r>
              <a:rPr dirty="0" sz="2600" spc="-135" b="1">
                <a:latin typeface="Trebuchet MS"/>
                <a:cs typeface="Trebuchet MS"/>
              </a:rPr>
              <a:t> </a:t>
            </a:r>
            <a:r>
              <a:rPr dirty="0" sz="2600" spc="-10" b="1">
                <a:latin typeface="Trebuchet MS"/>
                <a:cs typeface="Trebuchet MS"/>
              </a:rPr>
              <a:t>sources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409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85">
                <a:latin typeface="Trebuchet MS"/>
                <a:cs typeface="Trebuchet MS"/>
              </a:rPr>
              <a:t>journal</a:t>
            </a:r>
            <a:r>
              <a:rPr dirty="0" sz="2600" spc="-204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articles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3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10">
                <a:latin typeface="Trebuchet MS"/>
                <a:cs typeface="Trebuchet MS"/>
              </a:rPr>
              <a:t>standards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409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80">
                <a:latin typeface="Trebuchet MS"/>
                <a:cs typeface="Trebuchet MS"/>
              </a:rPr>
              <a:t>government/industry</a:t>
            </a:r>
            <a:r>
              <a:rPr dirty="0" sz="2600" spc="-155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reports</a:t>
            </a:r>
            <a:endParaRPr sz="2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44"/>
              </a:spcBef>
              <a:buFont typeface="Arial MT"/>
              <a:buChar char="•"/>
            </a:pP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600" spc="-35" b="1">
                <a:latin typeface="Trebuchet MS"/>
                <a:cs typeface="Trebuchet MS"/>
              </a:rPr>
              <a:t>Evaluation</a:t>
            </a:r>
            <a:r>
              <a:rPr dirty="0" sz="2600" spc="-180" b="1">
                <a:latin typeface="Trebuchet MS"/>
                <a:cs typeface="Trebuchet MS"/>
              </a:rPr>
              <a:t> </a:t>
            </a:r>
            <a:r>
              <a:rPr dirty="0" sz="2600" spc="-10" b="1">
                <a:latin typeface="Trebuchet MS"/>
                <a:cs typeface="Trebuchet MS"/>
              </a:rPr>
              <a:t>scenarios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409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10">
                <a:latin typeface="Trebuchet MS"/>
                <a:cs typeface="Trebuchet MS"/>
              </a:rPr>
              <a:t>phishing</a:t>
            </a:r>
            <a:r>
              <a:rPr dirty="0" sz="2600" spc="-270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compromise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3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30">
                <a:latin typeface="Trebuchet MS"/>
                <a:cs typeface="Trebuchet MS"/>
              </a:rPr>
              <a:t>ransomware</a:t>
            </a:r>
            <a:r>
              <a:rPr dirty="0" sz="2600" spc="-170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infection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409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35">
                <a:latin typeface="Trebuchet MS"/>
                <a:cs typeface="Trebuchet MS"/>
              </a:rPr>
              <a:t>insider</a:t>
            </a:r>
            <a:r>
              <a:rPr dirty="0" sz="2600" spc="-270">
                <a:latin typeface="Trebuchet MS"/>
                <a:cs typeface="Trebuchet MS"/>
              </a:rPr>
              <a:t> </a:t>
            </a:r>
            <a:r>
              <a:rPr dirty="0" sz="2600" spc="-50">
                <a:latin typeface="Trebuchet MS"/>
                <a:cs typeface="Trebuchet MS"/>
              </a:rPr>
              <a:t>data</a:t>
            </a:r>
            <a:r>
              <a:rPr dirty="0" sz="2600" spc="-260">
                <a:latin typeface="Trebuchet MS"/>
                <a:cs typeface="Trebuchet MS"/>
              </a:rPr>
              <a:t> </a:t>
            </a:r>
            <a:r>
              <a:rPr dirty="0" sz="2600" spc="-20">
                <a:latin typeface="Trebuchet MS"/>
                <a:cs typeface="Trebuchet MS"/>
              </a:rPr>
              <a:t>theft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34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50">
                <a:latin typeface="Trebuchet MS"/>
                <a:cs typeface="Trebuchet MS"/>
              </a:rPr>
              <a:t>suspicious</a:t>
            </a:r>
            <a:r>
              <a:rPr dirty="0" sz="2600" spc="-229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cloud</a:t>
            </a:r>
            <a:r>
              <a:rPr dirty="0" sz="2600" spc="-204">
                <a:latin typeface="Trebuchet MS"/>
                <a:cs typeface="Trebuchet MS"/>
              </a:rPr>
              <a:t> </a:t>
            </a:r>
            <a:r>
              <a:rPr dirty="0" sz="2600" spc="75">
                <a:latin typeface="Trebuchet MS"/>
                <a:cs typeface="Trebuchet MS"/>
              </a:rPr>
              <a:t>access</a:t>
            </a:r>
            <a:endParaRPr sz="2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75"/>
              <a:t>Data</a:t>
            </a:r>
            <a:r>
              <a:rPr dirty="0" spc="-445"/>
              <a:t> </a:t>
            </a:r>
            <a:r>
              <a:rPr dirty="0" spc="-175"/>
              <a:t>Collection</a:t>
            </a:r>
            <a:r>
              <a:rPr dirty="0" spc="-445"/>
              <a:t> </a:t>
            </a:r>
            <a:r>
              <a:rPr dirty="0" spc="-170"/>
              <a:t>and</a:t>
            </a:r>
            <a:r>
              <a:rPr dirty="0" spc="-500"/>
              <a:t> </a:t>
            </a:r>
            <a:r>
              <a:rPr dirty="0" spc="-180"/>
              <a:t>Evaluation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575" y="1708784"/>
            <a:ext cx="3408045" cy="2934970"/>
          </a:xfrm>
          <a:prstGeom prst="rect">
            <a:avLst/>
          </a:prstGeom>
        </p:spPr>
        <p:txBody>
          <a:bodyPr wrap="square" lIns="0" tIns="1016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dirty="0" sz="2600" spc="-35" b="1">
                <a:latin typeface="Trebuchet MS"/>
                <a:cs typeface="Trebuchet MS"/>
              </a:rPr>
              <a:t>Evaluation</a:t>
            </a:r>
            <a:r>
              <a:rPr dirty="0" sz="2600" spc="-190" b="1">
                <a:latin typeface="Trebuchet MS"/>
                <a:cs typeface="Trebuchet MS"/>
              </a:rPr>
              <a:t> </a:t>
            </a:r>
            <a:r>
              <a:rPr dirty="0" sz="2600" spc="-10" b="1">
                <a:latin typeface="Trebuchet MS"/>
                <a:cs typeface="Trebuchet MS"/>
              </a:rPr>
              <a:t>criteria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1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45">
                <a:latin typeface="Trebuchet MS"/>
                <a:cs typeface="Trebuchet MS"/>
              </a:rPr>
              <a:t>evidence</a:t>
            </a:r>
            <a:r>
              <a:rPr dirty="0" sz="2600" spc="-180">
                <a:latin typeface="Trebuchet MS"/>
                <a:cs typeface="Trebuchet MS"/>
              </a:rPr>
              <a:t> </a:t>
            </a:r>
            <a:r>
              <a:rPr dirty="0" sz="2600" spc="-35">
                <a:latin typeface="Trebuchet MS"/>
                <a:cs typeface="Trebuchet MS"/>
              </a:rPr>
              <a:t>preservation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1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50">
                <a:latin typeface="Trebuchet MS"/>
                <a:cs typeface="Trebuchet MS"/>
              </a:rPr>
              <a:t>usability</a:t>
            </a:r>
            <a:r>
              <a:rPr dirty="0" sz="2600" spc="-215">
                <a:latin typeface="Trebuchet MS"/>
                <a:cs typeface="Trebuchet MS"/>
              </a:rPr>
              <a:t> </a:t>
            </a:r>
            <a:r>
              <a:rPr dirty="0" sz="2600" spc="-125">
                <a:latin typeface="Trebuchet MS"/>
                <a:cs typeface="Trebuchet MS"/>
              </a:rPr>
              <a:t>for</a:t>
            </a:r>
            <a:r>
              <a:rPr dirty="0" sz="2600" spc="-204">
                <a:latin typeface="Trebuchet MS"/>
                <a:cs typeface="Trebuchet MS"/>
              </a:rPr>
              <a:t> </a:t>
            </a:r>
            <a:r>
              <a:rPr dirty="0" sz="2600" spc="140">
                <a:latin typeface="Trebuchet MS"/>
                <a:cs typeface="Trebuchet MS"/>
              </a:rPr>
              <a:t>SMEs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63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10">
                <a:latin typeface="Trebuchet MS"/>
                <a:cs typeface="Trebuchet MS"/>
              </a:rPr>
              <a:t>clarity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1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10">
                <a:latin typeface="Trebuchet MS"/>
                <a:cs typeface="Trebuchet MS"/>
              </a:rPr>
              <a:t>feasibility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71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60">
                <a:latin typeface="Trebuchet MS"/>
                <a:cs typeface="Trebuchet MS"/>
              </a:rPr>
              <a:t>learning</a:t>
            </a:r>
            <a:r>
              <a:rPr dirty="0" sz="2600" spc="-210">
                <a:latin typeface="Trebuchet MS"/>
                <a:cs typeface="Trebuchet MS"/>
              </a:rPr>
              <a:t> </a:t>
            </a:r>
            <a:r>
              <a:rPr dirty="0" sz="2600" spc="-20">
                <a:latin typeface="Trebuchet MS"/>
                <a:cs typeface="Trebuchet MS"/>
              </a:rPr>
              <a:t>value</a:t>
            </a:r>
            <a:endParaRPr sz="2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7715" y="245110"/>
            <a:ext cx="7132320" cy="70104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280"/>
              <a:t>Project</a:t>
            </a:r>
            <a:r>
              <a:rPr dirty="0" spc="-480"/>
              <a:t> </a:t>
            </a:r>
            <a:r>
              <a:rPr dirty="0" spc="-210"/>
              <a:t>Planning</a:t>
            </a:r>
            <a:r>
              <a:rPr dirty="0" spc="-470"/>
              <a:t> </a:t>
            </a:r>
            <a:r>
              <a:rPr dirty="0" spc="-195"/>
              <a:t>and</a:t>
            </a:r>
            <a:r>
              <a:rPr dirty="0" spc="-450"/>
              <a:t> </a:t>
            </a:r>
            <a:r>
              <a:rPr dirty="0" spc="-35"/>
              <a:t>Resources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880110" y="1262062"/>
            <a:ext cx="5842000" cy="4470400"/>
          </a:xfrm>
          <a:prstGeom prst="rect">
            <a:avLst/>
          </a:prstGeom>
        </p:spPr>
        <p:txBody>
          <a:bodyPr wrap="square" lIns="0" tIns="8255" rIns="0" bIns="0" rtlCol="0" vert="horz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65"/>
              </a:spcBef>
            </a:pP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40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1:</a:t>
            </a:r>
            <a:r>
              <a:rPr dirty="0" sz="2600" spc="-215" b="1">
                <a:latin typeface="Trebuchet MS"/>
                <a:cs typeface="Trebuchet MS"/>
              </a:rPr>
              <a:t> </a:t>
            </a:r>
            <a:r>
              <a:rPr dirty="0" sz="2600" spc="-50">
                <a:latin typeface="Trebuchet MS"/>
                <a:cs typeface="Trebuchet MS"/>
              </a:rPr>
              <a:t>topic</a:t>
            </a:r>
            <a:r>
              <a:rPr dirty="0" sz="2600" spc="-240">
                <a:latin typeface="Trebuchet MS"/>
                <a:cs typeface="Trebuchet MS"/>
              </a:rPr>
              <a:t> </a:t>
            </a:r>
            <a:r>
              <a:rPr dirty="0" sz="2600" spc="-80">
                <a:latin typeface="Trebuchet MS"/>
                <a:cs typeface="Trebuchet MS"/>
              </a:rPr>
              <a:t>refinement</a:t>
            </a:r>
            <a:r>
              <a:rPr dirty="0" sz="2600" spc="-235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+</a:t>
            </a:r>
            <a:r>
              <a:rPr dirty="0" sz="2600" spc="-190">
                <a:latin typeface="Trebuchet MS"/>
                <a:cs typeface="Trebuchet MS"/>
              </a:rPr>
              <a:t> </a:t>
            </a:r>
            <a:r>
              <a:rPr dirty="0" sz="2600" spc="-95">
                <a:latin typeface="Trebuchet MS"/>
                <a:cs typeface="Trebuchet MS"/>
              </a:rPr>
              <a:t>initial</a:t>
            </a:r>
            <a:r>
              <a:rPr dirty="0" sz="2600" spc="-220">
                <a:latin typeface="Trebuchet MS"/>
                <a:cs typeface="Trebuchet MS"/>
              </a:rPr>
              <a:t> </a:t>
            </a:r>
            <a:r>
              <a:rPr dirty="0" sz="2600" spc="-70">
                <a:latin typeface="Trebuchet MS"/>
                <a:cs typeface="Trebuchet MS"/>
              </a:rPr>
              <a:t>review </a:t>
            </a: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29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2:</a:t>
            </a:r>
            <a:r>
              <a:rPr dirty="0" sz="2600" spc="-204" b="1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focused</a:t>
            </a:r>
            <a:r>
              <a:rPr dirty="0" sz="2600" spc="-250">
                <a:latin typeface="Trebuchet MS"/>
                <a:cs typeface="Trebuchet MS"/>
              </a:rPr>
              <a:t> </a:t>
            </a:r>
            <a:r>
              <a:rPr dirty="0" sz="2600" spc="-110">
                <a:latin typeface="Trebuchet MS"/>
                <a:cs typeface="Trebuchet MS"/>
              </a:rPr>
              <a:t>literature</a:t>
            </a:r>
            <a:r>
              <a:rPr dirty="0" sz="2600" spc="-229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review </a:t>
            </a: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45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3:</a:t>
            </a:r>
            <a:r>
              <a:rPr dirty="0" sz="2600" spc="-220" b="1">
                <a:latin typeface="Trebuchet MS"/>
                <a:cs typeface="Trebuchet MS"/>
              </a:rPr>
              <a:t> </a:t>
            </a:r>
            <a:r>
              <a:rPr dirty="0" sz="2600" spc="-20">
                <a:latin typeface="Trebuchet MS"/>
                <a:cs typeface="Trebuchet MS"/>
              </a:rPr>
              <a:t>gap</a:t>
            </a:r>
            <a:r>
              <a:rPr dirty="0" sz="2600" spc="-190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analysis</a:t>
            </a:r>
            <a:r>
              <a:rPr dirty="0" sz="2600" spc="-215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+</a:t>
            </a:r>
            <a:r>
              <a:rPr dirty="0" sz="2600" spc="-200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requirements </a:t>
            </a: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35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4:</a:t>
            </a:r>
            <a:r>
              <a:rPr dirty="0" sz="2600" spc="-215" b="1">
                <a:latin typeface="Trebuchet MS"/>
                <a:cs typeface="Trebuchet MS"/>
              </a:rPr>
              <a:t> </a:t>
            </a:r>
            <a:r>
              <a:rPr dirty="0" sz="2600" spc="-80">
                <a:latin typeface="Trebuchet MS"/>
                <a:cs typeface="Trebuchet MS"/>
              </a:rPr>
              <a:t>workflow</a:t>
            </a:r>
            <a:r>
              <a:rPr dirty="0" sz="2600" spc="-225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design</a:t>
            </a:r>
            <a:endParaRPr sz="2600">
              <a:latin typeface="Trebuchet MS"/>
              <a:cs typeface="Trebuchet MS"/>
            </a:endParaRPr>
          </a:p>
          <a:p>
            <a:pPr marL="12700" marR="672465">
              <a:lnSpc>
                <a:spcPct val="102299"/>
              </a:lnSpc>
              <a:spcBef>
                <a:spcPts val="40"/>
              </a:spcBef>
            </a:pP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45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5:</a:t>
            </a:r>
            <a:r>
              <a:rPr dirty="0" sz="2600" spc="-220" b="1">
                <a:latin typeface="Trebuchet MS"/>
                <a:cs typeface="Trebuchet MS"/>
              </a:rPr>
              <a:t> </a:t>
            </a:r>
            <a:r>
              <a:rPr dirty="0" sz="2600" spc="-50">
                <a:latin typeface="Trebuchet MS"/>
                <a:cs typeface="Trebuchet MS"/>
              </a:rPr>
              <a:t>evaluation</a:t>
            </a:r>
            <a:r>
              <a:rPr dirty="0" sz="2600" spc="-235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+</a:t>
            </a:r>
            <a:r>
              <a:rPr dirty="0" sz="2600" spc="-275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refinement </a:t>
            </a:r>
            <a:r>
              <a:rPr dirty="0" sz="2600" b="1">
                <a:latin typeface="Trebuchet MS"/>
                <a:cs typeface="Trebuchet MS"/>
              </a:rPr>
              <a:t>Month</a:t>
            </a:r>
            <a:r>
              <a:rPr dirty="0" sz="2600" spc="-240" b="1">
                <a:latin typeface="Trebuchet MS"/>
                <a:cs typeface="Trebuchet MS"/>
              </a:rPr>
              <a:t> </a:t>
            </a:r>
            <a:r>
              <a:rPr dirty="0" sz="2600" spc="-180" b="1">
                <a:latin typeface="Trebuchet MS"/>
                <a:cs typeface="Trebuchet MS"/>
              </a:rPr>
              <a:t>6:</a:t>
            </a:r>
            <a:r>
              <a:rPr dirty="0" sz="2600" spc="-220" b="1">
                <a:latin typeface="Trebuchet MS"/>
                <a:cs typeface="Trebuchet MS"/>
              </a:rPr>
              <a:t> </a:t>
            </a:r>
            <a:r>
              <a:rPr dirty="0" sz="2600" spc="-75">
                <a:latin typeface="Trebuchet MS"/>
                <a:cs typeface="Trebuchet MS"/>
              </a:rPr>
              <a:t>final</a:t>
            </a:r>
            <a:r>
              <a:rPr dirty="0" sz="2600" spc="-225">
                <a:latin typeface="Trebuchet MS"/>
                <a:cs typeface="Trebuchet MS"/>
              </a:rPr>
              <a:t> </a:t>
            </a:r>
            <a:r>
              <a:rPr dirty="0" sz="2600" spc="-114">
                <a:latin typeface="Trebuchet MS"/>
                <a:cs typeface="Trebuchet MS"/>
              </a:rPr>
              <a:t>writing</a:t>
            </a:r>
            <a:r>
              <a:rPr dirty="0" sz="2600" spc="-210">
                <a:latin typeface="Trebuchet MS"/>
                <a:cs typeface="Trebuchet MS"/>
              </a:rPr>
              <a:t> </a:t>
            </a:r>
            <a:r>
              <a:rPr dirty="0" sz="2600">
                <a:latin typeface="Trebuchet MS"/>
                <a:cs typeface="Trebuchet MS"/>
              </a:rPr>
              <a:t>+</a:t>
            </a:r>
            <a:r>
              <a:rPr dirty="0" sz="2600" spc="-185">
                <a:latin typeface="Trebuchet MS"/>
                <a:cs typeface="Trebuchet MS"/>
              </a:rPr>
              <a:t> </a:t>
            </a:r>
            <a:r>
              <a:rPr dirty="0" sz="2600" spc="-35">
                <a:latin typeface="Trebuchet MS"/>
                <a:cs typeface="Trebuchet MS"/>
              </a:rPr>
              <a:t>presentation </a:t>
            </a:r>
            <a:r>
              <a:rPr dirty="0" sz="2600" spc="-10" b="1">
                <a:latin typeface="Trebuchet MS"/>
                <a:cs typeface="Trebuchet MS"/>
              </a:rPr>
              <a:t>Resources: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>
                <a:latin typeface="Trebuchet MS"/>
                <a:cs typeface="Trebuchet MS"/>
              </a:rPr>
              <a:t>academic</a:t>
            </a:r>
            <a:r>
              <a:rPr dirty="0" sz="2600" spc="-210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databases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>
                <a:latin typeface="Trebuchet MS"/>
                <a:cs typeface="Trebuchet MS"/>
              </a:rPr>
              <a:t>NIST</a:t>
            </a:r>
            <a:r>
              <a:rPr dirty="0" sz="2600" spc="-305">
                <a:latin typeface="Trebuchet MS"/>
                <a:cs typeface="Trebuchet MS"/>
              </a:rPr>
              <a:t> </a:t>
            </a:r>
            <a:r>
              <a:rPr dirty="0" sz="2600" spc="-480">
                <a:latin typeface="Trebuchet MS"/>
                <a:cs typeface="Trebuchet MS"/>
              </a:rPr>
              <a:t>/</a:t>
            </a:r>
            <a:r>
              <a:rPr dirty="0" sz="2600" spc="-240">
                <a:latin typeface="Trebuchet MS"/>
                <a:cs typeface="Trebuchet MS"/>
              </a:rPr>
              <a:t> </a:t>
            </a:r>
            <a:r>
              <a:rPr dirty="0" sz="2600" spc="65">
                <a:latin typeface="Trebuchet MS"/>
                <a:cs typeface="Trebuchet MS"/>
              </a:rPr>
              <a:t>ENISA</a:t>
            </a:r>
            <a:r>
              <a:rPr dirty="0" sz="2600" spc="-225">
                <a:latin typeface="Trebuchet MS"/>
                <a:cs typeface="Trebuchet MS"/>
              </a:rPr>
              <a:t> </a:t>
            </a:r>
            <a:r>
              <a:rPr dirty="0" sz="2600" spc="-480">
                <a:latin typeface="Trebuchet MS"/>
                <a:cs typeface="Trebuchet MS"/>
              </a:rPr>
              <a:t>/</a:t>
            </a:r>
            <a:r>
              <a:rPr dirty="0" sz="2600" spc="-245">
                <a:latin typeface="Trebuchet MS"/>
                <a:cs typeface="Trebuchet MS"/>
              </a:rPr>
              <a:t> </a:t>
            </a:r>
            <a:r>
              <a:rPr dirty="0" sz="2600" spc="215">
                <a:latin typeface="Trebuchet MS"/>
                <a:cs typeface="Trebuchet MS"/>
              </a:rPr>
              <a:t>NCSC</a:t>
            </a:r>
            <a:r>
              <a:rPr dirty="0" sz="2600" spc="-265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guidance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1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80">
                <a:latin typeface="Trebuchet MS"/>
                <a:cs typeface="Trebuchet MS"/>
              </a:rPr>
              <a:t>reference</a:t>
            </a:r>
            <a:r>
              <a:rPr dirty="0" sz="2600" spc="-220">
                <a:latin typeface="Trebuchet MS"/>
                <a:cs typeface="Trebuchet MS"/>
              </a:rPr>
              <a:t> </a:t>
            </a:r>
            <a:r>
              <a:rPr dirty="0" sz="2600" spc="-10">
                <a:latin typeface="Trebuchet MS"/>
                <a:cs typeface="Trebuchet MS"/>
              </a:rPr>
              <a:t>manager</a:t>
            </a:r>
            <a:endParaRPr sz="26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3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600" spc="-50">
                <a:latin typeface="Trebuchet MS"/>
                <a:cs typeface="Trebuchet MS"/>
              </a:rPr>
              <a:t>diagram</a:t>
            </a:r>
            <a:r>
              <a:rPr dirty="0" sz="2600" spc="-215">
                <a:latin typeface="Trebuchet MS"/>
                <a:cs typeface="Trebuchet MS"/>
              </a:rPr>
              <a:t> </a:t>
            </a:r>
            <a:r>
              <a:rPr dirty="0" sz="2600" spc="-20">
                <a:latin typeface="Trebuchet MS"/>
                <a:cs typeface="Trebuchet MS"/>
              </a:rPr>
              <a:t>tool</a:t>
            </a:r>
            <a:endParaRPr sz="2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40"/>
              <a:t>Impacts</a:t>
            </a:r>
            <a:r>
              <a:rPr dirty="0" spc="-420"/>
              <a:t> </a:t>
            </a:r>
            <a:r>
              <a:rPr dirty="0" spc="-195"/>
              <a:t>and</a:t>
            </a:r>
            <a:r>
              <a:rPr dirty="0" spc="-440"/>
              <a:t> </a:t>
            </a:r>
            <a:r>
              <a:rPr dirty="0" spc="-190"/>
              <a:t>Limitations</a:t>
            </a:r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5969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dirty="0" spc="-35"/>
              <a:t>Potential</a:t>
            </a:r>
            <a:r>
              <a:rPr dirty="0" spc="-160"/>
              <a:t> </a:t>
            </a:r>
            <a:r>
              <a:rPr dirty="0" spc="-10"/>
              <a:t>impact</a:t>
            </a: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pc="-50" b="0">
                <a:latin typeface="Trebuchet MS"/>
                <a:cs typeface="Trebuchet MS"/>
              </a:rPr>
              <a:t>practical</a:t>
            </a:r>
            <a:r>
              <a:rPr dirty="0" spc="-175" b="0">
                <a:latin typeface="Trebuchet MS"/>
                <a:cs typeface="Trebuchet MS"/>
              </a:rPr>
              <a:t> </a:t>
            </a:r>
            <a:r>
              <a:rPr dirty="0" spc="195" b="0">
                <a:latin typeface="Trebuchet MS"/>
                <a:cs typeface="Trebuchet MS"/>
              </a:rPr>
              <a:t>SME</a:t>
            </a:r>
            <a:r>
              <a:rPr dirty="0" spc="-80" b="0">
                <a:latin typeface="Trebuchet MS"/>
                <a:cs typeface="Trebuchet MS"/>
              </a:rPr>
              <a:t> </a:t>
            </a:r>
            <a:r>
              <a:rPr dirty="0" spc="-45" b="0">
                <a:latin typeface="Trebuchet MS"/>
                <a:cs typeface="Trebuchet MS"/>
              </a:rPr>
              <a:t>incident</a:t>
            </a:r>
            <a:r>
              <a:rPr dirty="0" spc="-204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response</a:t>
            </a:r>
            <a:r>
              <a:rPr dirty="0" spc="-7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model</a:t>
            </a: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pc="-110" b="0">
                <a:latin typeface="Trebuchet MS"/>
                <a:cs typeface="Trebuchet MS"/>
              </a:rPr>
              <a:t>better</a:t>
            </a:r>
            <a:r>
              <a:rPr dirty="0" spc="-220" b="0">
                <a:latin typeface="Trebuchet MS"/>
                <a:cs typeface="Trebuchet MS"/>
              </a:rPr>
              <a:t> </a:t>
            </a:r>
            <a:r>
              <a:rPr dirty="0" spc="-30" b="0">
                <a:latin typeface="Trebuchet MS"/>
                <a:cs typeface="Trebuchet MS"/>
              </a:rPr>
              <a:t>evidence</a:t>
            </a:r>
            <a:r>
              <a:rPr dirty="0" spc="-15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handling</a:t>
            </a: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pc="-50" b="0">
                <a:latin typeface="Trebuchet MS"/>
                <a:cs typeface="Trebuchet MS"/>
              </a:rPr>
              <a:t>improved</a:t>
            </a:r>
            <a:r>
              <a:rPr dirty="0" spc="-14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post-</a:t>
            </a:r>
            <a:r>
              <a:rPr dirty="0" spc="-45" b="0">
                <a:latin typeface="Trebuchet MS"/>
                <a:cs typeface="Trebuchet MS"/>
              </a:rPr>
              <a:t>incident</a:t>
            </a:r>
            <a:r>
              <a:rPr dirty="0" spc="-150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learning</a:t>
            </a:r>
          </a:p>
          <a:p>
            <a:pPr marL="241300" indent="-228600">
              <a:lnSpc>
                <a:spcPct val="100000"/>
              </a:lnSpc>
              <a:spcBef>
                <a:spcPts val="45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pc="-60" b="0">
                <a:latin typeface="Trebuchet MS"/>
                <a:cs typeface="Trebuchet MS"/>
              </a:rPr>
              <a:t>bridge</a:t>
            </a:r>
            <a:r>
              <a:rPr dirty="0" spc="-135" b="0">
                <a:latin typeface="Trebuchet MS"/>
                <a:cs typeface="Trebuchet MS"/>
              </a:rPr>
              <a:t> </a:t>
            </a:r>
            <a:r>
              <a:rPr dirty="0" spc="-60" b="0">
                <a:latin typeface="Trebuchet MS"/>
                <a:cs typeface="Trebuchet MS"/>
              </a:rPr>
              <a:t>between</a:t>
            </a:r>
            <a:r>
              <a:rPr dirty="0" spc="-210" b="0">
                <a:latin typeface="Trebuchet MS"/>
                <a:cs typeface="Trebuchet MS"/>
              </a:rPr>
              <a:t> </a:t>
            </a:r>
            <a:r>
              <a:rPr dirty="0" spc="240" b="0">
                <a:latin typeface="Trebuchet MS"/>
                <a:cs typeface="Trebuchet MS"/>
              </a:rPr>
              <a:t>SOC</a:t>
            </a:r>
            <a:r>
              <a:rPr dirty="0" spc="-23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and</a:t>
            </a:r>
            <a:r>
              <a:rPr dirty="0" spc="-240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forensics</a:t>
            </a: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dirty="0" spc="-10"/>
              <a:t>Limitations</a:t>
            </a:r>
          </a:p>
          <a:p>
            <a:pPr marL="240665" indent="-227965">
              <a:lnSpc>
                <a:spcPct val="100000"/>
              </a:lnSpc>
              <a:spcBef>
                <a:spcPts val="385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b="0">
                <a:latin typeface="Trebuchet MS"/>
                <a:cs typeface="Trebuchet MS"/>
              </a:rPr>
              <a:t>conceptual</a:t>
            </a:r>
            <a:r>
              <a:rPr dirty="0" spc="-200" b="0">
                <a:latin typeface="Trebuchet MS"/>
                <a:cs typeface="Trebuchet MS"/>
              </a:rPr>
              <a:t> </a:t>
            </a:r>
            <a:r>
              <a:rPr dirty="0" spc="-20" b="0">
                <a:latin typeface="Trebuchet MS"/>
                <a:cs typeface="Trebuchet MS"/>
              </a:rPr>
              <a:t>study</a:t>
            </a:r>
          </a:p>
          <a:p>
            <a:pPr marL="240665" indent="-227965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pc="-75" b="0">
                <a:latin typeface="Trebuchet MS"/>
                <a:cs typeface="Trebuchet MS"/>
              </a:rPr>
              <a:t>limited</a:t>
            </a:r>
            <a:r>
              <a:rPr dirty="0" spc="-240" b="0">
                <a:latin typeface="Trebuchet MS"/>
                <a:cs typeface="Trebuchet MS"/>
              </a:rPr>
              <a:t> </a:t>
            </a:r>
            <a:r>
              <a:rPr dirty="0" spc="-70" b="0">
                <a:latin typeface="Trebuchet MS"/>
                <a:cs typeface="Trebuchet MS"/>
              </a:rPr>
              <a:t>real-</a:t>
            </a:r>
            <a:r>
              <a:rPr dirty="0" spc="-60" b="0">
                <a:latin typeface="Trebuchet MS"/>
                <a:cs typeface="Trebuchet MS"/>
              </a:rPr>
              <a:t>world</a:t>
            </a:r>
            <a:r>
              <a:rPr dirty="0" spc="-15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deployment</a:t>
            </a:r>
          </a:p>
          <a:p>
            <a:pPr marL="240665" indent="-227965">
              <a:lnSpc>
                <a:spcPct val="100000"/>
              </a:lnSpc>
              <a:spcBef>
                <a:spcPts val="380"/>
              </a:spcBef>
              <a:buFont typeface="Arial MT"/>
              <a:buChar char="•"/>
              <a:tabLst>
                <a:tab pos="240665" algn="l"/>
              </a:tabLst>
            </a:pPr>
            <a:r>
              <a:rPr dirty="0" spc="185" b="0">
                <a:latin typeface="Trebuchet MS"/>
                <a:cs typeface="Trebuchet MS"/>
              </a:rPr>
              <a:t>SME</a:t>
            </a:r>
            <a:r>
              <a:rPr dirty="0" spc="-235" b="0">
                <a:latin typeface="Trebuchet MS"/>
                <a:cs typeface="Trebuchet MS"/>
              </a:rPr>
              <a:t> </a:t>
            </a:r>
            <a:r>
              <a:rPr dirty="0" spc="-25" b="0">
                <a:latin typeface="Trebuchet MS"/>
                <a:cs typeface="Trebuchet MS"/>
              </a:rPr>
              <a:t>environments</a:t>
            </a:r>
            <a:r>
              <a:rPr dirty="0" spc="-175" b="0">
                <a:latin typeface="Trebuchet MS"/>
                <a:cs typeface="Trebuchet MS"/>
              </a:rPr>
              <a:t> </a:t>
            </a:r>
            <a:r>
              <a:rPr dirty="0" spc="-90" b="0">
                <a:latin typeface="Trebuchet MS"/>
                <a:cs typeface="Trebuchet MS"/>
              </a:rPr>
              <a:t>vary</a:t>
            </a:r>
            <a:r>
              <a:rPr dirty="0" spc="-170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widely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0072" y="125793"/>
            <a:ext cx="2602865" cy="701040"/>
          </a:xfrm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160"/>
              <a:t>References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567690" y="818514"/>
            <a:ext cx="10304780" cy="5447665"/>
          </a:xfrm>
          <a:prstGeom prst="rect">
            <a:avLst/>
          </a:prstGeom>
        </p:spPr>
        <p:txBody>
          <a:bodyPr wrap="square" lIns="0" tIns="52705" rIns="0" bIns="0" rtlCol="0" vert="horz">
            <a:spAutoFit/>
          </a:bodyPr>
          <a:lstStyle/>
          <a:p>
            <a:pPr marL="12700" marR="36195" indent="473709">
              <a:lnSpc>
                <a:spcPts val="3080"/>
              </a:lnSpc>
              <a:spcBef>
                <a:spcPts val="415"/>
              </a:spcBef>
              <a:buAutoNum type="arabicPlain"/>
              <a:tabLst>
                <a:tab pos="486409" algn="l"/>
              </a:tabLst>
            </a:pPr>
            <a:r>
              <a:rPr dirty="0" sz="2750" spc="-80">
                <a:latin typeface="Trebuchet MS"/>
                <a:cs typeface="Trebuchet MS"/>
              </a:rPr>
              <a:t>NIST,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 spc="-35" i="1">
                <a:latin typeface="Trebuchet MS"/>
                <a:cs typeface="Trebuchet MS"/>
              </a:rPr>
              <a:t>Incident</a:t>
            </a:r>
            <a:r>
              <a:rPr dirty="0" sz="2750" spc="-175" i="1">
                <a:latin typeface="Trebuchet MS"/>
                <a:cs typeface="Trebuchet MS"/>
              </a:rPr>
              <a:t> </a:t>
            </a:r>
            <a:r>
              <a:rPr dirty="0" sz="2750" spc="80" i="1">
                <a:latin typeface="Trebuchet MS"/>
                <a:cs typeface="Trebuchet MS"/>
              </a:rPr>
              <a:t>Response</a:t>
            </a:r>
            <a:r>
              <a:rPr dirty="0" sz="2750" spc="-90" i="1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Recommendations</a:t>
            </a:r>
            <a:r>
              <a:rPr dirty="0" sz="2750" spc="-114" i="1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and</a:t>
            </a:r>
            <a:r>
              <a:rPr dirty="0" sz="2750" spc="-105" i="1">
                <a:latin typeface="Trebuchet MS"/>
                <a:cs typeface="Trebuchet MS"/>
              </a:rPr>
              <a:t> </a:t>
            </a:r>
            <a:r>
              <a:rPr dirty="0" sz="2750" spc="-10" i="1">
                <a:latin typeface="Trebuchet MS"/>
                <a:cs typeface="Trebuchet MS"/>
              </a:rPr>
              <a:t>Considerations </a:t>
            </a:r>
            <a:r>
              <a:rPr dirty="0" sz="2750" spc="-180" i="1">
                <a:latin typeface="Trebuchet MS"/>
                <a:cs typeface="Trebuchet MS"/>
              </a:rPr>
              <a:t>for</a:t>
            </a:r>
            <a:r>
              <a:rPr dirty="0" sz="2750" spc="-204" i="1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Cyber</a:t>
            </a:r>
            <a:r>
              <a:rPr dirty="0" sz="2750" spc="-200" i="1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Risk</a:t>
            </a:r>
            <a:r>
              <a:rPr dirty="0" sz="2750" spc="-260" i="1">
                <a:latin typeface="Trebuchet MS"/>
                <a:cs typeface="Trebuchet MS"/>
              </a:rPr>
              <a:t> </a:t>
            </a:r>
            <a:r>
              <a:rPr dirty="0" sz="2750" spc="-25" i="1">
                <a:latin typeface="Trebuchet MS"/>
                <a:cs typeface="Trebuchet MS"/>
              </a:rPr>
              <a:t>Management</a:t>
            </a:r>
            <a:r>
              <a:rPr dirty="0" sz="2750" spc="-25">
                <a:latin typeface="Trebuchet MS"/>
                <a:cs typeface="Trebuchet MS"/>
              </a:rPr>
              <a:t>,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185">
                <a:latin typeface="Trebuchet MS"/>
                <a:cs typeface="Trebuchet MS"/>
              </a:rPr>
              <a:t>SP</a:t>
            </a:r>
            <a:r>
              <a:rPr dirty="0" sz="2750" spc="-20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800-61</a:t>
            </a:r>
            <a:r>
              <a:rPr dirty="0" sz="2750" spc="-160">
                <a:latin typeface="Trebuchet MS"/>
                <a:cs typeface="Trebuchet MS"/>
              </a:rPr>
              <a:t> </a:t>
            </a:r>
            <a:r>
              <a:rPr dirty="0" sz="2750" spc="-130">
                <a:latin typeface="Trebuchet MS"/>
                <a:cs typeface="Trebuchet MS"/>
              </a:rPr>
              <a:t>Rev.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-90">
                <a:latin typeface="Trebuchet MS"/>
                <a:cs typeface="Trebuchet MS"/>
              </a:rPr>
              <a:t>3,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2025.</a:t>
            </a:r>
            <a:endParaRPr sz="2750">
              <a:latin typeface="Trebuchet MS"/>
              <a:cs typeface="Trebuchet MS"/>
            </a:endParaRPr>
          </a:p>
          <a:p>
            <a:pPr marL="558165" indent="-472440">
              <a:lnSpc>
                <a:spcPts val="2790"/>
              </a:lnSpc>
              <a:buAutoNum type="arabicPlain"/>
              <a:tabLst>
                <a:tab pos="558165" algn="l"/>
              </a:tabLst>
            </a:pPr>
            <a:r>
              <a:rPr dirty="0" sz="2750" spc="-80">
                <a:latin typeface="Trebuchet MS"/>
                <a:cs typeface="Trebuchet MS"/>
              </a:rPr>
              <a:t>NIST,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35" i="1">
                <a:latin typeface="Trebuchet MS"/>
                <a:cs typeface="Trebuchet MS"/>
              </a:rPr>
              <a:t>Cybersecurity</a:t>
            </a:r>
            <a:r>
              <a:rPr dirty="0" sz="2750" spc="-140" i="1">
                <a:latin typeface="Trebuchet MS"/>
                <a:cs typeface="Trebuchet MS"/>
              </a:rPr>
              <a:t> </a:t>
            </a:r>
            <a:r>
              <a:rPr dirty="0" sz="2750" spc="-50" i="1">
                <a:latin typeface="Trebuchet MS"/>
                <a:cs typeface="Trebuchet MS"/>
              </a:rPr>
              <a:t>Framework</a:t>
            </a:r>
            <a:r>
              <a:rPr dirty="0" sz="2750" spc="-170" i="1">
                <a:latin typeface="Trebuchet MS"/>
                <a:cs typeface="Trebuchet MS"/>
              </a:rPr>
              <a:t> </a:t>
            </a:r>
            <a:r>
              <a:rPr dirty="0" sz="2750" spc="-90" i="1">
                <a:latin typeface="Trebuchet MS"/>
                <a:cs typeface="Trebuchet MS"/>
              </a:rPr>
              <a:t>2.0</a:t>
            </a:r>
            <a:r>
              <a:rPr dirty="0" sz="2750" spc="-90">
                <a:latin typeface="Trebuchet MS"/>
                <a:cs typeface="Trebuchet MS"/>
              </a:rPr>
              <a:t>,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2024.</a:t>
            </a:r>
            <a:endParaRPr sz="2750">
              <a:latin typeface="Trebuchet MS"/>
              <a:cs typeface="Trebuchet MS"/>
            </a:endParaRPr>
          </a:p>
          <a:p>
            <a:pPr marL="559435" indent="-473709">
              <a:lnSpc>
                <a:spcPts val="3040"/>
              </a:lnSpc>
              <a:buAutoNum type="arabicPlain"/>
              <a:tabLst>
                <a:tab pos="559435" algn="l"/>
              </a:tabLst>
            </a:pPr>
            <a:r>
              <a:rPr dirty="0" sz="2750" spc="140">
                <a:latin typeface="Trebuchet MS"/>
                <a:cs typeface="Trebuchet MS"/>
              </a:rPr>
              <a:t>NCSC,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Small</a:t>
            </a:r>
            <a:r>
              <a:rPr dirty="0" sz="2750" spc="-245" i="1">
                <a:latin typeface="Trebuchet MS"/>
                <a:cs typeface="Trebuchet MS"/>
              </a:rPr>
              <a:t> </a:t>
            </a:r>
            <a:r>
              <a:rPr dirty="0" sz="2750" spc="85" i="1">
                <a:latin typeface="Trebuchet MS"/>
                <a:cs typeface="Trebuchet MS"/>
              </a:rPr>
              <a:t>Business</a:t>
            </a:r>
            <a:r>
              <a:rPr dirty="0" sz="2750" spc="-265" i="1">
                <a:latin typeface="Trebuchet MS"/>
                <a:cs typeface="Trebuchet MS"/>
              </a:rPr>
              <a:t> </a:t>
            </a:r>
            <a:r>
              <a:rPr dirty="0" sz="2750" spc="-50" i="1">
                <a:latin typeface="Trebuchet MS"/>
                <a:cs typeface="Trebuchet MS"/>
              </a:rPr>
              <a:t>Guide:</a:t>
            </a:r>
            <a:r>
              <a:rPr dirty="0" sz="2750" spc="-240" i="1">
                <a:latin typeface="Trebuchet MS"/>
                <a:cs typeface="Trebuchet MS"/>
              </a:rPr>
              <a:t> </a:t>
            </a:r>
            <a:r>
              <a:rPr dirty="0" sz="2750" spc="80" i="1">
                <a:latin typeface="Trebuchet MS"/>
                <a:cs typeface="Trebuchet MS"/>
              </a:rPr>
              <a:t>Response</a:t>
            </a:r>
            <a:r>
              <a:rPr dirty="0" sz="2750" spc="-165" i="1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and</a:t>
            </a:r>
            <a:r>
              <a:rPr dirty="0" sz="2750" spc="-180" i="1">
                <a:latin typeface="Trebuchet MS"/>
                <a:cs typeface="Trebuchet MS"/>
              </a:rPr>
              <a:t> </a:t>
            </a:r>
            <a:r>
              <a:rPr dirty="0" sz="2750" spc="-10" i="1">
                <a:latin typeface="Trebuchet MS"/>
                <a:cs typeface="Trebuchet MS"/>
              </a:rPr>
              <a:t>Recovery</a:t>
            </a:r>
            <a:r>
              <a:rPr dirty="0" sz="2750" spc="-10">
                <a:latin typeface="Trebuchet MS"/>
                <a:cs typeface="Trebuchet MS"/>
              </a:rPr>
              <a:t>.</a:t>
            </a:r>
            <a:endParaRPr sz="2750">
              <a:latin typeface="Trebuchet MS"/>
              <a:cs typeface="Trebuchet MS"/>
            </a:endParaRPr>
          </a:p>
          <a:p>
            <a:pPr marL="559435" indent="-473709">
              <a:lnSpc>
                <a:spcPts val="3045"/>
              </a:lnSpc>
              <a:buAutoNum type="arabicPlain"/>
              <a:tabLst>
                <a:tab pos="559435" algn="l"/>
              </a:tabLst>
            </a:pPr>
            <a:r>
              <a:rPr dirty="0" sz="2750">
                <a:latin typeface="Trebuchet MS"/>
                <a:cs typeface="Trebuchet MS"/>
              </a:rPr>
              <a:t>ENISA,</a:t>
            </a:r>
            <a:r>
              <a:rPr dirty="0" sz="2750" spc="-55">
                <a:latin typeface="Trebuchet MS"/>
                <a:cs typeface="Trebuchet MS"/>
              </a:rPr>
              <a:t> </a:t>
            </a:r>
            <a:r>
              <a:rPr dirty="0" sz="2750" spc="175" i="1">
                <a:latin typeface="Trebuchet MS"/>
                <a:cs typeface="Trebuchet MS"/>
              </a:rPr>
              <a:t>SMEs</a:t>
            </a:r>
            <a:r>
              <a:rPr dirty="0" sz="2750" spc="-175" i="1">
                <a:latin typeface="Trebuchet MS"/>
                <a:cs typeface="Trebuchet MS"/>
              </a:rPr>
              <a:t> </a:t>
            </a:r>
            <a:r>
              <a:rPr dirty="0" sz="2750" spc="-10" i="1">
                <a:latin typeface="Trebuchet MS"/>
                <a:cs typeface="Trebuchet MS"/>
              </a:rPr>
              <a:t>Cybersecurity</a:t>
            </a:r>
            <a:r>
              <a:rPr dirty="0" sz="2750" spc="-10">
                <a:latin typeface="Trebuchet MS"/>
                <a:cs typeface="Trebuchet MS"/>
              </a:rPr>
              <a:t>.</a:t>
            </a:r>
            <a:endParaRPr sz="2750">
              <a:latin typeface="Trebuchet MS"/>
              <a:cs typeface="Trebuchet MS"/>
            </a:endParaRPr>
          </a:p>
          <a:p>
            <a:pPr marL="12700" marR="195580" indent="545465">
              <a:lnSpc>
                <a:spcPts val="3000"/>
              </a:lnSpc>
              <a:spcBef>
                <a:spcPts val="200"/>
              </a:spcBef>
              <a:buAutoNum type="arabicPlain"/>
              <a:tabLst>
                <a:tab pos="558165" algn="l"/>
              </a:tabLst>
            </a:pPr>
            <a:r>
              <a:rPr dirty="0" sz="2750" spc="-114">
                <a:latin typeface="Trebuchet MS"/>
                <a:cs typeface="Trebuchet MS"/>
              </a:rPr>
              <a:t>A.</a:t>
            </a:r>
            <a:r>
              <a:rPr dirty="0" sz="2750" spc="-11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Chidukwani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 spc="-114">
                <a:latin typeface="Trebuchet MS"/>
                <a:cs typeface="Trebuchet MS"/>
              </a:rPr>
              <a:t>et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-125">
                <a:latin typeface="Trebuchet MS"/>
                <a:cs typeface="Trebuchet MS"/>
              </a:rPr>
              <a:t>al.,</a:t>
            </a:r>
            <a:r>
              <a:rPr dirty="0" sz="2750" spc="-360">
                <a:latin typeface="Trebuchet MS"/>
                <a:cs typeface="Trebuchet MS"/>
              </a:rPr>
              <a:t> </a:t>
            </a:r>
            <a:r>
              <a:rPr dirty="0" sz="2750" spc="-35">
                <a:latin typeface="Trebuchet MS"/>
                <a:cs typeface="Trebuchet MS"/>
              </a:rPr>
              <a:t>“Cybersecurity</a:t>
            </a:r>
            <a:r>
              <a:rPr dirty="0" sz="2750" spc="-12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preparedness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of</a:t>
            </a:r>
            <a:r>
              <a:rPr dirty="0" sz="2750" spc="-24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small-</a:t>
            </a:r>
            <a:r>
              <a:rPr dirty="0" sz="2750" spc="-25">
                <a:latin typeface="Trebuchet MS"/>
                <a:cs typeface="Trebuchet MS"/>
              </a:rPr>
              <a:t>to- </a:t>
            </a:r>
            <a:r>
              <a:rPr dirty="0" sz="2750">
                <a:latin typeface="Trebuchet MS"/>
                <a:cs typeface="Trebuchet MS"/>
              </a:rPr>
              <a:t>medium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businesses,”</a:t>
            </a:r>
            <a:r>
              <a:rPr dirty="0" sz="2750" spc="-330">
                <a:latin typeface="Trebuchet MS"/>
                <a:cs typeface="Trebuchet MS"/>
              </a:rPr>
              <a:t> </a:t>
            </a:r>
            <a:r>
              <a:rPr dirty="0" sz="2750" i="1">
                <a:latin typeface="Trebuchet MS"/>
                <a:cs typeface="Trebuchet MS"/>
              </a:rPr>
              <a:t>Computers</a:t>
            </a:r>
            <a:r>
              <a:rPr dirty="0" sz="2750" spc="-160" i="1">
                <a:latin typeface="Trebuchet MS"/>
                <a:cs typeface="Trebuchet MS"/>
              </a:rPr>
              <a:t> </a:t>
            </a:r>
            <a:r>
              <a:rPr dirty="0" sz="2750" spc="-120" i="1">
                <a:latin typeface="Trebuchet MS"/>
                <a:cs typeface="Trebuchet MS"/>
              </a:rPr>
              <a:t>&amp;</a:t>
            </a:r>
            <a:r>
              <a:rPr dirty="0" sz="2750" spc="-130" i="1">
                <a:latin typeface="Trebuchet MS"/>
                <a:cs typeface="Trebuchet MS"/>
              </a:rPr>
              <a:t> </a:t>
            </a:r>
            <a:r>
              <a:rPr dirty="0" sz="2750" spc="-65" i="1">
                <a:latin typeface="Trebuchet MS"/>
                <a:cs typeface="Trebuchet MS"/>
              </a:rPr>
              <a:t>Security</a:t>
            </a:r>
            <a:r>
              <a:rPr dirty="0" sz="2750" spc="-65">
                <a:latin typeface="Trebuchet MS"/>
                <a:cs typeface="Trebuchet MS"/>
              </a:rPr>
              <a:t>,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2024.</a:t>
            </a:r>
            <a:endParaRPr sz="2750">
              <a:latin typeface="Trebuchet MS"/>
              <a:cs typeface="Trebuchet MS"/>
            </a:endParaRPr>
          </a:p>
          <a:p>
            <a:pPr marL="559435" indent="-473709">
              <a:lnSpc>
                <a:spcPts val="2845"/>
              </a:lnSpc>
              <a:buAutoNum type="arabicPlain"/>
              <a:tabLst>
                <a:tab pos="559435" algn="l"/>
              </a:tabLst>
            </a:pPr>
            <a:r>
              <a:rPr dirty="0" sz="2750" spc="-360">
                <a:latin typeface="Trebuchet MS"/>
                <a:cs typeface="Trebuchet MS"/>
              </a:rPr>
              <a:t>J.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Jessing</a:t>
            </a:r>
            <a:r>
              <a:rPr dirty="0" sz="2750" spc="-155">
                <a:latin typeface="Trebuchet MS"/>
                <a:cs typeface="Trebuchet MS"/>
              </a:rPr>
              <a:t> </a:t>
            </a:r>
            <a:r>
              <a:rPr dirty="0" sz="2750" spc="-150">
                <a:latin typeface="Trebuchet MS"/>
                <a:cs typeface="Trebuchet MS"/>
              </a:rPr>
              <a:t>et</a:t>
            </a:r>
            <a:r>
              <a:rPr dirty="0" sz="2750" spc="-155">
                <a:latin typeface="Trebuchet MS"/>
                <a:cs typeface="Trebuchet MS"/>
              </a:rPr>
              <a:t> </a:t>
            </a:r>
            <a:r>
              <a:rPr dirty="0" sz="2750" spc="-140">
                <a:latin typeface="Trebuchet MS"/>
                <a:cs typeface="Trebuchet MS"/>
              </a:rPr>
              <a:t>al.,</a:t>
            </a:r>
            <a:r>
              <a:rPr dirty="0" sz="2750" spc="-29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“Forensic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readiness</a:t>
            </a:r>
            <a:r>
              <a:rPr dirty="0" sz="2750" spc="-245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of</a:t>
            </a:r>
            <a:r>
              <a:rPr dirty="0" sz="2750" spc="-17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small</a:t>
            </a:r>
            <a:r>
              <a:rPr dirty="0" sz="2750" spc="-13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medium-</a:t>
            </a:r>
            <a:r>
              <a:rPr dirty="0" sz="2750" spc="-10">
                <a:latin typeface="Trebuchet MS"/>
                <a:cs typeface="Trebuchet MS"/>
              </a:rPr>
              <a:t>sized</a:t>
            </a:r>
            <a:endParaRPr sz="2750">
              <a:latin typeface="Trebuchet MS"/>
              <a:cs typeface="Trebuchet MS"/>
            </a:endParaRPr>
          </a:p>
          <a:p>
            <a:pPr marL="12700">
              <a:lnSpc>
                <a:spcPts val="3040"/>
              </a:lnSpc>
            </a:pPr>
            <a:r>
              <a:rPr dirty="0" sz="2750" spc="-30">
                <a:latin typeface="Trebuchet MS"/>
                <a:cs typeface="Trebuchet MS"/>
              </a:rPr>
              <a:t>enterprises</a:t>
            </a:r>
            <a:r>
              <a:rPr dirty="0" sz="2750" spc="-170">
                <a:latin typeface="Trebuchet MS"/>
                <a:cs typeface="Trebuchet MS"/>
              </a:rPr>
              <a:t> </a:t>
            </a:r>
            <a:r>
              <a:rPr dirty="0" sz="2750" spc="-65">
                <a:latin typeface="Trebuchet MS"/>
                <a:cs typeface="Trebuchet MS"/>
              </a:rPr>
              <a:t>from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police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 spc="-100">
                <a:latin typeface="Trebuchet MS"/>
                <a:cs typeface="Trebuchet MS"/>
              </a:rPr>
              <a:t>perspective,”</a:t>
            </a:r>
            <a:r>
              <a:rPr dirty="0" sz="2750" spc="-31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2025.</a:t>
            </a:r>
            <a:endParaRPr sz="2750">
              <a:latin typeface="Trebuchet MS"/>
              <a:cs typeface="Trebuchet MS"/>
            </a:endParaRPr>
          </a:p>
          <a:p>
            <a:pPr marL="12700" marR="173990" indent="546735">
              <a:lnSpc>
                <a:spcPct val="92200"/>
              </a:lnSpc>
              <a:spcBef>
                <a:spcPts val="110"/>
              </a:spcBef>
              <a:buAutoNum type="arabicPlain" startAt="7"/>
              <a:tabLst>
                <a:tab pos="559435" algn="l"/>
              </a:tabLst>
            </a:pPr>
            <a:r>
              <a:rPr dirty="0" sz="2750" spc="-45">
                <a:latin typeface="Trebuchet MS"/>
                <a:cs typeface="Trebuchet MS"/>
              </a:rPr>
              <a:t>H.</a:t>
            </a:r>
            <a:r>
              <a:rPr dirty="0" sz="2750" spc="-225">
                <a:latin typeface="Trebuchet MS"/>
                <a:cs typeface="Trebuchet MS"/>
              </a:rPr>
              <a:t> </a:t>
            </a:r>
            <a:r>
              <a:rPr dirty="0" sz="2750" spc="-320">
                <a:latin typeface="Trebuchet MS"/>
                <a:cs typeface="Trebuchet MS"/>
              </a:rPr>
              <a:t>J.</a:t>
            </a:r>
            <a:r>
              <a:rPr dirty="0" sz="2750" spc="-204">
                <a:latin typeface="Trebuchet MS"/>
                <a:cs typeface="Trebuchet MS"/>
              </a:rPr>
              <a:t> </a:t>
            </a:r>
            <a:r>
              <a:rPr dirty="0" sz="2750" spc="-110">
                <a:latin typeface="Trebuchet MS"/>
                <a:cs typeface="Trebuchet MS"/>
              </a:rPr>
              <a:t>Ofte,</a:t>
            </a:r>
            <a:r>
              <a:rPr dirty="0" sz="2750" spc="-295">
                <a:latin typeface="Trebuchet MS"/>
                <a:cs typeface="Trebuchet MS"/>
              </a:rPr>
              <a:t> </a:t>
            </a:r>
            <a:r>
              <a:rPr dirty="0" sz="2750" spc="-125">
                <a:latin typeface="Trebuchet MS"/>
                <a:cs typeface="Trebuchet MS"/>
              </a:rPr>
              <a:t>“The</a:t>
            </a:r>
            <a:r>
              <a:rPr dirty="0" sz="2750" spc="-21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awareness</a:t>
            </a:r>
            <a:r>
              <a:rPr dirty="0" sz="2750" spc="-254">
                <a:latin typeface="Trebuchet MS"/>
                <a:cs typeface="Trebuchet MS"/>
              </a:rPr>
              <a:t> </a:t>
            </a:r>
            <a:r>
              <a:rPr dirty="0" sz="2750" spc="-60">
                <a:latin typeface="Trebuchet MS"/>
                <a:cs typeface="Trebuchet MS"/>
              </a:rPr>
              <a:t>of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55">
                <a:latin typeface="Trebuchet MS"/>
                <a:cs typeface="Trebuchet MS"/>
              </a:rPr>
              <a:t>operators: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</a:t>
            </a:r>
            <a:r>
              <a:rPr dirty="0" sz="2750" spc="-14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goal-</a:t>
            </a:r>
            <a:r>
              <a:rPr dirty="0" sz="2750" spc="-60">
                <a:latin typeface="Trebuchet MS"/>
                <a:cs typeface="Trebuchet MS"/>
              </a:rPr>
              <a:t>directed</a:t>
            </a:r>
            <a:r>
              <a:rPr dirty="0" sz="2750" spc="-229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task </a:t>
            </a:r>
            <a:r>
              <a:rPr dirty="0" sz="2750">
                <a:latin typeface="Trebuchet MS"/>
                <a:cs typeface="Trebuchet MS"/>
              </a:rPr>
              <a:t>analysis</a:t>
            </a:r>
            <a:r>
              <a:rPr dirty="0" sz="2750" spc="-165">
                <a:latin typeface="Trebuchet MS"/>
                <a:cs typeface="Trebuchet MS"/>
              </a:rPr>
              <a:t> </a:t>
            </a:r>
            <a:r>
              <a:rPr dirty="0" sz="2750" spc="-55">
                <a:latin typeface="Trebuchet MS"/>
                <a:cs typeface="Trebuchet MS"/>
              </a:rPr>
              <a:t>in</a:t>
            </a:r>
            <a:r>
              <a:rPr dirty="0" sz="2750" spc="-200">
                <a:latin typeface="Trebuchet MS"/>
                <a:cs typeface="Trebuchet MS"/>
              </a:rPr>
              <a:t> </a:t>
            </a:r>
            <a:r>
              <a:rPr dirty="0" sz="2750" spc="245">
                <a:latin typeface="Trebuchet MS"/>
                <a:cs typeface="Trebuchet MS"/>
              </a:rPr>
              <a:t>SOCs</a:t>
            </a:r>
            <a:r>
              <a:rPr dirty="0" sz="2750" spc="-245">
                <a:latin typeface="Trebuchet MS"/>
                <a:cs typeface="Trebuchet MS"/>
              </a:rPr>
              <a:t> </a:t>
            </a:r>
            <a:r>
              <a:rPr dirty="0" sz="2750" spc="-95">
                <a:latin typeface="Trebuchet MS"/>
                <a:cs typeface="Trebuchet MS"/>
              </a:rPr>
              <a:t>for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 spc="-65">
                <a:latin typeface="Trebuchet MS"/>
                <a:cs typeface="Trebuchet MS"/>
              </a:rPr>
              <a:t>critical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-105">
                <a:latin typeface="Trebuchet MS"/>
                <a:cs typeface="Trebuchet MS"/>
              </a:rPr>
              <a:t>infrastructure,”</a:t>
            </a:r>
            <a:r>
              <a:rPr dirty="0" sz="2750" spc="-270">
                <a:latin typeface="Trebuchet MS"/>
                <a:cs typeface="Trebuchet MS"/>
              </a:rPr>
              <a:t> </a:t>
            </a:r>
            <a:r>
              <a:rPr dirty="0" sz="2750" spc="-90" i="1">
                <a:latin typeface="Trebuchet MS"/>
                <a:cs typeface="Trebuchet MS"/>
              </a:rPr>
              <a:t>International</a:t>
            </a:r>
            <a:r>
              <a:rPr dirty="0" sz="2750" spc="-135" i="1">
                <a:latin typeface="Trebuchet MS"/>
                <a:cs typeface="Trebuchet MS"/>
              </a:rPr>
              <a:t> </a:t>
            </a:r>
            <a:r>
              <a:rPr dirty="0" sz="2750" spc="-105" i="1">
                <a:latin typeface="Trebuchet MS"/>
                <a:cs typeface="Trebuchet MS"/>
              </a:rPr>
              <a:t>Journal</a:t>
            </a:r>
            <a:r>
              <a:rPr dirty="0" sz="2750" spc="-215" i="1">
                <a:latin typeface="Trebuchet MS"/>
                <a:cs typeface="Trebuchet MS"/>
              </a:rPr>
              <a:t> </a:t>
            </a:r>
            <a:r>
              <a:rPr dirty="0" sz="2750" spc="-25" i="1">
                <a:latin typeface="Trebuchet MS"/>
                <a:cs typeface="Trebuchet MS"/>
              </a:rPr>
              <a:t>of </a:t>
            </a:r>
            <a:r>
              <a:rPr dirty="0" sz="2750" spc="-85" i="1">
                <a:latin typeface="Trebuchet MS"/>
                <a:cs typeface="Trebuchet MS"/>
              </a:rPr>
              <a:t>Information</a:t>
            </a:r>
            <a:r>
              <a:rPr dirty="0" sz="2750" spc="-180" i="1">
                <a:latin typeface="Trebuchet MS"/>
                <a:cs typeface="Trebuchet MS"/>
              </a:rPr>
              <a:t> </a:t>
            </a:r>
            <a:r>
              <a:rPr dirty="0" sz="2750" spc="-60" i="1">
                <a:latin typeface="Trebuchet MS"/>
                <a:cs typeface="Trebuchet MS"/>
              </a:rPr>
              <a:t>Security</a:t>
            </a:r>
            <a:r>
              <a:rPr dirty="0" sz="2750" spc="-60">
                <a:latin typeface="Trebuchet MS"/>
                <a:cs typeface="Trebuchet MS"/>
              </a:rPr>
              <a:t>,</a:t>
            </a:r>
            <a:r>
              <a:rPr dirty="0" sz="2750" spc="-19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2024.</a:t>
            </a:r>
            <a:endParaRPr sz="2750">
              <a:latin typeface="Trebuchet MS"/>
              <a:cs typeface="Trebuchet MS"/>
            </a:endParaRPr>
          </a:p>
          <a:p>
            <a:pPr marL="12700" marR="5080" indent="546735">
              <a:lnSpc>
                <a:spcPts val="3000"/>
              </a:lnSpc>
              <a:spcBef>
                <a:spcPts val="55"/>
              </a:spcBef>
              <a:buAutoNum type="arabicPlain" startAt="7"/>
              <a:tabLst>
                <a:tab pos="559435" algn="l"/>
              </a:tabLst>
            </a:pPr>
            <a:r>
              <a:rPr dirty="0" sz="2750" spc="-390">
                <a:latin typeface="Trebuchet MS"/>
                <a:cs typeface="Trebuchet MS"/>
              </a:rPr>
              <a:t>T.</a:t>
            </a:r>
            <a:r>
              <a:rPr dirty="0" sz="2750" spc="-12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Vassiliadis</a:t>
            </a:r>
            <a:r>
              <a:rPr dirty="0" sz="2750" spc="-15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and</a:t>
            </a:r>
            <a:r>
              <a:rPr dirty="0" sz="2750" spc="-135">
                <a:latin typeface="Trebuchet MS"/>
                <a:cs typeface="Trebuchet MS"/>
              </a:rPr>
              <a:t> </a:t>
            </a:r>
            <a:r>
              <a:rPr dirty="0" sz="2750" spc="-114">
                <a:latin typeface="Trebuchet MS"/>
                <a:cs typeface="Trebuchet MS"/>
              </a:rPr>
              <a:t>A.</a:t>
            </a:r>
            <a:r>
              <a:rPr dirty="0" sz="2750" spc="-75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Ntantogian,</a:t>
            </a:r>
            <a:r>
              <a:rPr dirty="0" sz="2750" spc="-190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study</a:t>
            </a:r>
            <a:r>
              <a:rPr dirty="0" sz="2750" spc="-12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on</a:t>
            </a:r>
            <a:r>
              <a:rPr dirty="0" sz="2750" spc="-180">
                <a:latin typeface="Trebuchet MS"/>
                <a:cs typeface="Trebuchet MS"/>
              </a:rPr>
              <a:t> </a:t>
            </a:r>
            <a:r>
              <a:rPr dirty="0" sz="2750" spc="-45">
                <a:latin typeface="Trebuchet MS"/>
                <a:cs typeface="Trebuchet MS"/>
              </a:rPr>
              <a:t>incident</a:t>
            </a:r>
            <a:r>
              <a:rPr dirty="0" sz="2750" spc="-145">
                <a:latin typeface="Trebuchet MS"/>
                <a:cs typeface="Trebuchet MS"/>
              </a:rPr>
              <a:t> </a:t>
            </a:r>
            <a:r>
              <a:rPr dirty="0" sz="2750">
                <a:latin typeface="Trebuchet MS"/>
                <a:cs typeface="Trebuchet MS"/>
              </a:rPr>
              <a:t>response</a:t>
            </a:r>
            <a:r>
              <a:rPr dirty="0" sz="2750" spc="-105">
                <a:latin typeface="Trebuchet MS"/>
                <a:cs typeface="Trebuchet MS"/>
              </a:rPr>
              <a:t> </a:t>
            </a:r>
            <a:r>
              <a:rPr dirty="0" sz="2750" spc="-25">
                <a:latin typeface="Trebuchet MS"/>
                <a:cs typeface="Trebuchet MS"/>
              </a:rPr>
              <a:t>and </a:t>
            </a:r>
            <a:r>
              <a:rPr dirty="0" sz="2750" spc="-80">
                <a:latin typeface="Trebuchet MS"/>
                <a:cs typeface="Trebuchet MS"/>
              </a:rPr>
              <a:t>digital</a:t>
            </a:r>
            <a:r>
              <a:rPr dirty="0" sz="2750" spc="-220">
                <a:latin typeface="Trebuchet MS"/>
                <a:cs typeface="Trebuchet MS"/>
              </a:rPr>
              <a:t> </a:t>
            </a:r>
            <a:r>
              <a:rPr dirty="0" sz="2750" spc="-30">
                <a:latin typeface="Trebuchet MS"/>
                <a:cs typeface="Trebuchet MS"/>
              </a:rPr>
              <a:t>forensic</a:t>
            </a:r>
            <a:r>
              <a:rPr dirty="0" sz="2750" spc="-120">
                <a:latin typeface="Trebuchet MS"/>
                <a:cs typeface="Trebuchet MS"/>
              </a:rPr>
              <a:t> </a:t>
            </a:r>
            <a:r>
              <a:rPr dirty="0" sz="2750" spc="-20">
                <a:latin typeface="Trebuchet MS"/>
                <a:cs typeface="Trebuchet MS"/>
              </a:rPr>
              <a:t>readiness,</a:t>
            </a:r>
            <a:r>
              <a:rPr dirty="0" sz="2750" spc="-215">
                <a:latin typeface="Trebuchet MS"/>
                <a:cs typeface="Trebuchet MS"/>
              </a:rPr>
              <a:t> </a:t>
            </a:r>
            <a:r>
              <a:rPr dirty="0" sz="2750" spc="-10">
                <a:latin typeface="Trebuchet MS"/>
                <a:cs typeface="Trebuchet MS"/>
              </a:rPr>
              <a:t>2024.</a:t>
            </a:r>
            <a:endParaRPr sz="2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2026-04-20T09:38:59Z</dcterms:created>
  <dcterms:modified xsi:type="dcterms:W3CDTF">2026-04-20T09:38:59Z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2026-04-19T00:00:00Z</vt:filetime>
  </property>
  <property fmtid="{D5CDD505-2E9C-101B-9397-08002B2CF9AE}" pid="3" name="LastSaved">
    <vt:filetime>2026-04-20T00:00:00Z</vt:filetime>
  </property>
</Properties>
</file>