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4" r:id="rId2"/>
    <p:sldId id="257" r:id="rId3"/>
    <p:sldId id="258" r:id="rId4"/>
    <p:sldId id="266" r:id="rId5"/>
    <p:sldId id="259" r:id="rId6"/>
    <p:sldId id="268" r:id="rId7"/>
    <p:sldId id="260" r:id="rId8"/>
    <p:sldId id="261" r:id="rId9"/>
    <p:sldId id="262" r:id="rId10"/>
    <p:sldId id="263"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70"/>
    <p:restoredTop sz="94658"/>
  </p:normalViewPr>
  <p:slideViewPr>
    <p:cSldViewPr snapToGrid="0" snapToObjects="1">
      <p:cViewPr varScale="1">
        <p:scale>
          <a:sx n="120" d="100"/>
          <a:sy n="120" d="100"/>
        </p:scale>
        <p:origin x="912" y="184"/>
      </p:cViewPr>
      <p:guideLst/>
    </p:cSldViewPr>
  </p:slideViewPr>
  <p:notesTextViewPr>
    <p:cViewPr>
      <p:scale>
        <a:sx n="85" d="100"/>
        <a:sy n="8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53A54-F0EE-FA48-BD09-B892B2549239}" type="doc">
      <dgm:prSet loTypeId="urn:microsoft.com/office/officeart/2005/8/layout/default" loCatId="" qsTypeId="urn:microsoft.com/office/officeart/2005/8/quickstyle/simple3" qsCatId="simple" csTypeId="urn:microsoft.com/office/officeart/2005/8/colors/accent1_5" csCatId="accent1" phldr="1"/>
      <dgm:spPr/>
      <dgm:t>
        <a:bodyPr/>
        <a:lstStyle/>
        <a:p>
          <a:endParaRPr lang="en-US"/>
        </a:p>
      </dgm:t>
    </dgm:pt>
    <dgm:pt modelId="{F3976832-792F-0246-8F49-AA2220DA9665}">
      <dgm:prSet phldrT="[Text]" custT="1"/>
      <dgm:spPr/>
      <dgm:t>
        <a:bodyPr/>
        <a:lstStyle/>
        <a:p>
          <a:r>
            <a:rPr lang="en-US" sz="1600" b="0" i="0" dirty="0">
              <a:latin typeface="Arial" panose="020B0604020202020204" pitchFamily="34" charset="0"/>
              <a:cs typeface="Arial" panose="020B0604020202020204" pitchFamily="34" charset="0"/>
            </a:rPr>
            <a:t>Shona, is three years old and just started nursery</a:t>
          </a:r>
          <a:r>
            <a:rPr lang="en-GB" sz="1600" b="0" i="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B9176C96-CFC2-8441-955B-CEDD77B05245}" type="parTrans" cxnId="{3A29662C-6B12-8446-99BA-A9015809D2D6}">
      <dgm:prSet/>
      <dgm:spPr/>
      <dgm:t>
        <a:bodyPr/>
        <a:lstStyle/>
        <a:p>
          <a:endParaRPr lang="en-US"/>
        </a:p>
      </dgm:t>
    </dgm:pt>
    <dgm:pt modelId="{C886C707-B894-A548-9B5D-0C8D682AE2BD}" type="sibTrans" cxnId="{3A29662C-6B12-8446-99BA-A9015809D2D6}">
      <dgm:prSet/>
      <dgm:spPr/>
      <dgm:t>
        <a:bodyPr/>
        <a:lstStyle/>
        <a:p>
          <a:endParaRPr lang="en-US"/>
        </a:p>
      </dgm:t>
    </dgm:pt>
    <dgm:pt modelId="{C2E81971-35CA-E849-B766-94201AAD88A3}">
      <dgm:prSet custT="1"/>
      <dgm:spPr/>
      <dgm:t>
        <a:bodyPr/>
        <a:lstStyle/>
        <a:p>
          <a:r>
            <a:rPr lang="en-GB" sz="1600" b="0" i="0" dirty="0">
              <a:latin typeface="Arial" panose="020B0604020202020204" pitchFamily="34" charset="0"/>
              <a:cs typeface="Arial" panose="020B0604020202020204" pitchFamily="34" charset="0"/>
            </a:rPr>
            <a:t> She </a:t>
          </a:r>
          <a:r>
            <a:rPr lang="en-US" sz="1600" b="0" i="0" dirty="0">
              <a:latin typeface="Arial" panose="020B0604020202020204" pitchFamily="34" charset="0"/>
              <a:cs typeface="Arial" panose="020B0604020202020204" pitchFamily="34" charset="0"/>
            </a:rPr>
            <a:t>becomes nervous when left with caregivers.</a:t>
          </a:r>
          <a:endParaRPr lang="en-GB" sz="1600" b="0" i="0" dirty="0">
            <a:latin typeface="Arial" panose="020B0604020202020204" pitchFamily="34" charset="0"/>
            <a:cs typeface="Arial" panose="020B0604020202020204" pitchFamily="34" charset="0"/>
          </a:endParaRPr>
        </a:p>
      </dgm:t>
    </dgm:pt>
    <dgm:pt modelId="{7ECC5590-714A-9F4B-871B-D3DD0C6CA1C7}" type="parTrans" cxnId="{121EE6F0-581B-C94B-9A72-CE6F4D07DC9E}">
      <dgm:prSet/>
      <dgm:spPr/>
      <dgm:t>
        <a:bodyPr/>
        <a:lstStyle/>
        <a:p>
          <a:endParaRPr lang="en-US"/>
        </a:p>
      </dgm:t>
    </dgm:pt>
    <dgm:pt modelId="{8ADF84E4-7398-604E-9EF3-A956A82E1773}" type="sibTrans" cxnId="{121EE6F0-581B-C94B-9A72-CE6F4D07DC9E}">
      <dgm:prSet/>
      <dgm:spPr/>
      <dgm:t>
        <a:bodyPr/>
        <a:lstStyle/>
        <a:p>
          <a:endParaRPr lang="en-US"/>
        </a:p>
      </dgm:t>
    </dgm:pt>
    <dgm:pt modelId="{66BA715C-AD20-4C42-88FF-8778529CD379}">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She struggles with group activities and has poor verbal communication skills.</a:t>
          </a:r>
          <a:endParaRPr lang="en-GB" sz="1600" b="0" i="0" dirty="0">
            <a:latin typeface="Arial" panose="020B0604020202020204" pitchFamily="34" charset="0"/>
            <a:cs typeface="Arial" panose="020B0604020202020204" pitchFamily="34" charset="0"/>
          </a:endParaRPr>
        </a:p>
      </dgm:t>
    </dgm:pt>
    <dgm:pt modelId="{8A93AAA0-86DC-D44D-A117-50C5F307EB54}" type="parTrans" cxnId="{CF5C407C-F70B-A741-91CF-3D5DF75FB85E}">
      <dgm:prSet/>
      <dgm:spPr/>
      <dgm:t>
        <a:bodyPr/>
        <a:lstStyle/>
        <a:p>
          <a:endParaRPr lang="en-US"/>
        </a:p>
      </dgm:t>
    </dgm:pt>
    <dgm:pt modelId="{4D235987-3083-964A-965B-B47996E9445D}" type="sibTrans" cxnId="{CF5C407C-F70B-A741-91CF-3D5DF75FB85E}">
      <dgm:prSet/>
      <dgm:spPr/>
      <dgm:t>
        <a:bodyPr/>
        <a:lstStyle/>
        <a:p>
          <a:endParaRPr lang="en-US"/>
        </a:p>
      </dgm:t>
    </dgm:pt>
    <dgm:pt modelId="{A000BE93-930E-6A44-8BD0-BAC462305C52}">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These actions suggest that she could require assistance with social interaction, communication, emotional stability and confidence</a:t>
          </a:r>
          <a:r>
            <a:rPr lang="en-GB" sz="1600" b="0" i="0" dirty="0">
              <a:latin typeface="Arial" panose="020B0604020202020204" pitchFamily="34" charset="0"/>
              <a:cs typeface="Arial" panose="020B0604020202020204" pitchFamily="34" charset="0"/>
            </a:rPr>
            <a:t>.</a:t>
          </a:r>
        </a:p>
      </dgm:t>
    </dgm:pt>
    <dgm:pt modelId="{43237FE7-6814-FD42-8708-19705220A1CD}" type="parTrans" cxnId="{82A1C92D-C93B-D14C-B746-9AD2C73A2B73}">
      <dgm:prSet/>
      <dgm:spPr/>
      <dgm:t>
        <a:bodyPr/>
        <a:lstStyle/>
        <a:p>
          <a:endParaRPr lang="en-US"/>
        </a:p>
      </dgm:t>
    </dgm:pt>
    <dgm:pt modelId="{38927C06-C71E-6B4D-9D18-3515D19754C3}" type="sibTrans" cxnId="{82A1C92D-C93B-D14C-B746-9AD2C73A2B73}">
      <dgm:prSet/>
      <dgm:spPr/>
      <dgm:t>
        <a:bodyPr/>
        <a:lstStyle/>
        <a:p>
          <a:endParaRPr lang="en-US"/>
        </a:p>
      </dgm:t>
    </dgm:pt>
    <dgm:pt modelId="{9C32F6AD-9B04-F44C-BADC-CBD31FF4BFE1}">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Instead of assuming that a single behaviour pattern has one justification, the goal as a practitioner is to recognise her unique demands.</a:t>
          </a:r>
          <a:endParaRPr lang="en-GB" sz="1600" b="0" i="0" dirty="0">
            <a:latin typeface="Arial" panose="020B0604020202020204" pitchFamily="34" charset="0"/>
            <a:cs typeface="Arial" panose="020B0604020202020204" pitchFamily="34" charset="0"/>
          </a:endParaRPr>
        </a:p>
      </dgm:t>
    </dgm:pt>
    <dgm:pt modelId="{C290F27E-A70F-5949-990F-DABCA3F7CD3B}" type="parTrans" cxnId="{CD07797E-768F-1B45-A4FD-C2133DCA6D16}">
      <dgm:prSet/>
      <dgm:spPr/>
      <dgm:t>
        <a:bodyPr/>
        <a:lstStyle/>
        <a:p>
          <a:endParaRPr lang="en-US"/>
        </a:p>
      </dgm:t>
    </dgm:pt>
    <dgm:pt modelId="{8E732E74-C5E6-7F47-B65A-B795158B42E9}" type="sibTrans" cxnId="{CD07797E-768F-1B45-A4FD-C2133DCA6D16}">
      <dgm:prSet/>
      <dgm:spPr/>
      <dgm:t>
        <a:bodyPr/>
        <a:lstStyle/>
        <a:p>
          <a:endParaRPr lang="en-US"/>
        </a:p>
      </dgm:t>
    </dgm:pt>
    <dgm:pt modelId="{99B8D807-A9AC-7F49-B1EB-7941DBA429AC}">
      <dgm:prSet custT="1"/>
      <dgm:spPr/>
      <dgm:t>
        <a:bodyPr/>
        <a:lstStyle/>
        <a:p>
          <a:r>
            <a:rPr lang="en-US" sz="1600" b="0" i="0" dirty="0">
              <a:latin typeface="Arial" panose="020B0604020202020204" pitchFamily="34" charset="0"/>
              <a:cs typeface="Arial" panose="020B0604020202020204" pitchFamily="34" charset="0"/>
            </a:rPr>
            <a:t>Bowlby's theory assists in explaining how Shona’s growth could be affecting her feelings and safety. Having a secure relationship may help her feel confident to interact with others, and chances for independence.</a:t>
          </a:r>
          <a:endParaRPr lang="en-GB" sz="1600" b="0" i="0" dirty="0">
            <a:latin typeface="Arial" panose="020B0604020202020204" pitchFamily="34" charset="0"/>
            <a:cs typeface="Arial" panose="020B0604020202020204" pitchFamily="34" charset="0"/>
          </a:endParaRPr>
        </a:p>
      </dgm:t>
    </dgm:pt>
    <dgm:pt modelId="{7471FE8D-AC92-4F4D-B62E-BF5B2DBC84E8}" type="parTrans" cxnId="{6A0D44F6-A685-EC4D-B1C5-1A0F08BCB38E}">
      <dgm:prSet/>
      <dgm:spPr/>
      <dgm:t>
        <a:bodyPr/>
        <a:lstStyle/>
        <a:p>
          <a:endParaRPr lang="en-US"/>
        </a:p>
      </dgm:t>
    </dgm:pt>
    <dgm:pt modelId="{AF200F9A-CAD9-1A46-960B-27F95EBE6537}" type="sibTrans" cxnId="{6A0D44F6-A685-EC4D-B1C5-1A0F08BCB38E}">
      <dgm:prSet/>
      <dgm:spPr/>
      <dgm:t>
        <a:bodyPr/>
        <a:lstStyle/>
        <a:p>
          <a:endParaRPr lang="en-US"/>
        </a:p>
      </dgm:t>
    </dgm:pt>
    <dgm:pt modelId="{9A9B51E6-6E68-4A45-93B3-5BD49B251D16}" type="pres">
      <dgm:prSet presAssocID="{26953A54-F0EE-FA48-BD09-B892B2549239}" presName="diagram" presStyleCnt="0">
        <dgm:presLayoutVars>
          <dgm:dir/>
          <dgm:resizeHandles val="exact"/>
        </dgm:presLayoutVars>
      </dgm:prSet>
      <dgm:spPr/>
    </dgm:pt>
    <dgm:pt modelId="{7BC80927-A52F-914E-860D-C5000D8219FE}" type="pres">
      <dgm:prSet presAssocID="{F3976832-792F-0246-8F49-AA2220DA9665}" presName="node" presStyleLbl="node1" presStyleIdx="0" presStyleCnt="6">
        <dgm:presLayoutVars>
          <dgm:bulletEnabled val="1"/>
        </dgm:presLayoutVars>
      </dgm:prSet>
      <dgm:spPr/>
    </dgm:pt>
    <dgm:pt modelId="{7D5D1E13-F89D-E14A-8963-C0D12D1E44CC}" type="pres">
      <dgm:prSet presAssocID="{C886C707-B894-A548-9B5D-0C8D682AE2BD}" presName="sibTrans" presStyleCnt="0"/>
      <dgm:spPr/>
    </dgm:pt>
    <dgm:pt modelId="{AD243E4F-C398-194A-B3E1-B41CAD0CF630}" type="pres">
      <dgm:prSet presAssocID="{C2E81971-35CA-E849-B766-94201AAD88A3}" presName="node" presStyleLbl="node1" presStyleIdx="1" presStyleCnt="6">
        <dgm:presLayoutVars>
          <dgm:bulletEnabled val="1"/>
        </dgm:presLayoutVars>
      </dgm:prSet>
      <dgm:spPr/>
    </dgm:pt>
    <dgm:pt modelId="{28F08F29-E060-044A-982D-8CFFB329CBD6}" type="pres">
      <dgm:prSet presAssocID="{8ADF84E4-7398-604E-9EF3-A956A82E1773}" presName="sibTrans" presStyleCnt="0"/>
      <dgm:spPr/>
    </dgm:pt>
    <dgm:pt modelId="{9390D985-5AA8-EC44-BB01-4BF2445C27D6}" type="pres">
      <dgm:prSet presAssocID="{66BA715C-AD20-4C42-88FF-8778529CD379}" presName="node" presStyleLbl="node1" presStyleIdx="2" presStyleCnt="6">
        <dgm:presLayoutVars>
          <dgm:bulletEnabled val="1"/>
        </dgm:presLayoutVars>
      </dgm:prSet>
      <dgm:spPr/>
    </dgm:pt>
    <dgm:pt modelId="{5B4FE717-900C-0046-9F77-E313186DC8AF}" type="pres">
      <dgm:prSet presAssocID="{4D235987-3083-964A-965B-B47996E9445D}" presName="sibTrans" presStyleCnt="0"/>
      <dgm:spPr/>
    </dgm:pt>
    <dgm:pt modelId="{43BCB461-B700-2B49-94DD-631E6B130A74}" type="pres">
      <dgm:prSet presAssocID="{A000BE93-930E-6A44-8BD0-BAC462305C52}" presName="node" presStyleLbl="node1" presStyleIdx="3" presStyleCnt="6">
        <dgm:presLayoutVars>
          <dgm:bulletEnabled val="1"/>
        </dgm:presLayoutVars>
      </dgm:prSet>
      <dgm:spPr/>
    </dgm:pt>
    <dgm:pt modelId="{D8F0C20D-EBF5-764B-8AD6-F63E208F916A}" type="pres">
      <dgm:prSet presAssocID="{38927C06-C71E-6B4D-9D18-3515D19754C3}" presName="sibTrans" presStyleCnt="0"/>
      <dgm:spPr/>
    </dgm:pt>
    <dgm:pt modelId="{593820BF-A9EA-014A-B2DA-586EE16942BF}" type="pres">
      <dgm:prSet presAssocID="{9C32F6AD-9B04-F44C-BADC-CBD31FF4BFE1}" presName="node" presStyleLbl="node1" presStyleIdx="4" presStyleCnt="6">
        <dgm:presLayoutVars>
          <dgm:bulletEnabled val="1"/>
        </dgm:presLayoutVars>
      </dgm:prSet>
      <dgm:spPr/>
    </dgm:pt>
    <dgm:pt modelId="{251C0280-4289-D44E-B19B-C803B16F8562}" type="pres">
      <dgm:prSet presAssocID="{8E732E74-C5E6-7F47-B65A-B795158B42E9}" presName="sibTrans" presStyleCnt="0"/>
      <dgm:spPr/>
    </dgm:pt>
    <dgm:pt modelId="{F4FE626D-0FF0-A248-97D5-6A692903CCD2}" type="pres">
      <dgm:prSet presAssocID="{99B8D807-A9AC-7F49-B1EB-7941DBA429AC}" presName="node" presStyleLbl="node1" presStyleIdx="5" presStyleCnt="6">
        <dgm:presLayoutVars>
          <dgm:bulletEnabled val="1"/>
        </dgm:presLayoutVars>
      </dgm:prSet>
      <dgm:spPr/>
    </dgm:pt>
  </dgm:ptLst>
  <dgm:cxnLst>
    <dgm:cxn modelId="{F246F911-2AC8-8640-9F41-A91CD4D3B8A8}" type="presOf" srcId="{9C32F6AD-9B04-F44C-BADC-CBD31FF4BFE1}" destId="{593820BF-A9EA-014A-B2DA-586EE16942BF}" srcOrd="0" destOrd="0" presId="urn:microsoft.com/office/officeart/2005/8/layout/default"/>
    <dgm:cxn modelId="{8F382F25-09BE-A44A-827E-9751DB6D2024}" type="presOf" srcId="{F3976832-792F-0246-8F49-AA2220DA9665}" destId="{7BC80927-A52F-914E-860D-C5000D8219FE}" srcOrd="0" destOrd="0" presId="urn:microsoft.com/office/officeart/2005/8/layout/default"/>
    <dgm:cxn modelId="{3A29662C-6B12-8446-99BA-A9015809D2D6}" srcId="{26953A54-F0EE-FA48-BD09-B892B2549239}" destId="{F3976832-792F-0246-8F49-AA2220DA9665}" srcOrd="0" destOrd="0" parTransId="{B9176C96-CFC2-8441-955B-CEDD77B05245}" sibTransId="{C886C707-B894-A548-9B5D-0C8D682AE2BD}"/>
    <dgm:cxn modelId="{661DAA2D-BB0A-5D4F-9989-C208B4521FF8}" type="presOf" srcId="{A000BE93-930E-6A44-8BD0-BAC462305C52}" destId="{43BCB461-B700-2B49-94DD-631E6B130A74}" srcOrd="0" destOrd="0" presId="urn:microsoft.com/office/officeart/2005/8/layout/default"/>
    <dgm:cxn modelId="{82A1C92D-C93B-D14C-B746-9AD2C73A2B73}" srcId="{26953A54-F0EE-FA48-BD09-B892B2549239}" destId="{A000BE93-930E-6A44-8BD0-BAC462305C52}" srcOrd="3" destOrd="0" parTransId="{43237FE7-6814-FD42-8708-19705220A1CD}" sibTransId="{38927C06-C71E-6B4D-9D18-3515D19754C3}"/>
    <dgm:cxn modelId="{691AF243-93FD-A540-ACFA-673C831F954D}" type="presOf" srcId="{26953A54-F0EE-FA48-BD09-B892B2549239}" destId="{9A9B51E6-6E68-4A45-93B3-5BD49B251D16}" srcOrd="0" destOrd="0" presId="urn:microsoft.com/office/officeart/2005/8/layout/default"/>
    <dgm:cxn modelId="{CF5C407C-F70B-A741-91CF-3D5DF75FB85E}" srcId="{26953A54-F0EE-FA48-BD09-B892B2549239}" destId="{66BA715C-AD20-4C42-88FF-8778529CD379}" srcOrd="2" destOrd="0" parTransId="{8A93AAA0-86DC-D44D-A117-50C5F307EB54}" sibTransId="{4D235987-3083-964A-965B-B47996E9445D}"/>
    <dgm:cxn modelId="{CD07797E-768F-1B45-A4FD-C2133DCA6D16}" srcId="{26953A54-F0EE-FA48-BD09-B892B2549239}" destId="{9C32F6AD-9B04-F44C-BADC-CBD31FF4BFE1}" srcOrd="4" destOrd="0" parTransId="{C290F27E-A70F-5949-990F-DABCA3F7CD3B}" sibTransId="{8E732E74-C5E6-7F47-B65A-B795158B42E9}"/>
    <dgm:cxn modelId="{496284AA-46C7-6C4F-BA4E-16D8456EF8B3}" type="presOf" srcId="{66BA715C-AD20-4C42-88FF-8778529CD379}" destId="{9390D985-5AA8-EC44-BB01-4BF2445C27D6}" srcOrd="0" destOrd="0" presId="urn:microsoft.com/office/officeart/2005/8/layout/default"/>
    <dgm:cxn modelId="{F55FA8B8-D4D4-204A-A8CC-2441ED7D28F1}" type="presOf" srcId="{99B8D807-A9AC-7F49-B1EB-7941DBA429AC}" destId="{F4FE626D-0FF0-A248-97D5-6A692903CCD2}" srcOrd="0" destOrd="0" presId="urn:microsoft.com/office/officeart/2005/8/layout/default"/>
    <dgm:cxn modelId="{121EE6F0-581B-C94B-9A72-CE6F4D07DC9E}" srcId="{26953A54-F0EE-FA48-BD09-B892B2549239}" destId="{C2E81971-35CA-E849-B766-94201AAD88A3}" srcOrd="1" destOrd="0" parTransId="{7ECC5590-714A-9F4B-871B-D3DD0C6CA1C7}" sibTransId="{8ADF84E4-7398-604E-9EF3-A956A82E1773}"/>
    <dgm:cxn modelId="{6A0D44F6-A685-EC4D-B1C5-1A0F08BCB38E}" srcId="{26953A54-F0EE-FA48-BD09-B892B2549239}" destId="{99B8D807-A9AC-7F49-B1EB-7941DBA429AC}" srcOrd="5" destOrd="0" parTransId="{7471FE8D-AC92-4F4D-B62E-BF5B2DBC84E8}" sibTransId="{AF200F9A-CAD9-1A46-960B-27F95EBE6537}"/>
    <dgm:cxn modelId="{D4D7B9FD-2A98-1249-ABAD-B54A5CF69861}" type="presOf" srcId="{C2E81971-35CA-E849-B766-94201AAD88A3}" destId="{AD243E4F-C398-194A-B3E1-B41CAD0CF630}" srcOrd="0" destOrd="0" presId="urn:microsoft.com/office/officeart/2005/8/layout/default"/>
    <dgm:cxn modelId="{0532DA75-3B5A-4342-9E37-B37C5E7A66BD}" type="presParOf" srcId="{9A9B51E6-6E68-4A45-93B3-5BD49B251D16}" destId="{7BC80927-A52F-914E-860D-C5000D8219FE}" srcOrd="0" destOrd="0" presId="urn:microsoft.com/office/officeart/2005/8/layout/default"/>
    <dgm:cxn modelId="{9F343941-5D6E-CD44-B6CD-48C283F94E0B}" type="presParOf" srcId="{9A9B51E6-6E68-4A45-93B3-5BD49B251D16}" destId="{7D5D1E13-F89D-E14A-8963-C0D12D1E44CC}" srcOrd="1" destOrd="0" presId="urn:microsoft.com/office/officeart/2005/8/layout/default"/>
    <dgm:cxn modelId="{0C277FF2-407C-A344-B635-0ACD8289F8A0}" type="presParOf" srcId="{9A9B51E6-6E68-4A45-93B3-5BD49B251D16}" destId="{AD243E4F-C398-194A-B3E1-B41CAD0CF630}" srcOrd="2" destOrd="0" presId="urn:microsoft.com/office/officeart/2005/8/layout/default"/>
    <dgm:cxn modelId="{E881846D-ADA8-EA44-ABBC-5A23FE2EDBDE}" type="presParOf" srcId="{9A9B51E6-6E68-4A45-93B3-5BD49B251D16}" destId="{28F08F29-E060-044A-982D-8CFFB329CBD6}" srcOrd="3" destOrd="0" presId="urn:microsoft.com/office/officeart/2005/8/layout/default"/>
    <dgm:cxn modelId="{B74C3A88-DA7F-AA4F-AD6B-64EF55063926}" type="presParOf" srcId="{9A9B51E6-6E68-4A45-93B3-5BD49B251D16}" destId="{9390D985-5AA8-EC44-BB01-4BF2445C27D6}" srcOrd="4" destOrd="0" presId="urn:microsoft.com/office/officeart/2005/8/layout/default"/>
    <dgm:cxn modelId="{809270F8-B270-AE41-9DAC-3F665E924BDA}" type="presParOf" srcId="{9A9B51E6-6E68-4A45-93B3-5BD49B251D16}" destId="{5B4FE717-900C-0046-9F77-E313186DC8AF}" srcOrd="5" destOrd="0" presId="urn:microsoft.com/office/officeart/2005/8/layout/default"/>
    <dgm:cxn modelId="{4511619B-AF03-9E48-8C67-AE0072F8CC0E}" type="presParOf" srcId="{9A9B51E6-6E68-4A45-93B3-5BD49B251D16}" destId="{43BCB461-B700-2B49-94DD-631E6B130A74}" srcOrd="6" destOrd="0" presId="urn:microsoft.com/office/officeart/2005/8/layout/default"/>
    <dgm:cxn modelId="{AD77B6FB-1821-4142-B017-004F2DB26F8C}" type="presParOf" srcId="{9A9B51E6-6E68-4A45-93B3-5BD49B251D16}" destId="{D8F0C20D-EBF5-764B-8AD6-F63E208F916A}" srcOrd="7" destOrd="0" presId="urn:microsoft.com/office/officeart/2005/8/layout/default"/>
    <dgm:cxn modelId="{F24FEB05-34AA-104B-ACCE-245E37BD38A3}" type="presParOf" srcId="{9A9B51E6-6E68-4A45-93B3-5BD49B251D16}" destId="{593820BF-A9EA-014A-B2DA-586EE16942BF}" srcOrd="8" destOrd="0" presId="urn:microsoft.com/office/officeart/2005/8/layout/default"/>
    <dgm:cxn modelId="{D439A9DF-B3D0-8644-916E-01C9C6382DEA}" type="presParOf" srcId="{9A9B51E6-6E68-4A45-93B3-5BD49B251D16}" destId="{251C0280-4289-D44E-B19B-C803B16F8562}" srcOrd="9" destOrd="0" presId="urn:microsoft.com/office/officeart/2005/8/layout/default"/>
    <dgm:cxn modelId="{EFFF9157-251D-CA45-BE8B-7AC6549B9970}" type="presParOf" srcId="{9A9B51E6-6E68-4A45-93B3-5BD49B251D16}" destId="{F4FE626D-0FF0-A248-97D5-6A692903CCD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011E5-CA9B-854D-B4C4-7A82079A6112}" type="doc">
      <dgm:prSet loTypeId="urn:microsoft.com/office/officeart/2005/8/layout/vList2" loCatId="" qsTypeId="urn:microsoft.com/office/officeart/2005/8/quickstyle/simple3" qsCatId="simple" csTypeId="urn:microsoft.com/office/officeart/2005/8/colors/accent1_5" csCatId="accent1" phldr="1"/>
      <dgm:spPr/>
      <dgm:t>
        <a:bodyPr/>
        <a:lstStyle/>
        <a:p>
          <a:endParaRPr lang="en-US"/>
        </a:p>
      </dgm:t>
    </dgm:pt>
    <dgm:pt modelId="{2E2283B1-3946-0C43-B6C8-1610D60F23DD}">
      <dgm:prSet phldrT="[Text]" custT="1"/>
      <dgm:spPr/>
      <dgm:t>
        <a:bodyPr/>
        <a:lstStyle/>
        <a:p>
          <a:pPr>
            <a:buFont typeface="Wingdings" pitchFamily="2" charset="2"/>
            <a:buChar char="Ø"/>
          </a:pPr>
          <a:r>
            <a:rPr lang="en-GB" sz="1600" b="0" dirty="0">
              <a:latin typeface="Arial" panose="020B0604020202020204" pitchFamily="34" charset="0"/>
              <a:cs typeface="Arial" panose="020B0604020202020204" pitchFamily="34" charset="0"/>
            </a:rPr>
            <a:t>John Bowlby developed his four stages of theory of attachment during the 1950s and his colleague Mary Ainsworth elaborated on the attachment stages of infant behaviour (</a:t>
          </a:r>
          <a:r>
            <a:rPr lang="en-GB" sz="1600" b="0" i="0" dirty="0">
              <a:latin typeface="Arial" panose="020B0604020202020204" pitchFamily="34" charset="0"/>
              <a:cs typeface="Arial" panose="020B0604020202020204" pitchFamily="34" charset="0"/>
            </a:rPr>
            <a:t>Bergen, 2022).</a:t>
          </a:r>
          <a:endParaRPr lang="en-US" sz="1600" dirty="0">
            <a:latin typeface="Arial" panose="020B0604020202020204" pitchFamily="34" charset="0"/>
            <a:cs typeface="Arial" panose="020B0604020202020204" pitchFamily="34" charset="0"/>
          </a:endParaRPr>
        </a:p>
      </dgm:t>
    </dgm:pt>
    <dgm:pt modelId="{6B9B5969-F575-904A-9F10-A6994C5C19A7}" type="parTrans" cxnId="{B7706107-0304-634F-84BD-CF12C80AB124}">
      <dgm:prSet/>
      <dgm:spPr/>
      <dgm:t>
        <a:bodyPr/>
        <a:lstStyle/>
        <a:p>
          <a:endParaRPr lang="en-US"/>
        </a:p>
      </dgm:t>
    </dgm:pt>
    <dgm:pt modelId="{2D959FAD-67DC-8249-B089-4F5671E532C3}" type="sibTrans" cxnId="{B7706107-0304-634F-84BD-CF12C80AB124}">
      <dgm:prSet/>
      <dgm:spPr/>
      <dgm:t>
        <a:bodyPr/>
        <a:lstStyle/>
        <a:p>
          <a:endParaRPr lang="en-US"/>
        </a:p>
      </dgm:t>
    </dgm:pt>
    <dgm:pt modelId="{062C42BD-521F-8548-BBE5-C18B0B3851E4}">
      <dgm:prSet custT="1"/>
      <dgm:spPr/>
      <dgm:t>
        <a:bodyPr/>
        <a:lstStyle/>
        <a:p>
          <a:r>
            <a:rPr lang="en-US" sz="1600" b="0" dirty="0">
              <a:latin typeface="Arial" panose="020B0604020202020204" pitchFamily="34" charset="0"/>
              <a:cs typeface="Arial" panose="020B0604020202020204" pitchFamily="34" charset="0"/>
            </a:rPr>
            <a:t>According to his theory, newborns develop a physiologically grounded link with their primary carers that protects them and structures how they learn to anticipate safety, comfort and intimacy from others </a:t>
          </a:r>
          <a:r>
            <a:rPr lang="en-GB" sz="1600" b="0" dirty="0">
              <a:latin typeface="Arial" panose="020B0604020202020204" pitchFamily="34" charset="0"/>
              <a:cs typeface="Arial" panose="020B0604020202020204" pitchFamily="34" charset="0"/>
            </a:rPr>
            <a:t>(V</a:t>
          </a:r>
          <a:r>
            <a:rPr lang="en-GB" sz="1600" b="0" i="0" dirty="0">
              <a:latin typeface="Arial" panose="020B0604020202020204" pitchFamily="34" charset="0"/>
              <a:cs typeface="Arial" panose="020B0604020202020204" pitchFamily="34" charset="0"/>
            </a:rPr>
            <a:t>an der Horst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2025).</a:t>
          </a:r>
          <a:endParaRPr lang="en-GB" sz="1600" b="0" dirty="0">
            <a:latin typeface="Arial" panose="020B0604020202020204" pitchFamily="34" charset="0"/>
            <a:cs typeface="Arial" panose="020B0604020202020204" pitchFamily="34" charset="0"/>
          </a:endParaRPr>
        </a:p>
      </dgm:t>
    </dgm:pt>
    <dgm:pt modelId="{AD454A28-D56A-C542-848F-B96ADDD0A963}" type="parTrans" cxnId="{AE093826-8C6F-9A41-9493-464101EDDC73}">
      <dgm:prSet/>
      <dgm:spPr/>
      <dgm:t>
        <a:bodyPr/>
        <a:lstStyle/>
        <a:p>
          <a:endParaRPr lang="en-US"/>
        </a:p>
      </dgm:t>
    </dgm:pt>
    <dgm:pt modelId="{6A86D770-BE7A-464F-A1EA-6AEFA2266CDC}" type="sibTrans" cxnId="{AE093826-8C6F-9A41-9493-464101EDDC73}">
      <dgm:prSet/>
      <dgm:spPr/>
      <dgm:t>
        <a:bodyPr/>
        <a:lstStyle/>
        <a:p>
          <a:endParaRPr lang="en-US"/>
        </a:p>
      </dgm:t>
    </dgm:pt>
    <dgm:pt modelId="{757C5D49-0FCD-9743-BC38-5FC21D8A4312}">
      <dgm:prSet custT="1"/>
      <dgm:spPr/>
      <dgm:t>
        <a:bodyPr/>
        <a:lstStyle/>
        <a:p>
          <a:r>
            <a:rPr lang="en-US" sz="1600" b="0" dirty="0">
              <a:latin typeface="Arial" panose="020B0604020202020204" pitchFamily="34" charset="0"/>
              <a:cs typeface="Arial" panose="020B0604020202020204" pitchFamily="34" charset="0"/>
            </a:rPr>
            <a:t>Children feel protected and secure because of these bonds </a:t>
          </a:r>
          <a:r>
            <a:rPr lang="en-GB" sz="1600" dirty="0">
              <a:latin typeface="Arial" panose="020B0604020202020204" pitchFamily="34" charset="0"/>
              <a:cs typeface="Arial" panose="020B0604020202020204" pitchFamily="34" charset="0"/>
            </a:rPr>
            <a:t>(NSPCC Learning, 2021)</a:t>
          </a:r>
          <a:r>
            <a:rPr lang="en-GB" sz="1600" b="0" dirty="0">
              <a:latin typeface="Arial" panose="020B0604020202020204" pitchFamily="34" charset="0"/>
              <a:cs typeface="Arial" panose="020B0604020202020204" pitchFamily="34" charset="0"/>
            </a:rPr>
            <a:t>. </a:t>
          </a:r>
        </a:p>
      </dgm:t>
    </dgm:pt>
    <dgm:pt modelId="{28B0A6B0-9A7B-114B-9057-1FDA3DD2CBF6}" type="parTrans" cxnId="{BCDF9872-79EF-9542-8780-1C31D3DFC031}">
      <dgm:prSet/>
      <dgm:spPr/>
      <dgm:t>
        <a:bodyPr/>
        <a:lstStyle/>
        <a:p>
          <a:endParaRPr lang="en-US"/>
        </a:p>
      </dgm:t>
    </dgm:pt>
    <dgm:pt modelId="{3EAB3909-920D-6C40-B9E0-9C615C00E276}" type="sibTrans" cxnId="{BCDF9872-79EF-9542-8780-1C31D3DFC031}">
      <dgm:prSet/>
      <dgm:spPr/>
      <dgm:t>
        <a:bodyPr/>
        <a:lstStyle/>
        <a:p>
          <a:endParaRPr lang="en-US"/>
        </a:p>
      </dgm:t>
    </dgm:pt>
    <dgm:pt modelId="{CAE1828A-8237-074C-B2EE-862A7E7541BB}">
      <dgm:prSet custT="1"/>
      <dgm:spPr/>
      <dgm:t>
        <a:bodyPr/>
        <a:lstStyle/>
        <a:p>
          <a:r>
            <a:rPr lang="en-US" sz="1600" b="0" dirty="0">
              <a:latin typeface="Arial" panose="020B0604020202020204" pitchFamily="34" charset="0"/>
              <a:cs typeface="Arial" panose="020B0604020202020204" pitchFamily="34" charset="0"/>
            </a:rPr>
            <a:t>Children that are in a safe relationship are more likely to explore their environment and form bonds with others </a:t>
          </a:r>
          <a:r>
            <a:rPr lang="en-GB" sz="1600" b="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Lawrence, 2023).</a:t>
          </a:r>
          <a:endParaRPr lang="en-GB" sz="1600" b="0" dirty="0">
            <a:latin typeface="Arial" panose="020B0604020202020204" pitchFamily="34" charset="0"/>
            <a:cs typeface="Arial" panose="020B0604020202020204" pitchFamily="34" charset="0"/>
          </a:endParaRPr>
        </a:p>
      </dgm:t>
    </dgm:pt>
    <dgm:pt modelId="{9628890E-233D-FF4F-B417-A8246778FCE2}" type="parTrans" cxnId="{4B5D7A6E-57F5-FA4C-82B4-1F6EF7BA9FAC}">
      <dgm:prSet/>
      <dgm:spPr/>
      <dgm:t>
        <a:bodyPr/>
        <a:lstStyle/>
        <a:p>
          <a:endParaRPr lang="en-US"/>
        </a:p>
      </dgm:t>
    </dgm:pt>
    <dgm:pt modelId="{EB57C06A-9189-324D-80CE-A660E40D8798}" type="sibTrans" cxnId="{4B5D7A6E-57F5-FA4C-82B4-1F6EF7BA9FAC}">
      <dgm:prSet/>
      <dgm:spPr/>
      <dgm:t>
        <a:bodyPr/>
        <a:lstStyle/>
        <a:p>
          <a:endParaRPr lang="en-US"/>
        </a:p>
      </dgm:t>
    </dgm:pt>
    <dgm:pt modelId="{512C8336-E571-A24F-B5C8-8E1054B07EC8}">
      <dgm:prSet custT="1"/>
      <dgm:spPr/>
      <dgm:t>
        <a:bodyPr/>
        <a:lstStyle/>
        <a:p>
          <a:r>
            <a:rPr lang="en-GB" sz="1600" b="0" dirty="0">
              <a:latin typeface="Arial" panose="020B0604020202020204" pitchFamily="34" charset="0"/>
              <a:cs typeface="Arial" panose="020B0604020202020204" pitchFamily="34" charset="0"/>
            </a:rPr>
            <a:t>Bowlby suggested e</a:t>
          </a:r>
          <a:r>
            <a:rPr lang="en-US" sz="1600" b="0" dirty="0">
              <a:latin typeface="Arial" panose="020B0604020202020204" pitchFamily="34" charset="0"/>
              <a:cs typeface="Arial" panose="020B0604020202020204" pitchFamily="34" charset="0"/>
            </a:rPr>
            <a:t>arly attachment experiences may have an impact on subsequent social and emotional development </a:t>
          </a:r>
          <a:r>
            <a:rPr lang="en-GB" sz="1600" b="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La Rosa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2026).</a:t>
          </a:r>
          <a:endParaRPr lang="en-GB" sz="1600" b="0" dirty="0">
            <a:latin typeface="Arial" panose="020B0604020202020204" pitchFamily="34" charset="0"/>
            <a:cs typeface="Arial" panose="020B0604020202020204" pitchFamily="34" charset="0"/>
          </a:endParaRPr>
        </a:p>
      </dgm:t>
    </dgm:pt>
    <dgm:pt modelId="{2A3C24A0-588D-C04D-B907-C0C9A37063FE}" type="parTrans" cxnId="{A8EC11B2-8AA7-B341-98E9-57A292308B5A}">
      <dgm:prSet/>
      <dgm:spPr/>
      <dgm:t>
        <a:bodyPr/>
        <a:lstStyle/>
        <a:p>
          <a:endParaRPr lang="en-US"/>
        </a:p>
      </dgm:t>
    </dgm:pt>
    <dgm:pt modelId="{0640EF2A-E059-194F-91BA-6F9B3DFC838D}" type="sibTrans" cxnId="{A8EC11B2-8AA7-B341-98E9-57A292308B5A}">
      <dgm:prSet/>
      <dgm:spPr/>
      <dgm:t>
        <a:bodyPr/>
        <a:lstStyle/>
        <a:p>
          <a:endParaRPr lang="en-US"/>
        </a:p>
      </dgm:t>
    </dgm:pt>
    <dgm:pt modelId="{0F31BFB5-75C7-7944-B23E-EFE9B5D8A27B}" type="pres">
      <dgm:prSet presAssocID="{F79011E5-CA9B-854D-B4C4-7A82079A6112}" presName="linear" presStyleCnt="0">
        <dgm:presLayoutVars>
          <dgm:animLvl val="lvl"/>
          <dgm:resizeHandles val="exact"/>
        </dgm:presLayoutVars>
      </dgm:prSet>
      <dgm:spPr/>
    </dgm:pt>
    <dgm:pt modelId="{4806A61B-88FA-BF44-AF01-403AFB936017}" type="pres">
      <dgm:prSet presAssocID="{2E2283B1-3946-0C43-B6C8-1610D60F23DD}" presName="parentText" presStyleLbl="node1" presStyleIdx="0" presStyleCnt="5">
        <dgm:presLayoutVars>
          <dgm:chMax val="0"/>
          <dgm:bulletEnabled val="1"/>
        </dgm:presLayoutVars>
      </dgm:prSet>
      <dgm:spPr/>
    </dgm:pt>
    <dgm:pt modelId="{8B5D9320-57C2-0349-8BC7-B2236D895B9A}" type="pres">
      <dgm:prSet presAssocID="{2D959FAD-67DC-8249-B089-4F5671E532C3}" presName="spacer" presStyleCnt="0"/>
      <dgm:spPr/>
    </dgm:pt>
    <dgm:pt modelId="{8557F864-C266-4C44-B936-B31A8C1D59D8}" type="pres">
      <dgm:prSet presAssocID="{062C42BD-521F-8548-BBE5-C18B0B3851E4}" presName="parentText" presStyleLbl="node1" presStyleIdx="1" presStyleCnt="5">
        <dgm:presLayoutVars>
          <dgm:chMax val="0"/>
          <dgm:bulletEnabled val="1"/>
        </dgm:presLayoutVars>
      </dgm:prSet>
      <dgm:spPr/>
    </dgm:pt>
    <dgm:pt modelId="{3F990C6E-FD6B-D543-B733-AA5FFB92C953}" type="pres">
      <dgm:prSet presAssocID="{6A86D770-BE7A-464F-A1EA-6AEFA2266CDC}" presName="spacer" presStyleCnt="0"/>
      <dgm:spPr/>
    </dgm:pt>
    <dgm:pt modelId="{37ECA18D-D32B-5C4D-8C43-AE5BD32EF6B9}" type="pres">
      <dgm:prSet presAssocID="{757C5D49-0FCD-9743-BC38-5FC21D8A4312}" presName="parentText" presStyleLbl="node1" presStyleIdx="2" presStyleCnt="5">
        <dgm:presLayoutVars>
          <dgm:chMax val="0"/>
          <dgm:bulletEnabled val="1"/>
        </dgm:presLayoutVars>
      </dgm:prSet>
      <dgm:spPr/>
    </dgm:pt>
    <dgm:pt modelId="{E1D5C282-98BC-0F46-B708-97E8D3E3EC53}" type="pres">
      <dgm:prSet presAssocID="{3EAB3909-920D-6C40-B9E0-9C615C00E276}" presName="spacer" presStyleCnt="0"/>
      <dgm:spPr/>
    </dgm:pt>
    <dgm:pt modelId="{FC876071-DAF7-8940-BCDC-0AFDF35F57BF}" type="pres">
      <dgm:prSet presAssocID="{CAE1828A-8237-074C-B2EE-862A7E7541BB}" presName="parentText" presStyleLbl="node1" presStyleIdx="3" presStyleCnt="5">
        <dgm:presLayoutVars>
          <dgm:chMax val="0"/>
          <dgm:bulletEnabled val="1"/>
        </dgm:presLayoutVars>
      </dgm:prSet>
      <dgm:spPr/>
    </dgm:pt>
    <dgm:pt modelId="{25372B9E-2610-8E42-BDFA-A82B853DC4B1}" type="pres">
      <dgm:prSet presAssocID="{EB57C06A-9189-324D-80CE-A660E40D8798}" presName="spacer" presStyleCnt="0"/>
      <dgm:spPr/>
    </dgm:pt>
    <dgm:pt modelId="{7B472C7F-93E1-4A44-889D-AFDC9CA0587E}" type="pres">
      <dgm:prSet presAssocID="{512C8336-E571-A24F-B5C8-8E1054B07EC8}" presName="parentText" presStyleLbl="node1" presStyleIdx="4" presStyleCnt="5">
        <dgm:presLayoutVars>
          <dgm:chMax val="0"/>
          <dgm:bulletEnabled val="1"/>
        </dgm:presLayoutVars>
      </dgm:prSet>
      <dgm:spPr/>
    </dgm:pt>
  </dgm:ptLst>
  <dgm:cxnLst>
    <dgm:cxn modelId="{B7706107-0304-634F-84BD-CF12C80AB124}" srcId="{F79011E5-CA9B-854D-B4C4-7A82079A6112}" destId="{2E2283B1-3946-0C43-B6C8-1610D60F23DD}" srcOrd="0" destOrd="0" parTransId="{6B9B5969-F575-904A-9F10-A6994C5C19A7}" sibTransId="{2D959FAD-67DC-8249-B089-4F5671E532C3}"/>
    <dgm:cxn modelId="{AE093826-8C6F-9A41-9493-464101EDDC73}" srcId="{F79011E5-CA9B-854D-B4C4-7A82079A6112}" destId="{062C42BD-521F-8548-BBE5-C18B0B3851E4}" srcOrd="1" destOrd="0" parTransId="{AD454A28-D56A-C542-848F-B96ADDD0A963}" sibTransId="{6A86D770-BE7A-464F-A1EA-6AEFA2266CDC}"/>
    <dgm:cxn modelId="{68B79B61-B17B-4241-AE23-0A3BD0384844}" type="presOf" srcId="{2E2283B1-3946-0C43-B6C8-1610D60F23DD}" destId="{4806A61B-88FA-BF44-AF01-403AFB936017}" srcOrd="0" destOrd="0" presId="urn:microsoft.com/office/officeart/2005/8/layout/vList2"/>
    <dgm:cxn modelId="{46590765-B58E-E64A-B1DC-2514C5EC3447}" type="presOf" srcId="{757C5D49-0FCD-9743-BC38-5FC21D8A4312}" destId="{37ECA18D-D32B-5C4D-8C43-AE5BD32EF6B9}" srcOrd="0" destOrd="0" presId="urn:microsoft.com/office/officeart/2005/8/layout/vList2"/>
    <dgm:cxn modelId="{4B5D7A6E-57F5-FA4C-82B4-1F6EF7BA9FAC}" srcId="{F79011E5-CA9B-854D-B4C4-7A82079A6112}" destId="{CAE1828A-8237-074C-B2EE-862A7E7541BB}" srcOrd="3" destOrd="0" parTransId="{9628890E-233D-FF4F-B417-A8246778FCE2}" sibTransId="{EB57C06A-9189-324D-80CE-A660E40D8798}"/>
    <dgm:cxn modelId="{BCDF9872-79EF-9542-8780-1C31D3DFC031}" srcId="{F79011E5-CA9B-854D-B4C4-7A82079A6112}" destId="{757C5D49-0FCD-9743-BC38-5FC21D8A4312}" srcOrd="2" destOrd="0" parTransId="{28B0A6B0-9A7B-114B-9057-1FDA3DD2CBF6}" sibTransId="{3EAB3909-920D-6C40-B9E0-9C615C00E276}"/>
    <dgm:cxn modelId="{9739D490-93E1-DA4C-A624-84F1914F7F0F}" type="presOf" srcId="{062C42BD-521F-8548-BBE5-C18B0B3851E4}" destId="{8557F864-C266-4C44-B936-B31A8C1D59D8}" srcOrd="0" destOrd="0" presId="urn:microsoft.com/office/officeart/2005/8/layout/vList2"/>
    <dgm:cxn modelId="{329DEA99-21A3-BC4F-9070-D485D34A75CB}" type="presOf" srcId="{512C8336-E571-A24F-B5C8-8E1054B07EC8}" destId="{7B472C7F-93E1-4A44-889D-AFDC9CA0587E}" srcOrd="0" destOrd="0" presId="urn:microsoft.com/office/officeart/2005/8/layout/vList2"/>
    <dgm:cxn modelId="{A8EC11B2-8AA7-B341-98E9-57A292308B5A}" srcId="{F79011E5-CA9B-854D-B4C4-7A82079A6112}" destId="{512C8336-E571-A24F-B5C8-8E1054B07EC8}" srcOrd="4" destOrd="0" parTransId="{2A3C24A0-588D-C04D-B907-C0C9A37063FE}" sibTransId="{0640EF2A-E059-194F-91BA-6F9B3DFC838D}"/>
    <dgm:cxn modelId="{16580DBD-41B2-ED4A-97ED-E180753DD71B}" type="presOf" srcId="{F79011E5-CA9B-854D-B4C4-7A82079A6112}" destId="{0F31BFB5-75C7-7944-B23E-EFE9B5D8A27B}" srcOrd="0" destOrd="0" presId="urn:microsoft.com/office/officeart/2005/8/layout/vList2"/>
    <dgm:cxn modelId="{B012CDFE-47A9-5042-8370-628BA8213ABF}" type="presOf" srcId="{CAE1828A-8237-074C-B2EE-862A7E7541BB}" destId="{FC876071-DAF7-8940-BCDC-0AFDF35F57BF}" srcOrd="0" destOrd="0" presId="urn:microsoft.com/office/officeart/2005/8/layout/vList2"/>
    <dgm:cxn modelId="{0112A517-2EC8-304E-9A5E-5F2D0297599A}" type="presParOf" srcId="{0F31BFB5-75C7-7944-B23E-EFE9B5D8A27B}" destId="{4806A61B-88FA-BF44-AF01-403AFB936017}" srcOrd="0" destOrd="0" presId="urn:microsoft.com/office/officeart/2005/8/layout/vList2"/>
    <dgm:cxn modelId="{D55F6469-C9DB-A54D-9B19-83177C126C07}" type="presParOf" srcId="{0F31BFB5-75C7-7944-B23E-EFE9B5D8A27B}" destId="{8B5D9320-57C2-0349-8BC7-B2236D895B9A}" srcOrd="1" destOrd="0" presId="urn:microsoft.com/office/officeart/2005/8/layout/vList2"/>
    <dgm:cxn modelId="{DF72DFEB-4E56-FD41-843C-B9A25FD41B3A}" type="presParOf" srcId="{0F31BFB5-75C7-7944-B23E-EFE9B5D8A27B}" destId="{8557F864-C266-4C44-B936-B31A8C1D59D8}" srcOrd="2" destOrd="0" presId="urn:microsoft.com/office/officeart/2005/8/layout/vList2"/>
    <dgm:cxn modelId="{C6588D55-BE97-064E-A184-AC3FF2DB3CD7}" type="presParOf" srcId="{0F31BFB5-75C7-7944-B23E-EFE9B5D8A27B}" destId="{3F990C6E-FD6B-D543-B733-AA5FFB92C953}" srcOrd="3" destOrd="0" presId="urn:microsoft.com/office/officeart/2005/8/layout/vList2"/>
    <dgm:cxn modelId="{79C9506F-86F3-4A40-AEA0-B313CDCB8D5C}" type="presParOf" srcId="{0F31BFB5-75C7-7944-B23E-EFE9B5D8A27B}" destId="{37ECA18D-D32B-5C4D-8C43-AE5BD32EF6B9}" srcOrd="4" destOrd="0" presId="urn:microsoft.com/office/officeart/2005/8/layout/vList2"/>
    <dgm:cxn modelId="{9A5642DB-7255-7247-831E-334731241082}" type="presParOf" srcId="{0F31BFB5-75C7-7944-B23E-EFE9B5D8A27B}" destId="{E1D5C282-98BC-0F46-B708-97E8D3E3EC53}" srcOrd="5" destOrd="0" presId="urn:microsoft.com/office/officeart/2005/8/layout/vList2"/>
    <dgm:cxn modelId="{BBBF19FD-0DCC-8148-9430-6FB01DDC1DF5}" type="presParOf" srcId="{0F31BFB5-75C7-7944-B23E-EFE9B5D8A27B}" destId="{FC876071-DAF7-8940-BCDC-0AFDF35F57BF}" srcOrd="6" destOrd="0" presId="urn:microsoft.com/office/officeart/2005/8/layout/vList2"/>
    <dgm:cxn modelId="{42299327-4A4A-6C47-870C-D8F6809E567E}" type="presParOf" srcId="{0F31BFB5-75C7-7944-B23E-EFE9B5D8A27B}" destId="{25372B9E-2610-8E42-BDFA-A82B853DC4B1}" srcOrd="7" destOrd="0" presId="urn:microsoft.com/office/officeart/2005/8/layout/vList2"/>
    <dgm:cxn modelId="{053686A6-C6CD-4442-A70B-513F52EFC3C6}" type="presParOf" srcId="{0F31BFB5-75C7-7944-B23E-EFE9B5D8A27B}" destId="{7B472C7F-93E1-4A44-889D-AFDC9CA0587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A28330-7099-0245-A5BF-9E1499BB8780}" type="doc">
      <dgm:prSet loTypeId="urn:microsoft.com/office/officeart/2005/8/layout/vList2" loCatId="" qsTypeId="urn:microsoft.com/office/officeart/2005/8/quickstyle/simple3" qsCatId="simple" csTypeId="urn:microsoft.com/office/officeart/2005/8/colors/accent1_2" csCatId="accent1" phldr="1"/>
      <dgm:spPr/>
      <dgm:t>
        <a:bodyPr/>
        <a:lstStyle/>
        <a:p>
          <a:endParaRPr lang="en-US"/>
        </a:p>
      </dgm:t>
    </dgm:pt>
    <dgm:pt modelId="{D787797D-00FC-774B-913B-18F6966D7A35}">
      <dgm:prSet phldrT="[Text]" custT="1"/>
      <dgm:spPr/>
      <dgm:t>
        <a:bodyPr/>
        <a:lstStyle/>
        <a:p>
          <a:r>
            <a:rPr lang="en-GB" sz="3200" b="1" dirty="0">
              <a:latin typeface="Arial" panose="020B0604020202020204" pitchFamily="34" charset="0"/>
              <a:cs typeface="Arial" panose="020B0604020202020204" pitchFamily="34" charset="0"/>
            </a:rPr>
            <a:t>Secure attachment</a:t>
          </a:r>
          <a:endParaRPr lang="en-US" sz="3200" dirty="0">
            <a:latin typeface="Arial" panose="020B0604020202020204" pitchFamily="34" charset="0"/>
            <a:cs typeface="Arial" panose="020B0604020202020204" pitchFamily="34" charset="0"/>
          </a:endParaRPr>
        </a:p>
      </dgm:t>
    </dgm:pt>
    <dgm:pt modelId="{D4CA1530-623E-A140-A973-9235437FF541}" type="parTrans" cxnId="{8AF1B81C-1F60-514D-92AD-7354F7A7855A}">
      <dgm:prSet/>
      <dgm:spPr/>
      <dgm:t>
        <a:bodyPr/>
        <a:lstStyle/>
        <a:p>
          <a:endParaRPr lang="en-US"/>
        </a:p>
      </dgm:t>
    </dgm:pt>
    <dgm:pt modelId="{1B508070-01B1-094E-9B50-56CB252E683A}" type="sibTrans" cxnId="{8AF1B81C-1F60-514D-92AD-7354F7A7855A}">
      <dgm:prSet/>
      <dgm:spPr/>
      <dgm:t>
        <a:bodyPr/>
        <a:lstStyle/>
        <a:p>
          <a:endParaRPr lang="en-US"/>
        </a:p>
      </dgm:t>
    </dgm:pt>
    <dgm:pt modelId="{B3D9F72D-733C-D942-9EE9-03AB8DA2E205}">
      <dgm:prSet phldrT="[Text]" custT="1"/>
      <dgm:spPr/>
      <dgm:t>
        <a:bodyPr/>
        <a:lstStyle/>
        <a:p>
          <a:r>
            <a:rPr lang="en-US" sz="1600" dirty="0">
              <a:latin typeface="Arial" panose="020B0604020202020204" pitchFamily="34" charset="0"/>
              <a:cs typeface="Arial" panose="020B0604020202020204" pitchFamily="34" charset="0"/>
            </a:rPr>
            <a:t>When an infant has a stable connection, they may feel comfortable leaving their carer to explore new surroundings (Wright and Kong, 2023).</a:t>
          </a:r>
        </a:p>
      </dgm:t>
    </dgm:pt>
    <dgm:pt modelId="{2FE60E22-AFD3-D240-A922-D5FDE681F5F9}" type="parTrans" cxnId="{2ED7DF3D-2536-E94F-835C-66039FF29023}">
      <dgm:prSet/>
      <dgm:spPr/>
      <dgm:t>
        <a:bodyPr/>
        <a:lstStyle/>
        <a:p>
          <a:endParaRPr lang="en-US"/>
        </a:p>
      </dgm:t>
    </dgm:pt>
    <dgm:pt modelId="{E838C189-53F1-E445-AF91-3A3FE6121551}" type="sibTrans" cxnId="{2ED7DF3D-2536-E94F-835C-66039FF29023}">
      <dgm:prSet/>
      <dgm:spPr/>
      <dgm:t>
        <a:bodyPr/>
        <a:lstStyle/>
        <a:p>
          <a:endParaRPr lang="en-US"/>
        </a:p>
      </dgm:t>
    </dgm:pt>
    <dgm:pt modelId="{20DC0932-6FDE-8743-80F2-09462917D6D2}">
      <dgm:prSet phldrT="[Text]" custT="1"/>
      <dgm:spPr/>
      <dgm:t>
        <a:bodyPr/>
        <a:lstStyle/>
        <a:p>
          <a:r>
            <a:rPr lang="en-GB" sz="3200" b="1" dirty="0">
              <a:latin typeface="Arial" panose="020B0604020202020204" pitchFamily="34" charset="0"/>
              <a:cs typeface="Arial" panose="020B0604020202020204" pitchFamily="34" charset="0"/>
            </a:rPr>
            <a:t>Insecure attachment</a:t>
          </a:r>
          <a:endParaRPr lang="en-US" sz="3200" dirty="0">
            <a:latin typeface="Arial" panose="020B0604020202020204" pitchFamily="34" charset="0"/>
            <a:cs typeface="Arial" panose="020B0604020202020204" pitchFamily="34" charset="0"/>
          </a:endParaRPr>
        </a:p>
      </dgm:t>
    </dgm:pt>
    <dgm:pt modelId="{1CBFAB41-8FB0-C041-AAE6-E512F2C96784}" type="parTrans" cxnId="{3E755872-3146-0240-BB37-1435BC9E930B}">
      <dgm:prSet/>
      <dgm:spPr/>
      <dgm:t>
        <a:bodyPr/>
        <a:lstStyle/>
        <a:p>
          <a:endParaRPr lang="en-US"/>
        </a:p>
      </dgm:t>
    </dgm:pt>
    <dgm:pt modelId="{4D3C1CF3-2A5D-8844-B960-E09E73FD630D}" type="sibTrans" cxnId="{3E755872-3146-0240-BB37-1435BC9E930B}">
      <dgm:prSet/>
      <dgm:spPr/>
      <dgm:t>
        <a:bodyPr/>
        <a:lstStyle/>
        <a:p>
          <a:endParaRPr lang="en-US"/>
        </a:p>
      </dgm:t>
    </dgm:pt>
    <dgm:pt modelId="{709C630E-C4AE-8440-8514-8817421A0DA5}">
      <dgm:prSet phldrT="[Text]" custT="1"/>
      <dgm:spPr/>
      <dgm:t>
        <a:bodyPr/>
        <a:lstStyle/>
        <a:p>
          <a:r>
            <a:rPr lang="en-US" sz="1600" dirty="0">
              <a:latin typeface="Arial" panose="020B0604020202020204" pitchFamily="34" charset="0"/>
              <a:cs typeface="Arial" panose="020B0604020202020204" pitchFamily="34" charset="0"/>
            </a:rPr>
            <a:t>A child may have a harder time relying on or trusting other carers. </a:t>
          </a:r>
        </a:p>
      </dgm:t>
    </dgm:pt>
    <dgm:pt modelId="{8DACE35E-4A11-AE46-9DF3-478AA3BFE6E7}" type="parTrans" cxnId="{4E044AAB-EBA8-754D-AD41-4051886F5C98}">
      <dgm:prSet/>
      <dgm:spPr/>
      <dgm:t>
        <a:bodyPr/>
        <a:lstStyle/>
        <a:p>
          <a:endParaRPr lang="en-US"/>
        </a:p>
      </dgm:t>
    </dgm:pt>
    <dgm:pt modelId="{2A48CA5E-5A87-104C-9509-00AEA90A9BA5}" type="sibTrans" cxnId="{4E044AAB-EBA8-754D-AD41-4051886F5C98}">
      <dgm:prSet/>
      <dgm:spPr/>
      <dgm:t>
        <a:bodyPr/>
        <a:lstStyle/>
        <a:p>
          <a:endParaRPr lang="en-US"/>
        </a:p>
      </dgm:t>
    </dgm:pt>
    <dgm:pt modelId="{84C57B44-8CC9-E64F-A91B-FA990A960CCE}">
      <dgm:prSet custT="1"/>
      <dgm:spPr/>
      <dgm:t>
        <a:bodyPr/>
        <a:lstStyle/>
        <a:p>
          <a:r>
            <a:rPr lang="en-US" sz="1600" dirty="0">
              <a:latin typeface="Arial" panose="020B0604020202020204" pitchFamily="34" charset="0"/>
              <a:cs typeface="Arial" panose="020B0604020202020204" pitchFamily="34" charset="0"/>
            </a:rPr>
            <a:t>Shona may feel unhappy when her parents leave, but then can be reassured when they come back</a:t>
          </a:r>
          <a:r>
            <a:rPr lang="en-GB" sz="1600" dirty="0">
              <a:latin typeface="Arial" panose="020B0604020202020204" pitchFamily="34" charset="0"/>
              <a:cs typeface="Arial" panose="020B0604020202020204" pitchFamily="34" charset="0"/>
            </a:rPr>
            <a:t>. </a:t>
          </a:r>
        </a:p>
      </dgm:t>
    </dgm:pt>
    <dgm:pt modelId="{CF148074-DF82-FF45-9A32-2C83CEB529EB}" type="parTrans" cxnId="{211C196E-9ED9-594D-AEFA-CFDDACB2FF30}">
      <dgm:prSet/>
      <dgm:spPr/>
      <dgm:t>
        <a:bodyPr/>
        <a:lstStyle/>
        <a:p>
          <a:endParaRPr lang="en-US"/>
        </a:p>
      </dgm:t>
    </dgm:pt>
    <dgm:pt modelId="{5CA32094-5EB7-4E4C-ADBF-53C141CCDB9D}" type="sibTrans" cxnId="{211C196E-9ED9-594D-AEFA-CFDDACB2FF30}">
      <dgm:prSet/>
      <dgm:spPr/>
      <dgm:t>
        <a:bodyPr/>
        <a:lstStyle/>
        <a:p>
          <a:endParaRPr lang="en-US"/>
        </a:p>
      </dgm:t>
    </dgm:pt>
    <dgm:pt modelId="{E53B2F01-5073-0144-9B1B-955736A1BB64}">
      <dgm:prSet custT="1"/>
      <dgm:spPr/>
      <dgm:t>
        <a:bodyPr/>
        <a:lstStyle/>
        <a:p>
          <a:r>
            <a:rPr lang="en-US" sz="1600" dirty="0">
              <a:latin typeface="Arial" panose="020B0604020202020204" pitchFamily="34" charset="0"/>
              <a:cs typeface="Arial" panose="020B0604020202020204" pitchFamily="34" charset="0"/>
            </a:rPr>
            <a:t>If she feels safe, she will more likely want to explore the nursery environment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Ye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2024).</a:t>
          </a:r>
          <a:endParaRPr lang="en-GB" sz="1600" dirty="0">
            <a:latin typeface="Arial" panose="020B0604020202020204" pitchFamily="34" charset="0"/>
            <a:cs typeface="Arial" panose="020B0604020202020204" pitchFamily="34" charset="0"/>
          </a:endParaRPr>
        </a:p>
      </dgm:t>
    </dgm:pt>
    <dgm:pt modelId="{22D7C6BA-DC11-434B-8671-6C5BBD92A1CF}" type="parTrans" cxnId="{D43C84F1-6F6D-064B-8820-4940D6B8C5C3}">
      <dgm:prSet/>
      <dgm:spPr/>
      <dgm:t>
        <a:bodyPr/>
        <a:lstStyle/>
        <a:p>
          <a:endParaRPr lang="en-US"/>
        </a:p>
      </dgm:t>
    </dgm:pt>
    <dgm:pt modelId="{405C23E0-9A03-F142-83B6-93D877CF830B}" type="sibTrans" cxnId="{D43C84F1-6F6D-064B-8820-4940D6B8C5C3}">
      <dgm:prSet/>
      <dgm:spPr/>
      <dgm:t>
        <a:bodyPr/>
        <a:lstStyle/>
        <a:p>
          <a:endParaRPr lang="en-US"/>
        </a:p>
      </dgm:t>
    </dgm:pt>
    <dgm:pt modelId="{E9EF9906-79F2-954C-A6E1-686FBF4AD3DD}">
      <dgm:prSet custT="1"/>
      <dgm:spPr/>
      <dgm:t>
        <a:bodyPr/>
        <a:lstStyle/>
        <a:p>
          <a:r>
            <a:rPr lang="en-US" sz="1600" dirty="0">
              <a:latin typeface="Arial" panose="020B0604020202020204" pitchFamily="34" charset="0"/>
              <a:cs typeface="Arial" panose="020B0604020202020204" pitchFamily="34" charset="0"/>
            </a:rPr>
            <a:t>They could react differently to being separated and then reunited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Roman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2026).</a:t>
          </a:r>
          <a:endParaRPr lang="en-GB" sz="1600" dirty="0">
            <a:latin typeface="Arial" panose="020B0604020202020204" pitchFamily="34" charset="0"/>
            <a:cs typeface="Arial" panose="020B0604020202020204" pitchFamily="34" charset="0"/>
          </a:endParaRPr>
        </a:p>
      </dgm:t>
    </dgm:pt>
    <dgm:pt modelId="{FD92208A-332E-5347-B9B6-3512357BFB96}" type="parTrans" cxnId="{85313E48-9CB4-B84B-9059-CBC8D9688867}">
      <dgm:prSet/>
      <dgm:spPr/>
      <dgm:t>
        <a:bodyPr/>
        <a:lstStyle/>
        <a:p>
          <a:endParaRPr lang="en-US"/>
        </a:p>
      </dgm:t>
    </dgm:pt>
    <dgm:pt modelId="{540026B3-F022-C444-A374-B92F665957E9}" type="sibTrans" cxnId="{85313E48-9CB4-B84B-9059-CBC8D9688867}">
      <dgm:prSet/>
      <dgm:spPr/>
      <dgm:t>
        <a:bodyPr/>
        <a:lstStyle/>
        <a:p>
          <a:endParaRPr lang="en-US"/>
        </a:p>
      </dgm:t>
    </dgm:pt>
    <dgm:pt modelId="{3E7422F6-B3B4-5545-B4C4-536162B4F6EE}">
      <dgm:prSet phldrT="[Text]" custT="1"/>
      <dgm:spPr/>
      <dgm:t>
        <a:bodyPr/>
        <a:lstStyle/>
        <a:p>
          <a:r>
            <a:rPr lang="en-US" sz="1600" dirty="0">
              <a:latin typeface="Arial" panose="020B0604020202020204" pitchFamily="34" charset="0"/>
              <a:cs typeface="Arial" panose="020B0604020202020204" pitchFamily="34" charset="0"/>
            </a:rPr>
            <a:t>Shona may keep physical distance and only look for resources, like as food, when essential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Wright and Kong, 2023)</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671CEBFE-ADA8-CF49-A736-E5C08E26AFCF}" type="parTrans" cxnId="{287A2C19-41D8-3349-AA73-B4D5D1B7FCC0}">
      <dgm:prSet/>
      <dgm:spPr/>
      <dgm:t>
        <a:bodyPr/>
        <a:lstStyle/>
        <a:p>
          <a:endParaRPr lang="en-US"/>
        </a:p>
      </dgm:t>
    </dgm:pt>
    <dgm:pt modelId="{C3093D39-97B0-4C40-AC26-06D7D58F3AF3}" type="sibTrans" cxnId="{287A2C19-41D8-3349-AA73-B4D5D1B7FCC0}">
      <dgm:prSet/>
      <dgm:spPr/>
      <dgm:t>
        <a:bodyPr/>
        <a:lstStyle/>
        <a:p>
          <a:endParaRPr lang="en-US"/>
        </a:p>
      </dgm:t>
    </dgm:pt>
    <dgm:pt modelId="{989A2727-0F50-9948-9923-C6745F0280F2}" type="pres">
      <dgm:prSet presAssocID="{97A28330-7099-0245-A5BF-9E1499BB8780}" presName="linear" presStyleCnt="0">
        <dgm:presLayoutVars>
          <dgm:animLvl val="lvl"/>
          <dgm:resizeHandles val="exact"/>
        </dgm:presLayoutVars>
      </dgm:prSet>
      <dgm:spPr/>
    </dgm:pt>
    <dgm:pt modelId="{C175C170-A538-E644-8C6A-7F80D019D2EF}" type="pres">
      <dgm:prSet presAssocID="{D787797D-00FC-774B-913B-18F6966D7A35}" presName="parentText" presStyleLbl="node1" presStyleIdx="0" presStyleCnt="2">
        <dgm:presLayoutVars>
          <dgm:chMax val="0"/>
          <dgm:bulletEnabled val="1"/>
        </dgm:presLayoutVars>
      </dgm:prSet>
      <dgm:spPr/>
    </dgm:pt>
    <dgm:pt modelId="{03F2E371-B978-7E45-8A7B-5489EBE0B740}" type="pres">
      <dgm:prSet presAssocID="{D787797D-00FC-774B-913B-18F6966D7A35}" presName="childText" presStyleLbl="revTx" presStyleIdx="0" presStyleCnt="2">
        <dgm:presLayoutVars>
          <dgm:bulletEnabled val="1"/>
        </dgm:presLayoutVars>
      </dgm:prSet>
      <dgm:spPr/>
    </dgm:pt>
    <dgm:pt modelId="{E2A5A25E-6D6A-3846-B59E-B2B700FA1990}" type="pres">
      <dgm:prSet presAssocID="{20DC0932-6FDE-8743-80F2-09462917D6D2}" presName="parentText" presStyleLbl="node1" presStyleIdx="1" presStyleCnt="2">
        <dgm:presLayoutVars>
          <dgm:chMax val="0"/>
          <dgm:bulletEnabled val="1"/>
        </dgm:presLayoutVars>
      </dgm:prSet>
      <dgm:spPr/>
    </dgm:pt>
    <dgm:pt modelId="{D99C8FC7-2580-8F48-8CD5-089E54C5512B}" type="pres">
      <dgm:prSet presAssocID="{20DC0932-6FDE-8743-80F2-09462917D6D2}" presName="childText" presStyleLbl="revTx" presStyleIdx="1" presStyleCnt="2">
        <dgm:presLayoutVars>
          <dgm:bulletEnabled val="1"/>
        </dgm:presLayoutVars>
      </dgm:prSet>
      <dgm:spPr/>
    </dgm:pt>
  </dgm:ptLst>
  <dgm:cxnLst>
    <dgm:cxn modelId="{6B861713-9D25-FF43-B0C6-C288A5D03F65}" type="presOf" srcId="{97A28330-7099-0245-A5BF-9E1499BB8780}" destId="{989A2727-0F50-9948-9923-C6745F0280F2}" srcOrd="0" destOrd="0" presId="urn:microsoft.com/office/officeart/2005/8/layout/vList2"/>
    <dgm:cxn modelId="{287A2C19-41D8-3349-AA73-B4D5D1B7FCC0}" srcId="{20DC0932-6FDE-8743-80F2-09462917D6D2}" destId="{3E7422F6-B3B4-5545-B4C4-536162B4F6EE}" srcOrd="1" destOrd="0" parTransId="{671CEBFE-ADA8-CF49-A736-E5C08E26AFCF}" sibTransId="{C3093D39-97B0-4C40-AC26-06D7D58F3AF3}"/>
    <dgm:cxn modelId="{8AF1B81C-1F60-514D-92AD-7354F7A7855A}" srcId="{97A28330-7099-0245-A5BF-9E1499BB8780}" destId="{D787797D-00FC-774B-913B-18F6966D7A35}" srcOrd="0" destOrd="0" parTransId="{D4CA1530-623E-A140-A973-9235437FF541}" sibTransId="{1B508070-01B1-094E-9B50-56CB252E683A}"/>
    <dgm:cxn modelId="{2ED7DF3D-2536-E94F-835C-66039FF29023}" srcId="{D787797D-00FC-774B-913B-18F6966D7A35}" destId="{B3D9F72D-733C-D942-9EE9-03AB8DA2E205}" srcOrd="0" destOrd="0" parTransId="{2FE60E22-AFD3-D240-A922-D5FDE681F5F9}" sibTransId="{E838C189-53F1-E445-AF91-3A3FE6121551}"/>
    <dgm:cxn modelId="{92FD903F-84FB-0645-AD0E-690A4A38705F}" type="presOf" srcId="{84C57B44-8CC9-E64F-A91B-FA990A960CCE}" destId="{03F2E371-B978-7E45-8A7B-5489EBE0B740}" srcOrd="0" destOrd="1" presId="urn:microsoft.com/office/officeart/2005/8/layout/vList2"/>
    <dgm:cxn modelId="{85313E48-9CB4-B84B-9059-CBC8D9688867}" srcId="{20DC0932-6FDE-8743-80F2-09462917D6D2}" destId="{E9EF9906-79F2-954C-A6E1-686FBF4AD3DD}" srcOrd="2" destOrd="0" parTransId="{FD92208A-332E-5347-B9B6-3512357BFB96}" sibTransId="{540026B3-F022-C444-A374-B92F665957E9}"/>
    <dgm:cxn modelId="{83D01E5C-5287-9C4E-B447-9A5FAC2A5FA9}" type="presOf" srcId="{709C630E-C4AE-8440-8514-8817421A0DA5}" destId="{D99C8FC7-2580-8F48-8CD5-089E54C5512B}" srcOrd="0" destOrd="0" presId="urn:microsoft.com/office/officeart/2005/8/layout/vList2"/>
    <dgm:cxn modelId="{4B32505E-0973-5E42-8B50-C0DEF7965B38}" type="presOf" srcId="{B3D9F72D-733C-D942-9EE9-03AB8DA2E205}" destId="{03F2E371-B978-7E45-8A7B-5489EBE0B740}" srcOrd="0" destOrd="0" presId="urn:microsoft.com/office/officeart/2005/8/layout/vList2"/>
    <dgm:cxn modelId="{211C196E-9ED9-594D-AEFA-CFDDACB2FF30}" srcId="{D787797D-00FC-774B-913B-18F6966D7A35}" destId="{84C57B44-8CC9-E64F-A91B-FA990A960CCE}" srcOrd="1" destOrd="0" parTransId="{CF148074-DF82-FF45-9A32-2C83CEB529EB}" sibTransId="{5CA32094-5EB7-4E4C-ADBF-53C141CCDB9D}"/>
    <dgm:cxn modelId="{3E755872-3146-0240-BB37-1435BC9E930B}" srcId="{97A28330-7099-0245-A5BF-9E1499BB8780}" destId="{20DC0932-6FDE-8743-80F2-09462917D6D2}" srcOrd="1" destOrd="0" parTransId="{1CBFAB41-8FB0-C041-AAE6-E512F2C96784}" sibTransId="{4D3C1CF3-2A5D-8844-B960-E09E73FD630D}"/>
    <dgm:cxn modelId="{003B6884-BEC9-D748-9995-BAE360B499E3}" type="presOf" srcId="{E53B2F01-5073-0144-9B1B-955736A1BB64}" destId="{03F2E371-B978-7E45-8A7B-5489EBE0B740}" srcOrd="0" destOrd="2" presId="urn:microsoft.com/office/officeart/2005/8/layout/vList2"/>
    <dgm:cxn modelId="{5D771198-679F-2E46-9800-9A800DDF9E52}" type="presOf" srcId="{3E7422F6-B3B4-5545-B4C4-536162B4F6EE}" destId="{D99C8FC7-2580-8F48-8CD5-089E54C5512B}" srcOrd="0" destOrd="1" presId="urn:microsoft.com/office/officeart/2005/8/layout/vList2"/>
    <dgm:cxn modelId="{4E044AAB-EBA8-754D-AD41-4051886F5C98}" srcId="{20DC0932-6FDE-8743-80F2-09462917D6D2}" destId="{709C630E-C4AE-8440-8514-8817421A0DA5}" srcOrd="0" destOrd="0" parTransId="{8DACE35E-4A11-AE46-9DF3-478AA3BFE6E7}" sibTransId="{2A48CA5E-5A87-104C-9509-00AEA90A9BA5}"/>
    <dgm:cxn modelId="{D6306AB7-9AB5-0346-A5F6-351087EA9D8F}" type="presOf" srcId="{E9EF9906-79F2-954C-A6E1-686FBF4AD3DD}" destId="{D99C8FC7-2580-8F48-8CD5-089E54C5512B}" srcOrd="0" destOrd="2" presId="urn:microsoft.com/office/officeart/2005/8/layout/vList2"/>
    <dgm:cxn modelId="{D75AFDD0-BD03-4D47-BD63-07EE5DBACFA2}" type="presOf" srcId="{D787797D-00FC-774B-913B-18F6966D7A35}" destId="{C175C170-A538-E644-8C6A-7F80D019D2EF}" srcOrd="0" destOrd="0" presId="urn:microsoft.com/office/officeart/2005/8/layout/vList2"/>
    <dgm:cxn modelId="{479A23DD-A60D-894E-96A3-BE35D710481E}" type="presOf" srcId="{20DC0932-6FDE-8743-80F2-09462917D6D2}" destId="{E2A5A25E-6D6A-3846-B59E-B2B700FA1990}" srcOrd="0" destOrd="0" presId="urn:microsoft.com/office/officeart/2005/8/layout/vList2"/>
    <dgm:cxn modelId="{D43C84F1-6F6D-064B-8820-4940D6B8C5C3}" srcId="{D787797D-00FC-774B-913B-18F6966D7A35}" destId="{E53B2F01-5073-0144-9B1B-955736A1BB64}" srcOrd="2" destOrd="0" parTransId="{22D7C6BA-DC11-434B-8671-6C5BBD92A1CF}" sibTransId="{405C23E0-9A03-F142-83B6-93D877CF830B}"/>
    <dgm:cxn modelId="{0C05DD3D-8BC7-9F48-9B35-0725A2143DE9}" type="presParOf" srcId="{989A2727-0F50-9948-9923-C6745F0280F2}" destId="{C175C170-A538-E644-8C6A-7F80D019D2EF}" srcOrd="0" destOrd="0" presId="urn:microsoft.com/office/officeart/2005/8/layout/vList2"/>
    <dgm:cxn modelId="{353CA4AE-0B2B-D349-BB68-2CEE7C8E7261}" type="presParOf" srcId="{989A2727-0F50-9948-9923-C6745F0280F2}" destId="{03F2E371-B978-7E45-8A7B-5489EBE0B740}" srcOrd="1" destOrd="0" presId="urn:microsoft.com/office/officeart/2005/8/layout/vList2"/>
    <dgm:cxn modelId="{560EC491-BC7E-4742-9F73-5E3BE1ABDF2E}" type="presParOf" srcId="{989A2727-0F50-9948-9923-C6745F0280F2}" destId="{E2A5A25E-6D6A-3846-B59E-B2B700FA1990}" srcOrd="2" destOrd="0" presId="urn:microsoft.com/office/officeart/2005/8/layout/vList2"/>
    <dgm:cxn modelId="{D726118B-108B-D148-99EC-6452CDD79A1A}" type="presParOf" srcId="{989A2727-0F50-9948-9923-C6745F0280F2}" destId="{D99C8FC7-2580-8F48-8CD5-089E54C5512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B065EF-E205-DC4F-85A4-63BA2ADC1330}" type="doc">
      <dgm:prSet loTypeId="urn:microsoft.com/office/officeart/2008/layout/VerticalCurvedList" loCatId="" qsTypeId="urn:microsoft.com/office/officeart/2005/8/quickstyle/simple3" qsCatId="simple" csTypeId="urn:microsoft.com/office/officeart/2005/8/colors/accent5_2" csCatId="accent5" phldr="1"/>
      <dgm:spPr/>
      <dgm:t>
        <a:bodyPr/>
        <a:lstStyle/>
        <a:p>
          <a:endParaRPr lang="en-US"/>
        </a:p>
      </dgm:t>
    </dgm:pt>
    <dgm:pt modelId="{D6F8C5DC-9011-8C45-ACD1-B0753CF4FCD1}">
      <dgm:prSet phldrT="[Text]" custT="1"/>
      <dgm:spPr/>
      <dgm:t>
        <a:bodyPr/>
        <a:lstStyle/>
        <a:p>
          <a:r>
            <a:rPr lang="en-US" sz="1600" dirty="0">
              <a:latin typeface="Arial" panose="020B0604020202020204" pitchFamily="34" charset="0"/>
              <a:cs typeface="Arial" panose="020B0604020202020204" pitchFamily="34" charset="0"/>
            </a:rPr>
            <a:t>When the carers leave her side, Shona feels nervous. </a:t>
          </a:r>
        </a:p>
      </dgm:t>
    </dgm:pt>
    <dgm:pt modelId="{EF5237E2-EDA3-8046-B759-02E7CEBE1F99}" type="parTrans" cxnId="{F95B53DC-C7C7-A146-A4BF-D9DC2032AD0A}">
      <dgm:prSet/>
      <dgm:spPr/>
      <dgm:t>
        <a:bodyPr/>
        <a:lstStyle/>
        <a:p>
          <a:endParaRPr lang="en-US"/>
        </a:p>
      </dgm:t>
    </dgm:pt>
    <dgm:pt modelId="{1350DC54-1F2F-CF4A-95D3-733043F8B181}" type="sibTrans" cxnId="{F95B53DC-C7C7-A146-A4BF-D9DC2032AD0A}">
      <dgm:prSet/>
      <dgm:spPr/>
      <dgm:t>
        <a:bodyPr/>
        <a:lstStyle/>
        <a:p>
          <a:endParaRPr lang="en-US"/>
        </a:p>
      </dgm:t>
    </dgm:pt>
    <dgm:pt modelId="{F53F452C-0827-9440-A1CD-6C430A58033E}">
      <dgm:prSet custT="1"/>
      <dgm:spPr/>
      <dgm:t>
        <a:bodyPr/>
        <a:lstStyle/>
        <a:p>
          <a:r>
            <a:rPr lang="en-US" sz="1600" dirty="0">
              <a:latin typeface="Arial" panose="020B0604020202020204" pitchFamily="34" charset="0"/>
              <a:cs typeface="Arial" panose="020B0604020202020204" pitchFamily="34" charset="0"/>
            </a:rPr>
            <a:t>She finds separation challenging. </a:t>
          </a:r>
          <a:endParaRPr lang="en-GB" sz="1600" dirty="0">
            <a:latin typeface="Arial" panose="020B0604020202020204" pitchFamily="34" charset="0"/>
            <a:cs typeface="Arial" panose="020B0604020202020204" pitchFamily="34" charset="0"/>
          </a:endParaRPr>
        </a:p>
      </dgm:t>
    </dgm:pt>
    <dgm:pt modelId="{EE44FDA4-6BA5-5A4B-88A1-93A130739808}" type="parTrans" cxnId="{8FA6F75F-C23A-3D49-8903-8840F1287929}">
      <dgm:prSet/>
      <dgm:spPr/>
      <dgm:t>
        <a:bodyPr/>
        <a:lstStyle/>
        <a:p>
          <a:endParaRPr lang="en-US"/>
        </a:p>
      </dgm:t>
    </dgm:pt>
    <dgm:pt modelId="{27039580-2CAC-A042-B130-D4BF1B2653E5}" type="sibTrans" cxnId="{8FA6F75F-C23A-3D49-8903-8840F1287929}">
      <dgm:prSet/>
      <dgm:spPr/>
      <dgm:t>
        <a:bodyPr/>
        <a:lstStyle/>
        <a:p>
          <a:endParaRPr lang="en-US"/>
        </a:p>
      </dgm:t>
    </dgm:pt>
    <dgm:pt modelId="{A77B2EC7-5EF8-1E42-9EBF-606BB592161D}">
      <dgm:prSet custT="1"/>
      <dgm:spPr/>
      <dgm:t>
        <a:bodyPr/>
        <a:lstStyle/>
        <a:p>
          <a:r>
            <a:rPr lang="en-US" sz="1600" dirty="0">
              <a:latin typeface="Arial" panose="020B0604020202020204" pitchFamily="34" charset="0"/>
              <a:cs typeface="Arial" panose="020B0604020202020204" pitchFamily="34" charset="0"/>
            </a:rPr>
            <a:t>Her confidence is affected when exploring the nursery setting and triggers her anxiety. </a:t>
          </a:r>
          <a:endParaRPr lang="en-GB" sz="1600" dirty="0">
            <a:latin typeface="Arial" panose="020B0604020202020204" pitchFamily="34" charset="0"/>
            <a:cs typeface="Arial" panose="020B0604020202020204" pitchFamily="34" charset="0"/>
          </a:endParaRPr>
        </a:p>
      </dgm:t>
    </dgm:pt>
    <dgm:pt modelId="{9BA73E54-F263-D247-B853-4A1457FC6F8A}" type="parTrans" cxnId="{012DB78C-7375-F44E-A160-E5541108D063}">
      <dgm:prSet/>
      <dgm:spPr/>
      <dgm:t>
        <a:bodyPr/>
        <a:lstStyle/>
        <a:p>
          <a:endParaRPr lang="en-US"/>
        </a:p>
      </dgm:t>
    </dgm:pt>
    <dgm:pt modelId="{16A37AA2-891F-4049-A036-5E2377589754}" type="sibTrans" cxnId="{012DB78C-7375-F44E-A160-E5541108D063}">
      <dgm:prSet/>
      <dgm:spPr/>
      <dgm:t>
        <a:bodyPr/>
        <a:lstStyle/>
        <a:p>
          <a:endParaRPr lang="en-US"/>
        </a:p>
      </dgm:t>
    </dgm:pt>
    <dgm:pt modelId="{7F976C7E-9B56-8E43-A5FD-6BB8D5B8AAF5}">
      <dgm:prSet custT="1"/>
      <dgm:spPr/>
      <dgm:t>
        <a:bodyPr/>
        <a:lstStyle/>
        <a:p>
          <a:r>
            <a:rPr lang="en-US" sz="1600" dirty="0">
              <a:latin typeface="Arial" panose="020B0604020202020204" pitchFamily="34" charset="0"/>
              <a:cs typeface="Arial" panose="020B0604020202020204" pitchFamily="34" charset="0"/>
            </a:rPr>
            <a:t>Instead of participating in group activities, she might want to be with familiar adults. </a:t>
          </a:r>
          <a:endParaRPr lang="en-GB" sz="1600" dirty="0">
            <a:latin typeface="Arial" panose="020B0604020202020204" pitchFamily="34" charset="0"/>
            <a:cs typeface="Arial" panose="020B0604020202020204" pitchFamily="34" charset="0"/>
          </a:endParaRPr>
        </a:p>
      </dgm:t>
    </dgm:pt>
    <dgm:pt modelId="{84698C25-9677-E649-BC72-179D3A9F15DA}" type="parTrans" cxnId="{F22D66D8-4D34-EB4F-A4DB-50A18012F804}">
      <dgm:prSet/>
      <dgm:spPr/>
      <dgm:t>
        <a:bodyPr/>
        <a:lstStyle/>
        <a:p>
          <a:endParaRPr lang="en-US"/>
        </a:p>
      </dgm:t>
    </dgm:pt>
    <dgm:pt modelId="{77A4650A-C2F7-6C41-9BC7-FFA6183AD124}" type="sibTrans" cxnId="{F22D66D8-4D34-EB4F-A4DB-50A18012F804}">
      <dgm:prSet/>
      <dgm:spPr/>
      <dgm:t>
        <a:bodyPr/>
        <a:lstStyle/>
        <a:p>
          <a:endParaRPr lang="en-US"/>
        </a:p>
      </dgm:t>
    </dgm:pt>
    <dgm:pt modelId="{AAB22F09-D03A-6449-9864-2852ED88DC99}">
      <dgm:prSet custT="1"/>
      <dgm:spPr/>
      <dgm:t>
        <a:bodyPr/>
        <a:lstStyle/>
        <a:p>
          <a:r>
            <a:rPr lang="en-US" sz="1600" dirty="0">
              <a:latin typeface="Arial" panose="020B0604020202020204" pitchFamily="34" charset="0"/>
              <a:cs typeface="Arial" panose="020B0604020202020204" pitchFamily="34" charset="0"/>
            </a:rPr>
            <a:t>She could find it more difficult to communicate her emotions</a:t>
          </a:r>
          <a:endParaRPr lang="en-GB" sz="1600" dirty="0">
            <a:latin typeface="Arial" panose="020B0604020202020204" pitchFamily="34" charset="0"/>
            <a:cs typeface="Arial" panose="020B0604020202020204" pitchFamily="34" charset="0"/>
          </a:endParaRPr>
        </a:p>
      </dgm:t>
    </dgm:pt>
    <dgm:pt modelId="{3EA4898B-04EE-8D45-83C1-D5AFCE380B90}" type="parTrans" cxnId="{98A1FE1D-F8EC-804E-9747-9BCB85783F67}">
      <dgm:prSet/>
      <dgm:spPr/>
      <dgm:t>
        <a:bodyPr/>
        <a:lstStyle/>
        <a:p>
          <a:endParaRPr lang="en-US"/>
        </a:p>
      </dgm:t>
    </dgm:pt>
    <dgm:pt modelId="{1B4F7F58-79D2-1249-9769-7BF9A1C5F014}" type="sibTrans" cxnId="{98A1FE1D-F8EC-804E-9747-9BCB85783F67}">
      <dgm:prSet/>
      <dgm:spPr/>
      <dgm:t>
        <a:bodyPr/>
        <a:lstStyle/>
        <a:p>
          <a:endParaRPr lang="en-US"/>
        </a:p>
      </dgm:t>
    </dgm:pt>
    <dgm:pt modelId="{128849F5-F246-B14D-93B1-B91EA9F081EE}">
      <dgm:prSet custT="1"/>
      <dgm:spPr/>
      <dgm:t>
        <a:bodyPr/>
        <a:lstStyle/>
        <a:p>
          <a:r>
            <a:rPr lang="en-US" sz="1600" dirty="0">
              <a:latin typeface="Arial" panose="020B0604020202020204" pitchFamily="34" charset="0"/>
              <a:cs typeface="Arial" panose="020B0604020202020204" pitchFamily="34" charset="0"/>
            </a:rPr>
            <a:t>According to Bowlby’s theory of </a:t>
          </a:r>
          <a:r>
            <a:rPr lang="en-US" sz="1600" dirty="0" err="1">
              <a:latin typeface="Arial" panose="020B0604020202020204" pitchFamily="34" charset="0"/>
              <a:cs typeface="Arial" panose="020B0604020202020204" pitchFamily="34" charset="0"/>
            </a:rPr>
            <a:t>Attacthment</a:t>
          </a:r>
          <a:r>
            <a:rPr lang="en-US" sz="1600" dirty="0">
              <a:latin typeface="Arial" panose="020B0604020202020204" pitchFamily="34" charset="0"/>
              <a:cs typeface="Arial" panose="020B0604020202020204" pitchFamily="34" charset="0"/>
            </a:rPr>
            <a:t> Shona could feel safer if she has a stable bond with a trusted nursery adult </a:t>
          </a:r>
          <a:r>
            <a:rPr lang="en-GB" sz="1600" dirty="0">
              <a:latin typeface="Arial" panose="020B0604020202020204" pitchFamily="34" charset="0"/>
              <a:cs typeface="Arial" panose="020B0604020202020204" pitchFamily="34" charset="0"/>
            </a:rPr>
            <a:t>(Vertel, 2023)</a:t>
          </a:r>
          <a:r>
            <a:rPr lang="en-US" sz="1600" dirty="0">
              <a:latin typeface="Arial" panose="020B0604020202020204" pitchFamily="34" charset="0"/>
              <a:cs typeface="Arial" panose="020B0604020202020204" pitchFamily="34" charset="0"/>
            </a:rPr>
            <a:t>.</a:t>
          </a:r>
        </a:p>
      </dgm:t>
    </dgm:pt>
    <dgm:pt modelId="{D02CF421-627B-CD45-83D8-6C0C5905D456}" type="parTrans" cxnId="{682A6363-D2EE-4443-8A0B-B15DCFB421CF}">
      <dgm:prSet/>
      <dgm:spPr/>
      <dgm:t>
        <a:bodyPr/>
        <a:lstStyle/>
        <a:p>
          <a:endParaRPr lang="en-US"/>
        </a:p>
      </dgm:t>
    </dgm:pt>
    <dgm:pt modelId="{E8079210-9A96-EE4D-A354-0FFCC00DCA53}" type="sibTrans" cxnId="{682A6363-D2EE-4443-8A0B-B15DCFB421CF}">
      <dgm:prSet/>
      <dgm:spPr/>
      <dgm:t>
        <a:bodyPr/>
        <a:lstStyle/>
        <a:p>
          <a:endParaRPr lang="en-US"/>
        </a:p>
      </dgm:t>
    </dgm:pt>
    <dgm:pt modelId="{0CCD6D8B-6155-A14E-9418-26EF8946A0F2}" type="pres">
      <dgm:prSet presAssocID="{D6B065EF-E205-DC4F-85A4-63BA2ADC1330}" presName="Name0" presStyleCnt="0">
        <dgm:presLayoutVars>
          <dgm:chMax val="7"/>
          <dgm:chPref val="7"/>
          <dgm:dir/>
        </dgm:presLayoutVars>
      </dgm:prSet>
      <dgm:spPr/>
    </dgm:pt>
    <dgm:pt modelId="{D35C16F9-C18C-BD48-975F-DC44404D9F81}" type="pres">
      <dgm:prSet presAssocID="{D6B065EF-E205-DC4F-85A4-63BA2ADC1330}" presName="Name1" presStyleCnt="0"/>
      <dgm:spPr/>
    </dgm:pt>
    <dgm:pt modelId="{2CD33BAC-81E1-EB4A-A08F-D5E565F28AF0}" type="pres">
      <dgm:prSet presAssocID="{D6B065EF-E205-DC4F-85A4-63BA2ADC1330}" presName="cycle" presStyleCnt="0"/>
      <dgm:spPr/>
    </dgm:pt>
    <dgm:pt modelId="{DB896607-35CF-144A-AA97-FE2DDED1B62D}" type="pres">
      <dgm:prSet presAssocID="{D6B065EF-E205-DC4F-85A4-63BA2ADC1330}" presName="srcNode" presStyleLbl="node1" presStyleIdx="0" presStyleCnt="6"/>
      <dgm:spPr/>
    </dgm:pt>
    <dgm:pt modelId="{5E767FD9-8428-C743-B96F-2CE29F571A58}" type="pres">
      <dgm:prSet presAssocID="{D6B065EF-E205-DC4F-85A4-63BA2ADC1330}" presName="conn" presStyleLbl="parChTrans1D2" presStyleIdx="0" presStyleCnt="1"/>
      <dgm:spPr/>
    </dgm:pt>
    <dgm:pt modelId="{DD46B81C-A290-4145-B205-328497D56749}" type="pres">
      <dgm:prSet presAssocID="{D6B065EF-E205-DC4F-85A4-63BA2ADC1330}" presName="extraNode" presStyleLbl="node1" presStyleIdx="0" presStyleCnt="6"/>
      <dgm:spPr/>
    </dgm:pt>
    <dgm:pt modelId="{66C8AE17-D112-3F4B-AA6E-B651B3856192}" type="pres">
      <dgm:prSet presAssocID="{D6B065EF-E205-DC4F-85A4-63BA2ADC1330}" presName="dstNode" presStyleLbl="node1" presStyleIdx="0" presStyleCnt="6"/>
      <dgm:spPr/>
    </dgm:pt>
    <dgm:pt modelId="{FDF64F4C-5256-7843-84BE-ECEE165C7F38}" type="pres">
      <dgm:prSet presAssocID="{D6F8C5DC-9011-8C45-ACD1-B0753CF4FCD1}" presName="text_1" presStyleLbl="node1" presStyleIdx="0" presStyleCnt="6">
        <dgm:presLayoutVars>
          <dgm:bulletEnabled val="1"/>
        </dgm:presLayoutVars>
      </dgm:prSet>
      <dgm:spPr/>
    </dgm:pt>
    <dgm:pt modelId="{1D599A4D-FA1C-A14E-9F32-2153BBFAD4E6}" type="pres">
      <dgm:prSet presAssocID="{D6F8C5DC-9011-8C45-ACD1-B0753CF4FCD1}" presName="accent_1" presStyleCnt="0"/>
      <dgm:spPr/>
    </dgm:pt>
    <dgm:pt modelId="{408FD760-3BF8-C94B-92D0-D5D7DE4918C5}" type="pres">
      <dgm:prSet presAssocID="{D6F8C5DC-9011-8C45-ACD1-B0753CF4FCD1}" presName="accentRepeatNode" presStyleLbl="solidFgAcc1" presStyleIdx="0" presStyleCnt="6"/>
      <dgm:spPr/>
    </dgm:pt>
    <dgm:pt modelId="{14D80DC8-8B75-B14C-82C2-AF571E67A94E}" type="pres">
      <dgm:prSet presAssocID="{F53F452C-0827-9440-A1CD-6C430A58033E}" presName="text_2" presStyleLbl="node1" presStyleIdx="1" presStyleCnt="6">
        <dgm:presLayoutVars>
          <dgm:bulletEnabled val="1"/>
        </dgm:presLayoutVars>
      </dgm:prSet>
      <dgm:spPr/>
    </dgm:pt>
    <dgm:pt modelId="{7B78DDE4-A98B-CE4B-A3E1-B5B36C07D2B9}" type="pres">
      <dgm:prSet presAssocID="{F53F452C-0827-9440-A1CD-6C430A58033E}" presName="accent_2" presStyleCnt="0"/>
      <dgm:spPr/>
    </dgm:pt>
    <dgm:pt modelId="{C54D59B5-B46B-724E-AB2A-03BDEFC39E69}" type="pres">
      <dgm:prSet presAssocID="{F53F452C-0827-9440-A1CD-6C430A58033E}" presName="accentRepeatNode" presStyleLbl="solidFgAcc1" presStyleIdx="1" presStyleCnt="6"/>
      <dgm:spPr/>
    </dgm:pt>
    <dgm:pt modelId="{4D6AE2DC-B86F-D149-9778-540A512A74DD}" type="pres">
      <dgm:prSet presAssocID="{A77B2EC7-5EF8-1E42-9EBF-606BB592161D}" presName="text_3" presStyleLbl="node1" presStyleIdx="2" presStyleCnt="6">
        <dgm:presLayoutVars>
          <dgm:bulletEnabled val="1"/>
        </dgm:presLayoutVars>
      </dgm:prSet>
      <dgm:spPr/>
    </dgm:pt>
    <dgm:pt modelId="{77956A7A-9A39-644D-B3CF-9491A567FB78}" type="pres">
      <dgm:prSet presAssocID="{A77B2EC7-5EF8-1E42-9EBF-606BB592161D}" presName="accent_3" presStyleCnt="0"/>
      <dgm:spPr/>
    </dgm:pt>
    <dgm:pt modelId="{440A0DFA-C73A-044D-976C-C6D52E772082}" type="pres">
      <dgm:prSet presAssocID="{A77B2EC7-5EF8-1E42-9EBF-606BB592161D}" presName="accentRepeatNode" presStyleLbl="solidFgAcc1" presStyleIdx="2" presStyleCnt="6"/>
      <dgm:spPr/>
    </dgm:pt>
    <dgm:pt modelId="{C0CB512B-4B43-1F4E-91A6-491F7D5D67A7}" type="pres">
      <dgm:prSet presAssocID="{7F976C7E-9B56-8E43-A5FD-6BB8D5B8AAF5}" presName="text_4" presStyleLbl="node1" presStyleIdx="3" presStyleCnt="6">
        <dgm:presLayoutVars>
          <dgm:bulletEnabled val="1"/>
        </dgm:presLayoutVars>
      </dgm:prSet>
      <dgm:spPr/>
    </dgm:pt>
    <dgm:pt modelId="{932F95F1-57EF-D847-A88E-9AA77E7B81A9}" type="pres">
      <dgm:prSet presAssocID="{7F976C7E-9B56-8E43-A5FD-6BB8D5B8AAF5}" presName="accent_4" presStyleCnt="0"/>
      <dgm:spPr/>
    </dgm:pt>
    <dgm:pt modelId="{9D3F6B00-E8C6-9847-AE14-3B37373A88EB}" type="pres">
      <dgm:prSet presAssocID="{7F976C7E-9B56-8E43-A5FD-6BB8D5B8AAF5}" presName="accentRepeatNode" presStyleLbl="solidFgAcc1" presStyleIdx="3" presStyleCnt="6"/>
      <dgm:spPr/>
    </dgm:pt>
    <dgm:pt modelId="{AEAE64FB-7636-E94C-B734-8E692F85847C}" type="pres">
      <dgm:prSet presAssocID="{AAB22F09-D03A-6449-9864-2852ED88DC99}" presName="text_5" presStyleLbl="node1" presStyleIdx="4" presStyleCnt="6">
        <dgm:presLayoutVars>
          <dgm:bulletEnabled val="1"/>
        </dgm:presLayoutVars>
      </dgm:prSet>
      <dgm:spPr/>
    </dgm:pt>
    <dgm:pt modelId="{1D9F7DB2-857A-0D49-8315-2A8036C2B3D8}" type="pres">
      <dgm:prSet presAssocID="{AAB22F09-D03A-6449-9864-2852ED88DC99}" presName="accent_5" presStyleCnt="0"/>
      <dgm:spPr/>
    </dgm:pt>
    <dgm:pt modelId="{D572FF53-CD76-E243-8EE5-58211FF4C052}" type="pres">
      <dgm:prSet presAssocID="{AAB22F09-D03A-6449-9864-2852ED88DC99}" presName="accentRepeatNode" presStyleLbl="solidFgAcc1" presStyleIdx="4" presStyleCnt="6"/>
      <dgm:spPr/>
    </dgm:pt>
    <dgm:pt modelId="{A18E52AE-D40F-7E45-9FBD-C2D0A2115BE7}" type="pres">
      <dgm:prSet presAssocID="{128849F5-F246-B14D-93B1-B91EA9F081EE}" presName="text_6" presStyleLbl="node1" presStyleIdx="5" presStyleCnt="6">
        <dgm:presLayoutVars>
          <dgm:bulletEnabled val="1"/>
        </dgm:presLayoutVars>
      </dgm:prSet>
      <dgm:spPr/>
    </dgm:pt>
    <dgm:pt modelId="{ADBD7222-8B40-F849-A5F3-5FF38DD70358}" type="pres">
      <dgm:prSet presAssocID="{128849F5-F246-B14D-93B1-B91EA9F081EE}" presName="accent_6" presStyleCnt="0"/>
      <dgm:spPr/>
    </dgm:pt>
    <dgm:pt modelId="{0CD3C8DC-1DAA-484C-A44D-651C6C90D3A9}" type="pres">
      <dgm:prSet presAssocID="{128849F5-F246-B14D-93B1-B91EA9F081EE}" presName="accentRepeatNode" presStyleLbl="solidFgAcc1" presStyleIdx="5" presStyleCnt="6"/>
      <dgm:spPr/>
    </dgm:pt>
  </dgm:ptLst>
  <dgm:cxnLst>
    <dgm:cxn modelId="{98A1FE1D-F8EC-804E-9747-9BCB85783F67}" srcId="{D6B065EF-E205-DC4F-85A4-63BA2ADC1330}" destId="{AAB22F09-D03A-6449-9864-2852ED88DC99}" srcOrd="4" destOrd="0" parTransId="{3EA4898B-04EE-8D45-83C1-D5AFCE380B90}" sibTransId="{1B4F7F58-79D2-1249-9769-7BF9A1C5F014}"/>
    <dgm:cxn modelId="{BF0BE830-D0EC-AD48-A651-4352EF9FC9B1}" type="presOf" srcId="{F53F452C-0827-9440-A1CD-6C430A58033E}" destId="{14D80DC8-8B75-B14C-82C2-AF571E67A94E}" srcOrd="0" destOrd="0" presId="urn:microsoft.com/office/officeart/2008/layout/VerticalCurvedList"/>
    <dgm:cxn modelId="{D3B40A50-EEC5-6D4E-96BE-639AD02B93AF}" type="presOf" srcId="{D6B065EF-E205-DC4F-85A4-63BA2ADC1330}" destId="{0CCD6D8B-6155-A14E-9418-26EF8946A0F2}" srcOrd="0" destOrd="0" presId="urn:microsoft.com/office/officeart/2008/layout/VerticalCurvedList"/>
    <dgm:cxn modelId="{8FA6F75F-C23A-3D49-8903-8840F1287929}" srcId="{D6B065EF-E205-DC4F-85A4-63BA2ADC1330}" destId="{F53F452C-0827-9440-A1CD-6C430A58033E}" srcOrd="1" destOrd="0" parTransId="{EE44FDA4-6BA5-5A4B-88A1-93A130739808}" sibTransId="{27039580-2CAC-A042-B130-D4BF1B2653E5}"/>
    <dgm:cxn modelId="{682A6363-D2EE-4443-8A0B-B15DCFB421CF}" srcId="{D6B065EF-E205-DC4F-85A4-63BA2ADC1330}" destId="{128849F5-F246-B14D-93B1-B91EA9F081EE}" srcOrd="5" destOrd="0" parTransId="{D02CF421-627B-CD45-83D8-6C0C5905D456}" sibTransId="{E8079210-9A96-EE4D-A354-0FFCC00DCA53}"/>
    <dgm:cxn modelId="{8E674F70-EDBD-DB41-B3C9-2F41D0CF727A}" type="presOf" srcId="{1350DC54-1F2F-CF4A-95D3-733043F8B181}" destId="{5E767FD9-8428-C743-B96F-2CE29F571A58}" srcOrd="0" destOrd="0" presId="urn:microsoft.com/office/officeart/2008/layout/VerticalCurvedList"/>
    <dgm:cxn modelId="{012DB78C-7375-F44E-A160-E5541108D063}" srcId="{D6B065EF-E205-DC4F-85A4-63BA2ADC1330}" destId="{A77B2EC7-5EF8-1E42-9EBF-606BB592161D}" srcOrd="2" destOrd="0" parTransId="{9BA73E54-F263-D247-B853-4A1457FC6F8A}" sibTransId="{16A37AA2-891F-4049-A036-5E2377589754}"/>
    <dgm:cxn modelId="{ABC6C391-3B73-344D-93D5-D801EED6DDD7}" type="presOf" srcId="{A77B2EC7-5EF8-1E42-9EBF-606BB592161D}" destId="{4D6AE2DC-B86F-D149-9778-540A512A74DD}" srcOrd="0" destOrd="0" presId="urn:microsoft.com/office/officeart/2008/layout/VerticalCurvedList"/>
    <dgm:cxn modelId="{1F0B3FB5-69F4-0C4F-BF5F-56B51B556615}" type="presOf" srcId="{7F976C7E-9B56-8E43-A5FD-6BB8D5B8AAF5}" destId="{C0CB512B-4B43-1F4E-91A6-491F7D5D67A7}" srcOrd="0" destOrd="0" presId="urn:microsoft.com/office/officeart/2008/layout/VerticalCurvedList"/>
    <dgm:cxn modelId="{DF58E6C7-970E-1A45-8998-3F4B975A2A79}" type="presOf" srcId="{D6F8C5DC-9011-8C45-ACD1-B0753CF4FCD1}" destId="{FDF64F4C-5256-7843-84BE-ECEE165C7F38}" srcOrd="0" destOrd="0" presId="urn:microsoft.com/office/officeart/2008/layout/VerticalCurvedList"/>
    <dgm:cxn modelId="{F22D66D8-4D34-EB4F-A4DB-50A18012F804}" srcId="{D6B065EF-E205-DC4F-85A4-63BA2ADC1330}" destId="{7F976C7E-9B56-8E43-A5FD-6BB8D5B8AAF5}" srcOrd="3" destOrd="0" parTransId="{84698C25-9677-E649-BC72-179D3A9F15DA}" sibTransId="{77A4650A-C2F7-6C41-9BC7-FFA6183AD124}"/>
    <dgm:cxn modelId="{F95B53DC-C7C7-A146-A4BF-D9DC2032AD0A}" srcId="{D6B065EF-E205-DC4F-85A4-63BA2ADC1330}" destId="{D6F8C5DC-9011-8C45-ACD1-B0753CF4FCD1}" srcOrd="0" destOrd="0" parTransId="{EF5237E2-EDA3-8046-B759-02E7CEBE1F99}" sibTransId="{1350DC54-1F2F-CF4A-95D3-733043F8B181}"/>
    <dgm:cxn modelId="{F5A9E5E6-ED8F-8943-8AFC-73DAC098C1D5}" type="presOf" srcId="{128849F5-F246-B14D-93B1-B91EA9F081EE}" destId="{A18E52AE-D40F-7E45-9FBD-C2D0A2115BE7}" srcOrd="0" destOrd="0" presId="urn:microsoft.com/office/officeart/2008/layout/VerticalCurvedList"/>
    <dgm:cxn modelId="{79616AFA-4806-5E4F-A475-67F0F67D4A96}" type="presOf" srcId="{AAB22F09-D03A-6449-9864-2852ED88DC99}" destId="{AEAE64FB-7636-E94C-B734-8E692F85847C}" srcOrd="0" destOrd="0" presId="urn:microsoft.com/office/officeart/2008/layout/VerticalCurvedList"/>
    <dgm:cxn modelId="{65E67A04-B6F7-CC4E-B4D2-170C1F5A2903}" type="presParOf" srcId="{0CCD6D8B-6155-A14E-9418-26EF8946A0F2}" destId="{D35C16F9-C18C-BD48-975F-DC44404D9F81}" srcOrd="0" destOrd="0" presId="urn:microsoft.com/office/officeart/2008/layout/VerticalCurvedList"/>
    <dgm:cxn modelId="{9ADA14B6-A504-6549-A6E2-9D4CDE65A69B}" type="presParOf" srcId="{D35C16F9-C18C-BD48-975F-DC44404D9F81}" destId="{2CD33BAC-81E1-EB4A-A08F-D5E565F28AF0}" srcOrd="0" destOrd="0" presId="urn:microsoft.com/office/officeart/2008/layout/VerticalCurvedList"/>
    <dgm:cxn modelId="{2B6665B3-3AC8-5F4D-8CEA-8B3B31845327}" type="presParOf" srcId="{2CD33BAC-81E1-EB4A-A08F-D5E565F28AF0}" destId="{DB896607-35CF-144A-AA97-FE2DDED1B62D}" srcOrd="0" destOrd="0" presId="urn:microsoft.com/office/officeart/2008/layout/VerticalCurvedList"/>
    <dgm:cxn modelId="{2A4ACFF5-4C92-AA49-8F3A-38EDEE427BFF}" type="presParOf" srcId="{2CD33BAC-81E1-EB4A-A08F-D5E565F28AF0}" destId="{5E767FD9-8428-C743-B96F-2CE29F571A58}" srcOrd="1" destOrd="0" presId="urn:microsoft.com/office/officeart/2008/layout/VerticalCurvedList"/>
    <dgm:cxn modelId="{943088F6-5BBB-F047-ACA2-A2475C8D1344}" type="presParOf" srcId="{2CD33BAC-81E1-EB4A-A08F-D5E565F28AF0}" destId="{DD46B81C-A290-4145-B205-328497D56749}" srcOrd="2" destOrd="0" presId="urn:microsoft.com/office/officeart/2008/layout/VerticalCurvedList"/>
    <dgm:cxn modelId="{D0BA6F28-B149-214C-8B41-4E79083C786B}" type="presParOf" srcId="{2CD33BAC-81E1-EB4A-A08F-D5E565F28AF0}" destId="{66C8AE17-D112-3F4B-AA6E-B651B3856192}" srcOrd="3" destOrd="0" presId="urn:microsoft.com/office/officeart/2008/layout/VerticalCurvedList"/>
    <dgm:cxn modelId="{D8690377-46FD-274F-8B6A-75A59D0A3A8A}" type="presParOf" srcId="{D35C16F9-C18C-BD48-975F-DC44404D9F81}" destId="{FDF64F4C-5256-7843-84BE-ECEE165C7F38}" srcOrd="1" destOrd="0" presId="urn:microsoft.com/office/officeart/2008/layout/VerticalCurvedList"/>
    <dgm:cxn modelId="{525A6810-2586-7A4B-B226-69468E7AA814}" type="presParOf" srcId="{D35C16F9-C18C-BD48-975F-DC44404D9F81}" destId="{1D599A4D-FA1C-A14E-9F32-2153BBFAD4E6}" srcOrd="2" destOrd="0" presId="urn:microsoft.com/office/officeart/2008/layout/VerticalCurvedList"/>
    <dgm:cxn modelId="{87D546B5-3405-6C4D-91F2-9C43C790BB51}" type="presParOf" srcId="{1D599A4D-FA1C-A14E-9F32-2153BBFAD4E6}" destId="{408FD760-3BF8-C94B-92D0-D5D7DE4918C5}" srcOrd="0" destOrd="0" presId="urn:microsoft.com/office/officeart/2008/layout/VerticalCurvedList"/>
    <dgm:cxn modelId="{D5F729B3-3D17-324F-8726-EA801BD729C3}" type="presParOf" srcId="{D35C16F9-C18C-BD48-975F-DC44404D9F81}" destId="{14D80DC8-8B75-B14C-82C2-AF571E67A94E}" srcOrd="3" destOrd="0" presId="urn:microsoft.com/office/officeart/2008/layout/VerticalCurvedList"/>
    <dgm:cxn modelId="{AD4BF9FE-CD3F-0744-A18F-21FFC460A1C6}" type="presParOf" srcId="{D35C16F9-C18C-BD48-975F-DC44404D9F81}" destId="{7B78DDE4-A98B-CE4B-A3E1-B5B36C07D2B9}" srcOrd="4" destOrd="0" presId="urn:microsoft.com/office/officeart/2008/layout/VerticalCurvedList"/>
    <dgm:cxn modelId="{71AC6F30-95CF-1C49-BB27-5A541EFF2027}" type="presParOf" srcId="{7B78DDE4-A98B-CE4B-A3E1-B5B36C07D2B9}" destId="{C54D59B5-B46B-724E-AB2A-03BDEFC39E69}" srcOrd="0" destOrd="0" presId="urn:microsoft.com/office/officeart/2008/layout/VerticalCurvedList"/>
    <dgm:cxn modelId="{E35CB1FF-A8C2-A641-923E-3177EA2D69AF}" type="presParOf" srcId="{D35C16F9-C18C-BD48-975F-DC44404D9F81}" destId="{4D6AE2DC-B86F-D149-9778-540A512A74DD}" srcOrd="5" destOrd="0" presId="urn:microsoft.com/office/officeart/2008/layout/VerticalCurvedList"/>
    <dgm:cxn modelId="{D1739E03-4B5F-8E4C-A818-2C1C47C5572C}" type="presParOf" srcId="{D35C16F9-C18C-BD48-975F-DC44404D9F81}" destId="{77956A7A-9A39-644D-B3CF-9491A567FB78}" srcOrd="6" destOrd="0" presId="urn:microsoft.com/office/officeart/2008/layout/VerticalCurvedList"/>
    <dgm:cxn modelId="{B23C7B79-E611-3A46-A8EB-3AEF251A7483}" type="presParOf" srcId="{77956A7A-9A39-644D-B3CF-9491A567FB78}" destId="{440A0DFA-C73A-044D-976C-C6D52E772082}" srcOrd="0" destOrd="0" presId="urn:microsoft.com/office/officeart/2008/layout/VerticalCurvedList"/>
    <dgm:cxn modelId="{DFCFB524-057F-E043-8D8C-719AD33A51E1}" type="presParOf" srcId="{D35C16F9-C18C-BD48-975F-DC44404D9F81}" destId="{C0CB512B-4B43-1F4E-91A6-491F7D5D67A7}" srcOrd="7" destOrd="0" presId="urn:microsoft.com/office/officeart/2008/layout/VerticalCurvedList"/>
    <dgm:cxn modelId="{E8397A18-14E6-2247-AC4E-3BAC46D49A77}" type="presParOf" srcId="{D35C16F9-C18C-BD48-975F-DC44404D9F81}" destId="{932F95F1-57EF-D847-A88E-9AA77E7B81A9}" srcOrd="8" destOrd="0" presId="urn:microsoft.com/office/officeart/2008/layout/VerticalCurvedList"/>
    <dgm:cxn modelId="{5F971DBD-A74E-ED4F-B8BC-B32B86FDA7B6}" type="presParOf" srcId="{932F95F1-57EF-D847-A88E-9AA77E7B81A9}" destId="{9D3F6B00-E8C6-9847-AE14-3B37373A88EB}" srcOrd="0" destOrd="0" presId="urn:microsoft.com/office/officeart/2008/layout/VerticalCurvedList"/>
    <dgm:cxn modelId="{20220ABF-0C79-BC48-A433-D05AE4F85CEF}" type="presParOf" srcId="{D35C16F9-C18C-BD48-975F-DC44404D9F81}" destId="{AEAE64FB-7636-E94C-B734-8E692F85847C}" srcOrd="9" destOrd="0" presId="urn:microsoft.com/office/officeart/2008/layout/VerticalCurvedList"/>
    <dgm:cxn modelId="{09822A2D-1F61-D747-9888-1BD1D617D693}" type="presParOf" srcId="{D35C16F9-C18C-BD48-975F-DC44404D9F81}" destId="{1D9F7DB2-857A-0D49-8315-2A8036C2B3D8}" srcOrd="10" destOrd="0" presId="urn:microsoft.com/office/officeart/2008/layout/VerticalCurvedList"/>
    <dgm:cxn modelId="{5DD5A9B6-63FA-514D-BEA3-04F9B7931D04}" type="presParOf" srcId="{1D9F7DB2-857A-0D49-8315-2A8036C2B3D8}" destId="{D572FF53-CD76-E243-8EE5-58211FF4C052}" srcOrd="0" destOrd="0" presId="urn:microsoft.com/office/officeart/2008/layout/VerticalCurvedList"/>
    <dgm:cxn modelId="{044A4E92-B01B-2F4B-B393-80701A4468C5}" type="presParOf" srcId="{D35C16F9-C18C-BD48-975F-DC44404D9F81}" destId="{A18E52AE-D40F-7E45-9FBD-C2D0A2115BE7}" srcOrd="11" destOrd="0" presId="urn:microsoft.com/office/officeart/2008/layout/VerticalCurvedList"/>
    <dgm:cxn modelId="{D7EC5335-94F4-1045-9141-B40439CA5E80}" type="presParOf" srcId="{D35C16F9-C18C-BD48-975F-DC44404D9F81}" destId="{ADBD7222-8B40-F849-A5F3-5FF38DD70358}" srcOrd="12" destOrd="0" presId="urn:microsoft.com/office/officeart/2008/layout/VerticalCurvedList"/>
    <dgm:cxn modelId="{54C767D2-F721-EF48-8D3D-249CBE00CDFA}" type="presParOf" srcId="{ADBD7222-8B40-F849-A5F3-5FF38DD70358}" destId="{0CD3C8DC-1DAA-484C-A44D-651C6C90D3A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5C7BE985-9027-0045-9A80-7CF8C2007AE9}" type="doc">
      <dgm:prSet loTypeId="urn:microsoft.com/office/officeart/2005/8/layout/vList2" loCatId="" qsTypeId="urn:microsoft.com/office/officeart/2005/8/quickstyle/simple3" qsCatId="simple" csTypeId="urn:microsoft.com/office/officeart/2005/8/colors/accent1_2" csCatId="accent1" phldr="1"/>
      <dgm:spPr/>
      <dgm:t>
        <a:bodyPr/>
        <a:lstStyle/>
        <a:p>
          <a:endParaRPr lang="en-US"/>
        </a:p>
      </dgm:t>
    </dgm:pt>
    <dgm:pt modelId="{C233AACC-1D35-0043-93A1-24E0D393F32D}">
      <dgm:prSet phldrT="[Text]" custT="1"/>
      <dgm:spPr/>
      <dgm:t>
        <a:bodyPr/>
        <a:lstStyle/>
        <a:p>
          <a:r>
            <a:rPr lang="en-GB" sz="2400" b="1" dirty="0">
              <a:latin typeface="Arial" panose="020B0604020202020204" pitchFamily="34" charset="0"/>
              <a:cs typeface="Arial" panose="020B0604020202020204" pitchFamily="34" charset="0"/>
            </a:rPr>
            <a:t>Emotional development</a:t>
          </a:r>
          <a:endParaRPr lang="en-US" sz="2400" dirty="0">
            <a:latin typeface="Arial" panose="020B0604020202020204" pitchFamily="34" charset="0"/>
            <a:cs typeface="Arial" panose="020B0604020202020204" pitchFamily="34" charset="0"/>
          </a:endParaRPr>
        </a:p>
      </dgm:t>
    </dgm:pt>
    <dgm:pt modelId="{6A7E2AD9-BF7F-4B41-99D9-8001E27E4A6E}" type="parTrans" cxnId="{A9CAA6CB-F72B-D143-B1CC-E7E967CFCD67}">
      <dgm:prSet/>
      <dgm:spPr/>
      <dgm:t>
        <a:bodyPr/>
        <a:lstStyle/>
        <a:p>
          <a:endParaRPr lang="en-US"/>
        </a:p>
      </dgm:t>
    </dgm:pt>
    <dgm:pt modelId="{E1217987-501C-864C-A702-767B234C873B}" type="sibTrans" cxnId="{A9CAA6CB-F72B-D143-B1CC-E7E967CFCD67}">
      <dgm:prSet/>
      <dgm:spPr/>
      <dgm:t>
        <a:bodyPr/>
        <a:lstStyle/>
        <a:p>
          <a:endParaRPr lang="en-US"/>
        </a:p>
      </dgm:t>
    </dgm:pt>
    <dgm:pt modelId="{F48104DB-2F53-C943-8138-000CEDEC20F5}">
      <dgm:prSet custT="1"/>
      <dgm:spPr/>
      <dgm:t>
        <a:bodyPr/>
        <a:lstStyle/>
        <a:p>
          <a:r>
            <a:rPr lang="en-US" sz="1600" dirty="0">
              <a:latin typeface="Arial" panose="020B0604020202020204" pitchFamily="34" charset="0"/>
              <a:cs typeface="Arial" panose="020B0604020202020204" pitchFamily="34" charset="0"/>
            </a:rPr>
            <a:t>Shona has trouble controlling her anxieties, therefore having a secure relationship may help her develop emotional stability.</a:t>
          </a:r>
        </a:p>
      </dgm:t>
    </dgm:pt>
    <dgm:pt modelId="{20E92C91-178E-614D-8AE9-721620731205}" type="parTrans" cxnId="{71585A68-4F1B-D548-857A-EAE7AF603F50}">
      <dgm:prSet/>
      <dgm:spPr/>
      <dgm:t>
        <a:bodyPr/>
        <a:lstStyle/>
        <a:p>
          <a:endParaRPr lang="en-US"/>
        </a:p>
      </dgm:t>
    </dgm:pt>
    <dgm:pt modelId="{764B5C9D-869A-754A-B6B0-8FFE6A0A84A3}" type="sibTrans" cxnId="{71585A68-4F1B-D548-857A-EAE7AF603F50}">
      <dgm:prSet/>
      <dgm:spPr/>
      <dgm:t>
        <a:bodyPr/>
        <a:lstStyle/>
        <a:p>
          <a:endParaRPr lang="en-US"/>
        </a:p>
      </dgm:t>
    </dgm:pt>
    <dgm:pt modelId="{4842E555-3F79-FA47-8C07-1C042BD60761}">
      <dgm:prSet custT="1"/>
      <dgm:spPr/>
      <dgm:t>
        <a:bodyPr/>
        <a:lstStyle/>
        <a:p>
          <a:r>
            <a:rPr lang="en-GB" sz="2400" b="1" dirty="0">
              <a:latin typeface="Arial" panose="020B0604020202020204" pitchFamily="34" charset="0"/>
              <a:cs typeface="Arial" panose="020B0604020202020204" pitchFamily="34" charset="0"/>
            </a:rPr>
            <a:t>Social development</a:t>
          </a:r>
          <a:endParaRPr lang="en-US" sz="2400" dirty="0">
            <a:latin typeface="Arial" panose="020B0604020202020204" pitchFamily="34" charset="0"/>
            <a:cs typeface="Arial" panose="020B0604020202020204" pitchFamily="34" charset="0"/>
          </a:endParaRPr>
        </a:p>
      </dgm:t>
    </dgm:pt>
    <dgm:pt modelId="{D8693315-4CE2-1445-B672-AD74F5AE2F4A}" type="parTrans" cxnId="{27BC7A9F-4721-A34E-A003-15534EB744BD}">
      <dgm:prSet/>
      <dgm:spPr/>
      <dgm:t>
        <a:bodyPr/>
        <a:lstStyle/>
        <a:p>
          <a:endParaRPr lang="en-US"/>
        </a:p>
      </dgm:t>
    </dgm:pt>
    <dgm:pt modelId="{F999C621-3B7D-DD42-AC7E-881D0B6B8C1E}" type="sibTrans" cxnId="{27BC7A9F-4721-A34E-A003-15534EB744BD}">
      <dgm:prSet/>
      <dgm:spPr/>
      <dgm:t>
        <a:bodyPr/>
        <a:lstStyle/>
        <a:p>
          <a:endParaRPr lang="en-US"/>
        </a:p>
      </dgm:t>
    </dgm:pt>
    <dgm:pt modelId="{FF461F15-53B9-6947-B9A8-EB3162A94EA6}">
      <dgm:prSet custT="1"/>
      <dgm:spPr/>
      <dgm:t>
        <a:bodyPr/>
        <a:lstStyle/>
        <a:p>
          <a:r>
            <a:rPr lang="en-US" sz="1600" dirty="0">
              <a:latin typeface="Arial" panose="020B0604020202020204" pitchFamily="34" charset="0"/>
              <a:cs typeface="Arial" panose="020B0604020202020204" pitchFamily="34" charset="0"/>
            </a:rPr>
            <a:t>. She may engage in group play with other children if she feels secure.  </a:t>
          </a:r>
        </a:p>
      </dgm:t>
    </dgm:pt>
    <dgm:pt modelId="{21E2A164-CC2C-E347-A3D3-B77B292D40F2}" type="parTrans" cxnId="{E4340F4F-9466-5D46-99DF-A03AADBF6F05}">
      <dgm:prSet/>
      <dgm:spPr/>
      <dgm:t>
        <a:bodyPr/>
        <a:lstStyle/>
        <a:p>
          <a:endParaRPr lang="en-US"/>
        </a:p>
      </dgm:t>
    </dgm:pt>
    <dgm:pt modelId="{DEB23E3C-B1F4-5840-A92B-777EB0F042F9}" type="sibTrans" cxnId="{E4340F4F-9466-5D46-99DF-A03AADBF6F05}">
      <dgm:prSet/>
      <dgm:spPr/>
      <dgm:t>
        <a:bodyPr/>
        <a:lstStyle/>
        <a:p>
          <a:endParaRPr lang="en-US"/>
        </a:p>
      </dgm:t>
    </dgm:pt>
    <dgm:pt modelId="{24476F47-B896-0B49-9984-8D70D7B7E215}">
      <dgm:prSet custT="1"/>
      <dgm:spPr/>
      <dgm:t>
        <a:bodyPr/>
        <a:lstStyle/>
        <a:p>
          <a:r>
            <a:rPr lang="en-GB" sz="2400" b="1" dirty="0">
              <a:latin typeface="Arial" panose="020B0604020202020204" pitchFamily="34" charset="0"/>
              <a:cs typeface="Arial" panose="020B0604020202020204" pitchFamily="34" charset="0"/>
            </a:rPr>
            <a:t>Communication</a:t>
          </a:r>
          <a:endParaRPr lang="en-US" sz="2400" dirty="0">
            <a:latin typeface="Arial" panose="020B0604020202020204" pitchFamily="34" charset="0"/>
            <a:cs typeface="Arial" panose="020B0604020202020204" pitchFamily="34" charset="0"/>
          </a:endParaRPr>
        </a:p>
      </dgm:t>
    </dgm:pt>
    <dgm:pt modelId="{5BE10944-B785-BC4C-95E2-8ADDCFD0567A}" type="parTrans" cxnId="{51090AD7-2468-6B40-86A8-0662FBBE4C98}">
      <dgm:prSet/>
      <dgm:spPr/>
      <dgm:t>
        <a:bodyPr/>
        <a:lstStyle/>
        <a:p>
          <a:endParaRPr lang="en-US"/>
        </a:p>
      </dgm:t>
    </dgm:pt>
    <dgm:pt modelId="{B177CCC5-9B4A-0649-9255-DD9C2C24D286}" type="sibTrans" cxnId="{51090AD7-2468-6B40-86A8-0662FBBE4C98}">
      <dgm:prSet/>
      <dgm:spPr/>
      <dgm:t>
        <a:bodyPr/>
        <a:lstStyle/>
        <a:p>
          <a:endParaRPr lang="en-US"/>
        </a:p>
      </dgm:t>
    </dgm:pt>
    <dgm:pt modelId="{C6708B01-1533-0640-9ABF-1DB9F1B6E760}">
      <dgm:prSet custT="1"/>
      <dgm:spPr/>
      <dgm:t>
        <a:bodyPr/>
        <a:lstStyle/>
        <a:p>
          <a:r>
            <a:rPr lang="en-US" sz="1600" dirty="0">
              <a:latin typeface="Arial" panose="020B0604020202020204" pitchFamily="34" charset="0"/>
              <a:cs typeface="Arial" panose="020B0604020202020204" pitchFamily="34" charset="0"/>
            </a:rPr>
            <a:t>An encouraging adult can provide opportunities to Shona to communicate without feeling pressured.</a:t>
          </a:r>
        </a:p>
      </dgm:t>
    </dgm:pt>
    <dgm:pt modelId="{6F8A4655-593A-D54A-8529-90C75F7310AF}" type="parTrans" cxnId="{091A92B7-74C6-2C4C-A47F-88C506F49981}">
      <dgm:prSet/>
      <dgm:spPr/>
      <dgm:t>
        <a:bodyPr/>
        <a:lstStyle/>
        <a:p>
          <a:endParaRPr lang="en-US"/>
        </a:p>
      </dgm:t>
    </dgm:pt>
    <dgm:pt modelId="{1948EA44-83CC-F14C-B77F-BA0E29227933}" type="sibTrans" cxnId="{091A92B7-74C6-2C4C-A47F-88C506F49981}">
      <dgm:prSet/>
      <dgm:spPr/>
      <dgm:t>
        <a:bodyPr/>
        <a:lstStyle/>
        <a:p>
          <a:endParaRPr lang="en-US"/>
        </a:p>
      </dgm:t>
    </dgm:pt>
    <dgm:pt modelId="{361A6328-D53B-E242-A9E9-F4EB3A302B4A}">
      <dgm:prSet custT="1"/>
      <dgm:spPr/>
      <dgm:t>
        <a:bodyPr/>
        <a:lstStyle/>
        <a:p>
          <a:r>
            <a:rPr lang="en-GB" sz="2400" b="1" dirty="0">
              <a:latin typeface="Arial" panose="020B0604020202020204" pitchFamily="34" charset="0"/>
              <a:cs typeface="Arial" panose="020B0604020202020204" pitchFamily="34" charset="0"/>
            </a:rPr>
            <a:t>Exploration and learning</a:t>
          </a:r>
          <a:endParaRPr lang="en-US" sz="2400" dirty="0">
            <a:latin typeface="Arial" panose="020B0604020202020204" pitchFamily="34" charset="0"/>
            <a:cs typeface="Arial" panose="020B0604020202020204" pitchFamily="34" charset="0"/>
          </a:endParaRPr>
        </a:p>
      </dgm:t>
    </dgm:pt>
    <dgm:pt modelId="{A3CB8106-4C87-194B-BDC0-C60A9B53A042}" type="parTrans" cxnId="{A14730EA-CDD9-B847-91FE-7FB68D840D2E}">
      <dgm:prSet/>
      <dgm:spPr/>
      <dgm:t>
        <a:bodyPr/>
        <a:lstStyle/>
        <a:p>
          <a:endParaRPr lang="en-US"/>
        </a:p>
      </dgm:t>
    </dgm:pt>
    <dgm:pt modelId="{0F80DC2B-9133-334B-B32E-6C30901A6EF4}" type="sibTrans" cxnId="{A14730EA-CDD9-B847-91FE-7FB68D840D2E}">
      <dgm:prSet/>
      <dgm:spPr/>
      <dgm:t>
        <a:bodyPr/>
        <a:lstStyle/>
        <a:p>
          <a:endParaRPr lang="en-US"/>
        </a:p>
      </dgm:t>
    </dgm:pt>
    <dgm:pt modelId="{2DCAADCD-1A60-9246-A383-E50E7D1DE3AC}">
      <dgm:prSet custT="1"/>
      <dgm:spPr/>
      <dgm:t>
        <a:bodyPr/>
        <a:lstStyle/>
        <a:p>
          <a:r>
            <a:rPr lang="en-US" sz="1600" dirty="0">
              <a:latin typeface="Arial" panose="020B0604020202020204" pitchFamily="34" charset="0"/>
              <a:cs typeface="Arial" panose="020B0604020202020204" pitchFamily="34" charset="0"/>
            </a:rPr>
            <a:t>Shona can explore activities and her surroundings with greater confidence when she feels safe.</a:t>
          </a:r>
          <a:endParaRPr lang="en-GB" sz="1600" dirty="0">
            <a:latin typeface="Arial" panose="020B0604020202020204" pitchFamily="34" charset="0"/>
            <a:cs typeface="Arial" panose="020B0604020202020204" pitchFamily="34" charset="0"/>
          </a:endParaRPr>
        </a:p>
      </dgm:t>
    </dgm:pt>
    <dgm:pt modelId="{CE683E77-8807-F64F-AB28-F4CD6298F097}" type="parTrans" cxnId="{523ECFA7-95BA-EE4A-96F1-B1E65F697CC8}">
      <dgm:prSet/>
      <dgm:spPr/>
      <dgm:t>
        <a:bodyPr/>
        <a:lstStyle/>
        <a:p>
          <a:endParaRPr lang="en-US"/>
        </a:p>
      </dgm:t>
    </dgm:pt>
    <dgm:pt modelId="{7021F7B8-B1D1-F446-A67A-14BB6536A956}" type="sibTrans" cxnId="{523ECFA7-95BA-EE4A-96F1-B1E65F697CC8}">
      <dgm:prSet/>
      <dgm:spPr/>
      <dgm:t>
        <a:bodyPr/>
        <a:lstStyle/>
        <a:p>
          <a:endParaRPr lang="en-US"/>
        </a:p>
      </dgm:t>
    </dgm:pt>
    <dgm:pt modelId="{8B8D3905-9463-BB43-BD80-C2084779B793}" type="pres">
      <dgm:prSet presAssocID="{5C7BE985-9027-0045-9A80-7CF8C2007AE9}" presName="linear" presStyleCnt="0">
        <dgm:presLayoutVars>
          <dgm:animLvl val="lvl"/>
          <dgm:resizeHandles val="exact"/>
        </dgm:presLayoutVars>
      </dgm:prSet>
      <dgm:spPr/>
    </dgm:pt>
    <dgm:pt modelId="{6E9BEAD0-E3F5-A24D-8C37-D30EB0B2F047}" type="pres">
      <dgm:prSet presAssocID="{C233AACC-1D35-0043-93A1-24E0D393F32D}" presName="parentText" presStyleLbl="node1" presStyleIdx="0" presStyleCnt="4">
        <dgm:presLayoutVars>
          <dgm:chMax val="0"/>
          <dgm:bulletEnabled val="1"/>
        </dgm:presLayoutVars>
      </dgm:prSet>
      <dgm:spPr/>
    </dgm:pt>
    <dgm:pt modelId="{901DA74E-8D60-E44A-8F24-E21571336A8B}" type="pres">
      <dgm:prSet presAssocID="{C233AACC-1D35-0043-93A1-24E0D393F32D}" presName="childText" presStyleLbl="revTx" presStyleIdx="0" presStyleCnt="4">
        <dgm:presLayoutVars>
          <dgm:bulletEnabled val="1"/>
        </dgm:presLayoutVars>
      </dgm:prSet>
      <dgm:spPr/>
    </dgm:pt>
    <dgm:pt modelId="{FD13EEAB-31A2-2B41-8E52-8C38D394E4AC}" type="pres">
      <dgm:prSet presAssocID="{4842E555-3F79-FA47-8C07-1C042BD60761}" presName="parentText" presStyleLbl="node1" presStyleIdx="1" presStyleCnt="4">
        <dgm:presLayoutVars>
          <dgm:chMax val="0"/>
          <dgm:bulletEnabled val="1"/>
        </dgm:presLayoutVars>
      </dgm:prSet>
      <dgm:spPr/>
    </dgm:pt>
    <dgm:pt modelId="{BC61FA4C-B88D-0545-908B-1BFCA17187C5}" type="pres">
      <dgm:prSet presAssocID="{4842E555-3F79-FA47-8C07-1C042BD60761}" presName="childText" presStyleLbl="revTx" presStyleIdx="1" presStyleCnt="4">
        <dgm:presLayoutVars>
          <dgm:bulletEnabled val="1"/>
        </dgm:presLayoutVars>
      </dgm:prSet>
      <dgm:spPr/>
    </dgm:pt>
    <dgm:pt modelId="{1DAB61B0-5273-444B-8526-4B0AB22793E5}" type="pres">
      <dgm:prSet presAssocID="{24476F47-B896-0B49-9984-8D70D7B7E215}" presName="parentText" presStyleLbl="node1" presStyleIdx="2" presStyleCnt="4">
        <dgm:presLayoutVars>
          <dgm:chMax val="0"/>
          <dgm:bulletEnabled val="1"/>
        </dgm:presLayoutVars>
      </dgm:prSet>
      <dgm:spPr/>
    </dgm:pt>
    <dgm:pt modelId="{DA4123E4-8BCA-4346-800E-432847B360F5}" type="pres">
      <dgm:prSet presAssocID="{24476F47-B896-0B49-9984-8D70D7B7E215}" presName="childText" presStyleLbl="revTx" presStyleIdx="2" presStyleCnt="4">
        <dgm:presLayoutVars>
          <dgm:bulletEnabled val="1"/>
        </dgm:presLayoutVars>
      </dgm:prSet>
      <dgm:spPr/>
    </dgm:pt>
    <dgm:pt modelId="{F79A1C7F-1426-814B-B6E0-7C80A318DBAE}" type="pres">
      <dgm:prSet presAssocID="{361A6328-D53B-E242-A9E9-F4EB3A302B4A}" presName="parentText" presStyleLbl="node1" presStyleIdx="3" presStyleCnt="4">
        <dgm:presLayoutVars>
          <dgm:chMax val="0"/>
          <dgm:bulletEnabled val="1"/>
        </dgm:presLayoutVars>
      </dgm:prSet>
      <dgm:spPr/>
    </dgm:pt>
    <dgm:pt modelId="{A45B98FD-8C86-ED43-B1F9-A46D2C6FF103}" type="pres">
      <dgm:prSet presAssocID="{361A6328-D53B-E242-A9E9-F4EB3A302B4A}" presName="childText" presStyleLbl="revTx" presStyleIdx="3" presStyleCnt="4">
        <dgm:presLayoutVars>
          <dgm:bulletEnabled val="1"/>
        </dgm:presLayoutVars>
      </dgm:prSet>
      <dgm:spPr/>
    </dgm:pt>
  </dgm:ptLst>
  <dgm:cxnLst>
    <dgm:cxn modelId="{73917222-F117-6A49-9783-11940143B668}" type="presOf" srcId="{4842E555-3F79-FA47-8C07-1C042BD60761}" destId="{FD13EEAB-31A2-2B41-8E52-8C38D394E4AC}" srcOrd="0" destOrd="0" presId="urn:microsoft.com/office/officeart/2005/8/layout/vList2"/>
    <dgm:cxn modelId="{ABE6D339-6F4E-0340-A7B9-364FEBAC7B8A}" type="presOf" srcId="{24476F47-B896-0B49-9984-8D70D7B7E215}" destId="{1DAB61B0-5273-444B-8526-4B0AB22793E5}" srcOrd="0" destOrd="0" presId="urn:microsoft.com/office/officeart/2005/8/layout/vList2"/>
    <dgm:cxn modelId="{E4340F4F-9466-5D46-99DF-A03AADBF6F05}" srcId="{4842E555-3F79-FA47-8C07-1C042BD60761}" destId="{FF461F15-53B9-6947-B9A8-EB3162A94EA6}" srcOrd="0" destOrd="0" parTransId="{21E2A164-CC2C-E347-A3D3-B77B292D40F2}" sibTransId="{DEB23E3C-B1F4-5840-A92B-777EB0F042F9}"/>
    <dgm:cxn modelId="{E6C56359-EEFA-A740-B933-08A234B9EC48}" type="presOf" srcId="{361A6328-D53B-E242-A9E9-F4EB3A302B4A}" destId="{F79A1C7F-1426-814B-B6E0-7C80A318DBAE}" srcOrd="0" destOrd="0" presId="urn:microsoft.com/office/officeart/2005/8/layout/vList2"/>
    <dgm:cxn modelId="{71585A68-4F1B-D548-857A-EAE7AF603F50}" srcId="{C233AACC-1D35-0043-93A1-24E0D393F32D}" destId="{F48104DB-2F53-C943-8138-000CEDEC20F5}" srcOrd="0" destOrd="0" parTransId="{20E92C91-178E-614D-8AE9-721620731205}" sibTransId="{764B5C9D-869A-754A-B6B0-8FFE6A0A84A3}"/>
    <dgm:cxn modelId="{02C02F6C-3C19-9B45-987C-CA5C6BE82DE7}" type="presOf" srcId="{2DCAADCD-1A60-9246-A383-E50E7D1DE3AC}" destId="{A45B98FD-8C86-ED43-B1F9-A46D2C6FF103}" srcOrd="0" destOrd="0" presId="urn:microsoft.com/office/officeart/2005/8/layout/vList2"/>
    <dgm:cxn modelId="{29337177-1B98-C940-8CB0-EC6B397E5033}" type="presOf" srcId="{F48104DB-2F53-C943-8138-000CEDEC20F5}" destId="{901DA74E-8D60-E44A-8F24-E21571336A8B}" srcOrd="0" destOrd="0" presId="urn:microsoft.com/office/officeart/2005/8/layout/vList2"/>
    <dgm:cxn modelId="{65576797-DC3C-C64C-B2AC-3D4AD1336381}" type="presOf" srcId="{5C7BE985-9027-0045-9A80-7CF8C2007AE9}" destId="{8B8D3905-9463-BB43-BD80-C2084779B793}" srcOrd="0" destOrd="0" presId="urn:microsoft.com/office/officeart/2005/8/layout/vList2"/>
    <dgm:cxn modelId="{9602CE98-DD47-5E42-8152-079C617E9B9F}" type="presOf" srcId="{C233AACC-1D35-0043-93A1-24E0D393F32D}" destId="{6E9BEAD0-E3F5-A24D-8C37-D30EB0B2F047}" srcOrd="0" destOrd="0" presId="urn:microsoft.com/office/officeart/2005/8/layout/vList2"/>
    <dgm:cxn modelId="{27BC7A9F-4721-A34E-A003-15534EB744BD}" srcId="{5C7BE985-9027-0045-9A80-7CF8C2007AE9}" destId="{4842E555-3F79-FA47-8C07-1C042BD60761}" srcOrd="1" destOrd="0" parTransId="{D8693315-4CE2-1445-B672-AD74F5AE2F4A}" sibTransId="{F999C621-3B7D-DD42-AC7E-881D0B6B8C1E}"/>
    <dgm:cxn modelId="{523ECFA7-95BA-EE4A-96F1-B1E65F697CC8}" srcId="{361A6328-D53B-E242-A9E9-F4EB3A302B4A}" destId="{2DCAADCD-1A60-9246-A383-E50E7D1DE3AC}" srcOrd="0" destOrd="0" parTransId="{CE683E77-8807-F64F-AB28-F4CD6298F097}" sibTransId="{7021F7B8-B1D1-F446-A67A-14BB6536A956}"/>
    <dgm:cxn modelId="{091A92B7-74C6-2C4C-A47F-88C506F49981}" srcId="{24476F47-B896-0B49-9984-8D70D7B7E215}" destId="{C6708B01-1533-0640-9ABF-1DB9F1B6E760}" srcOrd="0" destOrd="0" parTransId="{6F8A4655-593A-D54A-8529-90C75F7310AF}" sibTransId="{1948EA44-83CC-F14C-B77F-BA0E29227933}"/>
    <dgm:cxn modelId="{A9CAA6CB-F72B-D143-B1CC-E7E967CFCD67}" srcId="{5C7BE985-9027-0045-9A80-7CF8C2007AE9}" destId="{C233AACC-1D35-0043-93A1-24E0D393F32D}" srcOrd="0" destOrd="0" parTransId="{6A7E2AD9-BF7F-4B41-99D9-8001E27E4A6E}" sibTransId="{E1217987-501C-864C-A702-767B234C873B}"/>
    <dgm:cxn modelId="{CDDBD3CD-56CD-374A-A722-EBCCFDB7D3C8}" type="presOf" srcId="{FF461F15-53B9-6947-B9A8-EB3162A94EA6}" destId="{BC61FA4C-B88D-0545-908B-1BFCA17187C5}" srcOrd="0" destOrd="0" presId="urn:microsoft.com/office/officeart/2005/8/layout/vList2"/>
    <dgm:cxn modelId="{238942D5-1BFB-974C-9F8F-2E2B385121E5}" type="presOf" srcId="{C6708B01-1533-0640-9ABF-1DB9F1B6E760}" destId="{DA4123E4-8BCA-4346-800E-432847B360F5}" srcOrd="0" destOrd="0" presId="urn:microsoft.com/office/officeart/2005/8/layout/vList2"/>
    <dgm:cxn modelId="{51090AD7-2468-6B40-86A8-0662FBBE4C98}" srcId="{5C7BE985-9027-0045-9A80-7CF8C2007AE9}" destId="{24476F47-B896-0B49-9984-8D70D7B7E215}" srcOrd="2" destOrd="0" parTransId="{5BE10944-B785-BC4C-95E2-8ADDCFD0567A}" sibTransId="{B177CCC5-9B4A-0649-9255-DD9C2C24D286}"/>
    <dgm:cxn modelId="{A14730EA-CDD9-B847-91FE-7FB68D840D2E}" srcId="{5C7BE985-9027-0045-9A80-7CF8C2007AE9}" destId="{361A6328-D53B-E242-A9E9-F4EB3A302B4A}" srcOrd="3" destOrd="0" parTransId="{A3CB8106-4C87-194B-BDC0-C60A9B53A042}" sibTransId="{0F80DC2B-9133-334B-B32E-6C30901A6EF4}"/>
    <dgm:cxn modelId="{12B07502-5136-C44B-8750-F9A5EEFB64DB}" type="presParOf" srcId="{8B8D3905-9463-BB43-BD80-C2084779B793}" destId="{6E9BEAD0-E3F5-A24D-8C37-D30EB0B2F047}" srcOrd="0" destOrd="0" presId="urn:microsoft.com/office/officeart/2005/8/layout/vList2"/>
    <dgm:cxn modelId="{559DD785-00BD-F544-B95A-A3D0B36DEC3A}" type="presParOf" srcId="{8B8D3905-9463-BB43-BD80-C2084779B793}" destId="{901DA74E-8D60-E44A-8F24-E21571336A8B}" srcOrd="1" destOrd="0" presId="urn:microsoft.com/office/officeart/2005/8/layout/vList2"/>
    <dgm:cxn modelId="{57B29E44-3358-7C49-B8FE-F83E633A44FE}" type="presParOf" srcId="{8B8D3905-9463-BB43-BD80-C2084779B793}" destId="{FD13EEAB-31A2-2B41-8E52-8C38D394E4AC}" srcOrd="2" destOrd="0" presId="urn:microsoft.com/office/officeart/2005/8/layout/vList2"/>
    <dgm:cxn modelId="{35CC4B7E-E475-6647-97C6-DA7095B6EF54}" type="presParOf" srcId="{8B8D3905-9463-BB43-BD80-C2084779B793}" destId="{BC61FA4C-B88D-0545-908B-1BFCA17187C5}" srcOrd="3" destOrd="0" presId="urn:microsoft.com/office/officeart/2005/8/layout/vList2"/>
    <dgm:cxn modelId="{7FA538F5-62E5-0040-BB38-D1AB5A921538}" type="presParOf" srcId="{8B8D3905-9463-BB43-BD80-C2084779B793}" destId="{1DAB61B0-5273-444B-8526-4B0AB22793E5}" srcOrd="4" destOrd="0" presId="urn:microsoft.com/office/officeart/2005/8/layout/vList2"/>
    <dgm:cxn modelId="{3BFC82C1-7F6A-0C45-8E4C-2EE25ECFC041}" type="presParOf" srcId="{8B8D3905-9463-BB43-BD80-C2084779B793}" destId="{DA4123E4-8BCA-4346-800E-432847B360F5}" srcOrd="5" destOrd="0" presId="urn:microsoft.com/office/officeart/2005/8/layout/vList2"/>
    <dgm:cxn modelId="{72C2094C-AA6C-2143-B134-750A1835F247}" type="presParOf" srcId="{8B8D3905-9463-BB43-BD80-C2084779B793}" destId="{F79A1C7F-1426-814B-B6E0-7C80A318DBAE}" srcOrd="6" destOrd="0" presId="urn:microsoft.com/office/officeart/2005/8/layout/vList2"/>
    <dgm:cxn modelId="{A98354CF-D3C7-6C45-B2FD-3C0DA0C0D8BC}" type="presParOf" srcId="{8B8D3905-9463-BB43-BD80-C2084779B793}" destId="{A45B98FD-8C86-ED43-B1F9-A46D2C6FF103}"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81FC7A-688F-1148-B268-4E60AEEEBA31}" type="doc">
      <dgm:prSet loTypeId="urn:microsoft.com/office/officeart/2005/8/layout/vProcess5" loCatId="" qsTypeId="urn:microsoft.com/office/officeart/2005/8/quickstyle/simple3" qsCatId="simple" csTypeId="urn:microsoft.com/office/officeart/2005/8/colors/accent1_2" csCatId="accent1" phldr="1"/>
      <dgm:spPr/>
      <dgm:t>
        <a:bodyPr/>
        <a:lstStyle/>
        <a:p>
          <a:endParaRPr lang="en-US"/>
        </a:p>
      </dgm:t>
    </dgm:pt>
    <dgm:pt modelId="{DBBF0759-60F6-5F4B-BFD1-D4A08E98FB83}">
      <dgm:prSet phldrT="[Text]" custT="1"/>
      <dgm:spPr/>
      <dgm:t>
        <a:bodyPr/>
        <a:lstStyle/>
        <a:p>
          <a:r>
            <a:rPr lang="en-US" sz="1600" b="0" i="0" dirty="0">
              <a:latin typeface="Arial" panose="020B0604020202020204" pitchFamily="34" charset="0"/>
              <a:cs typeface="Arial" panose="020B0604020202020204" pitchFamily="34" charset="0"/>
            </a:rPr>
            <a:t>Providing Shona a dependable key person so she can have a trusted adult </a:t>
          </a:r>
          <a:r>
            <a:rPr lang="en-GB" sz="1600" b="0" i="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Hohmann, 2024). </a:t>
          </a:r>
          <a:endParaRPr lang="en-US" sz="1600" dirty="0">
            <a:latin typeface="Arial" panose="020B0604020202020204" pitchFamily="34" charset="0"/>
            <a:cs typeface="Arial" panose="020B0604020202020204" pitchFamily="34" charset="0"/>
          </a:endParaRPr>
        </a:p>
      </dgm:t>
    </dgm:pt>
    <dgm:pt modelId="{AC7AF1FF-1697-A647-8E7D-2D65761A8461}" type="parTrans" cxnId="{9CEBF0E0-5061-8E4D-94E0-0D41C29AB1D7}">
      <dgm:prSet/>
      <dgm:spPr/>
      <dgm:t>
        <a:bodyPr/>
        <a:lstStyle/>
        <a:p>
          <a:endParaRPr lang="en-US"/>
        </a:p>
      </dgm:t>
    </dgm:pt>
    <dgm:pt modelId="{3B6246A3-98CE-3A46-8870-2E08797B8FE9}" type="sibTrans" cxnId="{9CEBF0E0-5061-8E4D-94E0-0D41C29AB1D7}">
      <dgm:prSet/>
      <dgm:spPr/>
      <dgm:t>
        <a:bodyPr/>
        <a:lstStyle/>
        <a:p>
          <a:endParaRPr lang="en-US" dirty="0"/>
        </a:p>
      </dgm:t>
    </dgm:pt>
    <dgm:pt modelId="{92D7E7B0-4B98-FF4A-9BD4-5F7D16DD4434}">
      <dgm:prSet custT="1"/>
      <dgm:spPr/>
      <dgm:t>
        <a:bodyPr/>
        <a:lstStyle/>
        <a:p>
          <a:r>
            <a:rPr lang="en-US" sz="1600" b="0" i="0" dirty="0">
              <a:latin typeface="Arial" panose="020B0604020202020204" pitchFamily="34" charset="0"/>
              <a:cs typeface="Arial" panose="020B0604020202020204" pitchFamily="34" charset="0"/>
            </a:rPr>
            <a:t>Set a regular arrival schedule to ease separation and lower uncertainty.</a:t>
          </a:r>
          <a:endParaRPr lang="en-GB" sz="1600" b="0" i="0" dirty="0">
            <a:latin typeface="Arial" panose="020B0604020202020204" pitchFamily="34" charset="0"/>
            <a:cs typeface="Arial" panose="020B0604020202020204" pitchFamily="34" charset="0"/>
          </a:endParaRPr>
        </a:p>
      </dgm:t>
    </dgm:pt>
    <dgm:pt modelId="{DE8E3B51-0112-4049-A17A-0254B6D8F505}" type="parTrans" cxnId="{2E947D7F-D118-4445-BD1C-0A4D7806B9BE}">
      <dgm:prSet/>
      <dgm:spPr/>
      <dgm:t>
        <a:bodyPr/>
        <a:lstStyle/>
        <a:p>
          <a:endParaRPr lang="en-US"/>
        </a:p>
      </dgm:t>
    </dgm:pt>
    <dgm:pt modelId="{391DAFBB-C384-B54D-9435-E089BC878A20}" type="sibTrans" cxnId="{2E947D7F-D118-4445-BD1C-0A4D7806B9BE}">
      <dgm:prSet/>
      <dgm:spPr/>
      <dgm:t>
        <a:bodyPr/>
        <a:lstStyle/>
        <a:p>
          <a:endParaRPr lang="en-US" dirty="0"/>
        </a:p>
      </dgm:t>
    </dgm:pt>
    <dgm:pt modelId="{3DC2AE2A-8A04-1241-BA48-64300A8C05F6}">
      <dgm:prSet custT="1"/>
      <dgm:spPr/>
      <dgm:t>
        <a:bodyPr/>
        <a:lstStyle/>
        <a:p>
          <a:r>
            <a:rPr lang="en-US" sz="1600" b="0" i="0" dirty="0">
              <a:latin typeface="Arial" panose="020B0604020202020204" pitchFamily="34" charset="0"/>
              <a:cs typeface="Arial" panose="020B0604020202020204" pitchFamily="34" charset="0"/>
            </a:rPr>
            <a:t>To promote independence, provide straightforward options, like choices between two activities.</a:t>
          </a:r>
          <a:endParaRPr lang="en-GB" sz="1600" b="0" i="0" dirty="0">
            <a:latin typeface="Arial" panose="020B0604020202020204" pitchFamily="34" charset="0"/>
            <a:cs typeface="Arial" panose="020B0604020202020204" pitchFamily="34" charset="0"/>
          </a:endParaRPr>
        </a:p>
      </dgm:t>
    </dgm:pt>
    <dgm:pt modelId="{F152D4E1-FFF9-AD4E-9E4E-1F8A6F3732F1}" type="parTrans" cxnId="{EE9863E8-887D-6547-8027-46A42B4E08F1}">
      <dgm:prSet/>
      <dgm:spPr/>
      <dgm:t>
        <a:bodyPr/>
        <a:lstStyle/>
        <a:p>
          <a:endParaRPr lang="en-US"/>
        </a:p>
      </dgm:t>
    </dgm:pt>
    <dgm:pt modelId="{6F828342-E9A2-2E40-BF03-BF02D736BFA5}" type="sibTrans" cxnId="{EE9863E8-887D-6547-8027-46A42B4E08F1}">
      <dgm:prSet/>
      <dgm:spPr/>
      <dgm:t>
        <a:bodyPr/>
        <a:lstStyle/>
        <a:p>
          <a:endParaRPr lang="en-US" dirty="0"/>
        </a:p>
      </dgm:t>
    </dgm:pt>
    <dgm:pt modelId="{7B90FD68-D27A-0846-9037-1BA389F2F8C3}">
      <dgm:prSet custT="1"/>
      <dgm:spPr/>
      <dgm:t>
        <a:bodyPr/>
        <a:lstStyle/>
        <a:p>
          <a:r>
            <a:rPr lang="en-US" sz="1600" b="0" i="0" dirty="0">
              <a:solidFill>
                <a:schemeClr val="tx1"/>
              </a:solidFill>
              <a:latin typeface="Arial" panose="020B0604020202020204" pitchFamily="34" charset="0"/>
              <a:cs typeface="Arial" panose="020B0604020202020204" pitchFamily="34" charset="0"/>
            </a:rPr>
            <a:t>Praise and encourage Shona's effort and participation to boost confidence and keep carers informed about her development on a regular basis.</a:t>
          </a:r>
          <a:endParaRPr lang="en-GB" sz="1600" b="0" i="0" dirty="0">
            <a:solidFill>
              <a:schemeClr val="tx1"/>
            </a:solidFill>
            <a:latin typeface="Arial" panose="020B0604020202020204" pitchFamily="34" charset="0"/>
            <a:cs typeface="Arial" panose="020B0604020202020204" pitchFamily="34" charset="0"/>
          </a:endParaRPr>
        </a:p>
      </dgm:t>
    </dgm:pt>
    <dgm:pt modelId="{580D8D58-BA53-8E4F-A0F3-D4604510ABF5}" type="parTrans" cxnId="{DA331F22-A34F-D442-AD5B-53BC67CD2A70}">
      <dgm:prSet/>
      <dgm:spPr/>
      <dgm:t>
        <a:bodyPr/>
        <a:lstStyle/>
        <a:p>
          <a:endParaRPr lang="en-US"/>
        </a:p>
      </dgm:t>
    </dgm:pt>
    <dgm:pt modelId="{CA95DC63-550C-9E4F-96BB-955E3F1CC910}" type="sibTrans" cxnId="{DA331F22-A34F-D442-AD5B-53BC67CD2A70}">
      <dgm:prSet/>
      <dgm:spPr/>
      <dgm:t>
        <a:bodyPr/>
        <a:lstStyle/>
        <a:p>
          <a:endParaRPr lang="en-US" dirty="0"/>
        </a:p>
      </dgm:t>
    </dgm:pt>
    <dgm:pt modelId="{4B107C79-5791-1D4F-A796-B577762453F5}">
      <dgm:prSet custT="1"/>
      <dgm:spPr/>
      <dgm:t>
        <a:bodyPr/>
        <a:lstStyle/>
        <a:p>
          <a:r>
            <a:rPr lang="en-US" sz="1600" b="0" i="0" dirty="0">
              <a:latin typeface="Arial" panose="020B0604020202020204" pitchFamily="34" charset="0"/>
              <a:cs typeface="Arial" panose="020B0604020202020204" pitchFamily="34" charset="0"/>
            </a:rPr>
            <a:t>Before expecting Shona to join a huge group, start with one-to-one or small-group activities.</a:t>
          </a:r>
          <a:endParaRPr lang="en-GB" sz="1600" b="0" i="0" dirty="0">
            <a:latin typeface="Arial" panose="020B0604020202020204" pitchFamily="34" charset="0"/>
            <a:cs typeface="Arial" panose="020B0604020202020204" pitchFamily="34" charset="0"/>
          </a:endParaRPr>
        </a:p>
      </dgm:t>
    </dgm:pt>
    <dgm:pt modelId="{B90B65E5-C44B-AC4C-86F4-6075131E80B6}" type="parTrans" cxnId="{10064420-A4A7-5D4E-A224-EA71193E8195}">
      <dgm:prSet/>
      <dgm:spPr/>
      <dgm:t>
        <a:bodyPr/>
        <a:lstStyle/>
        <a:p>
          <a:endParaRPr lang="en-US"/>
        </a:p>
      </dgm:t>
    </dgm:pt>
    <dgm:pt modelId="{F9C55244-E20C-2D48-BD53-92BFF923E86C}" type="sibTrans" cxnId="{10064420-A4A7-5D4E-A224-EA71193E8195}">
      <dgm:prSet/>
      <dgm:spPr/>
      <dgm:t>
        <a:bodyPr/>
        <a:lstStyle/>
        <a:p>
          <a:endParaRPr lang="en-US"/>
        </a:p>
      </dgm:t>
    </dgm:pt>
    <dgm:pt modelId="{4D68C1DE-3EF6-E749-9385-E0778A852467}" type="pres">
      <dgm:prSet presAssocID="{C381FC7A-688F-1148-B268-4E60AEEEBA31}" presName="outerComposite" presStyleCnt="0">
        <dgm:presLayoutVars>
          <dgm:chMax val="5"/>
          <dgm:dir/>
          <dgm:resizeHandles val="exact"/>
        </dgm:presLayoutVars>
      </dgm:prSet>
      <dgm:spPr/>
    </dgm:pt>
    <dgm:pt modelId="{BD1D6752-AC67-5843-8F42-2E3BFA78360E}" type="pres">
      <dgm:prSet presAssocID="{C381FC7A-688F-1148-B268-4E60AEEEBA31}" presName="dummyMaxCanvas" presStyleCnt="0">
        <dgm:presLayoutVars/>
      </dgm:prSet>
      <dgm:spPr/>
    </dgm:pt>
    <dgm:pt modelId="{F84F55EE-DEAE-1C49-817E-22F37C64ED78}" type="pres">
      <dgm:prSet presAssocID="{C381FC7A-688F-1148-B268-4E60AEEEBA31}" presName="FiveNodes_1" presStyleLbl="node1" presStyleIdx="0" presStyleCnt="5">
        <dgm:presLayoutVars>
          <dgm:bulletEnabled val="1"/>
        </dgm:presLayoutVars>
      </dgm:prSet>
      <dgm:spPr/>
    </dgm:pt>
    <dgm:pt modelId="{B1D1B0A4-11AF-BA40-A64F-4EC082B14A62}" type="pres">
      <dgm:prSet presAssocID="{C381FC7A-688F-1148-B268-4E60AEEEBA31}" presName="FiveNodes_2" presStyleLbl="node1" presStyleIdx="1" presStyleCnt="5">
        <dgm:presLayoutVars>
          <dgm:bulletEnabled val="1"/>
        </dgm:presLayoutVars>
      </dgm:prSet>
      <dgm:spPr/>
    </dgm:pt>
    <dgm:pt modelId="{8903E8C3-CE47-644F-A67C-088EF50FBA54}" type="pres">
      <dgm:prSet presAssocID="{C381FC7A-688F-1148-B268-4E60AEEEBA31}" presName="FiveNodes_3" presStyleLbl="node1" presStyleIdx="2" presStyleCnt="5">
        <dgm:presLayoutVars>
          <dgm:bulletEnabled val="1"/>
        </dgm:presLayoutVars>
      </dgm:prSet>
      <dgm:spPr/>
    </dgm:pt>
    <dgm:pt modelId="{A45C1F53-EF26-1F45-9C55-12FD4D9F6186}" type="pres">
      <dgm:prSet presAssocID="{C381FC7A-688F-1148-B268-4E60AEEEBA31}" presName="FiveNodes_4" presStyleLbl="node1" presStyleIdx="3" presStyleCnt="5">
        <dgm:presLayoutVars>
          <dgm:bulletEnabled val="1"/>
        </dgm:presLayoutVars>
      </dgm:prSet>
      <dgm:spPr/>
    </dgm:pt>
    <dgm:pt modelId="{F54F3B0B-2D22-C544-95B0-64B12BBD3BAE}" type="pres">
      <dgm:prSet presAssocID="{C381FC7A-688F-1148-B268-4E60AEEEBA31}" presName="FiveNodes_5" presStyleLbl="node1" presStyleIdx="4" presStyleCnt="5">
        <dgm:presLayoutVars>
          <dgm:bulletEnabled val="1"/>
        </dgm:presLayoutVars>
      </dgm:prSet>
      <dgm:spPr/>
    </dgm:pt>
    <dgm:pt modelId="{F3C328DE-E2B6-0647-9B1D-5A8455D69708}" type="pres">
      <dgm:prSet presAssocID="{C381FC7A-688F-1148-B268-4E60AEEEBA31}" presName="FiveConn_1-2" presStyleLbl="fgAccFollowNode1" presStyleIdx="0" presStyleCnt="4">
        <dgm:presLayoutVars>
          <dgm:bulletEnabled val="1"/>
        </dgm:presLayoutVars>
      </dgm:prSet>
      <dgm:spPr/>
    </dgm:pt>
    <dgm:pt modelId="{8085A6CE-796E-C346-9A3C-BC506FF31EA3}" type="pres">
      <dgm:prSet presAssocID="{C381FC7A-688F-1148-B268-4E60AEEEBA31}" presName="FiveConn_2-3" presStyleLbl="fgAccFollowNode1" presStyleIdx="1" presStyleCnt="4">
        <dgm:presLayoutVars>
          <dgm:bulletEnabled val="1"/>
        </dgm:presLayoutVars>
      </dgm:prSet>
      <dgm:spPr/>
    </dgm:pt>
    <dgm:pt modelId="{B76B18CF-719F-C645-9C3A-C2E3555F9AA1}" type="pres">
      <dgm:prSet presAssocID="{C381FC7A-688F-1148-B268-4E60AEEEBA31}" presName="FiveConn_3-4" presStyleLbl="fgAccFollowNode1" presStyleIdx="2" presStyleCnt="4">
        <dgm:presLayoutVars>
          <dgm:bulletEnabled val="1"/>
        </dgm:presLayoutVars>
      </dgm:prSet>
      <dgm:spPr/>
    </dgm:pt>
    <dgm:pt modelId="{41240216-2CB4-0C46-8465-EE51F4CC1B46}" type="pres">
      <dgm:prSet presAssocID="{C381FC7A-688F-1148-B268-4E60AEEEBA31}" presName="FiveConn_4-5" presStyleLbl="fgAccFollowNode1" presStyleIdx="3" presStyleCnt="4">
        <dgm:presLayoutVars>
          <dgm:bulletEnabled val="1"/>
        </dgm:presLayoutVars>
      </dgm:prSet>
      <dgm:spPr/>
    </dgm:pt>
    <dgm:pt modelId="{69E66308-40ED-4E4A-90B7-EDFA6E4F6C8B}" type="pres">
      <dgm:prSet presAssocID="{C381FC7A-688F-1148-B268-4E60AEEEBA31}" presName="FiveNodes_1_text" presStyleLbl="node1" presStyleIdx="4" presStyleCnt="5">
        <dgm:presLayoutVars>
          <dgm:bulletEnabled val="1"/>
        </dgm:presLayoutVars>
      </dgm:prSet>
      <dgm:spPr/>
    </dgm:pt>
    <dgm:pt modelId="{B5B27957-00FA-3445-9CC6-342AEC9F742D}" type="pres">
      <dgm:prSet presAssocID="{C381FC7A-688F-1148-B268-4E60AEEEBA31}" presName="FiveNodes_2_text" presStyleLbl="node1" presStyleIdx="4" presStyleCnt="5">
        <dgm:presLayoutVars>
          <dgm:bulletEnabled val="1"/>
        </dgm:presLayoutVars>
      </dgm:prSet>
      <dgm:spPr/>
    </dgm:pt>
    <dgm:pt modelId="{DF2CE2BC-21C0-364A-8401-CA105E2B7886}" type="pres">
      <dgm:prSet presAssocID="{C381FC7A-688F-1148-B268-4E60AEEEBA31}" presName="FiveNodes_3_text" presStyleLbl="node1" presStyleIdx="4" presStyleCnt="5">
        <dgm:presLayoutVars>
          <dgm:bulletEnabled val="1"/>
        </dgm:presLayoutVars>
      </dgm:prSet>
      <dgm:spPr/>
    </dgm:pt>
    <dgm:pt modelId="{34473DD0-5590-6B49-B982-92BFC6402B4D}" type="pres">
      <dgm:prSet presAssocID="{C381FC7A-688F-1148-B268-4E60AEEEBA31}" presName="FiveNodes_4_text" presStyleLbl="node1" presStyleIdx="4" presStyleCnt="5">
        <dgm:presLayoutVars>
          <dgm:bulletEnabled val="1"/>
        </dgm:presLayoutVars>
      </dgm:prSet>
      <dgm:spPr/>
    </dgm:pt>
    <dgm:pt modelId="{E1F12BA3-2585-904C-924D-9E0F9BCEE276}" type="pres">
      <dgm:prSet presAssocID="{C381FC7A-688F-1148-B268-4E60AEEEBA31}" presName="FiveNodes_5_text" presStyleLbl="node1" presStyleIdx="4" presStyleCnt="5">
        <dgm:presLayoutVars>
          <dgm:bulletEnabled val="1"/>
        </dgm:presLayoutVars>
      </dgm:prSet>
      <dgm:spPr/>
    </dgm:pt>
  </dgm:ptLst>
  <dgm:cxnLst>
    <dgm:cxn modelId="{34756B07-3608-3343-8C9B-BD99EAC38B63}" type="presOf" srcId="{6F828342-E9A2-2E40-BF03-BF02D736BFA5}" destId="{B76B18CF-719F-C645-9C3A-C2E3555F9AA1}" srcOrd="0" destOrd="0" presId="urn:microsoft.com/office/officeart/2005/8/layout/vProcess5"/>
    <dgm:cxn modelId="{4F14DA0D-9624-2A49-A366-E6747A02C59E}" type="presOf" srcId="{3B6246A3-98CE-3A46-8870-2E08797B8FE9}" destId="{F3C328DE-E2B6-0647-9B1D-5A8455D69708}" srcOrd="0" destOrd="0" presId="urn:microsoft.com/office/officeart/2005/8/layout/vProcess5"/>
    <dgm:cxn modelId="{10064420-A4A7-5D4E-A224-EA71193E8195}" srcId="{C381FC7A-688F-1148-B268-4E60AEEEBA31}" destId="{4B107C79-5791-1D4F-A796-B577762453F5}" srcOrd="4" destOrd="0" parTransId="{B90B65E5-C44B-AC4C-86F4-6075131E80B6}" sibTransId="{F9C55244-E20C-2D48-BD53-92BFF923E86C}"/>
    <dgm:cxn modelId="{DA331F22-A34F-D442-AD5B-53BC67CD2A70}" srcId="{C381FC7A-688F-1148-B268-4E60AEEEBA31}" destId="{7B90FD68-D27A-0846-9037-1BA389F2F8C3}" srcOrd="3" destOrd="0" parTransId="{580D8D58-BA53-8E4F-A0F3-D4604510ABF5}" sibTransId="{CA95DC63-550C-9E4F-96BB-955E3F1CC910}"/>
    <dgm:cxn modelId="{7E4F792A-6238-7C4B-A15F-B693EB8202FC}" type="presOf" srcId="{C381FC7A-688F-1148-B268-4E60AEEEBA31}" destId="{4D68C1DE-3EF6-E749-9385-E0778A852467}" srcOrd="0" destOrd="0" presId="urn:microsoft.com/office/officeart/2005/8/layout/vProcess5"/>
    <dgm:cxn modelId="{FF94132F-B726-374C-80BD-6077E22D4C9C}" type="presOf" srcId="{92D7E7B0-4B98-FF4A-9BD4-5F7D16DD4434}" destId="{B1D1B0A4-11AF-BA40-A64F-4EC082B14A62}" srcOrd="0" destOrd="0" presId="urn:microsoft.com/office/officeart/2005/8/layout/vProcess5"/>
    <dgm:cxn modelId="{29C59D47-EF0E-A34E-B767-8104ABF59239}" type="presOf" srcId="{7B90FD68-D27A-0846-9037-1BA389F2F8C3}" destId="{A45C1F53-EF26-1F45-9C55-12FD4D9F6186}" srcOrd="0" destOrd="0" presId="urn:microsoft.com/office/officeart/2005/8/layout/vProcess5"/>
    <dgm:cxn modelId="{6FAFA05D-33AA-D14F-A8A4-ED80B26C47B9}" type="presOf" srcId="{4B107C79-5791-1D4F-A796-B577762453F5}" destId="{E1F12BA3-2585-904C-924D-9E0F9BCEE276}" srcOrd="1" destOrd="0" presId="urn:microsoft.com/office/officeart/2005/8/layout/vProcess5"/>
    <dgm:cxn modelId="{A1E5D46E-2E7E-0A4F-86AE-D6A6933D210A}" type="presOf" srcId="{92D7E7B0-4B98-FF4A-9BD4-5F7D16DD4434}" destId="{B5B27957-00FA-3445-9CC6-342AEC9F742D}" srcOrd="1" destOrd="0" presId="urn:microsoft.com/office/officeart/2005/8/layout/vProcess5"/>
    <dgm:cxn modelId="{5D857A73-3CE2-B242-A5D9-5FE991CDD094}" type="presOf" srcId="{4B107C79-5791-1D4F-A796-B577762453F5}" destId="{F54F3B0B-2D22-C544-95B0-64B12BBD3BAE}" srcOrd="0" destOrd="0" presId="urn:microsoft.com/office/officeart/2005/8/layout/vProcess5"/>
    <dgm:cxn modelId="{2E947D7F-D118-4445-BD1C-0A4D7806B9BE}" srcId="{C381FC7A-688F-1148-B268-4E60AEEEBA31}" destId="{92D7E7B0-4B98-FF4A-9BD4-5F7D16DD4434}" srcOrd="1" destOrd="0" parTransId="{DE8E3B51-0112-4049-A17A-0254B6D8F505}" sibTransId="{391DAFBB-C384-B54D-9435-E089BC878A20}"/>
    <dgm:cxn modelId="{AC3DDA9C-04BA-3F41-9C89-DB1A70BBA58C}" type="presOf" srcId="{CA95DC63-550C-9E4F-96BB-955E3F1CC910}" destId="{41240216-2CB4-0C46-8465-EE51F4CC1B46}" srcOrd="0" destOrd="0" presId="urn:microsoft.com/office/officeart/2005/8/layout/vProcess5"/>
    <dgm:cxn modelId="{B62592B0-9885-D841-B241-5546CB172974}" type="presOf" srcId="{DBBF0759-60F6-5F4B-BFD1-D4A08E98FB83}" destId="{69E66308-40ED-4E4A-90B7-EDFA6E4F6C8B}" srcOrd="1" destOrd="0" presId="urn:microsoft.com/office/officeart/2005/8/layout/vProcess5"/>
    <dgm:cxn modelId="{834728C1-79DF-2945-9AF7-94012298AC98}" type="presOf" srcId="{7B90FD68-D27A-0846-9037-1BA389F2F8C3}" destId="{34473DD0-5590-6B49-B982-92BFC6402B4D}" srcOrd="1" destOrd="0" presId="urn:microsoft.com/office/officeart/2005/8/layout/vProcess5"/>
    <dgm:cxn modelId="{BEE28ED2-3CAB-C64D-ABDE-523428B3E7C3}" type="presOf" srcId="{391DAFBB-C384-B54D-9435-E089BC878A20}" destId="{8085A6CE-796E-C346-9A3C-BC506FF31EA3}" srcOrd="0" destOrd="0" presId="urn:microsoft.com/office/officeart/2005/8/layout/vProcess5"/>
    <dgm:cxn modelId="{9F04B4DB-B9BD-D84D-ADD6-B6A05F8A95E8}" type="presOf" srcId="{3DC2AE2A-8A04-1241-BA48-64300A8C05F6}" destId="{DF2CE2BC-21C0-364A-8401-CA105E2B7886}" srcOrd="1" destOrd="0" presId="urn:microsoft.com/office/officeart/2005/8/layout/vProcess5"/>
    <dgm:cxn modelId="{9CEBF0E0-5061-8E4D-94E0-0D41C29AB1D7}" srcId="{C381FC7A-688F-1148-B268-4E60AEEEBA31}" destId="{DBBF0759-60F6-5F4B-BFD1-D4A08E98FB83}" srcOrd="0" destOrd="0" parTransId="{AC7AF1FF-1697-A647-8E7D-2D65761A8461}" sibTransId="{3B6246A3-98CE-3A46-8870-2E08797B8FE9}"/>
    <dgm:cxn modelId="{EE9863E8-887D-6547-8027-46A42B4E08F1}" srcId="{C381FC7A-688F-1148-B268-4E60AEEEBA31}" destId="{3DC2AE2A-8A04-1241-BA48-64300A8C05F6}" srcOrd="2" destOrd="0" parTransId="{F152D4E1-FFF9-AD4E-9E4E-1F8A6F3732F1}" sibTransId="{6F828342-E9A2-2E40-BF03-BF02D736BFA5}"/>
    <dgm:cxn modelId="{5BE465EB-AC56-064A-8B48-117CAF2FD9CD}" type="presOf" srcId="{3DC2AE2A-8A04-1241-BA48-64300A8C05F6}" destId="{8903E8C3-CE47-644F-A67C-088EF50FBA54}" srcOrd="0" destOrd="0" presId="urn:microsoft.com/office/officeart/2005/8/layout/vProcess5"/>
    <dgm:cxn modelId="{4A926CFB-B7C0-6649-BD85-339DAD5D5951}" type="presOf" srcId="{DBBF0759-60F6-5F4B-BFD1-D4A08E98FB83}" destId="{F84F55EE-DEAE-1C49-817E-22F37C64ED78}" srcOrd="0" destOrd="0" presId="urn:microsoft.com/office/officeart/2005/8/layout/vProcess5"/>
    <dgm:cxn modelId="{46420D72-3A12-2048-8B53-C89039915BA1}" type="presParOf" srcId="{4D68C1DE-3EF6-E749-9385-E0778A852467}" destId="{BD1D6752-AC67-5843-8F42-2E3BFA78360E}" srcOrd="0" destOrd="0" presId="urn:microsoft.com/office/officeart/2005/8/layout/vProcess5"/>
    <dgm:cxn modelId="{59E33926-1289-914B-99E5-9199CB74CE45}" type="presParOf" srcId="{4D68C1DE-3EF6-E749-9385-E0778A852467}" destId="{F84F55EE-DEAE-1C49-817E-22F37C64ED78}" srcOrd="1" destOrd="0" presId="urn:microsoft.com/office/officeart/2005/8/layout/vProcess5"/>
    <dgm:cxn modelId="{31A2FBC2-D569-0742-9A0E-233C9D45D260}" type="presParOf" srcId="{4D68C1DE-3EF6-E749-9385-E0778A852467}" destId="{B1D1B0A4-11AF-BA40-A64F-4EC082B14A62}" srcOrd="2" destOrd="0" presId="urn:microsoft.com/office/officeart/2005/8/layout/vProcess5"/>
    <dgm:cxn modelId="{92E5D938-CD6B-C847-A669-C8E9F61CAE78}" type="presParOf" srcId="{4D68C1DE-3EF6-E749-9385-E0778A852467}" destId="{8903E8C3-CE47-644F-A67C-088EF50FBA54}" srcOrd="3" destOrd="0" presId="urn:microsoft.com/office/officeart/2005/8/layout/vProcess5"/>
    <dgm:cxn modelId="{99DDB30C-3C16-504D-A40D-6D8868ACE7AF}" type="presParOf" srcId="{4D68C1DE-3EF6-E749-9385-E0778A852467}" destId="{A45C1F53-EF26-1F45-9C55-12FD4D9F6186}" srcOrd="4" destOrd="0" presId="urn:microsoft.com/office/officeart/2005/8/layout/vProcess5"/>
    <dgm:cxn modelId="{C30D7732-8F72-8546-AB34-289B565FDEE6}" type="presParOf" srcId="{4D68C1DE-3EF6-E749-9385-E0778A852467}" destId="{F54F3B0B-2D22-C544-95B0-64B12BBD3BAE}" srcOrd="5" destOrd="0" presId="urn:microsoft.com/office/officeart/2005/8/layout/vProcess5"/>
    <dgm:cxn modelId="{8A41EA24-E44D-8A46-8E2B-11D09E5806B3}" type="presParOf" srcId="{4D68C1DE-3EF6-E749-9385-E0778A852467}" destId="{F3C328DE-E2B6-0647-9B1D-5A8455D69708}" srcOrd="6" destOrd="0" presId="urn:microsoft.com/office/officeart/2005/8/layout/vProcess5"/>
    <dgm:cxn modelId="{9CE62C31-C17D-3947-930A-AF1C7EF271A7}" type="presParOf" srcId="{4D68C1DE-3EF6-E749-9385-E0778A852467}" destId="{8085A6CE-796E-C346-9A3C-BC506FF31EA3}" srcOrd="7" destOrd="0" presId="urn:microsoft.com/office/officeart/2005/8/layout/vProcess5"/>
    <dgm:cxn modelId="{AF19C333-48B9-7544-A69C-6CCCCE007FAB}" type="presParOf" srcId="{4D68C1DE-3EF6-E749-9385-E0778A852467}" destId="{B76B18CF-719F-C645-9C3A-C2E3555F9AA1}" srcOrd="8" destOrd="0" presId="urn:microsoft.com/office/officeart/2005/8/layout/vProcess5"/>
    <dgm:cxn modelId="{42A04550-5410-D949-AB0F-302C70129B3F}" type="presParOf" srcId="{4D68C1DE-3EF6-E749-9385-E0778A852467}" destId="{41240216-2CB4-0C46-8465-EE51F4CC1B46}" srcOrd="9" destOrd="0" presId="urn:microsoft.com/office/officeart/2005/8/layout/vProcess5"/>
    <dgm:cxn modelId="{769424C2-3B48-2149-94D2-359C79A605AA}" type="presParOf" srcId="{4D68C1DE-3EF6-E749-9385-E0778A852467}" destId="{69E66308-40ED-4E4A-90B7-EDFA6E4F6C8B}" srcOrd="10" destOrd="0" presId="urn:microsoft.com/office/officeart/2005/8/layout/vProcess5"/>
    <dgm:cxn modelId="{0D489341-47BF-534E-A61B-FA7E4DB03967}" type="presParOf" srcId="{4D68C1DE-3EF6-E749-9385-E0778A852467}" destId="{B5B27957-00FA-3445-9CC6-342AEC9F742D}" srcOrd="11" destOrd="0" presId="urn:microsoft.com/office/officeart/2005/8/layout/vProcess5"/>
    <dgm:cxn modelId="{B41388DD-88D9-AB44-A49F-CF23BDEC664F}" type="presParOf" srcId="{4D68C1DE-3EF6-E749-9385-E0778A852467}" destId="{DF2CE2BC-21C0-364A-8401-CA105E2B7886}" srcOrd="12" destOrd="0" presId="urn:microsoft.com/office/officeart/2005/8/layout/vProcess5"/>
    <dgm:cxn modelId="{7418AB3D-0681-2144-888A-8D71DA8CD491}" type="presParOf" srcId="{4D68C1DE-3EF6-E749-9385-E0778A852467}" destId="{34473DD0-5590-6B49-B982-92BFC6402B4D}" srcOrd="13" destOrd="0" presId="urn:microsoft.com/office/officeart/2005/8/layout/vProcess5"/>
    <dgm:cxn modelId="{7B581E9A-231D-F74E-BFE9-5304DBAA0CB0}" type="presParOf" srcId="{4D68C1DE-3EF6-E749-9385-E0778A852467}" destId="{E1F12BA3-2585-904C-924D-9E0F9BCEE27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8C1853-A04B-3848-B0A6-0117EEB83C2E}" type="doc">
      <dgm:prSet loTypeId="urn:microsoft.com/office/officeart/2005/8/layout/default" loCatId="" qsTypeId="urn:microsoft.com/office/officeart/2005/8/quickstyle/simple3" qsCatId="simple" csTypeId="urn:microsoft.com/office/officeart/2005/8/colors/accent1_2" csCatId="accent1" phldr="1"/>
      <dgm:spPr/>
      <dgm:t>
        <a:bodyPr/>
        <a:lstStyle/>
        <a:p>
          <a:endParaRPr lang="en-US"/>
        </a:p>
      </dgm:t>
    </dgm:pt>
    <dgm:pt modelId="{9C8C7A03-46C8-6B48-8CF1-886999407343}">
      <dgm:prSet phldrT="[Text]" custT="1"/>
      <dgm:spPr/>
      <dgm:t>
        <a:bodyPr/>
        <a:lstStyle/>
        <a:p>
          <a:r>
            <a:rPr lang="en-US" sz="1600" b="0" i="0" dirty="0">
              <a:latin typeface="Arial" panose="020B0604020202020204" pitchFamily="34" charset="0"/>
              <a:cs typeface="Arial" panose="020B0604020202020204" pitchFamily="34" charset="0"/>
            </a:rPr>
            <a:t>Personality and individual variations are examples of biological or genetic effects that are referred to as nature (</a:t>
          </a:r>
          <a:r>
            <a:rPr lang="en-GB" sz="1600" b="0" i="0" dirty="0"/>
            <a:t>Maestripieri and Boutwell, 2022).</a:t>
          </a:r>
          <a:endParaRPr lang="en-US" sz="1600" dirty="0">
            <a:latin typeface="Arial" panose="020B0604020202020204" pitchFamily="34" charset="0"/>
            <a:cs typeface="Arial" panose="020B0604020202020204" pitchFamily="34" charset="0"/>
          </a:endParaRPr>
        </a:p>
      </dgm:t>
    </dgm:pt>
    <dgm:pt modelId="{C346A3CB-E862-F348-A647-5590470949D4}" type="parTrans" cxnId="{B5B09894-0F01-2847-AD75-4E459723A94D}">
      <dgm:prSet/>
      <dgm:spPr/>
      <dgm:t>
        <a:bodyPr/>
        <a:lstStyle/>
        <a:p>
          <a:endParaRPr lang="en-US"/>
        </a:p>
      </dgm:t>
    </dgm:pt>
    <dgm:pt modelId="{35B3DA82-D9F5-9D4B-B12A-E80D8E2E8F55}" type="sibTrans" cxnId="{B5B09894-0F01-2847-AD75-4E459723A94D}">
      <dgm:prSet/>
      <dgm:spPr/>
      <dgm:t>
        <a:bodyPr/>
        <a:lstStyle/>
        <a:p>
          <a:endParaRPr lang="en-US"/>
        </a:p>
      </dgm:t>
    </dgm:pt>
    <dgm:pt modelId="{95FCC0CA-B39D-2349-89E5-438CDECC0767}">
      <dgm:prSet custT="1"/>
      <dgm:spPr/>
      <dgm:t>
        <a:bodyPr/>
        <a:lstStyle/>
        <a:p>
          <a:r>
            <a:rPr lang="en-US" sz="1600" b="0" i="0" dirty="0">
              <a:latin typeface="Arial" panose="020B0604020202020204" pitchFamily="34" charset="0"/>
              <a:cs typeface="Arial" panose="020B0604020202020204" pitchFamily="34" charset="0"/>
            </a:rPr>
            <a:t>Activities and surroundings, such as relationships, family dynamics and the nursery setting, are referred to as nurture (</a:t>
          </a:r>
          <a:r>
            <a:rPr lang="en-GB" sz="1600" b="0" i="0" dirty="0"/>
            <a:t>Tripon, 2024).</a:t>
          </a:r>
          <a:endParaRPr lang="en-GB" sz="1600" b="0" i="0" dirty="0">
            <a:latin typeface="Arial" panose="020B0604020202020204" pitchFamily="34" charset="0"/>
            <a:cs typeface="Arial" panose="020B0604020202020204" pitchFamily="34" charset="0"/>
          </a:endParaRPr>
        </a:p>
      </dgm:t>
    </dgm:pt>
    <dgm:pt modelId="{355A0DA8-A03B-5C46-88A1-31DFE473EC03}" type="parTrans" cxnId="{BE8A5B89-5C14-D741-B252-F8598538247A}">
      <dgm:prSet/>
      <dgm:spPr/>
      <dgm:t>
        <a:bodyPr/>
        <a:lstStyle/>
        <a:p>
          <a:endParaRPr lang="en-US"/>
        </a:p>
      </dgm:t>
    </dgm:pt>
    <dgm:pt modelId="{74A07EAA-BD8C-0D44-BEE5-AC216FAE14E4}" type="sibTrans" cxnId="{BE8A5B89-5C14-D741-B252-F8598538247A}">
      <dgm:prSet/>
      <dgm:spPr/>
      <dgm:t>
        <a:bodyPr/>
        <a:lstStyle/>
        <a:p>
          <a:endParaRPr lang="en-US"/>
        </a:p>
      </dgm:t>
    </dgm:pt>
    <dgm:pt modelId="{974332F4-0A8A-B24C-BF5D-3DD7CCD17FCB}">
      <dgm:prSet custT="1"/>
      <dgm:spPr/>
      <dgm:t>
        <a:bodyPr/>
        <a:lstStyle/>
        <a:p>
          <a:r>
            <a:rPr lang="en-US" sz="1600" b="0" i="0" dirty="0">
              <a:latin typeface="Arial" panose="020B0604020202020204" pitchFamily="34" charset="0"/>
              <a:cs typeface="Arial" panose="020B0604020202020204" pitchFamily="34" charset="0"/>
            </a:rPr>
            <a:t>Environmental and biological variables are likely to have an impact on Shona development.</a:t>
          </a:r>
          <a:endParaRPr lang="en-GB" sz="1600" b="0" i="0" dirty="0">
            <a:latin typeface="Arial" panose="020B0604020202020204" pitchFamily="34" charset="0"/>
            <a:cs typeface="Arial" panose="020B0604020202020204" pitchFamily="34" charset="0"/>
          </a:endParaRPr>
        </a:p>
      </dgm:t>
    </dgm:pt>
    <dgm:pt modelId="{1C1CCC61-82F6-8741-8BF5-4AAABB381158}" type="parTrans" cxnId="{C506D084-D524-254B-AC91-62616629EBC5}">
      <dgm:prSet/>
      <dgm:spPr/>
      <dgm:t>
        <a:bodyPr/>
        <a:lstStyle/>
        <a:p>
          <a:endParaRPr lang="en-US"/>
        </a:p>
      </dgm:t>
    </dgm:pt>
    <dgm:pt modelId="{46F92F83-85B7-EC46-9322-371C44DC6B15}" type="sibTrans" cxnId="{C506D084-D524-254B-AC91-62616629EBC5}">
      <dgm:prSet/>
      <dgm:spPr/>
      <dgm:t>
        <a:bodyPr/>
        <a:lstStyle/>
        <a:p>
          <a:endParaRPr lang="en-US"/>
        </a:p>
      </dgm:t>
    </dgm:pt>
    <dgm:pt modelId="{BE360B37-BA09-9D47-B510-7D1E96D0993F}">
      <dgm:prSet custT="1"/>
      <dgm:spPr/>
      <dgm:t>
        <a:bodyPr/>
        <a:lstStyle/>
        <a:p>
          <a:r>
            <a:rPr lang="en-US" sz="1600" b="0" i="0" dirty="0">
              <a:latin typeface="Arial" panose="020B0604020202020204" pitchFamily="34" charset="0"/>
              <a:cs typeface="Arial" panose="020B0604020202020204" pitchFamily="34" charset="0"/>
            </a:rPr>
            <a:t>Her personality type, for instance, could influence how well she handles separation, but a stable and encouraging nursery setting might boost her self-esteem.</a:t>
          </a:r>
          <a:endParaRPr lang="en-GB" sz="1600" b="0" i="0" dirty="0">
            <a:latin typeface="Arial" panose="020B0604020202020204" pitchFamily="34" charset="0"/>
            <a:cs typeface="Arial" panose="020B0604020202020204" pitchFamily="34" charset="0"/>
          </a:endParaRPr>
        </a:p>
      </dgm:t>
    </dgm:pt>
    <dgm:pt modelId="{9CD4312C-2AE8-5040-BABB-AB7B2590A751}" type="parTrans" cxnId="{5F3CDD49-7794-2940-A1B6-0E22362FD9CA}">
      <dgm:prSet/>
      <dgm:spPr/>
      <dgm:t>
        <a:bodyPr/>
        <a:lstStyle/>
        <a:p>
          <a:endParaRPr lang="en-US"/>
        </a:p>
      </dgm:t>
    </dgm:pt>
    <dgm:pt modelId="{4C155667-10E4-3B4B-8916-F95C0D3FB6A6}" type="sibTrans" cxnId="{5F3CDD49-7794-2940-A1B6-0E22362FD9CA}">
      <dgm:prSet/>
      <dgm:spPr/>
      <dgm:t>
        <a:bodyPr/>
        <a:lstStyle/>
        <a:p>
          <a:endParaRPr lang="en-US"/>
        </a:p>
      </dgm:t>
    </dgm:pt>
    <dgm:pt modelId="{C290D18E-8306-2B4D-A6A6-20F37A42EF17}">
      <dgm:prSet custT="1"/>
      <dgm:spPr/>
      <dgm:t>
        <a:bodyPr/>
        <a:lstStyle/>
        <a:p>
          <a:r>
            <a:rPr lang="en-US" sz="1600" b="0" i="0" dirty="0">
              <a:latin typeface="Arial" panose="020B0604020202020204" pitchFamily="34" charset="0"/>
              <a:cs typeface="Arial" panose="020B0604020202020204" pitchFamily="34" charset="0"/>
            </a:rPr>
            <a:t>Practitioners should not assume that her communication issues or anxiety are only the result of either nature or upbringing.</a:t>
          </a:r>
          <a:endParaRPr lang="en-GB" sz="1600" b="0" i="0" dirty="0">
            <a:latin typeface="Arial" panose="020B0604020202020204" pitchFamily="34" charset="0"/>
            <a:cs typeface="Arial" panose="020B0604020202020204" pitchFamily="34" charset="0"/>
          </a:endParaRPr>
        </a:p>
      </dgm:t>
    </dgm:pt>
    <dgm:pt modelId="{A2AD724E-DA10-114F-A254-042D581DAF30}" type="parTrans" cxnId="{15CEEE46-92E2-B84B-BEF2-3D3842D26CA4}">
      <dgm:prSet/>
      <dgm:spPr/>
      <dgm:t>
        <a:bodyPr/>
        <a:lstStyle/>
        <a:p>
          <a:endParaRPr lang="en-US"/>
        </a:p>
      </dgm:t>
    </dgm:pt>
    <dgm:pt modelId="{4068A3C6-2687-0349-BF0C-28363FAF4EE6}" type="sibTrans" cxnId="{15CEEE46-92E2-B84B-BEF2-3D3842D26CA4}">
      <dgm:prSet/>
      <dgm:spPr/>
      <dgm:t>
        <a:bodyPr/>
        <a:lstStyle/>
        <a:p>
          <a:endParaRPr lang="en-US"/>
        </a:p>
      </dgm:t>
    </dgm:pt>
    <dgm:pt modelId="{9E58D817-E81B-4A44-8050-4F9AADD963E0}">
      <dgm:prSet custT="1"/>
      <dgm:spPr/>
      <dgm:t>
        <a:bodyPr/>
        <a:lstStyle/>
        <a:p>
          <a:r>
            <a:rPr lang="en-US" sz="1600" b="0" i="0" dirty="0">
              <a:latin typeface="Arial" panose="020B0604020202020204" pitchFamily="34" charset="0"/>
              <a:cs typeface="Arial" panose="020B0604020202020204" pitchFamily="34" charset="0"/>
            </a:rPr>
            <a:t>When determining the help, she requires, observation and collaboration with caregivers is crucial.</a:t>
          </a:r>
          <a:endParaRPr lang="en-GB" sz="1600" b="0" i="0" dirty="0">
            <a:latin typeface="Arial" panose="020B0604020202020204" pitchFamily="34" charset="0"/>
            <a:cs typeface="Arial" panose="020B0604020202020204" pitchFamily="34" charset="0"/>
          </a:endParaRPr>
        </a:p>
      </dgm:t>
    </dgm:pt>
    <dgm:pt modelId="{1B494EE1-3E45-F343-8E98-D1E365AD403A}" type="parTrans" cxnId="{9B1AEE57-7DD7-EB4C-BDC6-EB05BC95DCB1}">
      <dgm:prSet/>
      <dgm:spPr/>
      <dgm:t>
        <a:bodyPr/>
        <a:lstStyle/>
        <a:p>
          <a:endParaRPr lang="en-US"/>
        </a:p>
      </dgm:t>
    </dgm:pt>
    <dgm:pt modelId="{9C7B2C1C-2E84-AB4B-9A85-51238BD09C3C}" type="sibTrans" cxnId="{9B1AEE57-7DD7-EB4C-BDC6-EB05BC95DCB1}">
      <dgm:prSet/>
      <dgm:spPr/>
      <dgm:t>
        <a:bodyPr/>
        <a:lstStyle/>
        <a:p>
          <a:endParaRPr lang="en-US"/>
        </a:p>
      </dgm:t>
    </dgm:pt>
    <dgm:pt modelId="{D2EC036C-92EF-CC41-A4EC-D692D4C6934D}" type="pres">
      <dgm:prSet presAssocID="{F48C1853-A04B-3848-B0A6-0117EEB83C2E}" presName="diagram" presStyleCnt="0">
        <dgm:presLayoutVars>
          <dgm:dir/>
          <dgm:resizeHandles val="exact"/>
        </dgm:presLayoutVars>
      </dgm:prSet>
      <dgm:spPr/>
    </dgm:pt>
    <dgm:pt modelId="{ECA1A54A-FFC5-AE43-8D87-34BC624A464A}" type="pres">
      <dgm:prSet presAssocID="{9C8C7A03-46C8-6B48-8CF1-886999407343}" presName="node" presStyleLbl="node1" presStyleIdx="0" presStyleCnt="6">
        <dgm:presLayoutVars>
          <dgm:bulletEnabled val="1"/>
        </dgm:presLayoutVars>
      </dgm:prSet>
      <dgm:spPr/>
    </dgm:pt>
    <dgm:pt modelId="{98165949-1B20-6D4F-B579-2BC11DD88A4C}" type="pres">
      <dgm:prSet presAssocID="{35B3DA82-D9F5-9D4B-B12A-E80D8E2E8F55}" presName="sibTrans" presStyleCnt="0"/>
      <dgm:spPr/>
    </dgm:pt>
    <dgm:pt modelId="{FDD9E33C-152A-0141-9021-C5BF7AF53952}" type="pres">
      <dgm:prSet presAssocID="{95FCC0CA-B39D-2349-89E5-438CDECC0767}" presName="node" presStyleLbl="node1" presStyleIdx="1" presStyleCnt="6">
        <dgm:presLayoutVars>
          <dgm:bulletEnabled val="1"/>
        </dgm:presLayoutVars>
      </dgm:prSet>
      <dgm:spPr/>
    </dgm:pt>
    <dgm:pt modelId="{14A9F734-D391-DF49-B339-265048889A9E}" type="pres">
      <dgm:prSet presAssocID="{74A07EAA-BD8C-0D44-BEE5-AC216FAE14E4}" presName="sibTrans" presStyleCnt="0"/>
      <dgm:spPr/>
    </dgm:pt>
    <dgm:pt modelId="{68B9F058-6495-8448-8B08-9E5CC945F7E6}" type="pres">
      <dgm:prSet presAssocID="{974332F4-0A8A-B24C-BF5D-3DD7CCD17FCB}" presName="node" presStyleLbl="node1" presStyleIdx="2" presStyleCnt="6">
        <dgm:presLayoutVars>
          <dgm:bulletEnabled val="1"/>
        </dgm:presLayoutVars>
      </dgm:prSet>
      <dgm:spPr/>
    </dgm:pt>
    <dgm:pt modelId="{5DE45588-9E2B-304C-B91B-3B44F69564BE}" type="pres">
      <dgm:prSet presAssocID="{46F92F83-85B7-EC46-9322-371C44DC6B15}" presName="sibTrans" presStyleCnt="0"/>
      <dgm:spPr/>
    </dgm:pt>
    <dgm:pt modelId="{DFBB3250-9A49-1746-9981-316D75594719}" type="pres">
      <dgm:prSet presAssocID="{BE360B37-BA09-9D47-B510-7D1E96D0993F}" presName="node" presStyleLbl="node1" presStyleIdx="3" presStyleCnt="6">
        <dgm:presLayoutVars>
          <dgm:bulletEnabled val="1"/>
        </dgm:presLayoutVars>
      </dgm:prSet>
      <dgm:spPr/>
    </dgm:pt>
    <dgm:pt modelId="{B11C9975-1CE7-084E-A7BF-4E09BB55D853}" type="pres">
      <dgm:prSet presAssocID="{4C155667-10E4-3B4B-8916-F95C0D3FB6A6}" presName="sibTrans" presStyleCnt="0"/>
      <dgm:spPr/>
    </dgm:pt>
    <dgm:pt modelId="{415D7AB2-8E84-6C44-AD2F-2DD16DA85079}" type="pres">
      <dgm:prSet presAssocID="{C290D18E-8306-2B4D-A6A6-20F37A42EF17}" presName="node" presStyleLbl="node1" presStyleIdx="4" presStyleCnt="6">
        <dgm:presLayoutVars>
          <dgm:bulletEnabled val="1"/>
        </dgm:presLayoutVars>
      </dgm:prSet>
      <dgm:spPr/>
    </dgm:pt>
    <dgm:pt modelId="{48148254-4B2D-2742-9E64-8F9C510437DA}" type="pres">
      <dgm:prSet presAssocID="{4068A3C6-2687-0349-BF0C-28363FAF4EE6}" presName="sibTrans" presStyleCnt="0"/>
      <dgm:spPr/>
    </dgm:pt>
    <dgm:pt modelId="{4D9D3869-D709-C340-A79E-A0D842DE43E5}" type="pres">
      <dgm:prSet presAssocID="{9E58D817-E81B-4A44-8050-4F9AADD963E0}" presName="node" presStyleLbl="node1" presStyleIdx="5" presStyleCnt="6">
        <dgm:presLayoutVars>
          <dgm:bulletEnabled val="1"/>
        </dgm:presLayoutVars>
      </dgm:prSet>
      <dgm:spPr/>
    </dgm:pt>
  </dgm:ptLst>
  <dgm:cxnLst>
    <dgm:cxn modelId="{50D44732-726A-F642-A9DD-3FFA54CBF81C}" type="presOf" srcId="{F48C1853-A04B-3848-B0A6-0117EEB83C2E}" destId="{D2EC036C-92EF-CC41-A4EC-D692D4C6934D}" srcOrd="0" destOrd="0" presId="urn:microsoft.com/office/officeart/2005/8/layout/default"/>
    <dgm:cxn modelId="{29647933-C986-FC41-A289-62F8DBFBB937}" type="presOf" srcId="{95FCC0CA-B39D-2349-89E5-438CDECC0767}" destId="{FDD9E33C-152A-0141-9021-C5BF7AF53952}" srcOrd="0" destOrd="0" presId="urn:microsoft.com/office/officeart/2005/8/layout/default"/>
    <dgm:cxn modelId="{0B381634-016F-754A-9934-4115EED66240}" type="presOf" srcId="{BE360B37-BA09-9D47-B510-7D1E96D0993F}" destId="{DFBB3250-9A49-1746-9981-316D75594719}" srcOrd="0" destOrd="0" presId="urn:microsoft.com/office/officeart/2005/8/layout/default"/>
    <dgm:cxn modelId="{15CEEE46-92E2-B84B-BEF2-3D3842D26CA4}" srcId="{F48C1853-A04B-3848-B0A6-0117EEB83C2E}" destId="{C290D18E-8306-2B4D-A6A6-20F37A42EF17}" srcOrd="4" destOrd="0" parTransId="{A2AD724E-DA10-114F-A254-042D581DAF30}" sibTransId="{4068A3C6-2687-0349-BF0C-28363FAF4EE6}"/>
    <dgm:cxn modelId="{5F3CDD49-7794-2940-A1B6-0E22362FD9CA}" srcId="{F48C1853-A04B-3848-B0A6-0117EEB83C2E}" destId="{BE360B37-BA09-9D47-B510-7D1E96D0993F}" srcOrd="3" destOrd="0" parTransId="{9CD4312C-2AE8-5040-BABB-AB7B2590A751}" sibTransId="{4C155667-10E4-3B4B-8916-F95C0D3FB6A6}"/>
    <dgm:cxn modelId="{9B1AEE57-7DD7-EB4C-BDC6-EB05BC95DCB1}" srcId="{F48C1853-A04B-3848-B0A6-0117EEB83C2E}" destId="{9E58D817-E81B-4A44-8050-4F9AADD963E0}" srcOrd="5" destOrd="0" parTransId="{1B494EE1-3E45-F343-8E98-D1E365AD403A}" sibTransId="{9C7B2C1C-2E84-AB4B-9A85-51238BD09C3C}"/>
    <dgm:cxn modelId="{B1719366-E633-1C4C-8D5F-D5FABA22F1AF}" type="presOf" srcId="{974332F4-0A8A-B24C-BF5D-3DD7CCD17FCB}" destId="{68B9F058-6495-8448-8B08-9E5CC945F7E6}" srcOrd="0" destOrd="0" presId="urn:microsoft.com/office/officeart/2005/8/layout/default"/>
    <dgm:cxn modelId="{C506D084-D524-254B-AC91-62616629EBC5}" srcId="{F48C1853-A04B-3848-B0A6-0117EEB83C2E}" destId="{974332F4-0A8A-B24C-BF5D-3DD7CCD17FCB}" srcOrd="2" destOrd="0" parTransId="{1C1CCC61-82F6-8741-8BF5-4AAABB381158}" sibTransId="{46F92F83-85B7-EC46-9322-371C44DC6B15}"/>
    <dgm:cxn modelId="{BE8A5B89-5C14-D741-B252-F8598538247A}" srcId="{F48C1853-A04B-3848-B0A6-0117EEB83C2E}" destId="{95FCC0CA-B39D-2349-89E5-438CDECC0767}" srcOrd="1" destOrd="0" parTransId="{355A0DA8-A03B-5C46-88A1-31DFE473EC03}" sibTransId="{74A07EAA-BD8C-0D44-BEE5-AC216FAE14E4}"/>
    <dgm:cxn modelId="{B5B09894-0F01-2847-AD75-4E459723A94D}" srcId="{F48C1853-A04B-3848-B0A6-0117EEB83C2E}" destId="{9C8C7A03-46C8-6B48-8CF1-886999407343}" srcOrd="0" destOrd="0" parTransId="{C346A3CB-E862-F348-A647-5590470949D4}" sibTransId="{35B3DA82-D9F5-9D4B-B12A-E80D8E2E8F55}"/>
    <dgm:cxn modelId="{909B3EA4-E8D4-1E4B-B855-E1451FF0B27E}" type="presOf" srcId="{9C8C7A03-46C8-6B48-8CF1-886999407343}" destId="{ECA1A54A-FFC5-AE43-8D87-34BC624A464A}" srcOrd="0" destOrd="0" presId="urn:microsoft.com/office/officeart/2005/8/layout/default"/>
    <dgm:cxn modelId="{CE9F67EC-18B7-E747-9461-DD78B7A9B68B}" type="presOf" srcId="{C290D18E-8306-2B4D-A6A6-20F37A42EF17}" destId="{415D7AB2-8E84-6C44-AD2F-2DD16DA85079}" srcOrd="0" destOrd="0" presId="urn:microsoft.com/office/officeart/2005/8/layout/default"/>
    <dgm:cxn modelId="{948771FF-B1B2-C848-A5BD-D756B6D9DCB4}" type="presOf" srcId="{9E58D817-E81B-4A44-8050-4F9AADD963E0}" destId="{4D9D3869-D709-C340-A79E-A0D842DE43E5}" srcOrd="0" destOrd="0" presId="urn:microsoft.com/office/officeart/2005/8/layout/default"/>
    <dgm:cxn modelId="{F3323F27-6AAC-104A-A607-B10D710D8D5A}" type="presParOf" srcId="{D2EC036C-92EF-CC41-A4EC-D692D4C6934D}" destId="{ECA1A54A-FFC5-AE43-8D87-34BC624A464A}" srcOrd="0" destOrd="0" presId="urn:microsoft.com/office/officeart/2005/8/layout/default"/>
    <dgm:cxn modelId="{73DA7C25-B4AC-644A-8EBB-9E36C6C48027}" type="presParOf" srcId="{D2EC036C-92EF-CC41-A4EC-D692D4C6934D}" destId="{98165949-1B20-6D4F-B579-2BC11DD88A4C}" srcOrd="1" destOrd="0" presId="urn:microsoft.com/office/officeart/2005/8/layout/default"/>
    <dgm:cxn modelId="{CE9EFB05-FB52-8443-A63C-91398048E199}" type="presParOf" srcId="{D2EC036C-92EF-CC41-A4EC-D692D4C6934D}" destId="{FDD9E33C-152A-0141-9021-C5BF7AF53952}" srcOrd="2" destOrd="0" presId="urn:microsoft.com/office/officeart/2005/8/layout/default"/>
    <dgm:cxn modelId="{4D1CD3D6-70F0-C84E-998B-0A5F8FFDED69}" type="presParOf" srcId="{D2EC036C-92EF-CC41-A4EC-D692D4C6934D}" destId="{14A9F734-D391-DF49-B339-265048889A9E}" srcOrd="3" destOrd="0" presId="urn:microsoft.com/office/officeart/2005/8/layout/default"/>
    <dgm:cxn modelId="{79358538-3F41-7B49-8ADC-2FC5C80DDB70}" type="presParOf" srcId="{D2EC036C-92EF-CC41-A4EC-D692D4C6934D}" destId="{68B9F058-6495-8448-8B08-9E5CC945F7E6}" srcOrd="4" destOrd="0" presId="urn:microsoft.com/office/officeart/2005/8/layout/default"/>
    <dgm:cxn modelId="{2B104A53-52A7-A24C-A4B2-FC5ECB72FC3C}" type="presParOf" srcId="{D2EC036C-92EF-CC41-A4EC-D692D4C6934D}" destId="{5DE45588-9E2B-304C-B91B-3B44F69564BE}" srcOrd="5" destOrd="0" presId="urn:microsoft.com/office/officeart/2005/8/layout/default"/>
    <dgm:cxn modelId="{CD184E60-E80B-454A-93CC-F23212867462}" type="presParOf" srcId="{D2EC036C-92EF-CC41-A4EC-D692D4C6934D}" destId="{DFBB3250-9A49-1746-9981-316D75594719}" srcOrd="6" destOrd="0" presId="urn:microsoft.com/office/officeart/2005/8/layout/default"/>
    <dgm:cxn modelId="{111DFE3B-3553-8A4C-8FC2-5A75E51187CC}" type="presParOf" srcId="{D2EC036C-92EF-CC41-A4EC-D692D4C6934D}" destId="{B11C9975-1CE7-084E-A7BF-4E09BB55D853}" srcOrd="7" destOrd="0" presId="urn:microsoft.com/office/officeart/2005/8/layout/default"/>
    <dgm:cxn modelId="{E254F3BF-F353-5945-9339-6501C3ECFD60}" type="presParOf" srcId="{D2EC036C-92EF-CC41-A4EC-D692D4C6934D}" destId="{415D7AB2-8E84-6C44-AD2F-2DD16DA85079}" srcOrd="8" destOrd="0" presId="urn:microsoft.com/office/officeart/2005/8/layout/default"/>
    <dgm:cxn modelId="{2EB6702C-FED6-A540-89DC-F1948FD9E44F}" type="presParOf" srcId="{D2EC036C-92EF-CC41-A4EC-D692D4C6934D}" destId="{48148254-4B2D-2742-9E64-8F9C510437DA}" srcOrd="9" destOrd="0" presId="urn:microsoft.com/office/officeart/2005/8/layout/default"/>
    <dgm:cxn modelId="{27C94AE3-DE7E-D149-8B92-FBECD7B8B75D}" type="presParOf" srcId="{D2EC036C-92EF-CC41-A4EC-D692D4C6934D}" destId="{4D9D3869-D709-C340-A79E-A0D842DE43E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F5D0B7-9DE0-1149-9C95-2AF61055418F}" type="doc">
      <dgm:prSet loTypeId="urn:microsoft.com/office/officeart/2005/8/layout/vList6" loCatId="" qsTypeId="urn:microsoft.com/office/officeart/2005/8/quickstyle/simple3" qsCatId="simple" csTypeId="urn:microsoft.com/office/officeart/2005/8/colors/accent1_2" csCatId="accent1" phldr="1"/>
      <dgm:spPr/>
      <dgm:t>
        <a:bodyPr/>
        <a:lstStyle/>
        <a:p>
          <a:endParaRPr lang="en-US"/>
        </a:p>
      </dgm:t>
    </dgm:pt>
    <dgm:pt modelId="{69682AD0-A7E5-804D-B964-82AE631244D8}">
      <dgm:prSet phldrT="[Text]" custT="1"/>
      <dgm:spPr/>
      <dgm:t>
        <a:bodyPr/>
        <a:lstStyle/>
        <a:p>
          <a:r>
            <a:rPr lang="en-GB" sz="3200" b="1" i="0" dirty="0">
              <a:latin typeface="Arial" panose="020B0604020202020204" pitchFamily="34" charset="0"/>
              <a:cs typeface="Arial" panose="020B0604020202020204" pitchFamily="34" charset="0"/>
            </a:rPr>
            <a:t>Strengths</a:t>
          </a:r>
          <a:endParaRPr lang="en-US" sz="3200" dirty="0">
            <a:latin typeface="Arial" panose="020B0604020202020204" pitchFamily="34" charset="0"/>
            <a:cs typeface="Arial" panose="020B0604020202020204" pitchFamily="34" charset="0"/>
          </a:endParaRPr>
        </a:p>
      </dgm:t>
    </dgm:pt>
    <dgm:pt modelId="{BB69AAB7-7061-9E4B-A9E0-578F23C7F8E1}" type="parTrans" cxnId="{1538ADDE-500F-2C45-894B-0197B5D41B50}">
      <dgm:prSet/>
      <dgm:spPr/>
      <dgm:t>
        <a:bodyPr/>
        <a:lstStyle/>
        <a:p>
          <a:endParaRPr lang="en-US"/>
        </a:p>
      </dgm:t>
    </dgm:pt>
    <dgm:pt modelId="{9B44469A-696E-164B-B5A9-3BED24F20E31}" type="sibTrans" cxnId="{1538ADDE-500F-2C45-894B-0197B5D41B50}">
      <dgm:prSet/>
      <dgm:spPr/>
      <dgm:t>
        <a:bodyPr/>
        <a:lstStyle/>
        <a:p>
          <a:endParaRPr lang="en-US"/>
        </a:p>
      </dgm:t>
    </dgm:pt>
    <dgm:pt modelId="{5EE08FF0-BADA-2E46-B9E8-AAED0A7B2877}">
      <dgm:prSet phldrT="[Text]" custT="1"/>
      <dgm:spPr/>
      <dgm:t>
        <a:bodyPr/>
        <a:lstStyle/>
        <a:p>
          <a:r>
            <a:rPr lang="en-GB" sz="3200" b="1" i="0" dirty="0">
              <a:latin typeface="Arial" panose="020B0604020202020204" pitchFamily="34" charset="0"/>
              <a:cs typeface="Arial" panose="020B0604020202020204" pitchFamily="34" charset="0"/>
            </a:rPr>
            <a:t>Limitations</a:t>
          </a:r>
          <a:endParaRPr lang="en-US" sz="3200" dirty="0">
            <a:latin typeface="Arial" panose="020B0604020202020204" pitchFamily="34" charset="0"/>
            <a:cs typeface="Arial" panose="020B0604020202020204" pitchFamily="34" charset="0"/>
          </a:endParaRPr>
        </a:p>
      </dgm:t>
    </dgm:pt>
    <dgm:pt modelId="{98C2FCF3-2191-2D45-8867-186B738D749A}" type="parTrans" cxnId="{59983217-4619-F24B-8D26-914CD3DDD4F2}">
      <dgm:prSet/>
      <dgm:spPr/>
      <dgm:t>
        <a:bodyPr/>
        <a:lstStyle/>
        <a:p>
          <a:endParaRPr lang="en-US"/>
        </a:p>
      </dgm:t>
    </dgm:pt>
    <dgm:pt modelId="{1855F817-77BB-B944-B972-3A3109361187}" type="sibTrans" cxnId="{59983217-4619-F24B-8D26-914CD3DDD4F2}">
      <dgm:prSet/>
      <dgm:spPr/>
      <dgm:t>
        <a:bodyPr/>
        <a:lstStyle/>
        <a:p>
          <a:endParaRPr lang="en-US"/>
        </a:p>
      </dgm:t>
    </dgm:pt>
    <dgm:pt modelId="{5EA256D0-1709-1C49-AFB2-FA4D79DDFBB5}">
      <dgm:prSet phldrT="[Text]" custT="1"/>
      <dgm:spPr/>
      <dgm:t>
        <a:bodyPr/>
        <a:lstStyle/>
        <a:p>
          <a:r>
            <a:rPr lang="en-US" sz="1600" dirty="0">
              <a:latin typeface="Arial" panose="020B0604020202020204" pitchFamily="34" charset="0"/>
              <a:cs typeface="Arial" panose="020B0604020202020204" pitchFamily="34" charset="0"/>
            </a:rPr>
            <a:t>Although attachment is complicated, it cannot account for every behaviour. </a:t>
          </a:r>
        </a:p>
      </dgm:t>
    </dgm:pt>
    <dgm:pt modelId="{7E903687-AD56-A54D-BFA6-8CEAB2CF86D6}" type="parTrans" cxnId="{4A0113CD-5CED-864E-A0BC-7EC31BD0C68C}">
      <dgm:prSet/>
      <dgm:spPr/>
      <dgm:t>
        <a:bodyPr/>
        <a:lstStyle/>
        <a:p>
          <a:endParaRPr lang="en-US"/>
        </a:p>
      </dgm:t>
    </dgm:pt>
    <dgm:pt modelId="{B49D37E7-6B51-CE44-868E-11CB928265F9}" type="sibTrans" cxnId="{4A0113CD-5CED-864E-A0BC-7EC31BD0C68C}">
      <dgm:prSet/>
      <dgm:spPr/>
      <dgm:t>
        <a:bodyPr/>
        <a:lstStyle/>
        <a:p>
          <a:endParaRPr lang="en-US"/>
        </a:p>
      </dgm:t>
    </dgm:pt>
    <dgm:pt modelId="{1D248B6B-6C40-8C44-A376-ECD3F14B58C5}">
      <dgm:prSet custT="1"/>
      <dgm:spPr/>
      <dgm:t>
        <a:bodyPr/>
        <a:lstStyle/>
        <a:p>
          <a:r>
            <a:rPr lang="en-US" sz="1600" dirty="0">
              <a:latin typeface="Arial" panose="020B0604020202020204" pitchFamily="34" charset="0"/>
              <a:cs typeface="Arial" panose="020B0604020202020204" pitchFamily="34" charset="0"/>
            </a:rPr>
            <a:t>Assists professionals in understanding the emotional requirements of children. </a:t>
          </a:r>
          <a:endParaRPr lang="en-GB" sz="1600" dirty="0">
            <a:latin typeface="Arial" panose="020B0604020202020204" pitchFamily="34" charset="0"/>
            <a:cs typeface="Arial" panose="020B0604020202020204" pitchFamily="34" charset="0"/>
          </a:endParaRPr>
        </a:p>
      </dgm:t>
    </dgm:pt>
    <dgm:pt modelId="{197AC7E3-B57B-1042-9462-4C43E1158FD8}" type="parTrans" cxnId="{A2EB6A67-1C6D-B84B-A263-EE150CC14131}">
      <dgm:prSet/>
      <dgm:spPr/>
      <dgm:t>
        <a:bodyPr/>
        <a:lstStyle/>
        <a:p>
          <a:endParaRPr lang="en-US"/>
        </a:p>
      </dgm:t>
    </dgm:pt>
    <dgm:pt modelId="{244FBFD8-E1D1-2642-8BD3-01468B09F776}" type="sibTrans" cxnId="{A2EB6A67-1C6D-B84B-A263-EE150CC14131}">
      <dgm:prSet/>
      <dgm:spPr/>
      <dgm:t>
        <a:bodyPr/>
        <a:lstStyle/>
        <a:p>
          <a:endParaRPr lang="en-US"/>
        </a:p>
      </dgm:t>
    </dgm:pt>
    <dgm:pt modelId="{F81A6ED4-BB32-BA40-A116-CB52D9F26589}">
      <dgm:prSet custT="1"/>
      <dgm:spPr/>
      <dgm:t>
        <a:bodyPr/>
        <a:lstStyle/>
        <a:p>
          <a:r>
            <a:rPr lang="en-US" sz="1600" dirty="0">
              <a:latin typeface="Arial" panose="020B0604020202020204" pitchFamily="34" charset="0"/>
              <a:cs typeface="Arial" panose="020B0604020202020204" pitchFamily="34" charset="0"/>
            </a:rPr>
            <a:t>Can be used in early childhood education and explains why some children could find separation challenging</a:t>
          </a:r>
          <a:endParaRPr lang="en-GB" sz="1600" dirty="0">
            <a:latin typeface="Arial" panose="020B0604020202020204" pitchFamily="34" charset="0"/>
            <a:cs typeface="Arial" panose="020B0604020202020204" pitchFamily="34" charset="0"/>
          </a:endParaRPr>
        </a:p>
      </dgm:t>
    </dgm:pt>
    <dgm:pt modelId="{B228A453-56BC-794D-8B0D-D8661E1C528A}" type="parTrans" cxnId="{8A0CC3F8-C6F6-594A-820A-B1ACBE5D0908}">
      <dgm:prSet/>
      <dgm:spPr/>
      <dgm:t>
        <a:bodyPr/>
        <a:lstStyle/>
        <a:p>
          <a:endParaRPr lang="en-US"/>
        </a:p>
      </dgm:t>
    </dgm:pt>
    <dgm:pt modelId="{0CA39D74-F7F9-4A4F-95D7-4DCE5181F83A}" type="sibTrans" cxnId="{8A0CC3F8-C6F6-594A-820A-B1ACBE5D0908}">
      <dgm:prSet/>
      <dgm:spPr/>
      <dgm:t>
        <a:bodyPr/>
        <a:lstStyle/>
        <a:p>
          <a:endParaRPr lang="en-US"/>
        </a:p>
      </dgm:t>
    </dgm:pt>
    <dgm:pt modelId="{BF8248D6-EBA2-6F47-89E7-BC010D0B1E21}">
      <dgm:prSet custT="1"/>
      <dgm:spPr/>
      <dgm:t>
        <a:bodyPr/>
        <a:lstStyle/>
        <a:p>
          <a:r>
            <a:rPr lang="en-US" sz="1600" dirty="0">
              <a:latin typeface="Arial" panose="020B0604020202020204" pitchFamily="34" charset="0"/>
              <a:cs typeface="Arial" panose="020B0604020202020204" pitchFamily="34" charset="0"/>
            </a:rPr>
            <a:t>Encourages adults to give responsive and reliable care.  </a:t>
          </a:r>
          <a:endParaRPr lang="en-GB" sz="1600" dirty="0">
            <a:latin typeface="Arial" panose="020B0604020202020204" pitchFamily="34" charset="0"/>
            <a:cs typeface="Arial" panose="020B0604020202020204" pitchFamily="34" charset="0"/>
          </a:endParaRPr>
        </a:p>
      </dgm:t>
    </dgm:pt>
    <dgm:pt modelId="{579F77EF-0509-BD41-8B10-7E3956D8472D}" type="parTrans" cxnId="{8DD990B6-9334-0A42-8497-EABB1F35394B}">
      <dgm:prSet/>
      <dgm:spPr/>
      <dgm:t>
        <a:bodyPr/>
        <a:lstStyle/>
        <a:p>
          <a:endParaRPr lang="en-US"/>
        </a:p>
      </dgm:t>
    </dgm:pt>
    <dgm:pt modelId="{A9D35C7A-CFF8-874E-90D5-A59767FAB0AC}" type="sibTrans" cxnId="{8DD990B6-9334-0A42-8497-EABB1F35394B}">
      <dgm:prSet/>
      <dgm:spPr/>
      <dgm:t>
        <a:bodyPr/>
        <a:lstStyle/>
        <a:p>
          <a:endParaRPr lang="en-US"/>
        </a:p>
      </dgm:t>
    </dgm:pt>
    <dgm:pt modelId="{34AD7923-1698-5F45-B7D8-51544D2FDCA4}">
      <dgm:prSet custT="1"/>
      <dgm:spPr/>
      <dgm:t>
        <a:bodyPr/>
        <a:lstStyle/>
        <a:p>
          <a:r>
            <a:rPr lang="en-US" sz="1600" dirty="0">
              <a:latin typeface="Arial" panose="020B0604020202020204" pitchFamily="34" charset="0"/>
              <a:cs typeface="Arial" panose="020B0604020202020204" pitchFamily="34" charset="0"/>
            </a:rPr>
            <a:t>Many factors impact children's growth. </a:t>
          </a:r>
          <a:endParaRPr lang="en-GB" sz="1600" dirty="0">
            <a:latin typeface="Arial" panose="020B0604020202020204" pitchFamily="34" charset="0"/>
            <a:cs typeface="Arial" panose="020B0604020202020204" pitchFamily="34" charset="0"/>
          </a:endParaRPr>
        </a:p>
      </dgm:t>
    </dgm:pt>
    <dgm:pt modelId="{E290DAEF-FB06-2149-879B-C61829747C2B}" type="parTrans" cxnId="{B64CD5E8-9362-DF40-AB23-556994A3B5B8}">
      <dgm:prSet/>
      <dgm:spPr/>
      <dgm:t>
        <a:bodyPr/>
        <a:lstStyle/>
        <a:p>
          <a:endParaRPr lang="en-US"/>
        </a:p>
      </dgm:t>
    </dgm:pt>
    <dgm:pt modelId="{69F13046-5E5A-7F41-8E30-2217A506B44D}" type="sibTrans" cxnId="{B64CD5E8-9362-DF40-AB23-556994A3B5B8}">
      <dgm:prSet/>
      <dgm:spPr/>
      <dgm:t>
        <a:bodyPr/>
        <a:lstStyle/>
        <a:p>
          <a:endParaRPr lang="en-US"/>
        </a:p>
      </dgm:t>
    </dgm:pt>
    <dgm:pt modelId="{A5A72D07-BA07-9B4E-88F4-D7060BED5616}">
      <dgm:prSet custT="1"/>
      <dgm:spPr/>
      <dgm:t>
        <a:bodyPr/>
        <a:lstStyle/>
        <a:p>
          <a:r>
            <a:rPr lang="en-US" sz="1600" dirty="0">
              <a:latin typeface="Arial" panose="020B0604020202020204" pitchFamily="34" charset="0"/>
              <a:cs typeface="Arial" panose="020B0604020202020204" pitchFamily="34" charset="0"/>
            </a:rPr>
            <a:t>Bowlby’s theory of Attachment’s first theory has been criticised for emphasising the mother or primary carer excessively </a:t>
          </a:r>
          <a:r>
            <a:rPr lang="en-GB" sz="1600" dirty="0">
              <a:latin typeface="Arial" panose="020B0604020202020204" pitchFamily="34" charset="0"/>
              <a:cs typeface="Arial" panose="020B0604020202020204" pitchFamily="34" charset="0"/>
            </a:rPr>
            <a:t>(Garrett, 2023). </a:t>
          </a:r>
        </a:p>
      </dgm:t>
    </dgm:pt>
    <dgm:pt modelId="{38996106-15AA-344E-B1BA-5C5C40416ADF}" type="parTrans" cxnId="{0F07B86C-6B75-5242-B018-24006AD00C98}">
      <dgm:prSet/>
      <dgm:spPr/>
      <dgm:t>
        <a:bodyPr/>
        <a:lstStyle/>
        <a:p>
          <a:endParaRPr lang="en-US"/>
        </a:p>
      </dgm:t>
    </dgm:pt>
    <dgm:pt modelId="{4D0DB637-80CE-BA40-913D-325AFEB7CDD1}" type="sibTrans" cxnId="{0F07B86C-6B75-5242-B018-24006AD00C98}">
      <dgm:prSet/>
      <dgm:spPr/>
      <dgm:t>
        <a:bodyPr/>
        <a:lstStyle/>
        <a:p>
          <a:endParaRPr lang="en-US"/>
        </a:p>
      </dgm:t>
    </dgm:pt>
    <dgm:pt modelId="{535DD0E1-C46E-8649-AE49-2F36E515BB67}">
      <dgm:prSet phldrT="[Text]" custT="1"/>
      <dgm:spPr/>
      <dgm:t>
        <a:bodyPr/>
        <a:lstStyle/>
        <a:p>
          <a:endParaRPr lang="en-US" sz="1800" dirty="0">
            <a:latin typeface="Arial" panose="020B0604020202020204" pitchFamily="34" charset="0"/>
            <a:cs typeface="Arial" panose="020B0604020202020204" pitchFamily="34" charset="0"/>
          </a:endParaRPr>
        </a:p>
      </dgm:t>
    </dgm:pt>
    <dgm:pt modelId="{17D506D8-0EC2-E14A-B33A-2AFB871C9C1B}" type="parTrans" cxnId="{3BA490EE-7C97-F849-A204-73F0B907D4F0}">
      <dgm:prSet/>
      <dgm:spPr/>
      <dgm:t>
        <a:bodyPr/>
        <a:lstStyle/>
        <a:p>
          <a:endParaRPr lang="en-GB"/>
        </a:p>
      </dgm:t>
    </dgm:pt>
    <dgm:pt modelId="{4C75F831-57DA-0B4A-8217-89CD93AF28B7}" type="sibTrans" cxnId="{3BA490EE-7C97-F849-A204-73F0B907D4F0}">
      <dgm:prSet/>
      <dgm:spPr/>
      <dgm:t>
        <a:bodyPr/>
        <a:lstStyle/>
        <a:p>
          <a:endParaRPr lang="en-GB"/>
        </a:p>
      </dgm:t>
    </dgm:pt>
    <dgm:pt modelId="{0023AC91-BAC4-2642-8A3B-BB9763A67801}">
      <dgm:prSet phldrT="[Text]" custT="1"/>
      <dgm:spPr/>
      <dgm:t>
        <a:bodyPr/>
        <a:lstStyle/>
        <a:p>
          <a:r>
            <a:rPr lang="en-US" sz="1600" dirty="0">
              <a:latin typeface="Arial" panose="020B0604020202020204" pitchFamily="34" charset="0"/>
              <a:cs typeface="Arial" panose="020B0604020202020204" pitchFamily="34" charset="0"/>
            </a:rPr>
            <a:t>Underlines the value of early relationships. </a:t>
          </a:r>
        </a:p>
      </dgm:t>
    </dgm:pt>
    <dgm:pt modelId="{743FD4BF-1471-4048-AC56-619411A052BE}" type="parTrans" cxnId="{BE139B72-5B5F-C64D-8768-6662FC8793B4}">
      <dgm:prSet/>
      <dgm:spPr/>
      <dgm:t>
        <a:bodyPr/>
        <a:lstStyle/>
        <a:p>
          <a:endParaRPr lang="en-GB"/>
        </a:p>
      </dgm:t>
    </dgm:pt>
    <dgm:pt modelId="{4C39DD61-6797-F04C-9B15-72A858C863B2}" type="sibTrans" cxnId="{BE139B72-5B5F-C64D-8768-6662FC8793B4}">
      <dgm:prSet/>
      <dgm:spPr/>
      <dgm:t>
        <a:bodyPr/>
        <a:lstStyle/>
        <a:p>
          <a:endParaRPr lang="en-GB"/>
        </a:p>
      </dgm:t>
    </dgm:pt>
    <dgm:pt modelId="{A3FD2C69-A8AA-A54F-ACB7-4DB6DA260D37}" type="pres">
      <dgm:prSet presAssocID="{20F5D0B7-9DE0-1149-9C95-2AF61055418F}" presName="Name0" presStyleCnt="0">
        <dgm:presLayoutVars>
          <dgm:dir/>
          <dgm:animLvl val="lvl"/>
          <dgm:resizeHandles/>
        </dgm:presLayoutVars>
      </dgm:prSet>
      <dgm:spPr/>
    </dgm:pt>
    <dgm:pt modelId="{F890AB2E-16C6-634D-88B1-7790DB4D1251}" type="pres">
      <dgm:prSet presAssocID="{69682AD0-A7E5-804D-B964-82AE631244D8}" presName="linNode" presStyleCnt="0"/>
      <dgm:spPr/>
    </dgm:pt>
    <dgm:pt modelId="{760CBC72-284D-1946-885F-9C333A7D293C}" type="pres">
      <dgm:prSet presAssocID="{69682AD0-A7E5-804D-B964-82AE631244D8}" presName="parentShp" presStyleLbl="node1" presStyleIdx="0" presStyleCnt="2" custScaleX="72465" custScaleY="58946" custLinFactNeighborX="-4359" custLinFactNeighborY="729">
        <dgm:presLayoutVars>
          <dgm:bulletEnabled val="1"/>
        </dgm:presLayoutVars>
      </dgm:prSet>
      <dgm:spPr/>
    </dgm:pt>
    <dgm:pt modelId="{50B4286F-7EDA-EF49-BBB8-1F00831884EB}" type="pres">
      <dgm:prSet presAssocID="{69682AD0-A7E5-804D-B964-82AE631244D8}" presName="childShp" presStyleLbl="bgAccFollowNode1" presStyleIdx="0" presStyleCnt="2" custScaleX="117695" custScaleY="68108">
        <dgm:presLayoutVars>
          <dgm:bulletEnabled val="1"/>
        </dgm:presLayoutVars>
      </dgm:prSet>
      <dgm:spPr/>
    </dgm:pt>
    <dgm:pt modelId="{B8F040CF-484A-8B48-B257-953B51F6C44B}" type="pres">
      <dgm:prSet presAssocID="{9B44469A-696E-164B-B5A9-3BED24F20E31}" presName="spacing" presStyleCnt="0"/>
      <dgm:spPr/>
    </dgm:pt>
    <dgm:pt modelId="{AE4FBA0F-90BC-2748-908C-0A76C45C7D36}" type="pres">
      <dgm:prSet presAssocID="{5EE08FF0-BADA-2E46-B9E8-AAED0A7B2877}" presName="linNode" presStyleCnt="0"/>
      <dgm:spPr/>
    </dgm:pt>
    <dgm:pt modelId="{C2A873C2-B2EC-7947-BFF5-975E921B1BB1}" type="pres">
      <dgm:prSet presAssocID="{5EE08FF0-BADA-2E46-B9E8-AAED0A7B2877}" presName="parentShp" presStyleLbl="node1" presStyleIdx="1" presStyleCnt="2" custScaleX="73745" custScaleY="56104" custLinFactNeighborX="-4589" custLinFactNeighborY="619">
        <dgm:presLayoutVars>
          <dgm:bulletEnabled val="1"/>
        </dgm:presLayoutVars>
      </dgm:prSet>
      <dgm:spPr/>
    </dgm:pt>
    <dgm:pt modelId="{E0BD65A5-4C06-9B48-B6A6-BF313F52825F}" type="pres">
      <dgm:prSet presAssocID="{5EE08FF0-BADA-2E46-B9E8-AAED0A7B2877}" presName="childShp" presStyleLbl="bgAccFollowNode1" presStyleIdx="1" presStyleCnt="2" custScaleX="117869" custScaleY="65225">
        <dgm:presLayoutVars>
          <dgm:bulletEnabled val="1"/>
        </dgm:presLayoutVars>
      </dgm:prSet>
      <dgm:spPr/>
    </dgm:pt>
  </dgm:ptLst>
  <dgm:cxnLst>
    <dgm:cxn modelId="{99B2CC13-C35C-C94B-84E3-BC273ACB95A1}" type="presOf" srcId="{5EA256D0-1709-1C49-AFB2-FA4D79DDFBB5}" destId="{E0BD65A5-4C06-9B48-B6A6-BF313F52825F}" srcOrd="0" destOrd="1" presId="urn:microsoft.com/office/officeart/2005/8/layout/vList6"/>
    <dgm:cxn modelId="{9A45FA15-6428-1C47-81C9-1C71601C81E3}" type="presOf" srcId="{5EE08FF0-BADA-2E46-B9E8-AAED0A7B2877}" destId="{C2A873C2-B2EC-7947-BFF5-975E921B1BB1}" srcOrd="0" destOrd="0" presId="urn:microsoft.com/office/officeart/2005/8/layout/vList6"/>
    <dgm:cxn modelId="{59983217-4619-F24B-8D26-914CD3DDD4F2}" srcId="{20F5D0B7-9DE0-1149-9C95-2AF61055418F}" destId="{5EE08FF0-BADA-2E46-B9E8-AAED0A7B2877}" srcOrd="1" destOrd="0" parTransId="{98C2FCF3-2191-2D45-8867-186B738D749A}" sibTransId="{1855F817-77BB-B944-B972-3A3109361187}"/>
    <dgm:cxn modelId="{C9057D1D-CFEA-AD4D-99FF-A4E5F59D194B}" type="presOf" srcId="{535DD0E1-C46E-8649-AE49-2F36E515BB67}" destId="{E0BD65A5-4C06-9B48-B6A6-BF313F52825F}" srcOrd="0" destOrd="0" presId="urn:microsoft.com/office/officeart/2005/8/layout/vList6"/>
    <dgm:cxn modelId="{15DAB82A-C205-8441-A57E-F46E7BD6EE7C}" type="presOf" srcId="{20F5D0B7-9DE0-1149-9C95-2AF61055418F}" destId="{A3FD2C69-A8AA-A54F-ACB7-4DB6DA260D37}" srcOrd="0" destOrd="0" presId="urn:microsoft.com/office/officeart/2005/8/layout/vList6"/>
    <dgm:cxn modelId="{A43E2551-B321-574F-97EF-402B388F6372}" type="presOf" srcId="{A5A72D07-BA07-9B4E-88F4-D7060BED5616}" destId="{E0BD65A5-4C06-9B48-B6A6-BF313F52825F}" srcOrd="0" destOrd="3" presId="urn:microsoft.com/office/officeart/2005/8/layout/vList6"/>
    <dgm:cxn modelId="{629FC062-B29E-5045-A59D-C2C4F21D9B61}" type="presOf" srcId="{1D248B6B-6C40-8C44-A376-ECD3F14B58C5}" destId="{50B4286F-7EDA-EF49-BBB8-1F00831884EB}" srcOrd="0" destOrd="1" presId="urn:microsoft.com/office/officeart/2005/8/layout/vList6"/>
    <dgm:cxn modelId="{A2EB6A67-1C6D-B84B-A263-EE150CC14131}" srcId="{69682AD0-A7E5-804D-B964-82AE631244D8}" destId="{1D248B6B-6C40-8C44-A376-ECD3F14B58C5}" srcOrd="1" destOrd="0" parTransId="{197AC7E3-B57B-1042-9462-4C43E1158FD8}" sibTransId="{244FBFD8-E1D1-2642-8BD3-01468B09F776}"/>
    <dgm:cxn modelId="{0F07B86C-6B75-5242-B018-24006AD00C98}" srcId="{5EE08FF0-BADA-2E46-B9E8-AAED0A7B2877}" destId="{A5A72D07-BA07-9B4E-88F4-D7060BED5616}" srcOrd="3" destOrd="0" parTransId="{38996106-15AA-344E-B1BA-5C5C40416ADF}" sibTransId="{4D0DB637-80CE-BA40-913D-325AFEB7CDD1}"/>
    <dgm:cxn modelId="{2A49C471-E84F-DE46-9166-376C5803839C}" type="presOf" srcId="{BF8248D6-EBA2-6F47-89E7-BC010D0B1E21}" destId="{50B4286F-7EDA-EF49-BBB8-1F00831884EB}" srcOrd="0" destOrd="3" presId="urn:microsoft.com/office/officeart/2005/8/layout/vList6"/>
    <dgm:cxn modelId="{BE139B72-5B5F-C64D-8768-6662FC8793B4}" srcId="{69682AD0-A7E5-804D-B964-82AE631244D8}" destId="{0023AC91-BAC4-2642-8A3B-BB9763A67801}" srcOrd="0" destOrd="0" parTransId="{743FD4BF-1471-4048-AC56-619411A052BE}" sibTransId="{4C39DD61-6797-F04C-9B15-72A858C863B2}"/>
    <dgm:cxn modelId="{03F7C09E-7466-8348-AB1C-E0CB2A83B730}" type="presOf" srcId="{34AD7923-1698-5F45-B7D8-51544D2FDCA4}" destId="{E0BD65A5-4C06-9B48-B6A6-BF313F52825F}" srcOrd="0" destOrd="2" presId="urn:microsoft.com/office/officeart/2005/8/layout/vList6"/>
    <dgm:cxn modelId="{FF30B9B5-67E7-D247-A08C-29E3741E31B4}" type="presOf" srcId="{69682AD0-A7E5-804D-B964-82AE631244D8}" destId="{760CBC72-284D-1946-885F-9C333A7D293C}" srcOrd="0" destOrd="0" presId="urn:microsoft.com/office/officeart/2005/8/layout/vList6"/>
    <dgm:cxn modelId="{8DD990B6-9334-0A42-8497-EABB1F35394B}" srcId="{69682AD0-A7E5-804D-B964-82AE631244D8}" destId="{BF8248D6-EBA2-6F47-89E7-BC010D0B1E21}" srcOrd="3" destOrd="0" parTransId="{579F77EF-0509-BD41-8B10-7E3956D8472D}" sibTransId="{A9D35C7A-CFF8-874E-90D5-A59767FAB0AC}"/>
    <dgm:cxn modelId="{9DBB5AC5-9D47-B743-9B27-1F463F2C941F}" type="presOf" srcId="{F81A6ED4-BB32-BA40-A116-CB52D9F26589}" destId="{50B4286F-7EDA-EF49-BBB8-1F00831884EB}" srcOrd="0" destOrd="2" presId="urn:microsoft.com/office/officeart/2005/8/layout/vList6"/>
    <dgm:cxn modelId="{4A0113CD-5CED-864E-A0BC-7EC31BD0C68C}" srcId="{5EE08FF0-BADA-2E46-B9E8-AAED0A7B2877}" destId="{5EA256D0-1709-1C49-AFB2-FA4D79DDFBB5}" srcOrd="1" destOrd="0" parTransId="{7E903687-AD56-A54D-BFA6-8CEAB2CF86D6}" sibTransId="{B49D37E7-6B51-CE44-868E-11CB928265F9}"/>
    <dgm:cxn modelId="{1538ADDE-500F-2C45-894B-0197B5D41B50}" srcId="{20F5D0B7-9DE0-1149-9C95-2AF61055418F}" destId="{69682AD0-A7E5-804D-B964-82AE631244D8}" srcOrd="0" destOrd="0" parTransId="{BB69AAB7-7061-9E4B-A9E0-578F23C7F8E1}" sibTransId="{9B44469A-696E-164B-B5A9-3BED24F20E31}"/>
    <dgm:cxn modelId="{AD8A03E7-1DB2-9F4A-A4C3-151BCC6EFA31}" type="presOf" srcId="{0023AC91-BAC4-2642-8A3B-BB9763A67801}" destId="{50B4286F-7EDA-EF49-BBB8-1F00831884EB}" srcOrd="0" destOrd="0" presId="urn:microsoft.com/office/officeart/2005/8/layout/vList6"/>
    <dgm:cxn modelId="{B64CD5E8-9362-DF40-AB23-556994A3B5B8}" srcId="{5EE08FF0-BADA-2E46-B9E8-AAED0A7B2877}" destId="{34AD7923-1698-5F45-B7D8-51544D2FDCA4}" srcOrd="2" destOrd="0" parTransId="{E290DAEF-FB06-2149-879B-C61829747C2B}" sibTransId="{69F13046-5E5A-7F41-8E30-2217A506B44D}"/>
    <dgm:cxn modelId="{3BA490EE-7C97-F849-A204-73F0B907D4F0}" srcId="{5EE08FF0-BADA-2E46-B9E8-AAED0A7B2877}" destId="{535DD0E1-C46E-8649-AE49-2F36E515BB67}" srcOrd="0" destOrd="0" parTransId="{17D506D8-0EC2-E14A-B33A-2AFB871C9C1B}" sibTransId="{4C75F831-57DA-0B4A-8217-89CD93AF28B7}"/>
    <dgm:cxn modelId="{8A0CC3F8-C6F6-594A-820A-B1ACBE5D0908}" srcId="{69682AD0-A7E5-804D-B964-82AE631244D8}" destId="{F81A6ED4-BB32-BA40-A116-CB52D9F26589}" srcOrd="2" destOrd="0" parTransId="{B228A453-56BC-794D-8B0D-D8661E1C528A}" sibTransId="{0CA39D74-F7F9-4A4F-95D7-4DCE5181F83A}"/>
    <dgm:cxn modelId="{719806F5-D53D-2648-916C-9C80C9E46EF4}" type="presParOf" srcId="{A3FD2C69-A8AA-A54F-ACB7-4DB6DA260D37}" destId="{F890AB2E-16C6-634D-88B1-7790DB4D1251}" srcOrd="0" destOrd="0" presId="urn:microsoft.com/office/officeart/2005/8/layout/vList6"/>
    <dgm:cxn modelId="{9D5BE356-0C2D-9B48-97AE-2E7C451813C6}" type="presParOf" srcId="{F890AB2E-16C6-634D-88B1-7790DB4D1251}" destId="{760CBC72-284D-1946-885F-9C333A7D293C}" srcOrd="0" destOrd="0" presId="urn:microsoft.com/office/officeart/2005/8/layout/vList6"/>
    <dgm:cxn modelId="{8592D342-5FB3-7645-9182-8B9FCDD89B7D}" type="presParOf" srcId="{F890AB2E-16C6-634D-88B1-7790DB4D1251}" destId="{50B4286F-7EDA-EF49-BBB8-1F00831884EB}" srcOrd="1" destOrd="0" presId="urn:microsoft.com/office/officeart/2005/8/layout/vList6"/>
    <dgm:cxn modelId="{944A829F-8510-B849-914E-6654A4B1DC12}" type="presParOf" srcId="{A3FD2C69-A8AA-A54F-ACB7-4DB6DA260D37}" destId="{B8F040CF-484A-8B48-B257-953B51F6C44B}" srcOrd="1" destOrd="0" presId="urn:microsoft.com/office/officeart/2005/8/layout/vList6"/>
    <dgm:cxn modelId="{195C80D2-CAF6-1F48-BFB6-8FB2563936DD}" type="presParOf" srcId="{A3FD2C69-A8AA-A54F-ACB7-4DB6DA260D37}" destId="{AE4FBA0F-90BC-2748-908C-0A76C45C7D36}" srcOrd="2" destOrd="0" presId="urn:microsoft.com/office/officeart/2005/8/layout/vList6"/>
    <dgm:cxn modelId="{0B07613E-070A-1A48-852F-8950E5017CA9}" type="presParOf" srcId="{AE4FBA0F-90BC-2748-908C-0A76C45C7D36}" destId="{C2A873C2-B2EC-7947-BFF5-975E921B1BB1}" srcOrd="0" destOrd="0" presId="urn:microsoft.com/office/officeart/2005/8/layout/vList6"/>
    <dgm:cxn modelId="{7EBF19E5-EB05-A940-88A3-623274D65584}" type="presParOf" srcId="{AE4FBA0F-90BC-2748-908C-0A76C45C7D36}" destId="{E0BD65A5-4C06-9B48-B6A6-BF313F52825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5A5AEDF-9E72-F843-88BF-84D3B2EFC13B}" type="doc">
      <dgm:prSet loTypeId="urn:microsoft.com/office/officeart/2005/8/layout/process4" loCatId="" qsTypeId="urn:microsoft.com/office/officeart/2005/8/quickstyle/simple3" qsCatId="simple" csTypeId="urn:microsoft.com/office/officeart/2005/8/colors/accent5_4" csCatId="accent5" phldr="1"/>
      <dgm:spPr/>
      <dgm:t>
        <a:bodyPr/>
        <a:lstStyle/>
        <a:p>
          <a:endParaRPr lang="en-US"/>
        </a:p>
      </dgm:t>
    </dgm:pt>
    <dgm:pt modelId="{5ED75CD3-C41E-4745-9A10-C10231955118}">
      <dgm:prSet phldrT="[Text]" custT="1"/>
      <dgm:spPr/>
      <dgm:t>
        <a:bodyPr/>
        <a:lstStyle/>
        <a:p>
          <a:endParaRPr lang="en-US" sz="1600" b="0" dirty="0">
            <a:latin typeface="Arial" panose="020B0604020202020204" pitchFamily="34" charset="0"/>
            <a:cs typeface="Arial" panose="020B0604020202020204" pitchFamily="34" charset="0"/>
          </a:endParaRPr>
        </a:p>
        <a:p>
          <a:r>
            <a:rPr lang="en-US" sz="1600" b="0" dirty="0">
              <a:latin typeface="Arial" panose="020B0604020202020204" pitchFamily="34" charset="0"/>
              <a:cs typeface="Arial" panose="020B0604020202020204" pitchFamily="34" charset="0"/>
            </a:rPr>
            <a:t>Bowlby’s theory of Attachment offers a helpful framework for understanding Shona's behaviour patterns.
</a:t>
          </a:r>
        </a:p>
      </dgm:t>
    </dgm:pt>
    <dgm:pt modelId="{9F0C3F22-3F9C-C940-B290-5F9BB431DD3B}" type="parTrans" cxnId="{5EEDB15D-429F-6748-8F08-BCA95E01BE88}">
      <dgm:prSet/>
      <dgm:spPr/>
      <dgm:t>
        <a:bodyPr/>
        <a:lstStyle/>
        <a:p>
          <a:endParaRPr lang="en-US"/>
        </a:p>
      </dgm:t>
    </dgm:pt>
    <dgm:pt modelId="{3190B95F-C79D-C349-84FB-E79BCD386C80}" type="sibTrans" cxnId="{5EEDB15D-429F-6748-8F08-BCA95E01BE88}">
      <dgm:prSet/>
      <dgm:spPr/>
      <dgm:t>
        <a:bodyPr/>
        <a:lstStyle/>
        <a:p>
          <a:endParaRPr lang="en-US"/>
        </a:p>
      </dgm:t>
    </dgm:pt>
    <dgm:pt modelId="{32813424-D8E0-0943-8F20-9F0405AC2CF2}">
      <dgm:prSet custT="1"/>
      <dgm:spPr/>
      <dgm:t>
        <a:bodyPr/>
        <a:lstStyle/>
        <a:p>
          <a:r>
            <a:rPr lang="en-US" sz="1600" b="0" dirty="0">
              <a:latin typeface="Arial" panose="020B0604020202020204" pitchFamily="34" charset="0"/>
              <a:cs typeface="Arial" panose="020B0604020202020204" pitchFamily="34" charset="0"/>
            </a:rPr>
            <a:t>Her anxiety when her providers go might be a sign that she is having trouble adjusting to being alone and going to the nursery. </a:t>
          </a:r>
          <a:endParaRPr lang="en-GB" sz="1600" b="0" dirty="0">
            <a:latin typeface="Arial" panose="020B0604020202020204" pitchFamily="34" charset="0"/>
            <a:cs typeface="Arial" panose="020B0604020202020204" pitchFamily="34" charset="0"/>
          </a:endParaRPr>
        </a:p>
      </dgm:t>
    </dgm:pt>
    <dgm:pt modelId="{AE8FF413-F42E-224B-A016-AF635EE81D55}" type="parTrans" cxnId="{B07D8804-7924-854A-B93A-13C620007D2F}">
      <dgm:prSet/>
      <dgm:spPr/>
      <dgm:t>
        <a:bodyPr/>
        <a:lstStyle/>
        <a:p>
          <a:endParaRPr lang="en-US"/>
        </a:p>
      </dgm:t>
    </dgm:pt>
    <dgm:pt modelId="{6D9000BA-418B-E94B-BC29-DDBFA15A33AD}" type="sibTrans" cxnId="{B07D8804-7924-854A-B93A-13C620007D2F}">
      <dgm:prSet/>
      <dgm:spPr/>
      <dgm:t>
        <a:bodyPr/>
        <a:lstStyle/>
        <a:p>
          <a:endParaRPr lang="en-US"/>
        </a:p>
      </dgm:t>
    </dgm:pt>
    <dgm:pt modelId="{43F917A6-7F4D-C046-9EE6-854B794E7E87}">
      <dgm:prSet custT="1"/>
      <dgm:spPr/>
      <dgm:t>
        <a:bodyPr/>
        <a:lstStyle/>
        <a:p>
          <a:r>
            <a:rPr lang="en-US" sz="1600" b="0" dirty="0">
              <a:latin typeface="Arial" panose="020B0604020202020204" pitchFamily="34" charset="0"/>
              <a:cs typeface="Arial" panose="020B0604020202020204" pitchFamily="34" charset="0"/>
            </a:rPr>
            <a:t>Shona may feel safer if she has a safe and encouraging interaction with the childcare staff member. </a:t>
          </a:r>
          <a:endParaRPr lang="en-GB" sz="1600" b="0" dirty="0">
            <a:latin typeface="Arial" panose="020B0604020202020204" pitchFamily="34" charset="0"/>
            <a:cs typeface="Arial" panose="020B0604020202020204" pitchFamily="34" charset="0"/>
          </a:endParaRPr>
        </a:p>
      </dgm:t>
    </dgm:pt>
    <dgm:pt modelId="{AFED32C9-529C-054B-9C29-EE1639748712}" type="parTrans" cxnId="{DFF59F8F-0361-8E4A-BB83-DFE8BB1ACA1C}">
      <dgm:prSet/>
      <dgm:spPr/>
      <dgm:t>
        <a:bodyPr/>
        <a:lstStyle/>
        <a:p>
          <a:endParaRPr lang="en-US"/>
        </a:p>
      </dgm:t>
    </dgm:pt>
    <dgm:pt modelId="{219DF793-4D30-CE4F-B8E4-E845412561DF}" type="sibTrans" cxnId="{DFF59F8F-0361-8E4A-BB83-DFE8BB1ACA1C}">
      <dgm:prSet/>
      <dgm:spPr/>
      <dgm:t>
        <a:bodyPr/>
        <a:lstStyle/>
        <a:p>
          <a:endParaRPr lang="en-US"/>
        </a:p>
      </dgm:t>
    </dgm:pt>
    <dgm:pt modelId="{8ACDB656-AB4E-B141-B042-0ABDF1B27265}">
      <dgm:prSet custT="1"/>
      <dgm:spPr/>
      <dgm:t>
        <a:bodyPr/>
        <a:lstStyle/>
        <a:p>
          <a:r>
            <a:rPr lang="en-US" sz="1600" b="0" dirty="0">
              <a:latin typeface="Arial" panose="020B0604020202020204" pitchFamily="34" charset="0"/>
              <a:cs typeface="Arial" panose="020B0604020202020204" pitchFamily="34" charset="0"/>
            </a:rPr>
            <a:t>She could be encouraged to talk, explore, and engage with other children if there are regular routines and considerate assistance. </a:t>
          </a:r>
          <a:endParaRPr lang="en-GB" sz="1600" b="0" dirty="0">
            <a:latin typeface="Arial" panose="020B0604020202020204" pitchFamily="34" charset="0"/>
            <a:cs typeface="Arial" panose="020B0604020202020204" pitchFamily="34" charset="0"/>
          </a:endParaRPr>
        </a:p>
      </dgm:t>
    </dgm:pt>
    <dgm:pt modelId="{EF98829D-C33F-6B41-AB82-1C8FF756C558}" type="parTrans" cxnId="{20F1621F-608A-3848-A951-DAC43A4C45FB}">
      <dgm:prSet/>
      <dgm:spPr/>
      <dgm:t>
        <a:bodyPr/>
        <a:lstStyle/>
        <a:p>
          <a:endParaRPr lang="en-US"/>
        </a:p>
      </dgm:t>
    </dgm:pt>
    <dgm:pt modelId="{1490BC13-FE5E-A440-8399-AD7CFE82DD84}" type="sibTrans" cxnId="{20F1621F-608A-3848-A951-DAC43A4C45FB}">
      <dgm:prSet/>
      <dgm:spPr/>
      <dgm:t>
        <a:bodyPr/>
        <a:lstStyle/>
        <a:p>
          <a:endParaRPr lang="en-US"/>
        </a:p>
      </dgm:t>
    </dgm:pt>
    <dgm:pt modelId="{F758E03F-BDA1-4E4C-9F06-AFA7195D9910}">
      <dgm:prSet custT="1"/>
      <dgm:spPr/>
      <dgm:t>
        <a:bodyPr/>
        <a:lstStyle/>
        <a:p>
          <a:r>
            <a:rPr lang="en-US" sz="1600" b="0" dirty="0">
              <a:latin typeface="Arial" panose="020B0604020202020204" pitchFamily="34" charset="0"/>
              <a:cs typeface="Arial" panose="020B0604020202020204" pitchFamily="34" charset="0"/>
            </a:rPr>
            <a:t>Rather than drawing conclusions solely from attachment theory, practitioners should focus on Shona as an individual. </a:t>
          </a:r>
          <a:endParaRPr lang="en-GB" sz="1600" b="0" dirty="0">
            <a:latin typeface="Arial" panose="020B0604020202020204" pitchFamily="34" charset="0"/>
            <a:cs typeface="Arial" panose="020B0604020202020204" pitchFamily="34" charset="0"/>
          </a:endParaRPr>
        </a:p>
      </dgm:t>
    </dgm:pt>
    <dgm:pt modelId="{F4465861-662D-C74F-9BB7-B88696131542}" type="parTrans" cxnId="{AFC13CCD-E93C-214A-8BBC-9FBA5D5B4A0D}">
      <dgm:prSet/>
      <dgm:spPr/>
      <dgm:t>
        <a:bodyPr/>
        <a:lstStyle/>
        <a:p>
          <a:endParaRPr lang="en-US"/>
        </a:p>
      </dgm:t>
    </dgm:pt>
    <dgm:pt modelId="{57788650-545D-8F4A-8BE2-ECFAFE9D48AF}" type="sibTrans" cxnId="{AFC13CCD-E93C-214A-8BBC-9FBA5D5B4A0D}">
      <dgm:prSet/>
      <dgm:spPr/>
      <dgm:t>
        <a:bodyPr/>
        <a:lstStyle/>
        <a:p>
          <a:endParaRPr lang="en-US"/>
        </a:p>
      </dgm:t>
    </dgm:pt>
    <dgm:pt modelId="{15E0FCD0-6A8E-304E-AC6E-8B9DFC8CC1EA}">
      <dgm:prSet custT="1"/>
      <dgm:spPr/>
      <dgm:t>
        <a:bodyPr/>
        <a:lstStyle/>
        <a:p>
          <a:r>
            <a:rPr lang="en-US" sz="1600" b="0" dirty="0">
              <a:latin typeface="Arial" panose="020B0604020202020204" pitchFamily="34" charset="0"/>
              <a:cs typeface="Arial" panose="020B0604020202020204" pitchFamily="34" charset="0"/>
            </a:rPr>
            <a:t>Overall: Fostering Shona's emotional stability might contribute to a favourable atmosphere for her overall growth.</a:t>
          </a:r>
          <a:endParaRPr lang="en-GB" sz="1600" b="0" dirty="0">
            <a:latin typeface="Arial" panose="020B0604020202020204" pitchFamily="34" charset="0"/>
            <a:cs typeface="Arial" panose="020B0604020202020204" pitchFamily="34" charset="0"/>
          </a:endParaRPr>
        </a:p>
      </dgm:t>
    </dgm:pt>
    <dgm:pt modelId="{E2E2FD5C-8AB6-8948-92F7-935A8E05BCA7}" type="parTrans" cxnId="{E85C5B9B-CF85-D04C-A885-70CF632F743D}">
      <dgm:prSet/>
      <dgm:spPr/>
      <dgm:t>
        <a:bodyPr/>
        <a:lstStyle/>
        <a:p>
          <a:endParaRPr lang="en-US"/>
        </a:p>
      </dgm:t>
    </dgm:pt>
    <dgm:pt modelId="{D0DCD589-EA27-EE4D-8E79-3EA33C198D38}" type="sibTrans" cxnId="{E85C5B9B-CF85-D04C-A885-70CF632F743D}">
      <dgm:prSet/>
      <dgm:spPr/>
      <dgm:t>
        <a:bodyPr/>
        <a:lstStyle/>
        <a:p>
          <a:endParaRPr lang="en-US"/>
        </a:p>
      </dgm:t>
    </dgm:pt>
    <dgm:pt modelId="{2A5ECE4A-8EEB-6D47-9F66-A20475A20891}" type="pres">
      <dgm:prSet presAssocID="{B5A5AEDF-9E72-F843-88BF-84D3B2EFC13B}" presName="Name0" presStyleCnt="0">
        <dgm:presLayoutVars>
          <dgm:dir/>
          <dgm:animLvl val="lvl"/>
          <dgm:resizeHandles val="exact"/>
        </dgm:presLayoutVars>
      </dgm:prSet>
      <dgm:spPr/>
    </dgm:pt>
    <dgm:pt modelId="{6AF7D5DB-B216-3944-BB63-345D85E23203}" type="pres">
      <dgm:prSet presAssocID="{15E0FCD0-6A8E-304E-AC6E-8B9DFC8CC1EA}" presName="boxAndChildren" presStyleCnt="0"/>
      <dgm:spPr/>
    </dgm:pt>
    <dgm:pt modelId="{83995699-4492-514C-AB7C-03768EA196B7}" type="pres">
      <dgm:prSet presAssocID="{15E0FCD0-6A8E-304E-AC6E-8B9DFC8CC1EA}" presName="parentTextBox" presStyleLbl="node1" presStyleIdx="0" presStyleCnt="6"/>
      <dgm:spPr/>
    </dgm:pt>
    <dgm:pt modelId="{4082E818-5663-3940-8297-F7569C4D74C7}" type="pres">
      <dgm:prSet presAssocID="{57788650-545D-8F4A-8BE2-ECFAFE9D48AF}" presName="sp" presStyleCnt="0"/>
      <dgm:spPr/>
    </dgm:pt>
    <dgm:pt modelId="{F0A15FCC-0B0F-1845-9D76-560E3914BC70}" type="pres">
      <dgm:prSet presAssocID="{F758E03F-BDA1-4E4C-9F06-AFA7195D9910}" presName="arrowAndChildren" presStyleCnt="0"/>
      <dgm:spPr/>
    </dgm:pt>
    <dgm:pt modelId="{CA382704-2F48-A045-AE0C-F9804FE8CAA3}" type="pres">
      <dgm:prSet presAssocID="{F758E03F-BDA1-4E4C-9F06-AFA7195D9910}" presName="parentTextArrow" presStyleLbl="node1" presStyleIdx="1" presStyleCnt="6"/>
      <dgm:spPr/>
    </dgm:pt>
    <dgm:pt modelId="{E370FEB8-E934-8F4C-8B41-7D3C7F89262E}" type="pres">
      <dgm:prSet presAssocID="{1490BC13-FE5E-A440-8399-AD7CFE82DD84}" presName="sp" presStyleCnt="0"/>
      <dgm:spPr/>
    </dgm:pt>
    <dgm:pt modelId="{F6E194C0-A829-6D4B-A9A5-883CF09D0806}" type="pres">
      <dgm:prSet presAssocID="{8ACDB656-AB4E-B141-B042-0ABDF1B27265}" presName="arrowAndChildren" presStyleCnt="0"/>
      <dgm:spPr/>
    </dgm:pt>
    <dgm:pt modelId="{838BE414-1867-504B-B6FF-3F7622230A76}" type="pres">
      <dgm:prSet presAssocID="{8ACDB656-AB4E-B141-B042-0ABDF1B27265}" presName="parentTextArrow" presStyleLbl="node1" presStyleIdx="2" presStyleCnt="6"/>
      <dgm:spPr/>
    </dgm:pt>
    <dgm:pt modelId="{59C29250-0F76-C147-A024-8A6E614CA5B7}" type="pres">
      <dgm:prSet presAssocID="{219DF793-4D30-CE4F-B8E4-E845412561DF}" presName="sp" presStyleCnt="0"/>
      <dgm:spPr/>
    </dgm:pt>
    <dgm:pt modelId="{F0044885-8480-BC4B-A69E-793EABAEEC81}" type="pres">
      <dgm:prSet presAssocID="{43F917A6-7F4D-C046-9EE6-854B794E7E87}" presName="arrowAndChildren" presStyleCnt="0"/>
      <dgm:spPr/>
    </dgm:pt>
    <dgm:pt modelId="{86699699-B98F-F54F-A657-828DC4CEC9A7}" type="pres">
      <dgm:prSet presAssocID="{43F917A6-7F4D-C046-9EE6-854B794E7E87}" presName="parentTextArrow" presStyleLbl="node1" presStyleIdx="3" presStyleCnt="6"/>
      <dgm:spPr/>
    </dgm:pt>
    <dgm:pt modelId="{E1E9A5BE-0D00-B24E-BDE7-8532448A9DB6}" type="pres">
      <dgm:prSet presAssocID="{6D9000BA-418B-E94B-BC29-DDBFA15A33AD}" presName="sp" presStyleCnt="0"/>
      <dgm:spPr/>
    </dgm:pt>
    <dgm:pt modelId="{236C497E-ECBC-8C4B-9F2C-F6CE144BF446}" type="pres">
      <dgm:prSet presAssocID="{32813424-D8E0-0943-8F20-9F0405AC2CF2}" presName="arrowAndChildren" presStyleCnt="0"/>
      <dgm:spPr/>
    </dgm:pt>
    <dgm:pt modelId="{7D9B6579-07A1-7447-8A18-4A1C097D93B7}" type="pres">
      <dgm:prSet presAssocID="{32813424-D8E0-0943-8F20-9F0405AC2CF2}" presName="parentTextArrow" presStyleLbl="node1" presStyleIdx="4" presStyleCnt="6"/>
      <dgm:spPr/>
    </dgm:pt>
    <dgm:pt modelId="{CF1ED554-CD91-3843-9FDD-6B990C9E53D2}" type="pres">
      <dgm:prSet presAssocID="{3190B95F-C79D-C349-84FB-E79BCD386C80}" presName="sp" presStyleCnt="0"/>
      <dgm:spPr/>
    </dgm:pt>
    <dgm:pt modelId="{AD485F75-F85A-1E49-B400-F4184ABD2AE9}" type="pres">
      <dgm:prSet presAssocID="{5ED75CD3-C41E-4745-9A10-C10231955118}" presName="arrowAndChildren" presStyleCnt="0"/>
      <dgm:spPr/>
    </dgm:pt>
    <dgm:pt modelId="{45BA8A0D-A02D-DC4F-804C-CE4AE719F5F3}" type="pres">
      <dgm:prSet presAssocID="{5ED75CD3-C41E-4745-9A10-C10231955118}" presName="parentTextArrow" presStyleLbl="node1" presStyleIdx="5" presStyleCnt="6"/>
      <dgm:spPr/>
    </dgm:pt>
  </dgm:ptLst>
  <dgm:cxnLst>
    <dgm:cxn modelId="{B07D8804-7924-854A-B93A-13C620007D2F}" srcId="{B5A5AEDF-9E72-F843-88BF-84D3B2EFC13B}" destId="{32813424-D8E0-0943-8F20-9F0405AC2CF2}" srcOrd="1" destOrd="0" parTransId="{AE8FF413-F42E-224B-A016-AF635EE81D55}" sibTransId="{6D9000BA-418B-E94B-BC29-DDBFA15A33AD}"/>
    <dgm:cxn modelId="{0353F906-6714-7549-B0A1-19AD190A8AA9}" type="presOf" srcId="{5ED75CD3-C41E-4745-9A10-C10231955118}" destId="{45BA8A0D-A02D-DC4F-804C-CE4AE719F5F3}" srcOrd="0" destOrd="0" presId="urn:microsoft.com/office/officeart/2005/8/layout/process4"/>
    <dgm:cxn modelId="{CFFE8A0B-9BF1-D64E-807A-BCE9A37EF784}" type="presOf" srcId="{F758E03F-BDA1-4E4C-9F06-AFA7195D9910}" destId="{CA382704-2F48-A045-AE0C-F9804FE8CAA3}" srcOrd="0" destOrd="0" presId="urn:microsoft.com/office/officeart/2005/8/layout/process4"/>
    <dgm:cxn modelId="{20F1621F-608A-3848-A951-DAC43A4C45FB}" srcId="{B5A5AEDF-9E72-F843-88BF-84D3B2EFC13B}" destId="{8ACDB656-AB4E-B141-B042-0ABDF1B27265}" srcOrd="3" destOrd="0" parTransId="{EF98829D-C33F-6B41-AB82-1C8FF756C558}" sibTransId="{1490BC13-FE5E-A440-8399-AD7CFE82DD84}"/>
    <dgm:cxn modelId="{04E89944-787D-FC4A-A6B3-99C979DA8B7B}" type="presOf" srcId="{32813424-D8E0-0943-8F20-9F0405AC2CF2}" destId="{7D9B6579-07A1-7447-8A18-4A1C097D93B7}" srcOrd="0" destOrd="0" presId="urn:microsoft.com/office/officeart/2005/8/layout/process4"/>
    <dgm:cxn modelId="{5EEDB15D-429F-6748-8F08-BCA95E01BE88}" srcId="{B5A5AEDF-9E72-F843-88BF-84D3B2EFC13B}" destId="{5ED75CD3-C41E-4745-9A10-C10231955118}" srcOrd="0" destOrd="0" parTransId="{9F0C3F22-3F9C-C940-B290-5F9BB431DD3B}" sibTransId="{3190B95F-C79D-C349-84FB-E79BCD386C80}"/>
    <dgm:cxn modelId="{2652FD71-2507-8E40-B0BA-E6ACAEDD00CE}" type="presOf" srcId="{43F917A6-7F4D-C046-9EE6-854B794E7E87}" destId="{86699699-B98F-F54F-A657-828DC4CEC9A7}" srcOrd="0" destOrd="0" presId="urn:microsoft.com/office/officeart/2005/8/layout/process4"/>
    <dgm:cxn modelId="{DFF59F8F-0361-8E4A-BB83-DFE8BB1ACA1C}" srcId="{B5A5AEDF-9E72-F843-88BF-84D3B2EFC13B}" destId="{43F917A6-7F4D-C046-9EE6-854B794E7E87}" srcOrd="2" destOrd="0" parTransId="{AFED32C9-529C-054B-9C29-EE1639748712}" sibTransId="{219DF793-4D30-CE4F-B8E4-E845412561DF}"/>
    <dgm:cxn modelId="{89708F97-D3B1-B44E-8985-C1AF7A0ADCA5}" type="presOf" srcId="{B5A5AEDF-9E72-F843-88BF-84D3B2EFC13B}" destId="{2A5ECE4A-8EEB-6D47-9F66-A20475A20891}" srcOrd="0" destOrd="0" presId="urn:microsoft.com/office/officeart/2005/8/layout/process4"/>
    <dgm:cxn modelId="{E85C5B9B-CF85-D04C-A885-70CF632F743D}" srcId="{B5A5AEDF-9E72-F843-88BF-84D3B2EFC13B}" destId="{15E0FCD0-6A8E-304E-AC6E-8B9DFC8CC1EA}" srcOrd="5" destOrd="0" parTransId="{E2E2FD5C-8AB6-8948-92F7-935A8E05BCA7}" sibTransId="{D0DCD589-EA27-EE4D-8E79-3EA33C198D38}"/>
    <dgm:cxn modelId="{BBCEC49F-1748-7541-8759-B3853809F783}" type="presOf" srcId="{8ACDB656-AB4E-B141-B042-0ABDF1B27265}" destId="{838BE414-1867-504B-B6FF-3F7622230A76}" srcOrd="0" destOrd="0" presId="urn:microsoft.com/office/officeart/2005/8/layout/process4"/>
    <dgm:cxn modelId="{1BE432CB-365A-AB44-996D-1CAB2A09EE04}" type="presOf" srcId="{15E0FCD0-6A8E-304E-AC6E-8B9DFC8CC1EA}" destId="{83995699-4492-514C-AB7C-03768EA196B7}" srcOrd="0" destOrd="0" presId="urn:microsoft.com/office/officeart/2005/8/layout/process4"/>
    <dgm:cxn modelId="{AFC13CCD-E93C-214A-8BBC-9FBA5D5B4A0D}" srcId="{B5A5AEDF-9E72-F843-88BF-84D3B2EFC13B}" destId="{F758E03F-BDA1-4E4C-9F06-AFA7195D9910}" srcOrd="4" destOrd="0" parTransId="{F4465861-662D-C74F-9BB7-B88696131542}" sibTransId="{57788650-545D-8F4A-8BE2-ECFAFE9D48AF}"/>
    <dgm:cxn modelId="{28B3C9D2-56BD-1443-A039-70A9E310DF30}" type="presParOf" srcId="{2A5ECE4A-8EEB-6D47-9F66-A20475A20891}" destId="{6AF7D5DB-B216-3944-BB63-345D85E23203}" srcOrd="0" destOrd="0" presId="urn:microsoft.com/office/officeart/2005/8/layout/process4"/>
    <dgm:cxn modelId="{0EC72681-0D22-3345-9141-45838564C1FD}" type="presParOf" srcId="{6AF7D5DB-B216-3944-BB63-345D85E23203}" destId="{83995699-4492-514C-AB7C-03768EA196B7}" srcOrd="0" destOrd="0" presId="urn:microsoft.com/office/officeart/2005/8/layout/process4"/>
    <dgm:cxn modelId="{BD8DAE90-3E88-AE46-9C5A-9C4F391030A5}" type="presParOf" srcId="{2A5ECE4A-8EEB-6D47-9F66-A20475A20891}" destId="{4082E818-5663-3940-8297-F7569C4D74C7}" srcOrd="1" destOrd="0" presId="urn:microsoft.com/office/officeart/2005/8/layout/process4"/>
    <dgm:cxn modelId="{87A99891-1C52-104B-AB0C-40D8501D3702}" type="presParOf" srcId="{2A5ECE4A-8EEB-6D47-9F66-A20475A20891}" destId="{F0A15FCC-0B0F-1845-9D76-560E3914BC70}" srcOrd="2" destOrd="0" presId="urn:microsoft.com/office/officeart/2005/8/layout/process4"/>
    <dgm:cxn modelId="{3EF3F128-A715-8A4E-9DC0-2EDC4FE42877}" type="presParOf" srcId="{F0A15FCC-0B0F-1845-9D76-560E3914BC70}" destId="{CA382704-2F48-A045-AE0C-F9804FE8CAA3}" srcOrd="0" destOrd="0" presId="urn:microsoft.com/office/officeart/2005/8/layout/process4"/>
    <dgm:cxn modelId="{418A1D69-DBBB-0640-867D-973ED11161DF}" type="presParOf" srcId="{2A5ECE4A-8EEB-6D47-9F66-A20475A20891}" destId="{E370FEB8-E934-8F4C-8B41-7D3C7F89262E}" srcOrd="3" destOrd="0" presId="urn:microsoft.com/office/officeart/2005/8/layout/process4"/>
    <dgm:cxn modelId="{4EE71D50-DCA5-7941-9073-AED215B8CA5F}" type="presParOf" srcId="{2A5ECE4A-8EEB-6D47-9F66-A20475A20891}" destId="{F6E194C0-A829-6D4B-A9A5-883CF09D0806}" srcOrd="4" destOrd="0" presId="urn:microsoft.com/office/officeart/2005/8/layout/process4"/>
    <dgm:cxn modelId="{FD8CD01D-42CD-F74E-88F1-44F358C8A7F5}" type="presParOf" srcId="{F6E194C0-A829-6D4B-A9A5-883CF09D0806}" destId="{838BE414-1867-504B-B6FF-3F7622230A76}" srcOrd="0" destOrd="0" presId="urn:microsoft.com/office/officeart/2005/8/layout/process4"/>
    <dgm:cxn modelId="{17C25C95-9DF2-2C44-8B6B-2707B197742D}" type="presParOf" srcId="{2A5ECE4A-8EEB-6D47-9F66-A20475A20891}" destId="{59C29250-0F76-C147-A024-8A6E614CA5B7}" srcOrd="5" destOrd="0" presId="urn:microsoft.com/office/officeart/2005/8/layout/process4"/>
    <dgm:cxn modelId="{9930D7F5-5F2E-9B47-9944-D8C21402AA83}" type="presParOf" srcId="{2A5ECE4A-8EEB-6D47-9F66-A20475A20891}" destId="{F0044885-8480-BC4B-A69E-793EABAEEC81}" srcOrd="6" destOrd="0" presId="urn:microsoft.com/office/officeart/2005/8/layout/process4"/>
    <dgm:cxn modelId="{5724A701-6E33-E34B-8E23-7E56BFE8AC79}" type="presParOf" srcId="{F0044885-8480-BC4B-A69E-793EABAEEC81}" destId="{86699699-B98F-F54F-A657-828DC4CEC9A7}" srcOrd="0" destOrd="0" presId="urn:microsoft.com/office/officeart/2005/8/layout/process4"/>
    <dgm:cxn modelId="{601398A5-5959-734D-B698-58D563A1E87A}" type="presParOf" srcId="{2A5ECE4A-8EEB-6D47-9F66-A20475A20891}" destId="{E1E9A5BE-0D00-B24E-BDE7-8532448A9DB6}" srcOrd="7" destOrd="0" presId="urn:microsoft.com/office/officeart/2005/8/layout/process4"/>
    <dgm:cxn modelId="{80DA75EC-202C-3545-B1AA-41AEA234E626}" type="presParOf" srcId="{2A5ECE4A-8EEB-6D47-9F66-A20475A20891}" destId="{236C497E-ECBC-8C4B-9F2C-F6CE144BF446}" srcOrd="8" destOrd="0" presId="urn:microsoft.com/office/officeart/2005/8/layout/process4"/>
    <dgm:cxn modelId="{8E3DE7AE-9370-D444-AEB9-72A5B41BCCE0}" type="presParOf" srcId="{236C497E-ECBC-8C4B-9F2C-F6CE144BF446}" destId="{7D9B6579-07A1-7447-8A18-4A1C097D93B7}" srcOrd="0" destOrd="0" presId="urn:microsoft.com/office/officeart/2005/8/layout/process4"/>
    <dgm:cxn modelId="{22CD4804-C6CA-F943-A06C-AF9F13B4ADD6}" type="presParOf" srcId="{2A5ECE4A-8EEB-6D47-9F66-A20475A20891}" destId="{CF1ED554-CD91-3843-9FDD-6B990C9E53D2}" srcOrd="9" destOrd="0" presId="urn:microsoft.com/office/officeart/2005/8/layout/process4"/>
    <dgm:cxn modelId="{4C1107E0-7F1C-7447-A324-7BEE253FD163}" type="presParOf" srcId="{2A5ECE4A-8EEB-6D47-9F66-A20475A20891}" destId="{AD485F75-F85A-1E49-B400-F4184ABD2AE9}" srcOrd="10" destOrd="0" presId="urn:microsoft.com/office/officeart/2005/8/layout/process4"/>
    <dgm:cxn modelId="{C06B065E-258D-CE4C-BC3B-9418CB2E4BE3}" type="presParOf" srcId="{AD485F75-F85A-1E49-B400-F4184ABD2AE9}" destId="{45BA8A0D-A02D-DC4F-804C-CE4AE719F5F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80927-A52F-914E-860D-C5000D8219FE}">
      <dsp:nvSpPr>
        <dsp:cNvPr id="0" name=""/>
        <dsp:cNvSpPr/>
      </dsp:nvSpPr>
      <dsp:spPr>
        <a:xfrm>
          <a:off x="0" y="39687"/>
          <a:ext cx="3286125" cy="1971675"/>
        </a:xfrm>
        <a:prstGeom prst="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Shona, is three years old and just started nursery</a:t>
          </a:r>
          <a:r>
            <a:rPr lang="en-GB" sz="1600" b="0" i="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0" y="39687"/>
        <a:ext cx="3286125" cy="1971675"/>
      </dsp:txXfrm>
    </dsp:sp>
    <dsp:sp modelId="{AD243E4F-C398-194A-B3E1-B41CAD0CF630}">
      <dsp:nvSpPr>
        <dsp:cNvPr id="0" name=""/>
        <dsp:cNvSpPr/>
      </dsp:nvSpPr>
      <dsp:spPr>
        <a:xfrm>
          <a:off x="3614737" y="39687"/>
          <a:ext cx="3286125" cy="1971675"/>
        </a:xfrm>
        <a:prstGeom prst="rect">
          <a:avLst/>
        </a:prstGeom>
        <a:gradFill rotWithShape="0">
          <a:gsLst>
            <a:gs pos="0">
              <a:schemeClr val="accent1">
                <a:alpha val="90000"/>
                <a:hueOff val="0"/>
                <a:satOff val="0"/>
                <a:lumOff val="0"/>
                <a:alphaOff val="-8000"/>
                <a:lumMod val="110000"/>
                <a:satMod val="105000"/>
                <a:tint val="67000"/>
              </a:schemeClr>
            </a:gs>
            <a:gs pos="50000">
              <a:schemeClr val="accent1">
                <a:alpha val="90000"/>
                <a:hueOff val="0"/>
                <a:satOff val="0"/>
                <a:lumOff val="0"/>
                <a:alphaOff val="-8000"/>
                <a:lumMod val="105000"/>
                <a:satMod val="103000"/>
                <a:tint val="73000"/>
              </a:schemeClr>
            </a:gs>
            <a:gs pos="100000">
              <a:schemeClr val="accent1">
                <a:alpha val="90000"/>
                <a:hueOff val="0"/>
                <a:satOff val="0"/>
                <a:lumOff val="0"/>
                <a:alphaOff val="-8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She </a:t>
          </a:r>
          <a:r>
            <a:rPr lang="en-US" sz="1600" b="0" i="0" kern="1200" dirty="0">
              <a:latin typeface="Arial" panose="020B0604020202020204" pitchFamily="34" charset="0"/>
              <a:cs typeface="Arial" panose="020B0604020202020204" pitchFamily="34" charset="0"/>
            </a:rPr>
            <a:t>becomes nervous when left with caregivers.</a:t>
          </a:r>
          <a:endParaRPr lang="en-GB" sz="1600" b="0" i="0" kern="1200" dirty="0">
            <a:latin typeface="Arial" panose="020B0604020202020204" pitchFamily="34" charset="0"/>
            <a:cs typeface="Arial" panose="020B0604020202020204" pitchFamily="34" charset="0"/>
          </a:endParaRPr>
        </a:p>
      </dsp:txBody>
      <dsp:txXfrm>
        <a:off x="3614737" y="39687"/>
        <a:ext cx="3286125" cy="1971675"/>
      </dsp:txXfrm>
    </dsp:sp>
    <dsp:sp modelId="{9390D985-5AA8-EC44-BB01-4BF2445C27D6}">
      <dsp:nvSpPr>
        <dsp:cNvPr id="0" name=""/>
        <dsp:cNvSpPr/>
      </dsp:nvSpPr>
      <dsp:spPr>
        <a:xfrm>
          <a:off x="7229475" y="39687"/>
          <a:ext cx="3286125" cy="1971675"/>
        </a:xfrm>
        <a:prstGeom prst="rect">
          <a:avLst/>
        </a:prstGeom>
        <a:gradFill rotWithShape="0">
          <a:gsLst>
            <a:gs pos="0">
              <a:schemeClr val="accent1">
                <a:alpha val="90000"/>
                <a:hueOff val="0"/>
                <a:satOff val="0"/>
                <a:lumOff val="0"/>
                <a:alphaOff val="-16000"/>
                <a:lumMod val="110000"/>
                <a:satMod val="105000"/>
                <a:tint val="67000"/>
              </a:schemeClr>
            </a:gs>
            <a:gs pos="50000">
              <a:schemeClr val="accent1">
                <a:alpha val="90000"/>
                <a:hueOff val="0"/>
                <a:satOff val="0"/>
                <a:lumOff val="0"/>
                <a:alphaOff val="-16000"/>
                <a:lumMod val="105000"/>
                <a:satMod val="103000"/>
                <a:tint val="73000"/>
              </a:schemeClr>
            </a:gs>
            <a:gs pos="100000">
              <a:schemeClr val="accent1">
                <a:alpha val="90000"/>
                <a:hueOff val="0"/>
                <a:satOff val="0"/>
                <a:lumOff val="0"/>
                <a:alphaOff val="-16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She struggles with group activities and has poor verbal communication skills.</a:t>
          </a:r>
          <a:endParaRPr lang="en-GB" sz="1600" b="0" i="0" kern="1200" dirty="0">
            <a:latin typeface="Arial" panose="020B0604020202020204" pitchFamily="34" charset="0"/>
            <a:cs typeface="Arial" panose="020B0604020202020204" pitchFamily="34" charset="0"/>
          </a:endParaRPr>
        </a:p>
      </dsp:txBody>
      <dsp:txXfrm>
        <a:off x="7229475" y="39687"/>
        <a:ext cx="3286125" cy="1971675"/>
      </dsp:txXfrm>
    </dsp:sp>
    <dsp:sp modelId="{43BCB461-B700-2B49-94DD-631E6B130A74}">
      <dsp:nvSpPr>
        <dsp:cNvPr id="0" name=""/>
        <dsp:cNvSpPr/>
      </dsp:nvSpPr>
      <dsp:spPr>
        <a:xfrm>
          <a:off x="0" y="2339975"/>
          <a:ext cx="3286125" cy="1971675"/>
        </a:xfrm>
        <a:prstGeom prst="rect">
          <a:avLst/>
        </a:prstGeom>
        <a:gradFill rotWithShape="0">
          <a:gsLst>
            <a:gs pos="0">
              <a:schemeClr val="accent1">
                <a:alpha val="90000"/>
                <a:hueOff val="0"/>
                <a:satOff val="0"/>
                <a:lumOff val="0"/>
                <a:alphaOff val="-24000"/>
                <a:lumMod val="110000"/>
                <a:satMod val="105000"/>
                <a:tint val="67000"/>
              </a:schemeClr>
            </a:gs>
            <a:gs pos="50000">
              <a:schemeClr val="accent1">
                <a:alpha val="90000"/>
                <a:hueOff val="0"/>
                <a:satOff val="0"/>
                <a:lumOff val="0"/>
                <a:alphaOff val="-24000"/>
                <a:lumMod val="105000"/>
                <a:satMod val="103000"/>
                <a:tint val="73000"/>
              </a:schemeClr>
            </a:gs>
            <a:gs pos="100000">
              <a:schemeClr val="accent1">
                <a:alpha val="90000"/>
                <a:hueOff val="0"/>
                <a:satOff val="0"/>
                <a:lumOff val="0"/>
                <a:alphaOff val="-24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These actions suggest that she could require assistance with social interaction, communication, emotional stability and confidence</a:t>
          </a:r>
          <a:r>
            <a:rPr lang="en-GB" sz="1600" b="0" i="0" kern="1200" dirty="0">
              <a:latin typeface="Arial" panose="020B0604020202020204" pitchFamily="34" charset="0"/>
              <a:cs typeface="Arial" panose="020B0604020202020204" pitchFamily="34" charset="0"/>
            </a:rPr>
            <a:t>.</a:t>
          </a:r>
        </a:p>
      </dsp:txBody>
      <dsp:txXfrm>
        <a:off x="0" y="2339975"/>
        <a:ext cx="3286125" cy="1971675"/>
      </dsp:txXfrm>
    </dsp:sp>
    <dsp:sp modelId="{593820BF-A9EA-014A-B2DA-586EE16942BF}">
      <dsp:nvSpPr>
        <dsp:cNvPr id="0" name=""/>
        <dsp:cNvSpPr/>
      </dsp:nvSpPr>
      <dsp:spPr>
        <a:xfrm>
          <a:off x="3614737" y="2339975"/>
          <a:ext cx="3286125" cy="1971675"/>
        </a:xfrm>
        <a:prstGeom prst="rect">
          <a:avLst/>
        </a:prstGeom>
        <a:gradFill rotWithShape="0">
          <a:gsLst>
            <a:gs pos="0">
              <a:schemeClr val="accent1">
                <a:alpha val="90000"/>
                <a:hueOff val="0"/>
                <a:satOff val="0"/>
                <a:lumOff val="0"/>
                <a:alphaOff val="-32000"/>
                <a:lumMod val="110000"/>
                <a:satMod val="105000"/>
                <a:tint val="67000"/>
              </a:schemeClr>
            </a:gs>
            <a:gs pos="50000">
              <a:schemeClr val="accent1">
                <a:alpha val="90000"/>
                <a:hueOff val="0"/>
                <a:satOff val="0"/>
                <a:lumOff val="0"/>
                <a:alphaOff val="-32000"/>
                <a:lumMod val="105000"/>
                <a:satMod val="103000"/>
                <a:tint val="73000"/>
              </a:schemeClr>
            </a:gs>
            <a:gs pos="100000">
              <a:schemeClr val="accent1">
                <a:alpha val="90000"/>
                <a:hueOff val="0"/>
                <a:satOff val="0"/>
                <a:lumOff val="0"/>
                <a:alphaOff val="-32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Instead of assuming that a single behaviour pattern has one justification, the goal as a practitioner is to recognise her unique demands.</a:t>
          </a:r>
          <a:endParaRPr lang="en-GB" sz="1600" b="0" i="0" kern="1200" dirty="0">
            <a:latin typeface="Arial" panose="020B0604020202020204" pitchFamily="34" charset="0"/>
            <a:cs typeface="Arial" panose="020B0604020202020204" pitchFamily="34" charset="0"/>
          </a:endParaRPr>
        </a:p>
      </dsp:txBody>
      <dsp:txXfrm>
        <a:off x="3614737" y="2339975"/>
        <a:ext cx="3286125" cy="1971675"/>
      </dsp:txXfrm>
    </dsp:sp>
    <dsp:sp modelId="{F4FE626D-0FF0-A248-97D5-6A692903CCD2}">
      <dsp:nvSpPr>
        <dsp:cNvPr id="0" name=""/>
        <dsp:cNvSpPr/>
      </dsp:nvSpPr>
      <dsp:spPr>
        <a:xfrm>
          <a:off x="7229475" y="2339975"/>
          <a:ext cx="3286125" cy="1971675"/>
        </a:xfrm>
        <a:prstGeom prst="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Bowlby's theory assists in explaining how Shona’s growth could be affecting her feelings and safety. Having a secure relationship may help her feel confident to interact with others, and chances for independence.</a:t>
          </a:r>
          <a:endParaRPr lang="en-GB" sz="1600" b="0" i="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6A61B-88FA-BF44-AF01-403AFB936017}">
      <dsp:nvSpPr>
        <dsp:cNvPr id="0" name=""/>
        <dsp:cNvSpPr/>
      </dsp:nvSpPr>
      <dsp:spPr>
        <a:xfrm>
          <a:off x="0" y="1481"/>
          <a:ext cx="6067684" cy="948625"/>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Wingdings" pitchFamily="2" charset="2"/>
            <a:buNone/>
          </a:pPr>
          <a:r>
            <a:rPr lang="en-GB" sz="1600" b="0" kern="1200" dirty="0">
              <a:latin typeface="Arial" panose="020B0604020202020204" pitchFamily="34" charset="0"/>
              <a:cs typeface="Arial" panose="020B0604020202020204" pitchFamily="34" charset="0"/>
            </a:rPr>
            <a:t>John Bowlby developed his four stages of theory of attachment during the 1950s and his colleague Mary Ainsworth elaborated on the attachment stages of infant behaviour (</a:t>
          </a:r>
          <a:r>
            <a:rPr lang="en-GB" sz="1600" b="0" i="0" kern="1200" dirty="0">
              <a:latin typeface="Arial" panose="020B0604020202020204" pitchFamily="34" charset="0"/>
              <a:cs typeface="Arial" panose="020B0604020202020204" pitchFamily="34" charset="0"/>
            </a:rPr>
            <a:t>Bergen, 2022).</a:t>
          </a:r>
          <a:endParaRPr lang="en-US" sz="1600" kern="1200" dirty="0">
            <a:latin typeface="Arial" panose="020B0604020202020204" pitchFamily="34" charset="0"/>
            <a:cs typeface="Arial" panose="020B0604020202020204" pitchFamily="34" charset="0"/>
          </a:endParaRPr>
        </a:p>
      </dsp:txBody>
      <dsp:txXfrm>
        <a:off x="46308" y="47789"/>
        <a:ext cx="5975068" cy="856009"/>
      </dsp:txXfrm>
    </dsp:sp>
    <dsp:sp modelId="{8557F864-C266-4C44-B936-B31A8C1D59D8}">
      <dsp:nvSpPr>
        <dsp:cNvPr id="0" name=""/>
        <dsp:cNvSpPr/>
      </dsp:nvSpPr>
      <dsp:spPr>
        <a:xfrm>
          <a:off x="0" y="962763"/>
          <a:ext cx="6067684" cy="948625"/>
        </a:xfrm>
        <a:prstGeom prst="roundRect">
          <a:avLst/>
        </a:prstGeom>
        <a:gradFill rotWithShape="0">
          <a:gsLst>
            <a:gs pos="0">
              <a:schemeClr val="accent1">
                <a:alpha val="90000"/>
                <a:hueOff val="0"/>
                <a:satOff val="0"/>
                <a:lumOff val="0"/>
                <a:alphaOff val="-10000"/>
                <a:lumMod val="110000"/>
                <a:satMod val="105000"/>
                <a:tint val="67000"/>
              </a:schemeClr>
            </a:gs>
            <a:gs pos="50000">
              <a:schemeClr val="accent1">
                <a:alpha val="90000"/>
                <a:hueOff val="0"/>
                <a:satOff val="0"/>
                <a:lumOff val="0"/>
                <a:alphaOff val="-10000"/>
                <a:lumMod val="105000"/>
                <a:satMod val="103000"/>
                <a:tint val="73000"/>
              </a:schemeClr>
            </a:gs>
            <a:gs pos="100000">
              <a:schemeClr val="accent1">
                <a:alpha val="90000"/>
                <a:hueOff val="0"/>
                <a:satOff val="0"/>
                <a:lumOff val="0"/>
                <a:alphaOff val="-1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According to his theory, newborns develop a physiologically grounded link with their primary carers that protects them and structures how they learn to anticipate safety, comfort and intimacy from others </a:t>
          </a:r>
          <a:r>
            <a:rPr lang="en-GB" sz="1600" b="0" kern="1200" dirty="0">
              <a:latin typeface="Arial" panose="020B0604020202020204" pitchFamily="34" charset="0"/>
              <a:cs typeface="Arial" panose="020B0604020202020204" pitchFamily="34" charset="0"/>
            </a:rPr>
            <a:t>(V</a:t>
          </a:r>
          <a:r>
            <a:rPr lang="en-GB" sz="1600" b="0" i="0" kern="1200" dirty="0">
              <a:latin typeface="Arial" panose="020B0604020202020204" pitchFamily="34" charset="0"/>
              <a:cs typeface="Arial" panose="020B0604020202020204" pitchFamily="34" charset="0"/>
            </a:rPr>
            <a:t>an der Horst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2025).</a:t>
          </a:r>
          <a:endParaRPr lang="en-GB" sz="1600" b="0" kern="1200" dirty="0">
            <a:latin typeface="Arial" panose="020B0604020202020204" pitchFamily="34" charset="0"/>
            <a:cs typeface="Arial" panose="020B0604020202020204" pitchFamily="34" charset="0"/>
          </a:endParaRPr>
        </a:p>
      </dsp:txBody>
      <dsp:txXfrm>
        <a:off x="46308" y="1009071"/>
        <a:ext cx="5975068" cy="856009"/>
      </dsp:txXfrm>
    </dsp:sp>
    <dsp:sp modelId="{37ECA18D-D32B-5C4D-8C43-AE5BD32EF6B9}">
      <dsp:nvSpPr>
        <dsp:cNvPr id="0" name=""/>
        <dsp:cNvSpPr/>
      </dsp:nvSpPr>
      <dsp:spPr>
        <a:xfrm>
          <a:off x="0" y="1924044"/>
          <a:ext cx="6067684" cy="948625"/>
        </a:xfrm>
        <a:prstGeom prst="roundRect">
          <a:avLst/>
        </a:prstGeom>
        <a:gradFill rotWithShape="0">
          <a:gsLst>
            <a:gs pos="0">
              <a:schemeClr val="accent1">
                <a:alpha val="90000"/>
                <a:hueOff val="0"/>
                <a:satOff val="0"/>
                <a:lumOff val="0"/>
                <a:alphaOff val="-20000"/>
                <a:lumMod val="110000"/>
                <a:satMod val="105000"/>
                <a:tint val="67000"/>
              </a:schemeClr>
            </a:gs>
            <a:gs pos="50000">
              <a:schemeClr val="accent1">
                <a:alpha val="90000"/>
                <a:hueOff val="0"/>
                <a:satOff val="0"/>
                <a:lumOff val="0"/>
                <a:alphaOff val="-20000"/>
                <a:lumMod val="105000"/>
                <a:satMod val="103000"/>
                <a:tint val="73000"/>
              </a:schemeClr>
            </a:gs>
            <a:gs pos="100000">
              <a:schemeClr val="accent1">
                <a:alpha val="90000"/>
                <a:hueOff val="0"/>
                <a:satOff val="0"/>
                <a:lumOff val="0"/>
                <a:alphaOff val="-2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Children feel protected and secure because of these bonds </a:t>
          </a:r>
          <a:r>
            <a:rPr lang="en-GB" sz="1600" kern="1200" dirty="0">
              <a:latin typeface="Arial" panose="020B0604020202020204" pitchFamily="34" charset="0"/>
              <a:cs typeface="Arial" panose="020B0604020202020204" pitchFamily="34" charset="0"/>
            </a:rPr>
            <a:t>(NSPCC Learning, 2021)</a:t>
          </a:r>
          <a:r>
            <a:rPr lang="en-GB" sz="1600" b="0" kern="1200" dirty="0">
              <a:latin typeface="Arial" panose="020B0604020202020204" pitchFamily="34" charset="0"/>
              <a:cs typeface="Arial" panose="020B0604020202020204" pitchFamily="34" charset="0"/>
            </a:rPr>
            <a:t>. </a:t>
          </a:r>
        </a:p>
      </dsp:txBody>
      <dsp:txXfrm>
        <a:off x="46308" y="1970352"/>
        <a:ext cx="5975068" cy="856009"/>
      </dsp:txXfrm>
    </dsp:sp>
    <dsp:sp modelId="{FC876071-DAF7-8940-BCDC-0AFDF35F57BF}">
      <dsp:nvSpPr>
        <dsp:cNvPr id="0" name=""/>
        <dsp:cNvSpPr/>
      </dsp:nvSpPr>
      <dsp:spPr>
        <a:xfrm>
          <a:off x="0" y="2885326"/>
          <a:ext cx="6067684" cy="948625"/>
        </a:xfrm>
        <a:prstGeom prst="roundRect">
          <a:avLst/>
        </a:prstGeom>
        <a:gradFill rotWithShape="0">
          <a:gsLst>
            <a:gs pos="0">
              <a:schemeClr val="accent1">
                <a:alpha val="90000"/>
                <a:hueOff val="0"/>
                <a:satOff val="0"/>
                <a:lumOff val="0"/>
                <a:alphaOff val="-30000"/>
                <a:lumMod val="110000"/>
                <a:satMod val="105000"/>
                <a:tint val="67000"/>
              </a:schemeClr>
            </a:gs>
            <a:gs pos="50000">
              <a:schemeClr val="accent1">
                <a:alpha val="90000"/>
                <a:hueOff val="0"/>
                <a:satOff val="0"/>
                <a:lumOff val="0"/>
                <a:alphaOff val="-30000"/>
                <a:lumMod val="105000"/>
                <a:satMod val="103000"/>
                <a:tint val="73000"/>
              </a:schemeClr>
            </a:gs>
            <a:gs pos="100000">
              <a:schemeClr val="accent1">
                <a:alpha val="90000"/>
                <a:hueOff val="0"/>
                <a:satOff val="0"/>
                <a:lumOff val="0"/>
                <a:alphaOff val="-3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Children that are in a safe relationship are more likely to explore their environment and form bonds with others </a:t>
          </a:r>
          <a:r>
            <a:rPr lang="en-GB" sz="1600" b="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Lawrence, 2023).</a:t>
          </a:r>
          <a:endParaRPr lang="en-GB" sz="1600" b="0" kern="1200" dirty="0">
            <a:latin typeface="Arial" panose="020B0604020202020204" pitchFamily="34" charset="0"/>
            <a:cs typeface="Arial" panose="020B0604020202020204" pitchFamily="34" charset="0"/>
          </a:endParaRPr>
        </a:p>
      </dsp:txBody>
      <dsp:txXfrm>
        <a:off x="46308" y="2931634"/>
        <a:ext cx="5975068" cy="856009"/>
      </dsp:txXfrm>
    </dsp:sp>
    <dsp:sp modelId="{7B472C7F-93E1-4A44-889D-AFDC9CA0587E}">
      <dsp:nvSpPr>
        <dsp:cNvPr id="0" name=""/>
        <dsp:cNvSpPr/>
      </dsp:nvSpPr>
      <dsp:spPr>
        <a:xfrm>
          <a:off x="0" y="3846608"/>
          <a:ext cx="6067684" cy="948625"/>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Bowlby suggested e</a:t>
          </a:r>
          <a:r>
            <a:rPr lang="en-US" sz="1600" b="0" kern="1200" dirty="0">
              <a:latin typeface="Arial" panose="020B0604020202020204" pitchFamily="34" charset="0"/>
              <a:cs typeface="Arial" panose="020B0604020202020204" pitchFamily="34" charset="0"/>
            </a:rPr>
            <a:t>arly attachment experiences may have an impact on subsequent social and emotional development </a:t>
          </a:r>
          <a:r>
            <a:rPr lang="en-GB" sz="1600" b="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La Rosa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2026).</a:t>
          </a:r>
          <a:endParaRPr lang="en-GB" sz="1600" b="0" kern="1200" dirty="0">
            <a:latin typeface="Arial" panose="020B0604020202020204" pitchFamily="34" charset="0"/>
            <a:cs typeface="Arial" panose="020B0604020202020204" pitchFamily="34" charset="0"/>
          </a:endParaRPr>
        </a:p>
      </dsp:txBody>
      <dsp:txXfrm>
        <a:off x="46308" y="3892916"/>
        <a:ext cx="5975068" cy="8560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5C170-A538-E644-8C6A-7F80D019D2EF}">
      <dsp:nvSpPr>
        <dsp:cNvPr id="0" name=""/>
        <dsp:cNvSpPr/>
      </dsp:nvSpPr>
      <dsp:spPr>
        <a:xfrm>
          <a:off x="0" y="1487"/>
          <a:ext cx="7971455" cy="82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Secure attachment</a:t>
          </a:r>
          <a:endParaRPr lang="en-US" sz="3200" kern="1200" dirty="0">
            <a:latin typeface="Arial" panose="020B0604020202020204" pitchFamily="34" charset="0"/>
            <a:cs typeface="Arial" panose="020B0604020202020204" pitchFamily="34" charset="0"/>
          </a:endParaRPr>
        </a:p>
      </dsp:txBody>
      <dsp:txXfrm>
        <a:off x="40209" y="41696"/>
        <a:ext cx="7891037" cy="743262"/>
      </dsp:txXfrm>
    </dsp:sp>
    <dsp:sp modelId="{03F2E371-B978-7E45-8A7B-5489EBE0B740}">
      <dsp:nvSpPr>
        <dsp:cNvPr id="0" name=""/>
        <dsp:cNvSpPr/>
      </dsp:nvSpPr>
      <dsp:spPr>
        <a:xfrm>
          <a:off x="0" y="825167"/>
          <a:ext cx="7971455" cy="141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94"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When an infant has a stable connection, they may feel comfortable leaving their carer to explore new surroundings (Wright and Kong, 2023).</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may feel unhappy when her parents leave, but then can be reassured when they come back</a:t>
          </a:r>
          <a:r>
            <a:rPr lang="en-GB" sz="1600" kern="1200" dirty="0">
              <a:latin typeface="Arial" panose="020B0604020202020204" pitchFamily="34" charset="0"/>
              <a:cs typeface="Arial" panose="020B0604020202020204" pitchFamily="34" charset="0"/>
            </a:rPr>
            <a:t>. </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If she feels safe, she will more likely want to explore the nursery environment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Ye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2024).</a:t>
          </a:r>
          <a:endParaRPr lang="en-GB" sz="1600" kern="1200" dirty="0">
            <a:latin typeface="Arial" panose="020B0604020202020204" pitchFamily="34" charset="0"/>
            <a:cs typeface="Arial" panose="020B0604020202020204" pitchFamily="34" charset="0"/>
          </a:endParaRPr>
        </a:p>
      </dsp:txBody>
      <dsp:txXfrm>
        <a:off x="0" y="825167"/>
        <a:ext cx="7971455" cy="1411740"/>
      </dsp:txXfrm>
    </dsp:sp>
    <dsp:sp modelId="{E2A5A25E-6D6A-3846-B59E-B2B700FA1990}">
      <dsp:nvSpPr>
        <dsp:cNvPr id="0" name=""/>
        <dsp:cNvSpPr/>
      </dsp:nvSpPr>
      <dsp:spPr>
        <a:xfrm>
          <a:off x="0" y="2236907"/>
          <a:ext cx="7971455" cy="82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Insecure attachment</a:t>
          </a:r>
          <a:endParaRPr lang="en-US" sz="3200" kern="1200" dirty="0">
            <a:latin typeface="Arial" panose="020B0604020202020204" pitchFamily="34" charset="0"/>
            <a:cs typeface="Arial" panose="020B0604020202020204" pitchFamily="34" charset="0"/>
          </a:endParaRPr>
        </a:p>
      </dsp:txBody>
      <dsp:txXfrm>
        <a:off x="40209" y="2277116"/>
        <a:ext cx="7891037" cy="743262"/>
      </dsp:txXfrm>
    </dsp:sp>
    <dsp:sp modelId="{D99C8FC7-2580-8F48-8CD5-089E54C5512B}">
      <dsp:nvSpPr>
        <dsp:cNvPr id="0" name=""/>
        <dsp:cNvSpPr/>
      </dsp:nvSpPr>
      <dsp:spPr>
        <a:xfrm>
          <a:off x="0" y="3060587"/>
          <a:ext cx="7971455" cy="120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94"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A child may have a harder time relying on or trusting other carers. </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may keep physical distance and only look for resources, like as food, when essential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Wright and Kong, 2023)</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They could react differently to being separated and then reunited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Roman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2026).</a:t>
          </a:r>
          <a:endParaRPr lang="en-GB" sz="1600" kern="1200" dirty="0">
            <a:latin typeface="Arial" panose="020B0604020202020204" pitchFamily="34" charset="0"/>
            <a:cs typeface="Arial" panose="020B0604020202020204" pitchFamily="34" charset="0"/>
          </a:endParaRPr>
        </a:p>
      </dsp:txBody>
      <dsp:txXfrm>
        <a:off x="0" y="3060587"/>
        <a:ext cx="7971455" cy="12068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67FD9-8428-C743-B96F-2CE29F571A58}">
      <dsp:nvSpPr>
        <dsp:cNvPr id="0" name=""/>
        <dsp:cNvSpPr/>
      </dsp:nvSpPr>
      <dsp:spPr>
        <a:xfrm>
          <a:off x="-5189630" y="-794908"/>
          <a:ext cx="6179983" cy="6179983"/>
        </a:xfrm>
        <a:prstGeom prst="blockArc">
          <a:avLst>
            <a:gd name="adj1" fmla="val 18900000"/>
            <a:gd name="adj2" fmla="val 2700000"/>
            <a:gd name="adj3" fmla="val 350"/>
          </a:avLst>
        </a:pr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F64F4C-5256-7843-84BE-ECEE165C7F38}">
      <dsp:nvSpPr>
        <dsp:cNvPr id="0" name=""/>
        <dsp:cNvSpPr/>
      </dsp:nvSpPr>
      <dsp:spPr>
        <a:xfrm>
          <a:off x="369355" y="241718"/>
          <a:ext cx="10441262"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When the carers leave her side, Shona feels nervous. </a:t>
          </a:r>
        </a:p>
      </dsp:txBody>
      <dsp:txXfrm>
        <a:off x="369355" y="241718"/>
        <a:ext cx="10441262" cy="483252"/>
      </dsp:txXfrm>
    </dsp:sp>
    <dsp:sp modelId="{408FD760-3BF8-C94B-92D0-D5D7DE4918C5}">
      <dsp:nvSpPr>
        <dsp:cNvPr id="0" name=""/>
        <dsp:cNvSpPr/>
      </dsp:nvSpPr>
      <dsp:spPr>
        <a:xfrm>
          <a:off x="67322" y="181311"/>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14D80DC8-8B75-B14C-82C2-AF571E67A94E}">
      <dsp:nvSpPr>
        <dsp:cNvPr id="0" name=""/>
        <dsp:cNvSpPr/>
      </dsp:nvSpPr>
      <dsp:spPr>
        <a:xfrm>
          <a:off x="766864" y="966505"/>
          <a:ext cx="1004375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She finds separation challenging. </a:t>
          </a:r>
          <a:endParaRPr lang="en-GB" sz="1600" kern="1200" dirty="0">
            <a:latin typeface="Arial" panose="020B0604020202020204" pitchFamily="34" charset="0"/>
            <a:cs typeface="Arial" panose="020B0604020202020204" pitchFamily="34" charset="0"/>
          </a:endParaRPr>
        </a:p>
      </dsp:txBody>
      <dsp:txXfrm>
        <a:off x="766864" y="966505"/>
        <a:ext cx="10043753" cy="483252"/>
      </dsp:txXfrm>
    </dsp:sp>
    <dsp:sp modelId="{C54D59B5-B46B-724E-AB2A-03BDEFC39E69}">
      <dsp:nvSpPr>
        <dsp:cNvPr id="0" name=""/>
        <dsp:cNvSpPr/>
      </dsp:nvSpPr>
      <dsp:spPr>
        <a:xfrm>
          <a:off x="464831" y="906098"/>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4D6AE2DC-B86F-D149-9778-540A512A74DD}">
      <dsp:nvSpPr>
        <dsp:cNvPr id="0" name=""/>
        <dsp:cNvSpPr/>
      </dsp:nvSpPr>
      <dsp:spPr>
        <a:xfrm>
          <a:off x="948634" y="1691292"/>
          <a:ext cx="986198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Her confidence is affected when exploring the nursery setting and triggers her anxiety. </a:t>
          </a:r>
          <a:endParaRPr lang="en-GB" sz="1600" kern="1200" dirty="0">
            <a:latin typeface="Arial" panose="020B0604020202020204" pitchFamily="34" charset="0"/>
            <a:cs typeface="Arial" panose="020B0604020202020204" pitchFamily="34" charset="0"/>
          </a:endParaRPr>
        </a:p>
      </dsp:txBody>
      <dsp:txXfrm>
        <a:off x="948634" y="1691292"/>
        <a:ext cx="9861983" cy="483252"/>
      </dsp:txXfrm>
    </dsp:sp>
    <dsp:sp modelId="{440A0DFA-C73A-044D-976C-C6D52E772082}">
      <dsp:nvSpPr>
        <dsp:cNvPr id="0" name=""/>
        <dsp:cNvSpPr/>
      </dsp:nvSpPr>
      <dsp:spPr>
        <a:xfrm>
          <a:off x="646601" y="1630885"/>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0CB512B-4B43-1F4E-91A6-491F7D5D67A7}">
      <dsp:nvSpPr>
        <dsp:cNvPr id="0" name=""/>
        <dsp:cNvSpPr/>
      </dsp:nvSpPr>
      <dsp:spPr>
        <a:xfrm>
          <a:off x="948634" y="2415620"/>
          <a:ext cx="986198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Instead of participating in group activities, she might want to be with familiar adults. </a:t>
          </a:r>
          <a:endParaRPr lang="en-GB" sz="1600" kern="1200" dirty="0">
            <a:latin typeface="Arial" panose="020B0604020202020204" pitchFamily="34" charset="0"/>
            <a:cs typeface="Arial" panose="020B0604020202020204" pitchFamily="34" charset="0"/>
          </a:endParaRPr>
        </a:p>
      </dsp:txBody>
      <dsp:txXfrm>
        <a:off x="948634" y="2415620"/>
        <a:ext cx="9861983" cy="483252"/>
      </dsp:txXfrm>
    </dsp:sp>
    <dsp:sp modelId="{9D3F6B00-E8C6-9847-AE14-3B37373A88EB}">
      <dsp:nvSpPr>
        <dsp:cNvPr id="0" name=""/>
        <dsp:cNvSpPr/>
      </dsp:nvSpPr>
      <dsp:spPr>
        <a:xfrm>
          <a:off x="646601" y="2355214"/>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AEAE64FB-7636-E94C-B734-8E692F85847C}">
      <dsp:nvSpPr>
        <dsp:cNvPr id="0" name=""/>
        <dsp:cNvSpPr/>
      </dsp:nvSpPr>
      <dsp:spPr>
        <a:xfrm>
          <a:off x="766864" y="3140407"/>
          <a:ext cx="1004375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She could find it more difficult to communicate her emotions</a:t>
          </a:r>
          <a:endParaRPr lang="en-GB" sz="1600" kern="1200" dirty="0">
            <a:latin typeface="Arial" panose="020B0604020202020204" pitchFamily="34" charset="0"/>
            <a:cs typeface="Arial" panose="020B0604020202020204" pitchFamily="34" charset="0"/>
          </a:endParaRPr>
        </a:p>
      </dsp:txBody>
      <dsp:txXfrm>
        <a:off x="766864" y="3140407"/>
        <a:ext cx="10043753" cy="483252"/>
      </dsp:txXfrm>
    </dsp:sp>
    <dsp:sp modelId="{D572FF53-CD76-E243-8EE5-58211FF4C052}">
      <dsp:nvSpPr>
        <dsp:cNvPr id="0" name=""/>
        <dsp:cNvSpPr/>
      </dsp:nvSpPr>
      <dsp:spPr>
        <a:xfrm>
          <a:off x="464831" y="3080001"/>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A18E52AE-D40F-7E45-9FBD-C2D0A2115BE7}">
      <dsp:nvSpPr>
        <dsp:cNvPr id="0" name=""/>
        <dsp:cNvSpPr/>
      </dsp:nvSpPr>
      <dsp:spPr>
        <a:xfrm>
          <a:off x="369355" y="3865195"/>
          <a:ext cx="10441262"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According to Bowlby’s theory of </a:t>
          </a:r>
          <a:r>
            <a:rPr lang="en-US" sz="1600" kern="1200" dirty="0" err="1">
              <a:latin typeface="Arial" panose="020B0604020202020204" pitchFamily="34" charset="0"/>
              <a:cs typeface="Arial" panose="020B0604020202020204" pitchFamily="34" charset="0"/>
            </a:rPr>
            <a:t>Attacthment</a:t>
          </a:r>
          <a:r>
            <a:rPr lang="en-US" sz="1600" kern="1200" dirty="0">
              <a:latin typeface="Arial" panose="020B0604020202020204" pitchFamily="34" charset="0"/>
              <a:cs typeface="Arial" panose="020B0604020202020204" pitchFamily="34" charset="0"/>
            </a:rPr>
            <a:t> Shona could feel safer if she has a stable bond with a trusted nursery adult </a:t>
          </a:r>
          <a:r>
            <a:rPr lang="en-GB" sz="1600" kern="1200" dirty="0">
              <a:latin typeface="Arial" panose="020B0604020202020204" pitchFamily="34" charset="0"/>
              <a:cs typeface="Arial" panose="020B0604020202020204" pitchFamily="34" charset="0"/>
            </a:rPr>
            <a:t>(Vertel, 2023)</a:t>
          </a:r>
          <a:r>
            <a:rPr lang="en-US" sz="1600" kern="1200" dirty="0">
              <a:latin typeface="Arial" panose="020B0604020202020204" pitchFamily="34" charset="0"/>
              <a:cs typeface="Arial" panose="020B0604020202020204" pitchFamily="34" charset="0"/>
            </a:rPr>
            <a:t>.</a:t>
          </a:r>
        </a:p>
      </dsp:txBody>
      <dsp:txXfrm>
        <a:off x="369355" y="3865195"/>
        <a:ext cx="10441262" cy="483252"/>
      </dsp:txXfrm>
    </dsp:sp>
    <dsp:sp modelId="{0CD3C8DC-1DAA-484C-A44D-651C6C90D3A9}">
      <dsp:nvSpPr>
        <dsp:cNvPr id="0" name=""/>
        <dsp:cNvSpPr/>
      </dsp:nvSpPr>
      <dsp:spPr>
        <a:xfrm>
          <a:off x="67322" y="3804788"/>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BEAD0-E3F5-A24D-8C37-D30EB0B2F047}">
      <dsp:nvSpPr>
        <dsp:cNvPr id="0" name=""/>
        <dsp:cNvSpPr/>
      </dsp:nvSpPr>
      <dsp:spPr>
        <a:xfrm>
          <a:off x="0" y="79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Emotional development</a:t>
          </a:r>
          <a:endParaRPr lang="en-US" sz="2400" kern="1200" dirty="0">
            <a:latin typeface="Arial" panose="020B0604020202020204" pitchFamily="34" charset="0"/>
            <a:cs typeface="Arial" panose="020B0604020202020204" pitchFamily="34" charset="0"/>
          </a:endParaRPr>
        </a:p>
      </dsp:txBody>
      <dsp:txXfrm>
        <a:off x="27415" y="35400"/>
        <a:ext cx="10063529" cy="506770"/>
      </dsp:txXfrm>
    </dsp:sp>
    <dsp:sp modelId="{901DA74E-8D60-E44A-8F24-E21571336A8B}">
      <dsp:nvSpPr>
        <dsp:cNvPr id="0" name=""/>
        <dsp:cNvSpPr/>
      </dsp:nvSpPr>
      <dsp:spPr>
        <a:xfrm>
          <a:off x="0" y="569585"/>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has trouble controlling her anxieties, therefore having a secure relationship may help her develop emotional stability.</a:t>
          </a:r>
        </a:p>
      </dsp:txBody>
      <dsp:txXfrm>
        <a:off x="0" y="569585"/>
        <a:ext cx="10118359" cy="496800"/>
      </dsp:txXfrm>
    </dsp:sp>
    <dsp:sp modelId="{FD13EEAB-31A2-2B41-8E52-8C38D394E4AC}">
      <dsp:nvSpPr>
        <dsp:cNvPr id="0" name=""/>
        <dsp:cNvSpPr/>
      </dsp:nvSpPr>
      <dsp:spPr>
        <a:xfrm>
          <a:off x="0" y="1066386"/>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Social development</a:t>
          </a:r>
          <a:endParaRPr lang="en-US" sz="2400" kern="1200" dirty="0">
            <a:latin typeface="Arial" panose="020B0604020202020204" pitchFamily="34" charset="0"/>
            <a:cs typeface="Arial" panose="020B0604020202020204" pitchFamily="34" charset="0"/>
          </a:endParaRPr>
        </a:p>
      </dsp:txBody>
      <dsp:txXfrm>
        <a:off x="27415" y="1093801"/>
        <a:ext cx="10063529" cy="506770"/>
      </dsp:txXfrm>
    </dsp:sp>
    <dsp:sp modelId="{BC61FA4C-B88D-0545-908B-1BFCA17187C5}">
      <dsp:nvSpPr>
        <dsp:cNvPr id="0" name=""/>
        <dsp:cNvSpPr/>
      </dsp:nvSpPr>
      <dsp:spPr>
        <a:xfrm>
          <a:off x="0" y="1627985"/>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 She may engage in group play with other children if she feels secure.  </a:t>
          </a:r>
        </a:p>
      </dsp:txBody>
      <dsp:txXfrm>
        <a:off x="0" y="1627985"/>
        <a:ext cx="10118359" cy="496800"/>
      </dsp:txXfrm>
    </dsp:sp>
    <dsp:sp modelId="{1DAB61B0-5273-444B-8526-4B0AB22793E5}">
      <dsp:nvSpPr>
        <dsp:cNvPr id="0" name=""/>
        <dsp:cNvSpPr/>
      </dsp:nvSpPr>
      <dsp:spPr>
        <a:xfrm>
          <a:off x="0" y="21247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Communication</a:t>
          </a:r>
          <a:endParaRPr lang="en-US" sz="2400" kern="1200" dirty="0">
            <a:latin typeface="Arial" panose="020B0604020202020204" pitchFamily="34" charset="0"/>
            <a:cs typeface="Arial" panose="020B0604020202020204" pitchFamily="34" charset="0"/>
          </a:endParaRPr>
        </a:p>
      </dsp:txBody>
      <dsp:txXfrm>
        <a:off x="27415" y="2152200"/>
        <a:ext cx="10063529" cy="506770"/>
      </dsp:txXfrm>
    </dsp:sp>
    <dsp:sp modelId="{DA4123E4-8BCA-4346-800E-432847B360F5}">
      <dsp:nvSpPr>
        <dsp:cNvPr id="0" name=""/>
        <dsp:cNvSpPr/>
      </dsp:nvSpPr>
      <dsp:spPr>
        <a:xfrm>
          <a:off x="0" y="2686386"/>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An encouraging adult can provide opportunities to Shona to communicate without feeling pressured.</a:t>
          </a:r>
        </a:p>
      </dsp:txBody>
      <dsp:txXfrm>
        <a:off x="0" y="2686386"/>
        <a:ext cx="10118359" cy="496800"/>
      </dsp:txXfrm>
    </dsp:sp>
    <dsp:sp modelId="{F79A1C7F-1426-814B-B6E0-7C80A318DBAE}">
      <dsp:nvSpPr>
        <dsp:cNvPr id="0" name=""/>
        <dsp:cNvSpPr/>
      </dsp:nvSpPr>
      <dsp:spPr>
        <a:xfrm>
          <a:off x="0" y="31831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Exploration and learning</a:t>
          </a:r>
          <a:endParaRPr lang="en-US" sz="2400" kern="1200" dirty="0">
            <a:latin typeface="Arial" panose="020B0604020202020204" pitchFamily="34" charset="0"/>
            <a:cs typeface="Arial" panose="020B0604020202020204" pitchFamily="34" charset="0"/>
          </a:endParaRPr>
        </a:p>
      </dsp:txBody>
      <dsp:txXfrm>
        <a:off x="27415" y="3210600"/>
        <a:ext cx="10063529" cy="506770"/>
      </dsp:txXfrm>
    </dsp:sp>
    <dsp:sp modelId="{A45B98FD-8C86-ED43-B1F9-A46D2C6FF103}">
      <dsp:nvSpPr>
        <dsp:cNvPr id="0" name=""/>
        <dsp:cNvSpPr/>
      </dsp:nvSpPr>
      <dsp:spPr>
        <a:xfrm>
          <a:off x="0" y="3744786"/>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can explore activities and her surroundings with greater confidence when she feels safe.</a:t>
          </a:r>
          <a:endParaRPr lang="en-GB" sz="1600" kern="1200" dirty="0">
            <a:latin typeface="Arial" panose="020B0604020202020204" pitchFamily="34" charset="0"/>
            <a:cs typeface="Arial" panose="020B0604020202020204" pitchFamily="34" charset="0"/>
          </a:endParaRPr>
        </a:p>
      </dsp:txBody>
      <dsp:txXfrm>
        <a:off x="0" y="3744786"/>
        <a:ext cx="10118359" cy="496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55EE-DEAE-1C49-817E-22F37C64ED78}">
      <dsp:nvSpPr>
        <dsp:cNvPr id="0" name=""/>
        <dsp:cNvSpPr/>
      </dsp:nvSpPr>
      <dsp:spPr>
        <a:xfrm>
          <a:off x="0" y="0"/>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Providing Shona a dependable key person so she can have a trusted adult </a:t>
          </a:r>
          <a:r>
            <a:rPr lang="en-GB" sz="1600" b="0" i="0" kern="1200" dirty="0">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Hohmann, 2024). </a:t>
          </a:r>
          <a:endParaRPr lang="en-US" sz="1600" kern="1200" dirty="0">
            <a:latin typeface="Arial" panose="020B0604020202020204" pitchFamily="34" charset="0"/>
            <a:cs typeface="Arial" panose="020B0604020202020204" pitchFamily="34" charset="0"/>
          </a:endParaRPr>
        </a:p>
      </dsp:txBody>
      <dsp:txXfrm>
        <a:off x="25187" y="25187"/>
        <a:ext cx="3738470" cy="809563"/>
      </dsp:txXfrm>
    </dsp:sp>
    <dsp:sp modelId="{B1D1B0A4-11AF-BA40-A64F-4EC082B14A62}">
      <dsp:nvSpPr>
        <dsp:cNvPr id="0" name=""/>
        <dsp:cNvSpPr/>
      </dsp:nvSpPr>
      <dsp:spPr>
        <a:xfrm>
          <a:off x="355978" y="979372"/>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Set a regular arrival schedule to ease separation and lower uncertainty.</a:t>
          </a:r>
          <a:endParaRPr lang="en-GB" sz="1600" b="0" i="0" kern="1200" dirty="0">
            <a:latin typeface="Arial" panose="020B0604020202020204" pitchFamily="34" charset="0"/>
            <a:cs typeface="Arial" panose="020B0604020202020204" pitchFamily="34" charset="0"/>
          </a:endParaRPr>
        </a:p>
      </dsp:txBody>
      <dsp:txXfrm>
        <a:off x="381165" y="1004559"/>
        <a:ext cx="3801710" cy="809563"/>
      </dsp:txXfrm>
    </dsp:sp>
    <dsp:sp modelId="{8903E8C3-CE47-644F-A67C-088EF50FBA54}">
      <dsp:nvSpPr>
        <dsp:cNvPr id="0" name=""/>
        <dsp:cNvSpPr/>
      </dsp:nvSpPr>
      <dsp:spPr>
        <a:xfrm>
          <a:off x="711957" y="1958745"/>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To promote independence, provide straightforward options, like choices between two activities.</a:t>
          </a:r>
          <a:endParaRPr lang="en-GB" sz="1600" b="0" i="0" kern="1200" dirty="0">
            <a:latin typeface="Arial" panose="020B0604020202020204" pitchFamily="34" charset="0"/>
            <a:cs typeface="Arial" panose="020B0604020202020204" pitchFamily="34" charset="0"/>
          </a:endParaRPr>
        </a:p>
      </dsp:txBody>
      <dsp:txXfrm>
        <a:off x="737144" y="1983932"/>
        <a:ext cx="3801710" cy="809563"/>
      </dsp:txXfrm>
    </dsp:sp>
    <dsp:sp modelId="{A45C1F53-EF26-1F45-9C55-12FD4D9F6186}">
      <dsp:nvSpPr>
        <dsp:cNvPr id="0" name=""/>
        <dsp:cNvSpPr/>
      </dsp:nvSpPr>
      <dsp:spPr>
        <a:xfrm>
          <a:off x="1067936" y="2938118"/>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solidFill>
                <a:schemeClr val="tx1"/>
              </a:solidFill>
              <a:latin typeface="Arial" panose="020B0604020202020204" pitchFamily="34" charset="0"/>
              <a:cs typeface="Arial" panose="020B0604020202020204" pitchFamily="34" charset="0"/>
            </a:rPr>
            <a:t>Praise and encourage Shona's effort and participation to boost confidence and keep carers informed about her development on a regular basis.</a:t>
          </a:r>
          <a:endParaRPr lang="en-GB" sz="1600" b="0" i="0" kern="1200" dirty="0">
            <a:solidFill>
              <a:schemeClr val="tx1"/>
            </a:solidFill>
            <a:latin typeface="Arial" panose="020B0604020202020204" pitchFamily="34" charset="0"/>
            <a:cs typeface="Arial" panose="020B0604020202020204" pitchFamily="34" charset="0"/>
          </a:endParaRPr>
        </a:p>
      </dsp:txBody>
      <dsp:txXfrm>
        <a:off x="1093123" y="2963305"/>
        <a:ext cx="3801710" cy="809563"/>
      </dsp:txXfrm>
    </dsp:sp>
    <dsp:sp modelId="{F54F3B0B-2D22-C544-95B0-64B12BBD3BAE}">
      <dsp:nvSpPr>
        <dsp:cNvPr id="0" name=""/>
        <dsp:cNvSpPr/>
      </dsp:nvSpPr>
      <dsp:spPr>
        <a:xfrm>
          <a:off x="1423915" y="3917491"/>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Before expecting Shona to join a huge group, start with one-to-one or small-group activities.</a:t>
          </a:r>
          <a:endParaRPr lang="en-GB" sz="1600" b="0" i="0" kern="1200" dirty="0">
            <a:latin typeface="Arial" panose="020B0604020202020204" pitchFamily="34" charset="0"/>
            <a:cs typeface="Arial" panose="020B0604020202020204" pitchFamily="34" charset="0"/>
          </a:endParaRPr>
        </a:p>
      </dsp:txBody>
      <dsp:txXfrm>
        <a:off x="1449102" y="3942678"/>
        <a:ext cx="3801710" cy="809563"/>
      </dsp:txXfrm>
    </dsp:sp>
    <dsp:sp modelId="{F3C328DE-E2B6-0647-9B1D-5A8455D69708}">
      <dsp:nvSpPr>
        <dsp:cNvPr id="0" name=""/>
        <dsp:cNvSpPr/>
      </dsp:nvSpPr>
      <dsp:spPr>
        <a:xfrm>
          <a:off x="4208063" y="628231"/>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333829" y="628231"/>
        <a:ext cx="307427" cy="420617"/>
      </dsp:txXfrm>
    </dsp:sp>
    <dsp:sp modelId="{8085A6CE-796E-C346-9A3C-BC506FF31EA3}">
      <dsp:nvSpPr>
        <dsp:cNvPr id="0" name=""/>
        <dsp:cNvSpPr/>
      </dsp:nvSpPr>
      <dsp:spPr>
        <a:xfrm>
          <a:off x="4564042" y="1607604"/>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689808" y="1607604"/>
        <a:ext cx="307427" cy="420617"/>
      </dsp:txXfrm>
    </dsp:sp>
    <dsp:sp modelId="{B76B18CF-719F-C645-9C3A-C2E3555F9AA1}">
      <dsp:nvSpPr>
        <dsp:cNvPr id="0" name=""/>
        <dsp:cNvSpPr/>
      </dsp:nvSpPr>
      <dsp:spPr>
        <a:xfrm>
          <a:off x="4920021" y="2572645"/>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045787" y="2572645"/>
        <a:ext cx="307427" cy="420617"/>
      </dsp:txXfrm>
    </dsp:sp>
    <dsp:sp modelId="{41240216-2CB4-0C46-8465-EE51F4CC1B46}">
      <dsp:nvSpPr>
        <dsp:cNvPr id="0" name=""/>
        <dsp:cNvSpPr/>
      </dsp:nvSpPr>
      <dsp:spPr>
        <a:xfrm>
          <a:off x="5276000" y="3561573"/>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401766" y="3561573"/>
        <a:ext cx="307427" cy="4206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A54A-FFC5-AE43-8D87-34BC624A464A}">
      <dsp:nvSpPr>
        <dsp:cNvPr id="0" name=""/>
        <dsp:cNvSpPr/>
      </dsp:nvSpPr>
      <dsp:spPr>
        <a:xfrm>
          <a:off x="0"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Personality and individual variations are examples of biological or genetic effects that are referred to as nature (</a:t>
          </a:r>
          <a:r>
            <a:rPr lang="en-GB" sz="1600" b="0" i="0" kern="1200" dirty="0"/>
            <a:t>Maestripieri and Boutwell, 2022).</a:t>
          </a:r>
          <a:endParaRPr lang="en-US" sz="1600" kern="1200" dirty="0">
            <a:latin typeface="Arial" panose="020B0604020202020204" pitchFamily="34" charset="0"/>
            <a:cs typeface="Arial" panose="020B0604020202020204" pitchFamily="34" charset="0"/>
          </a:endParaRPr>
        </a:p>
      </dsp:txBody>
      <dsp:txXfrm>
        <a:off x="0" y="39687"/>
        <a:ext cx="3286125" cy="1971675"/>
      </dsp:txXfrm>
    </dsp:sp>
    <dsp:sp modelId="{FDD9E33C-152A-0141-9021-C5BF7AF53952}">
      <dsp:nvSpPr>
        <dsp:cNvPr id="0" name=""/>
        <dsp:cNvSpPr/>
      </dsp:nvSpPr>
      <dsp:spPr>
        <a:xfrm>
          <a:off x="3614737"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Activities and surroundings, such as relationships, family dynamics and the nursery setting, are referred to as nurture (</a:t>
          </a:r>
          <a:r>
            <a:rPr lang="en-GB" sz="1600" b="0" i="0" kern="1200" dirty="0"/>
            <a:t>Tripon, 2024).</a:t>
          </a:r>
          <a:endParaRPr lang="en-GB" sz="1600" b="0" i="0" kern="1200" dirty="0">
            <a:latin typeface="Arial" panose="020B0604020202020204" pitchFamily="34" charset="0"/>
            <a:cs typeface="Arial" panose="020B0604020202020204" pitchFamily="34" charset="0"/>
          </a:endParaRPr>
        </a:p>
      </dsp:txBody>
      <dsp:txXfrm>
        <a:off x="3614737" y="39687"/>
        <a:ext cx="3286125" cy="1971675"/>
      </dsp:txXfrm>
    </dsp:sp>
    <dsp:sp modelId="{68B9F058-6495-8448-8B08-9E5CC945F7E6}">
      <dsp:nvSpPr>
        <dsp:cNvPr id="0" name=""/>
        <dsp:cNvSpPr/>
      </dsp:nvSpPr>
      <dsp:spPr>
        <a:xfrm>
          <a:off x="7229475"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Environmental and biological variables are likely to have an impact on Shona development.</a:t>
          </a:r>
          <a:endParaRPr lang="en-GB" sz="1600" b="0" i="0" kern="1200" dirty="0">
            <a:latin typeface="Arial" panose="020B0604020202020204" pitchFamily="34" charset="0"/>
            <a:cs typeface="Arial" panose="020B0604020202020204" pitchFamily="34" charset="0"/>
          </a:endParaRPr>
        </a:p>
      </dsp:txBody>
      <dsp:txXfrm>
        <a:off x="7229475" y="39687"/>
        <a:ext cx="3286125" cy="1971675"/>
      </dsp:txXfrm>
    </dsp:sp>
    <dsp:sp modelId="{DFBB3250-9A49-1746-9981-316D75594719}">
      <dsp:nvSpPr>
        <dsp:cNvPr id="0" name=""/>
        <dsp:cNvSpPr/>
      </dsp:nvSpPr>
      <dsp:spPr>
        <a:xfrm>
          <a:off x="0"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Her personality type, for instance, could influence how well she handles separation, but a stable and encouraging nursery setting might boost her self-esteem.</a:t>
          </a:r>
          <a:endParaRPr lang="en-GB" sz="1600" b="0" i="0" kern="1200" dirty="0">
            <a:latin typeface="Arial" panose="020B0604020202020204" pitchFamily="34" charset="0"/>
            <a:cs typeface="Arial" panose="020B0604020202020204" pitchFamily="34" charset="0"/>
          </a:endParaRPr>
        </a:p>
      </dsp:txBody>
      <dsp:txXfrm>
        <a:off x="0" y="2339975"/>
        <a:ext cx="3286125" cy="1971675"/>
      </dsp:txXfrm>
    </dsp:sp>
    <dsp:sp modelId="{415D7AB2-8E84-6C44-AD2F-2DD16DA85079}">
      <dsp:nvSpPr>
        <dsp:cNvPr id="0" name=""/>
        <dsp:cNvSpPr/>
      </dsp:nvSpPr>
      <dsp:spPr>
        <a:xfrm>
          <a:off x="3614737"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Practitioners should not assume that her communication issues or anxiety are only the result of either nature or upbringing.</a:t>
          </a:r>
          <a:endParaRPr lang="en-GB" sz="1600" b="0" i="0" kern="1200" dirty="0">
            <a:latin typeface="Arial" panose="020B0604020202020204" pitchFamily="34" charset="0"/>
            <a:cs typeface="Arial" panose="020B0604020202020204" pitchFamily="34" charset="0"/>
          </a:endParaRPr>
        </a:p>
      </dsp:txBody>
      <dsp:txXfrm>
        <a:off x="3614737" y="2339975"/>
        <a:ext cx="3286125" cy="1971675"/>
      </dsp:txXfrm>
    </dsp:sp>
    <dsp:sp modelId="{4D9D3869-D709-C340-A79E-A0D842DE43E5}">
      <dsp:nvSpPr>
        <dsp:cNvPr id="0" name=""/>
        <dsp:cNvSpPr/>
      </dsp:nvSpPr>
      <dsp:spPr>
        <a:xfrm>
          <a:off x="7229475"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When determining the help, she requires, observation and collaboration with caregivers is crucial.</a:t>
          </a:r>
          <a:endParaRPr lang="en-GB" sz="1600" b="0" i="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4286F-7EDA-EF49-BBB8-1F00831884EB}">
      <dsp:nvSpPr>
        <dsp:cNvPr id="0" name=""/>
        <dsp:cNvSpPr/>
      </dsp:nvSpPr>
      <dsp:spPr>
        <a:xfrm>
          <a:off x="2668630" y="1269"/>
          <a:ext cx="6457218" cy="2050195"/>
        </a:xfrm>
        <a:prstGeom prst="rightArrow">
          <a:avLst>
            <a:gd name="adj1" fmla="val 75000"/>
            <a:gd name="adj2" fmla="val 5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Underlines the value of early relationships. </a:t>
          </a: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Assists professionals in understanding the emotional requirements of children. </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Can be used in early childhood education and explains why some children could find separation challenging</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Encourages adults to give responsive and reliable care.  </a:t>
          </a:r>
          <a:endParaRPr lang="en-GB" sz="1600" kern="1200" dirty="0">
            <a:latin typeface="Arial" panose="020B0604020202020204" pitchFamily="34" charset="0"/>
            <a:cs typeface="Arial" panose="020B0604020202020204" pitchFamily="34" charset="0"/>
          </a:endParaRPr>
        </a:p>
      </dsp:txBody>
      <dsp:txXfrm>
        <a:off x="2668630" y="257543"/>
        <a:ext cx="5688395" cy="1537647"/>
      </dsp:txXfrm>
    </dsp:sp>
    <dsp:sp modelId="{760CBC72-284D-1946-885F-9C333A7D293C}">
      <dsp:nvSpPr>
        <dsp:cNvPr id="0" name=""/>
        <dsp:cNvSpPr/>
      </dsp:nvSpPr>
      <dsp:spPr>
        <a:xfrm>
          <a:off x="0" y="161112"/>
          <a:ext cx="2650479" cy="17744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Strengths</a:t>
          </a:r>
          <a:endParaRPr lang="en-US" sz="3200" kern="1200" dirty="0">
            <a:latin typeface="Arial" panose="020B0604020202020204" pitchFamily="34" charset="0"/>
            <a:cs typeface="Arial" panose="020B0604020202020204" pitchFamily="34" charset="0"/>
          </a:endParaRPr>
        </a:p>
      </dsp:txBody>
      <dsp:txXfrm>
        <a:off x="86619" y="247731"/>
        <a:ext cx="2477241" cy="1601162"/>
      </dsp:txXfrm>
    </dsp:sp>
    <dsp:sp modelId="{E0BD65A5-4C06-9B48-B6A6-BF313F52825F}">
      <dsp:nvSpPr>
        <dsp:cNvPr id="0" name=""/>
        <dsp:cNvSpPr/>
      </dsp:nvSpPr>
      <dsp:spPr>
        <a:xfrm>
          <a:off x="2692787" y="2352486"/>
          <a:ext cx="6447819" cy="1963411"/>
        </a:xfrm>
        <a:prstGeom prst="rightArrow">
          <a:avLst>
            <a:gd name="adj1" fmla="val 75000"/>
            <a:gd name="adj2" fmla="val 5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Although attachment is complicated, it cannot account for every behaviour. </a:t>
          </a: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Many factors impact children's growth. </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Bowlby’s theory of Attachment’s first theory has been criticised for emphasising the mother or primary carer excessively </a:t>
          </a:r>
          <a:r>
            <a:rPr lang="en-GB" sz="1600" kern="1200" dirty="0">
              <a:latin typeface="Arial" panose="020B0604020202020204" pitchFamily="34" charset="0"/>
              <a:cs typeface="Arial" panose="020B0604020202020204" pitchFamily="34" charset="0"/>
            </a:rPr>
            <a:t>(Garrett, 2023). </a:t>
          </a:r>
        </a:p>
      </dsp:txBody>
      <dsp:txXfrm>
        <a:off x="2692787" y="2597912"/>
        <a:ext cx="5711540" cy="1472559"/>
      </dsp:txXfrm>
    </dsp:sp>
    <dsp:sp modelId="{C2A873C2-B2EC-7947-BFF5-975E921B1BB1}">
      <dsp:nvSpPr>
        <dsp:cNvPr id="0" name=""/>
        <dsp:cNvSpPr/>
      </dsp:nvSpPr>
      <dsp:spPr>
        <a:xfrm>
          <a:off x="0" y="2508400"/>
          <a:ext cx="2689394" cy="1688849"/>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Limitations</a:t>
          </a:r>
          <a:endParaRPr lang="en-US" sz="3200" kern="1200" dirty="0">
            <a:latin typeface="Arial" panose="020B0604020202020204" pitchFamily="34" charset="0"/>
            <a:cs typeface="Arial" panose="020B0604020202020204" pitchFamily="34" charset="0"/>
          </a:endParaRPr>
        </a:p>
      </dsp:txBody>
      <dsp:txXfrm>
        <a:off x="82443" y="2590843"/>
        <a:ext cx="2524508" cy="15239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95699-4492-514C-AB7C-03768EA196B7}">
      <dsp:nvSpPr>
        <dsp:cNvPr id="0" name=""/>
        <dsp:cNvSpPr/>
      </dsp:nvSpPr>
      <dsp:spPr>
        <a:xfrm>
          <a:off x="0" y="3949054"/>
          <a:ext cx="9944330" cy="518311"/>
        </a:xfrm>
        <a:prstGeom prst="rect">
          <a:avLst/>
        </a:prstGeom>
        <a:gradFill rotWithShape="0">
          <a:gsLst>
            <a:gs pos="0">
              <a:schemeClr val="accent5">
                <a:shade val="50000"/>
                <a:hueOff val="0"/>
                <a:satOff val="0"/>
                <a:lumOff val="0"/>
                <a:alphaOff val="0"/>
                <a:lumMod val="110000"/>
                <a:satMod val="105000"/>
                <a:tint val="67000"/>
              </a:schemeClr>
            </a:gs>
            <a:gs pos="50000">
              <a:schemeClr val="accent5">
                <a:shade val="50000"/>
                <a:hueOff val="0"/>
                <a:satOff val="0"/>
                <a:lumOff val="0"/>
                <a:alphaOff val="0"/>
                <a:lumMod val="105000"/>
                <a:satMod val="103000"/>
                <a:tint val="73000"/>
              </a:schemeClr>
            </a:gs>
            <a:gs pos="100000">
              <a:schemeClr val="accent5">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Overall: Fostering Shona's emotional stability might contribute to a favourable atmosphere for her overall growth.</a:t>
          </a:r>
          <a:endParaRPr lang="en-GB" sz="1600" b="0" kern="1200" dirty="0">
            <a:latin typeface="Arial" panose="020B0604020202020204" pitchFamily="34" charset="0"/>
            <a:cs typeface="Arial" panose="020B0604020202020204" pitchFamily="34" charset="0"/>
          </a:endParaRPr>
        </a:p>
      </dsp:txBody>
      <dsp:txXfrm>
        <a:off x="0" y="3949054"/>
        <a:ext cx="9944330" cy="518311"/>
      </dsp:txXfrm>
    </dsp:sp>
    <dsp:sp modelId="{CA382704-2F48-A045-AE0C-F9804FE8CAA3}">
      <dsp:nvSpPr>
        <dsp:cNvPr id="0" name=""/>
        <dsp:cNvSpPr/>
      </dsp:nvSpPr>
      <dsp:spPr>
        <a:xfrm rot="10800000">
          <a:off x="0" y="3159666"/>
          <a:ext cx="9944330" cy="797162"/>
        </a:xfrm>
        <a:prstGeom prst="upArrowCallout">
          <a:avLst/>
        </a:prstGeom>
        <a:gradFill rotWithShape="0">
          <a:gsLst>
            <a:gs pos="0">
              <a:schemeClr val="accent5">
                <a:shade val="50000"/>
                <a:hueOff val="111419"/>
                <a:satOff val="2985"/>
                <a:lumOff val="13151"/>
                <a:alphaOff val="0"/>
                <a:lumMod val="110000"/>
                <a:satMod val="105000"/>
                <a:tint val="67000"/>
              </a:schemeClr>
            </a:gs>
            <a:gs pos="50000">
              <a:schemeClr val="accent5">
                <a:shade val="50000"/>
                <a:hueOff val="111419"/>
                <a:satOff val="2985"/>
                <a:lumOff val="13151"/>
                <a:alphaOff val="0"/>
                <a:lumMod val="105000"/>
                <a:satMod val="103000"/>
                <a:tint val="73000"/>
              </a:schemeClr>
            </a:gs>
            <a:gs pos="100000">
              <a:schemeClr val="accent5">
                <a:shade val="50000"/>
                <a:hueOff val="111419"/>
                <a:satOff val="2985"/>
                <a:lumOff val="131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Rather than drawing conclusions solely from attachment theory, practitioners should focus on Shona as an individual. </a:t>
          </a:r>
          <a:endParaRPr lang="en-GB" sz="1600" b="0" kern="1200" dirty="0">
            <a:latin typeface="Arial" panose="020B0604020202020204" pitchFamily="34" charset="0"/>
            <a:cs typeface="Arial" panose="020B0604020202020204" pitchFamily="34" charset="0"/>
          </a:endParaRPr>
        </a:p>
      </dsp:txBody>
      <dsp:txXfrm rot="10800000">
        <a:off x="0" y="3159666"/>
        <a:ext cx="9944330" cy="517972"/>
      </dsp:txXfrm>
    </dsp:sp>
    <dsp:sp modelId="{838BE414-1867-504B-B6FF-3F7622230A76}">
      <dsp:nvSpPr>
        <dsp:cNvPr id="0" name=""/>
        <dsp:cNvSpPr/>
      </dsp:nvSpPr>
      <dsp:spPr>
        <a:xfrm rot="10800000">
          <a:off x="0" y="2370278"/>
          <a:ext cx="9944330" cy="797162"/>
        </a:xfrm>
        <a:prstGeom prst="upArrowCallou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She could be encouraged to talk, explore, and engage with other children if there are regular routines and considerate assistance. </a:t>
          </a:r>
          <a:endParaRPr lang="en-GB" sz="1600" b="0" kern="1200" dirty="0">
            <a:latin typeface="Arial" panose="020B0604020202020204" pitchFamily="34" charset="0"/>
            <a:cs typeface="Arial" panose="020B0604020202020204" pitchFamily="34" charset="0"/>
          </a:endParaRPr>
        </a:p>
      </dsp:txBody>
      <dsp:txXfrm rot="10800000">
        <a:off x="0" y="2370278"/>
        <a:ext cx="9944330" cy="517972"/>
      </dsp:txXfrm>
    </dsp:sp>
    <dsp:sp modelId="{86699699-B98F-F54F-A657-828DC4CEC9A7}">
      <dsp:nvSpPr>
        <dsp:cNvPr id="0" name=""/>
        <dsp:cNvSpPr/>
      </dsp:nvSpPr>
      <dsp:spPr>
        <a:xfrm rot="10800000">
          <a:off x="0" y="1580890"/>
          <a:ext cx="9944330" cy="797162"/>
        </a:xfrm>
        <a:prstGeom prst="upArrowCallout">
          <a:avLst/>
        </a:prstGeom>
        <a:gradFill rotWithShape="0">
          <a:gsLst>
            <a:gs pos="0">
              <a:schemeClr val="accent5">
                <a:shade val="50000"/>
                <a:hueOff val="334258"/>
                <a:satOff val="8955"/>
                <a:lumOff val="39453"/>
                <a:alphaOff val="0"/>
                <a:lumMod val="110000"/>
                <a:satMod val="105000"/>
                <a:tint val="67000"/>
              </a:schemeClr>
            </a:gs>
            <a:gs pos="50000">
              <a:schemeClr val="accent5">
                <a:shade val="50000"/>
                <a:hueOff val="334258"/>
                <a:satOff val="8955"/>
                <a:lumOff val="39453"/>
                <a:alphaOff val="0"/>
                <a:lumMod val="105000"/>
                <a:satMod val="103000"/>
                <a:tint val="73000"/>
              </a:schemeClr>
            </a:gs>
            <a:gs pos="100000">
              <a:schemeClr val="accent5">
                <a:shade val="50000"/>
                <a:hueOff val="334258"/>
                <a:satOff val="8955"/>
                <a:lumOff val="394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Shona may feel safer if she has a safe and encouraging interaction with the childcare staff member. </a:t>
          </a:r>
          <a:endParaRPr lang="en-GB" sz="1600" b="0" kern="1200" dirty="0">
            <a:latin typeface="Arial" panose="020B0604020202020204" pitchFamily="34" charset="0"/>
            <a:cs typeface="Arial" panose="020B0604020202020204" pitchFamily="34" charset="0"/>
          </a:endParaRPr>
        </a:p>
      </dsp:txBody>
      <dsp:txXfrm rot="10800000">
        <a:off x="0" y="1580890"/>
        <a:ext cx="9944330" cy="517972"/>
      </dsp:txXfrm>
    </dsp:sp>
    <dsp:sp modelId="{7D9B6579-07A1-7447-8A18-4A1C097D93B7}">
      <dsp:nvSpPr>
        <dsp:cNvPr id="0" name=""/>
        <dsp:cNvSpPr/>
      </dsp:nvSpPr>
      <dsp:spPr>
        <a:xfrm rot="10800000">
          <a:off x="0" y="791502"/>
          <a:ext cx="9944330" cy="797162"/>
        </a:xfrm>
        <a:prstGeom prst="upArrowCallou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Her anxiety when her providers go might be a sign that she is having trouble adjusting to being alone and going to the nursery. </a:t>
          </a:r>
          <a:endParaRPr lang="en-GB" sz="1600" b="0" kern="1200" dirty="0">
            <a:latin typeface="Arial" panose="020B0604020202020204" pitchFamily="34" charset="0"/>
            <a:cs typeface="Arial" panose="020B0604020202020204" pitchFamily="34" charset="0"/>
          </a:endParaRPr>
        </a:p>
      </dsp:txBody>
      <dsp:txXfrm rot="10800000">
        <a:off x="0" y="791502"/>
        <a:ext cx="9944330" cy="517972"/>
      </dsp:txXfrm>
    </dsp:sp>
    <dsp:sp modelId="{45BA8A0D-A02D-DC4F-804C-CE4AE719F5F3}">
      <dsp:nvSpPr>
        <dsp:cNvPr id="0" name=""/>
        <dsp:cNvSpPr/>
      </dsp:nvSpPr>
      <dsp:spPr>
        <a:xfrm rot="10800000">
          <a:off x="0" y="2114"/>
          <a:ext cx="9944330" cy="797162"/>
        </a:xfrm>
        <a:prstGeom prst="upArrowCallout">
          <a:avLst/>
        </a:prstGeom>
        <a:gradFill rotWithShape="0">
          <a:gsLst>
            <a:gs pos="0">
              <a:schemeClr val="accent5">
                <a:shade val="50000"/>
                <a:hueOff val="111419"/>
                <a:satOff val="2985"/>
                <a:lumOff val="13151"/>
                <a:alphaOff val="0"/>
                <a:lumMod val="110000"/>
                <a:satMod val="105000"/>
                <a:tint val="67000"/>
              </a:schemeClr>
            </a:gs>
            <a:gs pos="50000">
              <a:schemeClr val="accent5">
                <a:shade val="50000"/>
                <a:hueOff val="111419"/>
                <a:satOff val="2985"/>
                <a:lumOff val="13151"/>
                <a:alphaOff val="0"/>
                <a:lumMod val="105000"/>
                <a:satMod val="103000"/>
                <a:tint val="73000"/>
              </a:schemeClr>
            </a:gs>
            <a:gs pos="100000">
              <a:schemeClr val="accent5">
                <a:shade val="50000"/>
                <a:hueOff val="111419"/>
                <a:satOff val="2985"/>
                <a:lumOff val="131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US" sz="1600" b="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Bowlby’s theory of Attachment offers a helpful framework for understanding Shona's behaviour patterns.
</a:t>
          </a:r>
        </a:p>
      </dsp:txBody>
      <dsp:txXfrm rot="10800000">
        <a:off x="0" y="2114"/>
        <a:ext cx="9944330" cy="5179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D8408B-A64D-584D-9FAE-B0A50122F304}" type="datetimeFigureOut">
              <a:rPr lang="en-US" smtClean="0"/>
              <a:t>10/9/26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40487A-4371-3644-A662-5D064A5F8CE2}" type="slidenum">
              <a:rPr lang="en-US" smtClean="0"/>
              <a:t>‹#›</a:t>
            </a:fld>
            <a:endParaRPr lang="en-US" dirty="0"/>
          </a:p>
        </p:txBody>
      </p:sp>
    </p:spTree>
    <p:extLst>
      <p:ext uri="{BB962C8B-B14F-4D97-AF65-F5344CB8AC3E}">
        <p14:creationId xmlns:p14="http://schemas.microsoft.com/office/powerpoint/2010/main" val="1505944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5</a:t>
            </a:fld>
            <a:endParaRPr lang="en-US" dirty="0"/>
          </a:p>
        </p:txBody>
      </p:sp>
    </p:spTree>
    <p:extLst>
      <p:ext uri="{BB962C8B-B14F-4D97-AF65-F5344CB8AC3E}">
        <p14:creationId xmlns:p14="http://schemas.microsoft.com/office/powerpoint/2010/main" val="2015238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For Shona:</a:t>
            </a:r>
            <a:br>
              <a:rPr lang="en-GB" dirty="0">
                <a:solidFill>
                  <a:schemeClr val="tx1"/>
                </a:solidFill>
              </a:rPr>
            </a:br>
            <a:r>
              <a:rPr lang="en-GB" dirty="0">
                <a:solidFill>
                  <a:schemeClr val="tx1"/>
                </a:solidFill>
              </a:rPr>
              <a:t>Her development is likely to be influenced by both her individual characteristics and the experiences she has with her caregivers and nursery staff.</a:t>
            </a:r>
            <a:endParaRPr lang="en-US"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8</a:t>
            </a:fld>
            <a:endParaRPr lang="en-US" dirty="0"/>
          </a:p>
        </p:txBody>
      </p:sp>
    </p:spTree>
    <p:extLst>
      <p:ext uri="{BB962C8B-B14F-4D97-AF65-F5344CB8AC3E}">
        <p14:creationId xmlns:p14="http://schemas.microsoft.com/office/powerpoint/2010/main" val="626817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is useful, but it should be considered alongside other developmental factors</a:t>
            </a:r>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9</a:t>
            </a:fld>
            <a:endParaRPr lang="en-US" dirty="0"/>
          </a:p>
        </p:txBody>
      </p:sp>
    </p:spTree>
    <p:extLst>
      <p:ext uri="{BB962C8B-B14F-4D97-AF65-F5344CB8AC3E}">
        <p14:creationId xmlns:p14="http://schemas.microsoft.com/office/powerpoint/2010/main" val="23278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4DE2-71F7-DC45-9395-3D1EE94F9F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ACCEA40-E76C-3942-9F6F-F9DB7DF99F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76D054-6673-CE47-AB2B-88E79AE80DA8}"/>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BC94A670-9E53-4744-8A26-C724E36475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6A1F3-6C54-E14C-A6E8-3F709F41705C}"/>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195047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04E4-A85C-8946-9E2E-214344B264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86A5CD-4652-9143-B3A8-E1525AECDE0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5CFBFA-589E-8840-8F14-FF24E5EF380F}"/>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DAA35D81-5318-984D-ACE5-608AFC9C23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37F0F4-A1F8-4940-A133-67EC27008A99}"/>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529236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64CE-11FE-5C46-AE64-5D77224CDA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3D689D6-8DEA-5B4C-A15F-54D34E6EC5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8105ADB-3D10-6B41-8E88-FA189B59FE8A}"/>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BF75C854-2F10-154A-810A-85F3498888B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4FEB8DB-5007-3649-9703-DE16BA438BFB}"/>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401130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E2DE-3F6E-7C49-B06C-66755CE12D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C881F8-122C-3D4B-9EBD-EB386125425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88AD7F1-9F8E-E548-A959-195719525C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10A870-6267-B54E-B6AB-AAC31BD3F030}"/>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6" name="Footer Placeholder 5">
            <a:extLst>
              <a:ext uri="{FF2B5EF4-FFF2-40B4-BE49-F238E27FC236}">
                <a16:creationId xmlns:a16="http://schemas.microsoft.com/office/drawing/2014/main" id="{66162194-6287-1E48-996D-323FAA8D52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0E8809-BC85-FB4F-8CE0-1159A767E80C}"/>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47554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2B02-832D-AF4A-9A60-630CECC4C19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644B16-3C54-8E4C-9BE2-5476E2D143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112D010-4D56-4B40-9B94-F7206975526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E210E9C-B019-7146-A0B5-050DC1326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4C194D5-E57E-7A4D-ADE1-6E18A2502C5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B602E4-0EA7-5349-B757-4F5D6397FDC3}"/>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8" name="Footer Placeholder 7">
            <a:extLst>
              <a:ext uri="{FF2B5EF4-FFF2-40B4-BE49-F238E27FC236}">
                <a16:creationId xmlns:a16="http://schemas.microsoft.com/office/drawing/2014/main" id="{67EC7F77-FAF7-6C4C-96C6-5A6C254DD54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F5CC6F5-F5C5-D944-AFCE-DE85B3724462}"/>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660959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3674-1591-D54A-A7E4-797AA47D41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2BD84B8-1D52-284C-BD8E-B2ED050B9B4C}"/>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4" name="Footer Placeholder 3">
            <a:extLst>
              <a:ext uri="{FF2B5EF4-FFF2-40B4-BE49-F238E27FC236}">
                <a16:creationId xmlns:a16="http://schemas.microsoft.com/office/drawing/2014/main" id="{5B296A7F-5F33-9340-8D6F-549A107DD0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F515EBD-6AE8-FA41-87A2-4EACF20C8498}"/>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15996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7CB2C0-E969-E442-A8C9-B1ED9BA8058C}"/>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3" name="Footer Placeholder 2">
            <a:extLst>
              <a:ext uri="{FF2B5EF4-FFF2-40B4-BE49-F238E27FC236}">
                <a16:creationId xmlns:a16="http://schemas.microsoft.com/office/drawing/2014/main" id="{8D118E13-5555-A944-A909-D80807E8B05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542236D-18EB-B748-A591-916A40ACD593}"/>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466971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B4930-5E25-BE4F-A517-FB6F2856DB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E899FB-9564-E14A-89A4-9FB4125AA4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07FF50B-1C3D-6247-8F6B-5AD69518F5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AB595BF-719F-864B-95C2-2B78EB5E2653}"/>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6" name="Footer Placeholder 5">
            <a:extLst>
              <a:ext uri="{FF2B5EF4-FFF2-40B4-BE49-F238E27FC236}">
                <a16:creationId xmlns:a16="http://schemas.microsoft.com/office/drawing/2014/main" id="{15D6D81B-2287-E04C-BC06-E772C71995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1E4CF2-C6A1-EC4B-AD79-84DEED06C48E}"/>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072637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EE5B-1C3D-AD48-B5F3-44F7ABF590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C5081A6-CC81-F044-832F-BCEFC49C58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1896490-BF02-4C45-BE4F-CEED7A1637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8CEE4B-867F-1846-BB35-8FA922341E17}"/>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6" name="Footer Placeholder 5">
            <a:extLst>
              <a:ext uri="{FF2B5EF4-FFF2-40B4-BE49-F238E27FC236}">
                <a16:creationId xmlns:a16="http://schemas.microsoft.com/office/drawing/2014/main" id="{2EE4CFB2-6378-E449-BC9F-F44E4E3F76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07B728-3685-BD4A-BABC-6B26442A2BD9}"/>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601943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06D08-C284-A143-B7EB-D744E64F919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CCFC7B-BB44-974A-8521-CF4EA16F827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2DDEA5-9E22-7A4A-9984-D7A7859231D3}"/>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4AD91114-5F55-AC40-87DD-75614E215A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F0E560-7414-BF40-B2BB-26814553AE53}"/>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1671057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D02A51-EC52-D941-8DC2-E401C2E3D2C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8B3DB2A-35C9-DD45-A3F0-E8F3FA26C1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CD61E1-81BC-A54F-8CB0-90E870AF3076}"/>
              </a:ext>
            </a:extLst>
          </p:cNvPr>
          <p:cNvSpPr>
            <a:spLocks noGrp="1"/>
          </p:cNvSpPr>
          <p:nvPr>
            <p:ph type="dt" sz="half" idx="10"/>
          </p:nvPr>
        </p:nvSpPr>
        <p:spPr/>
        <p:txBody>
          <a:body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37D55896-E246-D340-BB5E-EDE14A51413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8B6852-3E1B-C54E-B0C2-191DDB2479B4}"/>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1514574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F81D0D-BE5D-7A44-9788-09BD48D981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C76A418-C803-C249-8B22-34FDEFA968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258D3E-99F4-9649-85DB-857641A1F2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1C6E96-FF52-5240-A499-4C4C471F2091}" type="datetimeFigureOut">
              <a:rPr lang="en-US" smtClean="0"/>
              <a:t>10/9/26</a:t>
            </a:fld>
            <a:endParaRPr lang="en-US" dirty="0"/>
          </a:p>
        </p:txBody>
      </p:sp>
      <p:sp>
        <p:nvSpPr>
          <p:cNvPr id="5" name="Footer Placeholder 4">
            <a:extLst>
              <a:ext uri="{FF2B5EF4-FFF2-40B4-BE49-F238E27FC236}">
                <a16:creationId xmlns:a16="http://schemas.microsoft.com/office/drawing/2014/main" id="{FCF616D1-42A7-9843-9A91-7094B18EE7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7FD51C2-7ADC-7D40-9256-90CC79FF98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ABA89-B7AF-9D44-9F69-96E71DD37F90}" type="slidenum">
              <a:rPr lang="en-US" smtClean="0"/>
              <a:t>‹#›</a:t>
            </a:fld>
            <a:endParaRPr lang="en-US" dirty="0"/>
          </a:p>
        </p:txBody>
      </p:sp>
    </p:spTree>
    <p:extLst>
      <p:ext uri="{BB962C8B-B14F-4D97-AF65-F5344CB8AC3E}">
        <p14:creationId xmlns:p14="http://schemas.microsoft.com/office/powerpoint/2010/main" val="2722335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2" Type="http://schemas.openxmlformats.org/officeDocument/2006/relationships/hyperlink" Target="https://xiairworld.com/bowlby-attachment-theor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EA9C6-2C58-EA4B-A3B8-480163031467}"/>
              </a:ext>
            </a:extLst>
          </p:cNvPr>
          <p:cNvSpPr>
            <a:spLocks noGrp="1"/>
          </p:cNvSpPr>
          <p:nvPr>
            <p:ph type="title"/>
          </p:nvPr>
        </p:nvSpPr>
        <p:spPr>
          <a:xfrm>
            <a:off x="658318" y="1009702"/>
            <a:ext cx="10515600" cy="1325563"/>
          </a:xfrm>
        </p:spPr>
        <p:txBody>
          <a:bodyPr>
            <a:normAutofit fontScale="90000"/>
          </a:bodyPr>
          <a:lstStyle/>
          <a:p>
            <a:pPr algn="ctr"/>
            <a:br>
              <a:rPr lang="en-GB" b="1" dirty="0"/>
            </a:br>
            <a:br>
              <a:rPr lang="en-GB" b="1" dirty="0"/>
            </a:br>
            <a:br>
              <a:rPr lang="en-GB" b="1" dirty="0"/>
            </a:br>
            <a:r>
              <a:rPr lang="en-GB" dirty="0">
                <a:latin typeface="Arial" panose="020B0604020202020204" pitchFamily="34" charset="0"/>
                <a:cs typeface="Arial" panose="020B0604020202020204" pitchFamily="34" charset="0"/>
              </a:rPr>
              <a:t>Lifespan Development: Applying Bowlby’s Attachment Theory to Shona</a:t>
            </a:r>
            <a:br>
              <a:rPr lang="en-GB" b="1" dirty="0"/>
            </a:br>
            <a:br>
              <a:rPr lang="en-GB" b="1" dirty="0"/>
            </a:br>
            <a:br>
              <a:rPr lang="en-GB" b="1" dirty="0"/>
            </a:br>
            <a:endParaRPr lang="en-US" b="1" dirty="0"/>
          </a:p>
        </p:txBody>
      </p:sp>
      <p:sp>
        <p:nvSpPr>
          <p:cNvPr id="4" name="Rectangle 3">
            <a:extLst>
              <a:ext uri="{FF2B5EF4-FFF2-40B4-BE49-F238E27FC236}">
                <a16:creationId xmlns:a16="http://schemas.microsoft.com/office/drawing/2014/main" id="{00F4DF66-7F5F-F14C-8454-81C5EEAA9DED}"/>
              </a:ext>
            </a:extLst>
          </p:cNvPr>
          <p:cNvSpPr/>
          <p:nvPr/>
        </p:nvSpPr>
        <p:spPr>
          <a:xfrm>
            <a:off x="838200" y="4560519"/>
            <a:ext cx="6096000" cy="1569660"/>
          </a:xfrm>
          <a:prstGeom prst="rect">
            <a:avLst/>
          </a:prstGeom>
        </p:spPr>
        <p:txBody>
          <a:bodyPr>
            <a:spAutoFit/>
          </a:bodyPr>
          <a:lstStyle/>
          <a:p>
            <a:r>
              <a:rPr lang="en-GB" sz="1600" b="1" dirty="0">
                <a:latin typeface="Arial" panose="020B0604020202020204" pitchFamily="34" charset="0"/>
                <a:cs typeface="Arial" panose="020B0604020202020204" pitchFamily="34" charset="0"/>
              </a:rPr>
              <a:t>Module Name: </a:t>
            </a:r>
            <a:r>
              <a:rPr lang="en-US" sz="1600" b="1" dirty="0">
                <a:latin typeface="Arial" panose="020B0604020202020204" pitchFamily="34" charset="0"/>
                <a:cs typeface="Arial" panose="020B0604020202020204" pitchFamily="34" charset="0"/>
              </a:rPr>
              <a:t>Psychology in Health and Social Care</a:t>
            </a:r>
            <a:r>
              <a:rPr lang="en-GB" sz="1600" b="1" dirty="0">
                <a:latin typeface="Arial" panose="020B0604020202020204" pitchFamily="34" charset="0"/>
                <a:cs typeface="Arial" panose="020B0604020202020204" pitchFamily="34" charset="0"/>
              </a:rPr>
              <a:t>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Module Code: LCHS4010_Birm</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Helen Parsons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Assignment Title: Individual Presentation</a:t>
            </a:r>
          </a:p>
          <a:p>
            <a:r>
              <a:rPr lang="en-GB" sz="1600" b="1" dirty="0">
                <a:latin typeface="Arial" panose="020B0604020202020204" pitchFamily="34" charset="0"/>
                <a:cs typeface="Arial" panose="020B0604020202020204" pitchFamily="34" charset="0"/>
              </a:rPr>
              <a:t>Student name: Salma Mumtaz </a:t>
            </a:r>
          </a:p>
          <a:p>
            <a:r>
              <a:rPr lang="en-GB" sz="1600" b="1" dirty="0">
                <a:latin typeface="Arial" panose="020B0604020202020204" pitchFamily="34" charset="0"/>
                <a:cs typeface="Arial" panose="020B0604020202020204" pitchFamily="34" charset="0"/>
              </a:rPr>
              <a:t>Student Id: 2431990</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895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9FCC2-DF2C-AC48-ACD9-5D813C678E4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Shona’s situation and Developmental Needs</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6EBE0E5-1880-3D42-96A8-A6D197364BAC}"/>
              </a:ext>
            </a:extLst>
          </p:cNvPr>
          <p:cNvGraphicFramePr>
            <a:graphicFrameLocks noGrp="1"/>
          </p:cNvGraphicFramePr>
          <p:nvPr>
            <p:ph idx="1"/>
            <p:extLst>
              <p:ext uri="{D42A27DB-BD31-4B8C-83A1-F6EECF244321}">
                <p14:modId xmlns:p14="http://schemas.microsoft.com/office/powerpoint/2010/main" val="27318573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30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3B933-9FE4-834A-8674-5A69DB50AC8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Bowlby’s Attachment Theory</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3A2FA569-6CA3-8C41-B3BC-9BBB1B5B26ED}"/>
              </a:ext>
            </a:extLst>
          </p:cNvPr>
          <p:cNvGraphicFramePr/>
          <p:nvPr>
            <p:extLst>
              <p:ext uri="{D42A27DB-BD31-4B8C-83A1-F6EECF244321}">
                <p14:modId xmlns:p14="http://schemas.microsoft.com/office/powerpoint/2010/main" val="3432864055"/>
              </p:ext>
            </p:extLst>
          </p:nvPr>
        </p:nvGraphicFramePr>
        <p:xfrm>
          <a:off x="5711252" y="1690688"/>
          <a:ext cx="6067684" cy="4796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64D3EF0-3A81-2840-83F7-A904C90BC460}"/>
              </a:ext>
            </a:extLst>
          </p:cNvPr>
          <p:cNvPicPr>
            <a:picLocks noChangeAspect="1"/>
          </p:cNvPicPr>
          <p:nvPr/>
        </p:nvPicPr>
        <p:blipFill>
          <a:blip r:embed="rId7"/>
          <a:stretch>
            <a:fillRect/>
          </a:stretch>
        </p:blipFill>
        <p:spPr>
          <a:xfrm>
            <a:off x="512536" y="2349145"/>
            <a:ext cx="4900265" cy="3479800"/>
          </a:xfrm>
          <a:prstGeom prst="rect">
            <a:avLst/>
          </a:prstGeom>
        </p:spPr>
      </p:pic>
      <p:sp>
        <p:nvSpPr>
          <p:cNvPr id="8" name="Rectangle 7">
            <a:extLst>
              <a:ext uri="{FF2B5EF4-FFF2-40B4-BE49-F238E27FC236}">
                <a16:creationId xmlns:a16="http://schemas.microsoft.com/office/drawing/2014/main" id="{1B192C43-AA11-3446-A220-320B32FC1A50}"/>
              </a:ext>
            </a:extLst>
          </p:cNvPr>
          <p:cNvSpPr/>
          <p:nvPr/>
        </p:nvSpPr>
        <p:spPr>
          <a:xfrm>
            <a:off x="2829371" y="6179625"/>
            <a:ext cx="2478499" cy="307777"/>
          </a:xfrm>
          <a:prstGeom prst="rect">
            <a:avLst/>
          </a:prstGeom>
        </p:spPr>
        <p:txBody>
          <a:bodyPr wrap="none">
            <a:spAutoFit/>
          </a:bodyPr>
          <a:lstStyle/>
          <a:p>
            <a:pPr algn="r"/>
            <a:r>
              <a:rPr lang="en-GB" sz="1400" dirty="0">
                <a:latin typeface="Arial" panose="020B0604020202020204" pitchFamily="34" charset="0"/>
                <a:cs typeface="Arial" panose="020B0604020202020204" pitchFamily="34" charset="0"/>
              </a:rPr>
              <a:t>(Educational Theories, 2025)</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901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57D5-EE74-334A-A51F-8F46A1D1A89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Types of Attachment</a:t>
            </a:r>
          </a:p>
        </p:txBody>
      </p:sp>
      <p:graphicFrame>
        <p:nvGraphicFramePr>
          <p:cNvPr id="4" name="Content Placeholder 3">
            <a:extLst>
              <a:ext uri="{FF2B5EF4-FFF2-40B4-BE49-F238E27FC236}">
                <a16:creationId xmlns:a16="http://schemas.microsoft.com/office/drawing/2014/main" id="{5EEC4A61-3943-9244-B825-EDE3549C59B1}"/>
              </a:ext>
            </a:extLst>
          </p:cNvPr>
          <p:cNvGraphicFramePr>
            <a:graphicFrameLocks noGrp="1"/>
          </p:cNvGraphicFramePr>
          <p:nvPr>
            <p:ph idx="1"/>
            <p:extLst>
              <p:ext uri="{D42A27DB-BD31-4B8C-83A1-F6EECF244321}">
                <p14:modId xmlns:p14="http://schemas.microsoft.com/office/powerpoint/2010/main" val="3270479806"/>
              </p:ext>
            </p:extLst>
          </p:nvPr>
        </p:nvGraphicFramePr>
        <p:xfrm>
          <a:off x="723014" y="2100016"/>
          <a:ext cx="7971455" cy="4268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7F05945-861A-9F42-9284-D6DF5F2F65A4}"/>
              </a:ext>
            </a:extLst>
          </p:cNvPr>
          <p:cNvSpPr/>
          <p:nvPr/>
        </p:nvSpPr>
        <p:spPr>
          <a:xfrm>
            <a:off x="9453464" y="2839241"/>
            <a:ext cx="1684421" cy="2339102"/>
          </a:xfrm>
          <a:prstGeom prst="rect">
            <a:avLst/>
          </a:prstGeom>
        </p:spPr>
        <p:txBody>
          <a:bodyPr wrap="square">
            <a:spAutoFit/>
          </a:bodyPr>
          <a:lstStyle/>
          <a:p>
            <a:br>
              <a:rPr lang="en-GB" dirty="0"/>
            </a:br>
            <a:r>
              <a:rPr lang="en-GB" sz="1600" dirty="0"/>
              <a:t>Instead of assuming a child's attachment style from a single circumstance, it is best to watch their activities over time.</a:t>
            </a:r>
            <a:endParaRPr lang="en-GB" dirty="0"/>
          </a:p>
        </p:txBody>
      </p:sp>
    </p:spTree>
    <p:extLst>
      <p:ext uri="{BB962C8B-B14F-4D97-AF65-F5344CB8AC3E}">
        <p14:creationId xmlns:p14="http://schemas.microsoft.com/office/powerpoint/2010/main" val="404942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E958-332D-EF48-A647-F0B9446590F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Applying Bowlby’s Attachment Theory to Shona</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55CEBD3-373F-724B-B23F-1337B07062A1}"/>
              </a:ext>
            </a:extLst>
          </p:cNvPr>
          <p:cNvGraphicFramePr>
            <a:graphicFrameLocks noGrp="1"/>
          </p:cNvGraphicFramePr>
          <p:nvPr>
            <p:ph idx="1"/>
            <p:extLst>
              <p:ext uri="{D42A27DB-BD31-4B8C-83A1-F6EECF244321}">
                <p14:modId xmlns:p14="http://schemas.microsoft.com/office/powerpoint/2010/main" val="2978671162"/>
              </p:ext>
            </p:extLst>
          </p:nvPr>
        </p:nvGraphicFramePr>
        <p:xfrm>
          <a:off x="479685" y="1825624"/>
          <a:ext cx="10874115" cy="4590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3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9B28-2438-2A46-9020-47825F9F114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How Bowlby's Attachment theory may affect Shona’s development</a:t>
            </a:r>
          </a:p>
        </p:txBody>
      </p:sp>
      <p:graphicFrame>
        <p:nvGraphicFramePr>
          <p:cNvPr id="4" name="Diagram 3">
            <a:extLst>
              <a:ext uri="{FF2B5EF4-FFF2-40B4-BE49-F238E27FC236}">
                <a16:creationId xmlns:a16="http://schemas.microsoft.com/office/drawing/2014/main" id="{67781960-249A-8340-9DE3-B50879ECBA80}"/>
              </a:ext>
            </a:extLst>
          </p:cNvPr>
          <p:cNvGraphicFramePr/>
          <p:nvPr>
            <p:extLst>
              <p:ext uri="{D42A27DB-BD31-4B8C-83A1-F6EECF244321}">
                <p14:modId xmlns:p14="http://schemas.microsoft.com/office/powerpoint/2010/main" val="580369046"/>
              </p:ext>
            </p:extLst>
          </p:nvPr>
        </p:nvGraphicFramePr>
        <p:xfrm>
          <a:off x="1019332" y="2128603"/>
          <a:ext cx="10118360" cy="424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054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B51E-5DD1-9C47-B5C1-306676AF9E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Practical Strategies in the Nursery</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E0042213-AB16-4F47-A032-5A3DB9E74ABE}"/>
              </a:ext>
            </a:extLst>
          </p:cNvPr>
          <p:cNvGraphicFramePr/>
          <p:nvPr>
            <p:extLst>
              <p:ext uri="{D42A27DB-BD31-4B8C-83A1-F6EECF244321}">
                <p14:modId xmlns:p14="http://schemas.microsoft.com/office/powerpoint/2010/main" val="1915669423"/>
              </p:ext>
            </p:extLst>
          </p:nvPr>
        </p:nvGraphicFramePr>
        <p:xfrm>
          <a:off x="5621310" y="1690687"/>
          <a:ext cx="6190939" cy="4777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00567EB0-5381-D046-8909-9A0887EEACAF}"/>
              </a:ext>
            </a:extLst>
          </p:cNvPr>
          <p:cNvPicPr>
            <a:picLocks noChangeAspect="1"/>
          </p:cNvPicPr>
          <p:nvPr/>
        </p:nvPicPr>
        <p:blipFill>
          <a:blip r:embed="rId7"/>
          <a:stretch>
            <a:fillRect/>
          </a:stretch>
        </p:blipFill>
        <p:spPr>
          <a:xfrm>
            <a:off x="314793" y="2143593"/>
            <a:ext cx="5104840" cy="3763738"/>
          </a:xfrm>
          <a:prstGeom prst="rect">
            <a:avLst/>
          </a:prstGeom>
        </p:spPr>
      </p:pic>
      <p:sp>
        <p:nvSpPr>
          <p:cNvPr id="3" name="Rectangle 2">
            <a:extLst>
              <a:ext uri="{FF2B5EF4-FFF2-40B4-BE49-F238E27FC236}">
                <a16:creationId xmlns:a16="http://schemas.microsoft.com/office/drawing/2014/main" id="{83A468FC-92B1-6C41-AB75-06D95572BDB2}"/>
              </a:ext>
            </a:extLst>
          </p:cNvPr>
          <p:cNvSpPr/>
          <p:nvPr/>
        </p:nvSpPr>
        <p:spPr>
          <a:xfrm>
            <a:off x="9114020" y="6488668"/>
            <a:ext cx="2698230" cy="338554"/>
          </a:xfrm>
          <a:prstGeom prst="rect">
            <a:avLst/>
          </a:prstGeom>
        </p:spPr>
        <p:txBody>
          <a:bodyPr wrap="square">
            <a:spAutoFit/>
          </a:bodyPr>
          <a:lstStyle/>
          <a:p>
            <a:pPr algn="r"/>
            <a:r>
              <a:rPr lang="en-GB" sz="1600" dirty="0">
                <a:latin typeface="Arial" panose="020B0604020202020204" pitchFamily="34" charset="0"/>
                <a:cs typeface="Arial" panose="020B0604020202020204" pitchFamily="34" charset="0"/>
              </a:rPr>
              <a:t>(Wright and Kong, 2023).</a:t>
            </a:r>
          </a:p>
        </p:txBody>
      </p:sp>
    </p:spTree>
    <p:extLst>
      <p:ext uri="{BB962C8B-B14F-4D97-AF65-F5344CB8AC3E}">
        <p14:creationId xmlns:p14="http://schemas.microsoft.com/office/powerpoint/2010/main" val="4281019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6019-D0B3-2B4C-BEEE-2A7A1C1B05E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Nature and Nurture</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6E2F279-8FFA-A245-ADCC-93C860C5EE46}"/>
              </a:ext>
            </a:extLst>
          </p:cNvPr>
          <p:cNvGraphicFramePr>
            <a:graphicFrameLocks noGrp="1"/>
          </p:cNvGraphicFramePr>
          <p:nvPr>
            <p:ph idx="1"/>
            <p:extLst>
              <p:ext uri="{D42A27DB-BD31-4B8C-83A1-F6EECF244321}">
                <p14:modId xmlns:p14="http://schemas.microsoft.com/office/powerpoint/2010/main" val="31471089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9AE1CFF-C4E8-BC4A-90C8-3F2C9A35A4DE}"/>
              </a:ext>
            </a:extLst>
          </p:cNvPr>
          <p:cNvSpPr/>
          <p:nvPr/>
        </p:nvSpPr>
        <p:spPr>
          <a:xfrm>
            <a:off x="7681209" y="6311900"/>
            <a:ext cx="3672591" cy="307777"/>
          </a:xfrm>
          <a:prstGeom prst="rect">
            <a:avLst/>
          </a:prstGeom>
        </p:spPr>
        <p:txBody>
          <a:bodyPr wrap="square">
            <a:spAutoFit/>
          </a:bodyPr>
          <a:lstStyle/>
          <a:p>
            <a:pPr algn="r"/>
            <a:r>
              <a:rPr lang="en-GB" sz="1400" dirty="0">
                <a:latin typeface="Arial" panose="020B0604020202020204" pitchFamily="34" charset="0"/>
                <a:cs typeface="Arial" panose="020B0604020202020204" pitchFamily="34" charset="0"/>
              </a:rPr>
              <a:t>(Educational Theories, 2025)</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4891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6A73-6B00-D746-BFD8-7243A691D6F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Evaluation of Bowlby’s theory</a:t>
            </a:r>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EE32025D-F2B8-174B-B387-C54B9E86D36A}"/>
              </a:ext>
            </a:extLst>
          </p:cNvPr>
          <p:cNvGraphicFramePr/>
          <p:nvPr>
            <p:extLst>
              <p:ext uri="{D42A27DB-BD31-4B8C-83A1-F6EECF244321}">
                <p14:modId xmlns:p14="http://schemas.microsoft.com/office/powerpoint/2010/main" val="680475979"/>
              </p:ext>
            </p:extLst>
          </p:nvPr>
        </p:nvGraphicFramePr>
        <p:xfrm>
          <a:off x="369277" y="2003487"/>
          <a:ext cx="9144000" cy="4317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A48597C4-A010-974A-B603-B3ECBC03F55A}"/>
              </a:ext>
            </a:extLst>
          </p:cNvPr>
          <p:cNvSpPr/>
          <p:nvPr/>
        </p:nvSpPr>
        <p:spPr>
          <a:xfrm>
            <a:off x="9513277" y="2272328"/>
            <a:ext cx="2444262" cy="4031873"/>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Overall, Bowlby's hypothesis is especially helpful in comprehending Shona's separation anxiety, but it is unable to account for all her social and communicative challenges. As consequence, practitioners had to consider her unique requirements as well as other developmental factors (</a:t>
            </a:r>
            <a:r>
              <a:rPr lang="en-GB" sz="1600" dirty="0">
                <a:latin typeface="Arial" panose="020B0604020202020204" pitchFamily="34" charset="0"/>
                <a:cs typeface="Arial" panose="020B0604020202020204" pitchFamily="34" charset="0"/>
              </a:rPr>
              <a:t>Pardo-Cebrián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167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EE45-8EC0-BC40-BC0B-FEDD36A769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8FE303EC-A7D5-6B4F-925C-25FE64B4F903}"/>
              </a:ext>
            </a:extLst>
          </p:cNvPr>
          <p:cNvGraphicFramePr/>
          <p:nvPr>
            <p:extLst>
              <p:ext uri="{D42A27DB-BD31-4B8C-83A1-F6EECF244321}">
                <p14:modId xmlns:p14="http://schemas.microsoft.com/office/powerpoint/2010/main" val="3134547965"/>
              </p:ext>
            </p:extLst>
          </p:nvPr>
        </p:nvGraphicFramePr>
        <p:xfrm>
          <a:off x="1123835" y="2003509"/>
          <a:ext cx="9944330" cy="4469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5509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A6F2-30B6-DB4D-947C-0BD9E1700B7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763BDD-2FB0-3B46-9C8A-42F1CD82BC56}"/>
              </a:ext>
            </a:extLst>
          </p:cNvPr>
          <p:cNvSpPr>
            <a:spLocks noGrp="1"/>
          </p:cNvSpPr>
          <p:nvPr>
            <p:ph idx="1"/>
          </p:nvPr>
        </p:nvSpPr>
        <p:spPr>
          <a:xfrm>
            <a:off x="287079" y="1435395"/>
            <a:ext cx="11525693" cy="4507651"/>
          </a:xfrm>
        </p:spPr>
        <p:txBody>
          <a:bodyPr>
            <a:noAutofit/>
          </a:bodyPr>
          <a:lstStyle/>
          <a:p>
            <a:pPr>
              <a:buFont typeface="Wingdings" pitchFamily="2" charset="2"/>
              <a:buChar char="v"/>
            </a:pPr>
            <a:r>
              <a:rPr lang="en-GB" sz="1400" dirty="0">
                <a:latin typeface="Arial" panose="020B0604020202020204" pitchFamily="34" charset="0"/>
                <a:cs typeface="Arial" panose="020B0604020202020204" pitchFamily="34" charset="0"/>
              </a:rPr>
              <a:t>Bergen, D. (2022</a:t>
            </a:r>
            <a:r>
              <a:rPr lang="en-GB" sz="1400" i="1" dirty="0">
                <a:latin typeface="Arial" panose="020B0604020202020204" pitchFamily="34" charset="0"/>
                <a:cs typeface="Arial" panose="020B0604020202020204" pitchFamily="34" charset="0"/>
              </a:rPr>
              <a:t>) The Theoretical Work of John Bowlby and Mary Ainsworth</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Theories of Early Childhood Education: Developmental, Behaviourist, and Critical</a:t>
            </a:r>
            <a:r>
              <a:rPr lang="en-GB" sz="1400" dirty="0">
                <a:latin typeface="Arial" panose="020B0604020202020204" pitchFamily="34" charset="0"/>
                <a:cs typeface="Arial" panose="020B0604020202020204" pitchFamily="34" charset="0"/>
              </a:rPr>
              <a:t>.</a:t>
            </a:r>
          </a:p>
          <a:p>
            <a:pPr marL="0" indent="0">
              <a:buNone/>
            </a:pPr>
            <a:endParaRPr lang="en-US"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Educational Theories (2025) </a:t>
            </a:r>
            <a:r>
              <a:rPr lang="en-GB" sz="1400" i="1" dirty="0">
                <a:latin typeface="Arial" panose="020B0604020202020204" pitchFamily="34" charset="0"/>
                <a:cs typeface="Arial" panose="020B0604020202020204" pitchFamily="34" charset="0"/>
              </a:rPr>
              <a:t>How Bowlby Attachment Theory Supports Better Preschool Learning Environments.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https://xiairworld.com/bowlby-attachment-theory/</a:t>
            </a:r>
            <a:r>
              <a:rPr lang="en-GB" sz="1400" dirty="0">
                <a:latin typeface="Arial" panose="020B0604020202020204" pitchFamily="34" charset="0"/>
                <a:cs typeface="Arial" panose="020B0604020202020204" pitchFamily="34" charset="0"/>
              </a:rPr>
              <a:t> (5 October 2026).</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Garrett, P.M. (2023) ‘Bowlby, attachment and the potency of a ‘received idea’, </a:t>
            </a:r>
            <a:r>
              <a:rPr lang="en-GB" sz="1400" i="1" dirty="0">
                <a:latin typeface="Arial" panose="020B0604020202020204" pitchFamily="34" charset="0"/>
                <a:cs typeface="Arial" panose="020B0604020202020204" pitchFamily="34" charset="0"/>
              </a:rPr>
              <a:t>The British Journal of Social Work</a:t>
            </a:r>
            <a:r>
              <a:rPr lang="en-GB" sz="1400" dirty="0">
                <a:latin typeface="Arial" panose="020B0604020202020204" pitchFamily="34" charset="0"/>
                <a:cs typeface="Arial" panose="020B0604020202020204" pitchFamily="34" charset="0"/>
              </a:rPr>
              <a:t>, 53(1), pp.100-117.</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Hohmann, U. (2024) ‘Each child must be assigned a key person’: Context and interpretation of a statutory requirement in English Early Childhood Education and Care settings’, </a:t>
            </a:r>
            <a:r>
              <a:rPr lang="en-GB" sz="1400" i="1" dirty="0">
                <a:latin typeface="Arial" panose="020B0604020202020204" pitchFamily="34" charset="0"/>
                <a:cs typeface="Arial" panose="020B0604020202020204" pitchFamily="34" charset="0"/>
              </a:rPr>
              <a:t>Children &amp; Society</a:t>
            </a:r>
            <a:r>
              <a:rPr lang="en-GB" sz="1400" dirty="0">
                <a:latin typeface="Arial" panose="020B0604020202020204" pitchFamily="34" charset="0"/>
                <a:cs typeface="Arial" panose="020B0604020202020204" pitchFamily="34" charset="0"/>
              </a:rPr>
              <a:t>, 38(6), pp.2168-2183.</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La Rosa, V.L., Alparone, D. and Commodari, E. (2026) ‘The power of relationships in human development: from prenatal bonding to attachment across the lifespan’, </a:t>
            </a:r>
            <a:r>
              <a:rPr lang="en-GB" sz="1400" i="1" dirty="0">
                <a:latin typeface="Arial" panose="020B0604020202020204" pitchFamily="34" charset="0"/>
                <a:cs typeface="Arial" panose="020B0604020202020204" pitchFamily="34" charset="0"/>
              </a:rPr>
              <a:t>Frontiers in Psychology</a:t>
            </a:r>
            <a:r>
              <a:rPr lang="en-GB" sz="1400" dirty="0">
                <a:latin typeface="Arial" panose="020B0604020202020204" pitchFamily="34" charset="0"/>
                <a:cs typeface="Arial" panose="020B0604020202020204" pitchFamily="34" charset="0"/>
              </a:rPr>
              <a:t>, 17, p.1955746.</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Lawrence, M. (2023) ‘The Theory of Educational Attachment’, </a:t>
            </a:r>
            <a:r>
              <a:rPr lang="en-GB" sz="1400" i="1" dirty="0">
                <a:latin typeface="Arial" panose="020B0604020202020204" pitchFamily="34" charset="0"/>
                <a:cs typeface="Arial" panose="020B0604020202020204" pitchFamily="34" charset="0"/>
              </a:rPr>
              <a:t>Journal of organizational and educational leadership</a:t>
            </a:r>
            <a:r>
              <a:rPr lang="en-GB" sz="1400" dirty="0">
                <a:latin typeface="Arial" panose="020B0604020202020204" pitchFamily="34" charset="0"/>
                <a:cs typeface="Arial" panose="020B0604020202020204" pitchFamily="34" charset="0"/>
              </a:rPr>
              <a:t>, 8(3), p.1.</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Maestripieri, D. and Boutwell, B.B. (2022) ‘Human nature and personality variation: Reconnecting evolutionary psychology with the science of individual differences’, </a:t>
            </a:r>
            <a:r>
              <a:rPr lang="en-GB" sz="1400" i="1" dirty="0">
                <a:latin typeface="Arial" panose="020B0604020202020204" pitchFamily="34" charset="0"/>
                <a:cs typeface="Arial" panose="020B0604020202020204" pitchFamily="34" charset="0"/>
              </a:rPr>
              <a:t>Neuroscience &amp; Biobehavioral Reviews</a:t>
            </a:r>
            <a:r>
              <a:rPr lang="en-GB" sz="1400" dirty="0">
                <a:latin typeface="Arial" panose="020B0604020202020204" pitchFamily="34" charset="0"/>
                <a:cs typeface="Arial" panose="020B0604020202020204" pitchFamily="34" charset="0"/>
              </a:rPr>
              <a:t>, 143, p.104946.</a:t>
            </a:r>
          </a:p>
        </p:txBody>
      </p:sp>
    </p:spTree>
    <p:extLst>
      <p:ext uri="{BB962C8B-B14F-4D97-AF65-F5344CB8AC3E}">
        <p14:creationId xmlns:p14="http://schemas.microsoft.com/office/powerpoint/2010/main" val="411740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E54D2-CC41-7B41-B1D7-A4119205291B}"/>
              </a:ext>
            </a:extLst>
          </p:cNvPr>
          <p:cNvSpPr>
            <a:spLocks noGrp="1"/>
          </p:cNvSpPr>
          <p:nvPr>
            <p:ph idx="1"/>
          </p:nvPr>
        </p:nvSpPr>
        <p:spPr>
          <a:xfrm>
            <a:off x="265814" y="106325"/>
            <a:ext cx="11674549" cy="6624083"/>
          </a:xfrm>
        </p:spPr>
        <p:txBody>
          <a:bodyPr>
            <a:noAutofit/>
          </a:bodyPr>
          <a:lstStyle/>
          <a:p>
            <a:pPr>
              <a:buFont typeface="Wingdings" pitchFamily="2" charset="2"/>
              <a:buChar char="v"/>
            </a:pPr>
            <a:r>
              <a:rPr lang="en-GB" sz="1400" dirty="0">
                <a:latin typeface="Arial" panose="020B0604020202020204" pitchFamily="34" charset="0"/>
                <a:cs typeface="Arial" panose="020B0604020202020204" pitchFamily="34" charset="0"/>
              </a:rPr>
              <a:t>NSPCC Learning (2021), </a:t>
            </a:r>
            <a:r>
              <a:rPr lang="en-GB" sz="1400" i="1" dirty="0">
                <a:latin typeface="Arial" panose="020B0604020202020204" pitchFamily="34" charset="0"/>
                <a:cs typeface="Arial" panose="020B0604020202020204" pitchFamily="34" charset="0"/>
              </a:rPr>
              <a:t>Attachment and child development.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https://learning.nspcc.org.uk/child-health-development/attachment-early-years</a:t>
            </a:r>
            <a:r>
              <a:rPr lang="en-GB" sz="1400" dirty="0">
                <a:latin typeface="Arial" panose="020B0604020202020204" pitchFamily="34" charset="0"/>
                <a:cs typeface="Arial" panose="020B0604020202020204" pitchFamily="34" charset="0"/>
              </a:rPr>
              <a:t> (Accessed: 4 October 2026).</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Pardo-Cebrián, R., Pereira, G.L., Andrés-López, N. and Muñoz-Martínez, A. (2026) ‘Attachment in Psychotherapy: A Behavioural Approach and Clinical Implications’, </a:t>
            </a:r>
            <a:r>
              <a:rPr lang="en-GB" sz="1400" i="1" dirty="0">
                <a:latin typeface="Arial" panose="020B0604020202020204" pitchFamily="34" charset="0"/>
                <a:cs typeface="Arial" panose="020B0604020202020204" pitchFamily="34" charset="0"/>
              </a:rPr>
              <a:t>Behaviour and Social Issues</a:t>
            </a:r>
            <a:r>
              <a:rPr lang="en-GB" sz="1400" dirty="0">
                <a:latin typeface="Arial" panose="020B0604020202020204" pitchFamily="34" charset="0"/>
                <a:cs typeface="Arial" panose="020B0604020202020204" pitchFamily="34" charset="0"/>
              </a:rPr>
              <a:t>, pp.1-24.</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Roman, N.V., Mutiso, M.M., Alaji, F., Johannes, C., Demetriou, K., Nginase, A. and Olabiyi, O.J. (2026) </a:t>
            </a:r>
            <a:r>
              <a:rPr lang="en-GB" sz="1400" i="1" dirty="0">
                <a:latin typeface="Arial" panose="020B0604020202020204" pitchFamily="34" charset="0"/>
                <a:cs typeface="Arial" panose="020B0604020202020204" pitchFamily="34" charset="0"/>
              </a:rPr>
              <a:t>Trust as a Foundational Family Need in Contexts of Trauma: A South African Qualitative Study.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Family Relations</a:t>
            </a:r>
            <a:r>
              <a:rPr lang="en-GB" sz="1400" dirty="0">
                <a:latin typeface="Arial" panose="020B0604020202020204" pitchFamily="34" charset="0"/>
                <a:cs typeface="Arial" panose="020B0604020202020204" pitchFamily="34" charset="0"/>
              </a:rPr>
              <a:t>.</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Tripon, C. (2024) ‘Nurturing sustainable development: the interplay of parenting styles and SDGs in Children’s development’, </a:t>
            </a:r>
            <a:r>
              <a:rPr lang="en-GB" sz="1400" i="1" dirty="0">
                <a:latin typeface="Arial" panose="020B0604020202020204" pitchFamily="34" charset="0"/>
                <a:cs typeface="Arial" panose="020B0604020202020204" pitchFamily="34" charset="0"/>
              </a:rPr>
              <a:t>Children</a:t>
            </a:r>
            <a:r>
              <a:rPr lang="en-GB" sz="1400" dirty="0">
                <a:latin typeface="Arial" panose="020B0604020202020204" pitchFamily="34" charset="0"/>
                <a:cs typeface="Arial" panose="020B0604020202020204" pitchFamily="34" charset="0"/>
              </a:rPr>
              <a:t>, 11(6), p.695.</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Van der Horst, F.C., van Rosmalen, L. and van der Veer, R. (2025) ‘The American contribution to attachment theory: John Bowlby’s WHO trip to the USA in 1950 and the development of his ideas on separation and attachment’, </a:t>
            </a:r>
            <a:r>
              <a:rPr lang="en-GB" sz="1400" i="1" dirty="0">
                <a:latin typeface="Arial" panose="020B0604020202020204" pitchFamily="34" charset="0"/>
                <a:cs typeface="Arial" panose="020B0604020202020204" pitchFamily="34" charset="0"/>
              </a:rPr>
              <a:t>Attachment &amp; Human Development</a:t>
            </a:r>
            <a:r>
              <a:rPr lang="en-GB" sz="1400" dirty="0">
                <a:latin typeface="Arial" panose="020B0604020202020204" pitchFamily="34" charset="0"/>
                <a:cs typeface="Arial" panose="020B0604020202020204" pitchFamily="34" charset="0"/>
              </a:rPr>
              <a:t>, 27(5), pp.662-683.</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Vertel, A. (2023) ‘John Bowlby’s attachment theory as an alternative to psychoanalytic concepts of the early social-emotional development of a child’, </a:t>
            </a:r>
            <a:r>
              <a:rPr lang="en-GB" sz="1400" i="1" dirty="0">
                <a:latin typeface="Arial" panose="020B0604020202020204" pitchFamily="34" charset="0"/>
                <a:cs typeface="Arial" panose="020B0604020202020204" pitchFamily="34" charset="0"/>
              </a:rPr>
              <a:t>Naukovyi visnyk Melitopolskoho derzhavnoho pedahohichnoho universytetu. Seriia: Pedahohika–Scientific Bulletin of Melitopol State Pedagogical University. Series: Pedagogy, </a:t>
            </a:r>
            <a:r>
              <a:rPr lang="en-GB" sz="1400" dirty="0">
                <a:latin typeface="Arial" panose="020B0604020202020204" pitchFamily="34" charset="0"/>
                <a:cs typeface="Arial" panose="020B0604020202020204" pitchFamily="34" charset="0"/>
              </a:rPr>
              <a:t>2 </a:t>
            </a:r>
            <a:r>
              <a:rPr lang="en-GB" sz="1400" i="1" dirty="0">
                <a:latin typeface="Arial" panose="020B0604020202020204" pitchFamily="34" charset="0"/>
                <a:cs typeface="Arial" panose="020B0604020202020204" pitchFamily="34" charset="0"/>
              </a:rPr>
              <a:t>(31)</a:t>
            </a:r>
            <a:r>
              <a:rPr lang="en-GB" sz="1400" dirty="0">
                <a:latin typeface="Arial" panose="020B0604020202020204" pitchFamily="34" charset="0"/>
                <a:cs typeface="Arial" panose="020B0604020202020204" pitchFamily="34" charset="0"/>
              </a:rPr>
              <a:t>, pp.17-24. </a:t>
            </a:r>
          </a:p>
          <a:p>
            <a:pPr>
              <a:buFont typeface="Wingdings" pitchFamily="2" charset="2"/>
              <a:buChar char="v"/>
            </a:pPr>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Wright, A.C. and Kong, P. (2023) ‘Attachment theory’, </a:t>
            </a:r>
            <a:r>
              <a:rPr lang="en-GB" sz="1400" i="1" dirty="0">
                <a:latin typeface="Arial" panose="020B0604020202020204" pitchFamily="34" charset="0"/>
                <a:cs typeface="Arial" panose="020B0604020202020204" pitchFamily="34" charset="0"/>
              </a:rPr>
              <a:t>Working with families experiencing vulnerability: A partnership approach</a:t>
            </a:r>
            <a:r>
              <a:rPr lang="en-GB" sz="1400" dirty="0">
                <a:latin typeface="Arial" panose="020B0604020202020204" pitchFamily="34" charset="0"/>
                <a:cs typeface="Arial" panose="020B0604020202020204" pitchFamily="34" charset="0"/>
              </a:rPr>
              <a:t>, p. </a:t>
            </a:r>
            <a:r>
              <a:rPr lang="en-GB" sz="1400" i="1" dirty="0">
                <a:latin typeface="Arial" panose="020B0604020202020204" pitchFamily="34" charset="0"/>
                <a:cs typeface="Arial" panose="020B0604020202020204" pitchFamily="34" charset="0"/>
              </a:rPr>
              <a:t>79.</a:t>
            </a:r>
          </a:p>
          <a:p>
            <a:pPr>
              <a:buFont typeface="Wingdings" pitchFamily="2" charset="2"/>
              <a:buChar char="v"/>
            </a:pPr>
            <a:endParaRPr lang="en-GB" sz="1400" i="1" dirty="0">
              <a:latin typeface="Arial" panose="020B0604020202020204" pitchFamily="34" charset="0"/>
              <a:cs typeface="Arial" panose="020B0604020202020204" pitchFamily="34" charset="0"/>
            </a:endParaRPr>
          </a:p>
          <a:p>
            <a:pPr>
              <a:buFont typeface="Wingdings" pitchFamily="2" charset="2"/>
              <a:buChar char="v"/>
            </a:pPr>
            <a:r>
              <a:rPr lang="en-GB" sz="1400" dirty="0">
                <a:latin typeface="Arial" panose="020B0604020202020204" pitchFamily="34" charset="0"/>
                <a:cs typeface="Arial" panose="020B0604020202020204" pitchFamily="34" charset="0"/>
              </a:rPr>
              <a:t>Ye, Z., Wei, X., Zhang, J., Li, H. and Cao, J. (2024) ‘The impact of adverse childhood experiences on depression: The role of insecure attachment styles and emotion dysregulation strategies’, </a:t>
            </a:r>
            <a:r>
              <a:rPr lang="en-GB" sz="1400" i="1" dirty="0">
                <a:latin typeface="Arial" panose="020B0604020202020204" pitchFamily="34" charset="0"/>
                <a:cs typeface="Arial" panose="020B0604020202020204" pitchFamily="34" charset="0"/>
              </a:rPr>
              <a:t>Current Psychology</a:t>
            </a:r>
            <a:r>
              <a:rPr lang="en-GB" sz="1400" dirty="0">
                <a:latin typeface="Arial" panose="020B0604020202020204" pitchFamily="34" charset="0"/>
                <a:cs typeface="Arial" panose="020B0604020202020204" pitchFamily="34" charset="0"/>
              </a:rPr>
              <a:t>, 43(5), pp.4016-4026.</a:t>
            </a: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4203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396</TotalTime>
  <Words>1790</Words>
  <Application>Microsoft Macintosh PowerPoint</Application>
  <PresentationFormat>Widescreen</PresentationFormat>
  <Paragraphs>112</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   Lifespan Development: Applying Bowlby’s Attachment Theory to Shona   </vt:lpstr>
      <vt:lpstr>Shona’s situation and Developmental Needs</vt:lpstr>
      <vt:lpstr>Bowlby’s Attachment Theory</vt:lpstr>
      <vt:lpstr>Types of Attachment</vt:lpstr>
      <vt:lpstr>Applying Bowlby’s Attachment Theory to Shona</vt:lpstr>
      <vt:lpstr>How Bowlby's Attachment theory may affect Shona’s development</vt:lpstr>
      <vt:lpstr>Practical Strategies in the Nursery</vt:lpstr>
      <vt:lpstr>Nature and Nurture</vt:lpstr>
      <vt:lpstr>Critical Evaluation of Bowlby’s theory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Lifespan Development: Applying Erikson’s Psychosocial Theory to Shona   </dc:title>
  <dc:creator>Samina Mumtaz (2119016)</dc:creator>
  <cp:lastModifiedBy>Salma Mumtaz (2431990)</cp:lastModifiedBy>
  <cp:revision>35</cp:revision>
  <dcterms:created xsi:type="dcterms:W3CDTF">2026-10-05T18:18:56Z</dcterms:created>
  <dcterms:modified xsi:type="dcterms:W3CDTF">2026-10-09T06:27:39Z</dcterms:modified>
</cp:coreProperties>
</file>