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77" r:id="rId2"/>
    <p:sldId id="278" r:id="rId3"/>
    <p:sldId id="279" r:id="rId4"/>
    <p:sldId id="290" r:id="rId5"/>
    <p:sldId id="291" r:id="rId6"/>
    <p:sldId id="282" r:id="rId7"/>
    <p:sldId id="292" r:id="rId8"/>
    <p:sldId id="283" r:id="rId9"/>
    <p:sldId id="294" r:id="rId10"/>
    <p:sldId id="293" r:id="rId11"/>
    <p:sldId id="284" r:id="rId12"/>
    <p:sldId id="285" r:id="rId13"/>
    <p:sldId id="286" r:id="rId14"/>
    <p:sldId id="287" r:id="rId15"/>
    <p:sldId id="288" r:id="rId16"/>
    <p:sldId id="289"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77" d="100"/>
          <a:sy n="77" d="100"/>
        </p:scale>
        <p:origin x="-166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handoutMaster" Target="handoutMasters/handout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defRPr/>
            </a:pPr>
            <a:fld id="{D77C15C4-56F0-464F-9E8B-D398F3889ED5}" type="slidenum">
              <a:rPr lang="en-US" smtClean="0"/>
              <a:pPr>
                <a:defRPr/>
              </a:pPr>
              <a:t>4</a:t>
            </a:fld>
            <a:endParaRPr lang="en-US"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latin typeface="Arial"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defRPr/>
            </a:pPr>
            <a:fld id="{D03BD6C7-6D3F-2548-8D64-C00ABD92D5D3}" type="slidenum">
              <a:rPr lang="en-US" smtClean="0"/>
              <a:pPr>
                <a:defRPr/>
              </a:pPr>
              <a:t>5</a:t>
            </a:fld>
            <a:endParaRPr lang="en-US" smtClean="0"/>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latin typeface="Arial" charset="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defRPr/>
            </a:pPr>
            <a:fld id="{76840A38-5D78-B44D-A871-6D38CAF44F91}" type="slidenum">
              <a:rPr lang="en-US" smtClean="0"/>
              <a:pPr>
                <a:defRPr/>
              </a:pPr>
              <a:t>7</a:t>
            </a:fld>
            <a:endParaRPr lang="en-US" smtClean="0"/>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latin typeface="Arial" charset="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defRPr/>
            </a:pPr>
            <a:fld id="{D3785B4D-3FB9-A346-ACB7-69C1867090C5}" type="slidenum">
              <a:rPr lang="en-US" smtClean="0"/>
              <a:pPr>
                <a:defRPr/>
              </a:pPr>
              <a:t>9</a:t>
            </a:fld>
            <a:endParaRPr lang="en-US" smtClean="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latin typeface="Arial" charset="0"/>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defRPr/>
            </a:pPr>
            <a:fld id="{12A92C19-755C-3442-9B92-007DF4747397}" type="slidenum">
              <a:rPr lang="en-US" smtClean="0"/>
              <a:pPr>
                <a:defRPr/>
              </a:pPr>
              <a:t>10</a:t>
            </a:fld>
            <a:endParaRPr lang="en-US" smtClean="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a:lstStyle/>
          <a:p>
            <a:pPr eaLnBrk="1" hangingPunct="1">
              <a:defRPr/>
            </a:pPr>
            <a:endParaRPr lang="en-US">
              <a:latin typeface="Arial" charset="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28/06/20</a:t>
            </a:fld>
            <a:endParaRPr lang="en-GB" altLang="en-US"/>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28/06/20</a:t>
            </a:fld>
            <a:endParaRPr lang="en-GB" altLang="en-US"/>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28/06/20</a:t>
            </a:fld>
            <a:endParaRPr lang="en-GB" altLang="en-US"/>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28/06/20</a:t>
            </a:fld>
            <a:endParaRPr lang="en-GB" altLang="en-US"/>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28/06/20</a:t>
            </a:fld>
            <a:endParaRPr lang="en-GB" altLang="en-US"/>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28/06/20</a:t>
            </a:fld>
            <a:endParaRPr lang="en-GB" altLang="en-US"/>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19138" name="Rectangle 2">
            <a:extLst>
              <a:ext uri="{FF2B5EF4-FFF2-40B4-BE49-F238E27FC236}"/>
            </a:extLst>
          </p:cNvPr>
          <p:cNvSpPr>
            <a:spLocks noGrp="1" noChangeArrowheads="1"/>
          </p:cNvSpPr>
          <p:nvPr>
            <p:ph type="subTitle" idx="1"/>
          </p:nvPr>
        </p:nvSpPr>
        <p:spPr>
          <a:xfrm>
            <a:off x="2286000" y="3581400"/>
            <a:ext cx="5638800" cy="1905000"/>
          </a:xfrm>
        </p:spPr>
        <p:txBody>
          <a:bodyPr/>
          <a:lstStyle>
            <a:lvl1pPr marL="0" indent="0">
              <a:buFont typeface="Wingdings" panose="05000000000000000000" pitchFamily="2" charset="2"/>
              <a:buNone/>
              <a:defRPr/>
            </a:lvl1pPr>
          </a:lstStyle>
          <a:p>
            <a:pPr lvl="0"/>
            <a:r>
              <a:rPr lang="en-US" altLang="en-US" noProof="0"/>
              <a:t>Click to edit Master subtitle style</a:t>
            </a:r>
          </a:p>
        </p:txBody>
      </p:sp>
      <p:sp>
        <p:nvSpPr>
          <p:cNvPr id="3" name="Rectangle 3">
            <a:extLst>
              <a:ext uri="{FF2B5EF4-FFF2-40B4-BE49-F238E27FC236}"/>
            </a:extLst>
          </p:cNvPr>
          <p:cNvSpPr>
            <a:spLocks noGrp="1" noChangeArrowheads="1"/>
          </p:cNvSpPr>
          <p:nvPr>
            <p:ph type="dt" sz="half" idx="10"/>
          </p:nvPr>
        </p:nvSpPr>
        <p:spPr>
          <a:xfrm>
            <a:off x="685800" y="6248400"/>
            <a:ext cx="1905000" cy="457200"/>
          </a:xfrm>
        </p:spPr>
        <p:txBody>
          <a:bodyPr/>
          <a:lstStyle>
            <a:lvl1pPr>
              <a:defRPr/>
            </a:lvl1pPr>
          </a:lstStyle>
          <a:p>
            <a:pPr>
              <a:defRPr/>
            </a:pPr>
            <a:endParaRPr lang="en-US" altLang="en-US"/>
          </a:p>
        </p:txBody>
      </p:sp>
      <p:sp>
        <p:nvSpPr>
          <p:cNvPr id="4" name="Rectangle 4">
            <a:extLst>
              <a:ext uri="{FF2B5EF4-FFF2-40B4-BE49-F238E27FC236}"/>
            </a:extLst>
          </p:cNvPr>
          <p:cNvSpPr>
            <a:spLocks noGrp="1" noChangeArrowheads="1"/>
          </p:cNvSpPr>
          <p:nvPr>
            <p:ph type="ftr" sz="quarter" idx="11"/>
          </p:nvPr>
        </p:nvSpPr>
        <p:spPr>
          <a:xfrm>
            <a:off x="3124200" y="6248400"/>
            <a:ext cx="2895600" cy="457200"/>
          </a:xfrm>
          <a:prstGeom prst="rect">
            <a:avLst/>
          </a:prstGeom>
        </p:spPr>
        <p:txBody>
          <a:bodyPr/>
          <a:lstStyle>
            <a:lvl1pPr>
              <a:defRPr/>
            </a:lvl1pPr>
          </a:lstStyle>
          <a:p>
            <a:pPr>
              <a:defRPr/>
            </a:pPr>
            <a:endParaRPr lang="en-US" altLang="en-US"/>
          </a:p>
        </p:txBody>
      </p:sp>
      <p:sp>
        <p:nvSpPr>
          <p:cNvPr id="5" name="Rectangle 5">
            <a:extLst>
              <a:ext uri="{FF2B5EF4-FFF2-40B4-BE49-F238E27FC236}"/>
            </a:extLst>
          </p:cNvPr>
          <p:cNvSpPr>
            <a:spLocks noGrp="1" noChangeArrowheads="1"/>
          </p:cNvSpPr>
          <p:nvPr>
            <p:ph type="sldNum" sz="quarter" idx="12"/>
          </p:nvPr>
        </p:nvSpPr>
        <p:spPr>
          <a:xfrm>
            <a:off x="6553200" y="6248400"/>
            <a:ext cx="1905000" cy="457200"/>
          </a:xfrm>
        </p:spPr>
        <p:txBody>
          <a:bodyPr/>
          <a:lstStyle>
            <a:lvl1pPr>
              <a:defRPr smtClean="0"/>
            </a:lvl1pPr>
          </a:lstStyle>
          <a:p>
            <a:pPr>
              <a:defRPr/>
            </a:pPr>
            <a:fld id="{622B39EC-6F18-9647-9121-813CF72DE6CA}" type="slidenum">
              <a:rPr lang="en-US"/>
              <a:pPr>
                <a:defRPr/>
              </a:pPr>
              <a:t>‹#›</a:t>
            </a:fld>
            <a:endParaRPr lang="en-US"/>
          </a:p>
        </p:txBody>
      </p:sp>
    </p:spTree>
    <p:extLst>
      <p:ext uri="{BB962C8B-B14F-4D97-AF65-F5344CB8AC3E}">
        <p14:creationId xmlns:p14="http://schemas.microsoft.com/office/powerpoint/2010/main" val="13321753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28/06/20</a:t>
            </a:fld>
            <a:endParaRPr lang="en-GB" altLang="en-US"/>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jpeg"/><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7.jpeg"/><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jpeg"/><Relationship Id="rId5" Type="http://schemas.openxmlformats.org/officeDocument/2006/relationships/image" Target="../media/image10.png"/><Relationship Id="rId6" Type="http://schemas.openxmlformats.org/officeDocument/2006/relationships/image" Target="../media/image11.png"/><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Code</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a:t>
            </a:r>
            <a:r>
              <a:rPr lang="en-GB" altLang="en-US" sz="3600" b="1" dirty="0" smtClean="0">
                <a:solidFill>
                  <a:schemeClr val="accent2"/>
                </a:solidFill>
              </a:rPr>
              <a:t>Name: Digital Marketing</a:t>
            </a:r>
            <a:endParaRPr lang="en-GB" altLang="en-US" sz="3600" b="1" dirty="0">
              <a:solidFill>
                <a:schemeClr val="accent2"/>
              </a:solidFill>
            </a:endParaRPr>
          </a:p>
          <a:p>
            <a:pPr eaLnBrk="1" hangingPunct="1"/>
            <a:r>
              <a:rPr lang="en-GB" altLang="en-US" dirty="0">
                <a:solidFill>
                  <a:schemeClr val="accent2"/>
                </a:solidFill>
              </a:rPr>
              <a:t>Week </a:t>
            </a:r>
            <a:r>
              <a:rPr lang="en-GB" altLang="en-US" dirty="0" smtClean="0">
                <a:solidFill>
                  <a:schemeClr val="accent2"/>
                </a:solidFill>
              </a:rPr>
              <a:t>2</a:t>
            </a:r>
            <a:endParaRPr lang="en-GB" altLang="en-US" dirty="0">
              <a:solidFill>
                <a:schemeClr val="accent2"/>
              </a:solidFill>
            </a:endParaRPr>
          </a:p>
          <a:p>
            <a:pPr eaLnBrk="1" hangingPunct="1"/>
            <a:endParaRPr lang="en-GB" altLang="en-US" dirty="0" smtClean="0">
              <a:solidFill>
                <a:schemeClr val="accent2"/>
              </a:solidFill>
            </a:endParaRPr>
          </a:p>
          <a:p>
            <a:pPr eaLnBrk="1" hangingPunct="1"/>
            <a:r>
              <a:rPr lang="en-GB" altLang="en-US" dirty="0" smtClean="0">
                <a:solidFill>
                  <a:schemeClr val="accent2"/>
                </a:solidFill>
              </a:rPr>
              <a:t>Sadeque Shaikh</a:t>
            </a:r>
            <a:endParaRPr lang="en-GB" altLang="en-US" dirty="0">
              <a:solidFill>
                <a:schemeClr val="accent2"/>
              </a:solidFill>
            </a:endParaRPr>
          </a:p>
          <a:p>
            <a:pPr eaLnBrk="1" hangingPunct="1"/>
            <a:r>
              <a:rPr lang="en-GB" altLang="en-US" sz="4800" b="1" dirty="0" smtClean="0">
                <a:solidFill>
                  <a:schemeClr val="accent2"/>
                </a:solidFill>
              </a:rPr>
              <a:t> </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dirty="0"/>
              <a:t>Content</a:t>
            </a:r>
            <a:r>
              <a:rPr lang="en-GB" dirty="0" smtClean="0"/>
              <a:t>:</a:t>
            </a:r>
          </a:p>
          <a:p>
            <a:pPr marL="0" indent="0">
              <a:buNone/>
            </a:pPr>
            <a:r>
              <a:rPr lang="en-US" b="1" dirty="0">
                <a:latin typeface="Arial" charset="0"/>
              </a:rPr>
              <a:t>Customer Relations Management </a:t>
            </a:r>
            <a:r>
              <a:rPr lang="en-US" b="1" dirty="0" smtClean="0">
                <a:latin typeface="Arial" charset="0"/>
              </a:rPr>
              <a:t>Systems(CRM) </a:t>
            </a:r>
            <a:r>
              <a:rPr lang="en-US" b="1" dirty="0">
                <a:latin typeface="Arial" charset="0"/>
              </a:rPr>
              <a:t>and Digital Marketing </a:t>
            </a:r>
            <a:br>
              <a:rPr lang="en-US" b="1" dirty="0">
                <a:latin typeface="Arial" charset="0"/>
              </a:rPr>
            </a:b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pPr lvl="0">
              <a:lnSpc>
                <a:spcPct val="80000"/>
              </a:lnSpc>
              <a:spcBef>
                <a:spcPct val="50000"/>
              </a:spcBef>
              <a:defRPr/>
            </a:pPr>
            <a:r>
              <a:rPr lang="en-US" sz="2800" b="1" i="1" dirty="0">
                <a:effectLst>
                  <a:outerShdw blurRad="38100" dist="38100" dir="2700000" algn="tl">
                    <a:srgbClr val="DDDDDD"/>
                  </a:outerShdw>
                </a:effectLst>
                <a:latin typeface="Century" charset="0"/>
                <a:ea typeface="ＭＳ Ｐゴシック" charset="0"/>
                <a:cs typeface="ＭＳ Ｐゴシック" charset="0"/>
              </a:rPr>
              <a:t/>
            </a:r>
            <a:br>
              <a:rPr lang="en-US" sz="2800" b="1" i="1" dirty="0">
                <a:effectLst>
                  <a:outerShdw blurRad="38100" dist="38100" dir="2700000" algn="tl">
                    <a:srgbClr val="DDDDDD"/>
                  </a:outerShdw>
                </a:effectLst>
                <a:latin typeface="Century" charset="0"/>
                <a:ea typeface="ＭＳ Ｐゴシック" charset="0"/>
                <a:cs typeface="ＭＳ Ｐゴシック" charset="0"/>
              </a:rPr>
            </a:br>
            <a:r>
              <a:rPr lang="en-US" sz="2800" b="1" i="1" dirty="0" smtClean="0">
                <a:effectLst>
                  <a:outerShdw blurRad="38100" dist="38100" dir="2700000" algn="tl">
                    <a:srgbClr val="DDDDDD"/>
                  </a:outerShdw>
                </a:effectLst>
                <a:latin typeface="Century" charset="0"/>
                <a:ea typeface="ＭＳ Ｐゴシック" charset="0"/>
                <a:cs typeface="ＭＳ Ｐゴシック" charset="0"/>
              </a:rPr>
              <a:t>Relationship </a:t>
            </a:r>
            <a:r>
              <a:rPr lang="en-US" sz="2800" b="1" i="1" dirty="0">
                <a:effectLst>
                  <a:outerShdw blurRad="38100" dist="38100" dir="2700000" algn="tl">
                    <a:srgbClr val="DDDDDD"/>
                  </a:outerShdw>
                </a:effectLst>
                <a:latin typeface="Century" charset="0"/>
                <a:ea typeface="ＭＳ Ｐゴシック" charset="0"/>
                <a:cs typeface="ＭＳ Ｐゴシック" charset="0"/>
              </a:rPr>
              <a:t>Management (CRM)</a:t>
            </a:r>
            <a:r>
              <a:rPr lang="en-US" sz="2800" b="1" i="1" dirty="0" smtClean="0">
                <a:effectLst>
                  <a:outerShdw blurRad="38100" dist="38100" dir="2700000" algn="tl">
                    <a:srgbClr val="DDDDDD"/>
                  </a:outerShdw>
                </a:effectLst>
                <a:latin typeface="Century" charset="0"/>
                <a:ea typeface="ＭＳ Ｐゴシック" charset="0"/>
                <a:cs typeface="ＭＳ Ｐゴシック" charset="0"/>
              </a:rPr>
              <a:t>?</a:t>
            </a:r>
            <a:endParaRPr lang="en-US" dirty="0"/>
          </a:p>
        </p:txBody>
      </p:sp>
      <p:sp>
        <p:nvSpPr>
          <p:cNvPr id="3" name="Content Placeholder 2"/>
          <p:cNvSpPr>
            <a:spLocks noGrp="1"/>
          </p:cNvSpPr>
          <p:nvPr>
            <p:ph idx="1"/>
          </p:nvPr>
        </p:nvSpPr>
        <p:spPr>
          <a:xfrm>
            <a:off x="457200" y="1124744"/>
            <a:ext cx="8229600" cy="4392489"/>
          </a:xfrm>
        </p:spPr>
        <p:txBody>
          <a:bodyPr/>
          <a:lstStyle/>
          <a:p>
            <a:pPr lvl="0" eaLnBrk="1" hangingPunct="1">
              <a:lnSpc>
                <a:spcPct val="90000"/>
              </a:lnSpc>
              <a:spcBef>
                <a:spcPct val="50000"/>
              </a:spcBef>
              <a:buFont typeface="Wingdings" charset="0"/>
              <a:buChar char="q"/>
              <a:defRPr/>
            </a:pPr>
            <a:r>
              <a:rPr lang="en-US" sz="2200" dirty="0">
                <a:solidFill>
                  <a:srgbClr val="000000"/>
                </a:solidFill>
                <a:latin typeface="Arial" charset="0"/>
                <a:ea typeface="ＭＳ Ｐゴシック" charset="0"/>
                <a:cs typeface="ＭＳ Ｐゴシック" charset="0"/>
              </a:rPr>
              <a:t>The use of information technology to create a cross-functional enterprise system that integrates and automates many of the customer-serving processes in sales, marketing, and customer services that interact with a company’s customers</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Picture 10" descr="obr3588x_08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708920"/>
            <a:ext cx="4572000" cy="2959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8590088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iterate type="lt">
                                    <p:tmPct val="5000"/>
                                  </p:iterate>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2370" name="Text Box 2">
            <a:extLst>
              <a:ext uri="{FF2B5EF4-FFF2-40B4-BE49-F238E27FC236}"/>
            </a:extLst>
          </p:cNvPr>
          <p:cNvSpPr txBox="1">
            <a:spLocks noChangeArrowheads="1"/>
          </p:cNvSpPr>
          <p:nvPr/>
        </p:nvSpPr>
        <p:spPr bwMode="auto">
          <a:xfrm>
            <a:off x="0" y="404664"/>
            <a:ext cx="9144000" cy="4514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lnSpc>
                <a:spcPct val="80000"/>
              </a:lnSpc>
              <a:spcBef>
                <a:spcPct val="50000"/>
              </a:spcBef>
              <a:defRPr/>
            </a:pPr>
            <a:r>
              <a:rPr lang="en-US" sz="2800" b="1" dirty="0" smtClean="0">
                <a:solidFill>
                  <a:srgbClr val="000000"/>
                </a:solidFill>
                <a:effectLst>
                  <a:outerShdw blurRad="38100" dist="38100" dir="2700000" algn="tl">
                    <a:srgbClr val="DDDDDD"/>
                  </a:outerShdw>
                </a:effectLst>
                <a:latin typeface="Century" charset="0"/>
                <a:cs typeface="+mn-cs"/>
              </a:rPr>
              <a:t>Customer Relationship Management (CRM)</a:t>
            </a:r>
          </a:p>
        </p:txBody>
      </p:sp>
      <p:sp>
        <p:nvSpPr>
          <p:cNvPr id="1082374" name="Text Box 6"/>
          <p:cNvSpPr txBox="1">
            <a:spLocks noChangeArrowheads="1"/>
          </p:cNvSpPr>
          <p:nvPr/>
        </p:nvSpPr>
        <p:spPr bwMode="auto">
          <a:xfrm>
            <a:off x="228600" y="2025650"/>
            <a:ext cx="6096000" cy="210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5750" indent="-28575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Tx/>
              <a:buChar char="•"/>
              <a:defRPr/>
            </a:pPr>
            <a:r>
              <a:rPr lang="en-US" sz="2200" b="1" dirty="0" smtClean="0">
                <a:solidFill>
                  <a:srgbClr val="990000"/>
                </a:solidFill>
                <a:cs typeface="+mn-cs"/>
              </a:rPr>
              <a:t>Contact and Account Management:</a:t>
            </a:r>
            <a:r>
              <a:rPr lang="en-US" sz="2200" b="1" dirty="0" smtClean="0">
                <a:solidFill>
                  <a:srgbClr val="FFFF00"/>
                </a:solidFill>
                <a:cs typeface="+mn-cs"/>
              </a:rPr>
              <a:t> </a:t>
            </a:r>
            <a:r>
              <a:rPr lang="en-US" sz="2200" dirty="0" smtClean="0">
                <a:cs typeface="+mn-cs"/>
              </a:rPr>
              <a:t>helps sales, marketing, and service professionals capture and track relevant data about every past and planned contact with prospects and customers, as well as other business and life cycle events of customers</a:t>
            </a:r>
          </a:p>
        </p:txBody>
      </p:sp>
      <p:sp>
        <p:nvSpPr>
          <p:cNvPr id="1082375" name="Text Box 7"/>
          <p:cNvSpPr txBox="1">
            <a:spLocks noChangeArrowheads="1"/>
          </p:cNvSpPr>
          <p:nvPr/>
        </p:nvSpPr>
        <p:spPr bwMode="auto">
          <a:xfrm>
            <a:off x="228600" y="4160838"/>
            <a:ext cx="6172200" cy="1431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5750" indent="-28575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Tx/>
              <a:buChar char="•"/>
              <a:defRPr/>
            </a:pPr>
            <a:r>
              <a:rPr lang="en-US" sz="2200" b="1" dirty="0" smtClean="0">
                <a:solidFill>
                  <a:srgbClr val="990000"/>
                </a:solidFill>
                <a:cs typeface="+mn-cs"/>
              </a:rPr>
              <a:t>Sales:</a:t>
            </a:r>
            <a:r>
              <a:rPr lang="en-US" sz="2200" b="1" dirty="0" smtClean="0">
                <a:solidFill>
                  <a:srgbClr val="FFFF00"/>
                </a:solidFill>
                <a:cs typeface="+mn-cs"/>
              </a:rPr>
              <a:t> </a:t>
            </a:r>
            <a:r>
              <a:rPr lang="en-US" sz="2200" dirty="0" smtClean="0">
                <a:cs typeface="+mn-cs"/>
              </a:rPr>
              <a:t>provides sales reps with tools and company data sources needed to support and manage sales activities, and optimize cross-selling and up-selling</a:t>
            </a:r>
          </a:p>
        </p:txBody>
      </p:sp>
      <p:pic>
        <p:nvPicPr>
          <p:cNvPr id="1082378" name="Picture 10" descr="account_te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25" y="2055813"/>
            <a:ext cx="2771775" cy="186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2379" name="Picture 11" descr="cross selling ecov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4600" y="3949700"/>
            <a:ext cx="2476500" cy="1567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746080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82374"/>
                                        </p:tgtEl>
                                        <p:attrNameLst>
                                          <p:attrName>style.visibility</p:attrName>
                                        </p:attrNameLst>
                                      </p:cBhvr>
                                      <p:to>
                                        <p:strVal val="visible"/>
                                      </p:to>
                                    </p:set>
                                    <p:animEffect transition="in" filter="wipe(left)">
                                      <p:cBhvr>
                                        <p:cTn id="7" dur="1000"/>
                                        <p:tgtEl>
                                          <p:spTgt spid="1082374"/>
                                        </p:tgtEl>
                                      </p:cBhvr>
                                    </p:animEffect>
                                  </p:childTnLst>
                                </p:cTn>
                              </p:par>
                            </p:childTnLst>
                          </p:cTn>
                        </p:par>
                        <p:par>
                          <p:cTn id="8" fill="hold" nodeType="afterGroup">
                            <p:stCondLst>
                              <p:cond delay="1000"/>
                            </p:stCondLst>
                            <p:childTnLst>
                              <p:par>
                                <p:cTn id="9" presetID="2" presetClass="entr" presetSubtype="4" fill="hold" nodeType="afterEffect">
                                  <p:stCondLst>
                                    <p:cond delay="0"/>
                                  </p:stCondLst>
                                  <p:childTnLst>
                                    <p:set>
                                      <p:cBhvr>
                                        <p:cTn id="10" dur="1" fill="hold">
                                          <p:stCondLst>
                                            <p:cond delay="0"/>
                                          </p:stCondLst>
                                        </p:cTn>
                                        <p:tgtEl>
                                          <p:spTgt spid="1082378"/>
                                        </p:tgtEl>
                                        <p:attrNameLst>
                                          <p:attrName>style.visibility</p:attrName>
                                        </p:attrNameLst>
                                      </p:cBhvr>
                                      <p:to>
                                        <p:strVal val="visible"/>
                                      </p:to>
                                    </p:set>
                                    <p:anim calcmode="lin" valueType="num">
                                      <p:cBhvr additive="base">
                                        <p:cTn id="11" dur="500" fill="hold"/>
                                        <p:tgtEl>
                                          <p:spTgt spid="1082378"/>
                                        </p:tgtEl>
                                        <p:attrNameLst>
                                          <p:attrName>ppt_x</p:attrName>
                                        </p:attrNameLst>
                                      </p:cBhvr>
                                      <p:tavLst>
                                        <p:tav tm="0">
                                          <p:val>
                                            <p:strVal val="#ppt_x"/>
                                          </p:val>
                                        </p:tav>
                                        <p:tav tm="100000">
                                          <p:val>
                                            <p:strVal val="#ppt_x"/>
                                          </p:val>
                                        </p:tav>
                                      </p:tavLst>
                                    </p:anim>
                                    <p:anim calcmode="lin" valueType="num">
                                      <p:cBhvr additive="base">
                                        <p:cTn id="12" dur="500" fill="hold"/>
                                        <p:tgtEl>
                                          <p:spTgt spid="1082378"/>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1500"/>
                            </p:stCondLst>
                            <p:childTnLst>
                              <p:par>
                                <p:cTn id="14" presetID="22" presetClass="entr" presetSubtype="8" fill="hold" grpId="0" nodeType="afterEffect">
                                  <p:stCondLst>
                                    <p:cond delay="0"/>
                                  </p:stCondLst>
                                  <p:childTnLst>
                                    <p:set>
                                      <p:cBhvr>
                                        <p:cTn id="15" dur="1" fill="hold">
                                          <p:stCondLst>
                                            <p:cond delay="0"/>
                                          </p:stCondLst>
                                        </p:cTn>
                                        <p:tgtEl>
                                          <p:spTgt spid="1082375"/>
                                        </p:tgtEl>
                                        <p:attrNameLst>
                                          <p:attrName>style.visibility</p:attrName>
                                        </p:attrNameLst>
                                      </p:cBhvr>
                                      <p:to>
                                        <p:strVal val="visible"/>
                                      </p:to>
                                    </p:set>
                                    <p:animEffect transition="in" filter="wipe(left)">
                                      <p:cBhvr>
                                        <p:cTn id="16" dur="2000"/>
                                        <p:tgtEl>
                                          <p:spTgt spid="1082375"/>
                                        </p:tgtEl>
                                      </p:cBhvr>
                                    </p:animEffect>
                                  </p:childTnLst>
                                </p:cTn>
                              </p:par>
                            </p:childTnLst>
                          </p:cTn>
                        </p:par>
                        <p:par>
                          <p:cTn id="17" fill="hold" nodeType="afterGroup">
                            <p:stCondLst>
                              <p:cond delay="3500"/>
                            </p:stCondLst>
                            <p:childTnLst>
                              <p:par>
                                <p:cTn id="18" presetID="2" presetClass="entr" presetSubtype="4" fill="hold" nodeType="afterEffect">
                                  <p:stCondLst>
                                    <p:cond delay="0"/>
                                  </p:stCondLst>
                                  <p:childTnLst>
                                    <p:set>
                                      <p:cBhvr>
                                        <p:cTn id="19" dur="1" fill="hold">
                                          <p:stCondLst>
                                            <p:cond delay="0"/>
                                          </p:stCondLst>
                                        </p:cTn>
                                        <p:tgtEl>
                                          <p:spTgt spid="1082379"/>
                                        </p:tgtEl>
                                        <p:attrNameLst>
                                          <p:attrName>style.visibility</p:attrName>
                                        </p:attrNameLst>
                                      </p:cBhvr>
                                      <p:to>
                                        <p:strVal val="visible"/>
                                      </p:to>
                                    </p:set>
                                    <p:anim calcmode="lin" valueType="num">
                                      <p:cBhvr additive="base">
                                        <p:cTn id="20" dur="500" fill="hold"/>
                                        <p:tgtEl>
                                          <p:spTgt spid="1082379"/>
                                        </p:tgtEl>
                                        <p:attrNameLst>
                                          <p:attrName>ppt_x</p:attrName>
                                        </p:attrNameLst>
                                      </p:cBhvr>
                                      <p:tavLst>
                                        <p:tav tm="0">
                                          <p:val>
                                            <p:strVal val="#ppt_x"/>
                                          </p:val>
                                        </p:tav>
                                        <p:tav tm="100000">
                                          <p:val>
                                            <p:strVal val="#ppt_x"/>
                                          </p:val>
                                        </p:tav>
                                      </p:tavLst>
                                    </p:anim>
                                    <p:anim calcmode="lin" valueType="num">
                                      <p:cBhvr additive="base">
                                        <p:cTn id="21" dur="500" fill="hold"/>
                                        <p:tgtEl>
                                          <p:spTgt spid="108237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2374" grpId="0"/>
      <p:bldP spid="108237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4418" name="Text Box 2">
            <a:extLst>
              <a:ext uri="{FF2B5EF4-FFF2-40B4-BE49-F238E27FC236}"/>
            </a:extLst>
          </p:cNvPr>
          <p:cNvSpPr txBox="1">
            <a:spLocks noChangeArrowheads="1"/>
          </p:cNvSpPr>
          <p:nvPr/>
        </p:nvSpPr>
        <p:spPr bwMode="auto">
          <a:xfrm>
            <a:off x="0" y="1471613"/>
            <a:ext cx="9144000" cy="4514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lnSpc>
                <a:spcPct val="80000"/>
              </a:lnSpc>
              <a:spcBef>
                <a:spcPct val="50000"/>
              </a:spcBef>
              <a:defRPr/>
            </a:pPr>
            <a:r>
              <a:rPr lang="en-US" sz="2800" b="1" dirty="0" smtClean="0">
                <a:solidFill>
                  <a:srgbClr val="000000"/>
                </a:solidFill>
                <a:effectLst>
                  <a:outerShdw blurRad="38100" dist="38100" dir="2700000" algn="tl">
                    <a:srgbClr val="DDDDDD"/>
                  </a:outerShdw>
                </a:effectLst>
                <a:latin typeface="Century" charset="0"/>
                <a:cs typeface="+mn-cs"/>
              </a:rPr>
              <a:t>Customer Relationship Management (CRM)</a:t>
            </a:r>
          </a:p>
        </p:txBody>
      </p:sp>
      <p:sp>
        <p:nvSpPr>
          <p:cNvPr id="1084419" name="Text Box 3"/>
          <p:cNvSpPr txBox="1">
            <a:spLocks noChangeArrowheads="1"/>
          </p:cNvSpPr>
          <p:nvPr/>
        </p:nvSpPr>
        <p:spPr bwMode="auto">
          <a:xfrm>
            <a:off x="228600" y="2025650"/>
            <a:ext cx="6096000" cy="210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5750" indent="-28575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Tx/>
              <a:buChar char="•"/>
              <a:defRPr/>
            </a:pPr>
            <a:r>
              <a:rPr lang="en-US" sz="2200" b="1" dirty="0" smtClean="0">
                <a:solidFill>
                  <a:srgbClr val="990000"/>
                </a:solidFill>
                <a:cs typeface="+mn-cs"/>
              </a:rPr>
              <a:t>Marketing Fulfillment:</a:t>
            </a:r>
            <a:r>
              <a:rPr lang="en-US" sz="2200" b="1" dirty="0" smtClean="0">
                <a:solidFill>
                  <a:srgbClr val="FFFF00"/>
                </a:solidFill>
                <a:cs typeface="+mn-cs"/>
              </a:rPr>
              <a:t> </a:t>
            </a:r>
            <a:r>
              <a:rPr lang="en-US" sz="2200" dirty="0" smtClean="0">
                <a:cs typeface="+mn-cs"/>
              </a:rPr>
              <a:t>help marketing professionals accomplish direct marketing campaigns by automating such tasks as qualifying leads for targeted marketing, and scheduling and tracking direct marketing mailings</a:t>
            </a:r>
          </a:p>
        </p:txBody>
      </p:sp>
      <p:sp>
        <p:nvSpPr>
          <p:cNvPr id="1084420" name="Text Box 4"/>
          <p:cNvSpPr txBox="1">
            <a:spLocks noChangeArrowheads="1"/>
          </p:cNvSpPr>
          <p:nvPr/>
        </p:nvSpPr>
        <p:spPr bwMode="auto">
          <a:xfrm>
            <a:off x="228600" y="4160838"/>
            <a:ext cx="6172200" cy="1431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5750" indent="-28575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Tx/>
              <a:buChar char="•"/>
              <a:defRPr/>
            </a:pPr>
            <a:r>
              <a:rPr lang="en-US" sz="2200" b="1" dirty="0" smtClean="0">
                <a:solidFill>
                  <a:srgbClr val="990000"/>
                </a:solidFill>
                <a:cs typeface="+mn-cs"/>
              </a:rPr>
              <a:t>Customer Service and Support:</a:t>
            </a:r>
            <a:r>
              <a:rPr lang="en-US" sz="2200" b="1" dirty="0" smtClean="0">
                <a:solidFill>
                  <a:srgbClr val="FFFF00"/>
                </a:solidFill>
                <a:cs typeface="+mn-cs"/>
              </a:rPr>
              <a:t> </a:t>
            </a:r>
            <a:r>
              <a:rPr lang="en-US" sz="2200" dirty="0" smtClean="0">
                <a:cs typeface="+mn-cs"/>
              </a:rPr>
              <a:t>provides service reps with software tools and real-time access to the common customer database shared by sales and marketing professionals</a:t>
            </a:r>
          </a:p>
        </p:txBody>
      </p:sp>
      <p:pic>
        <p:nvPicPr>
          <p:cNvPr id="1084421" name="Picture 5" descr="massmai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2057400"/>
            <a:ext cx="194310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4422" name="Picture 6" descr="mktfulfillme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9400" y="4114800"/>
            <a:ext cx="1965325" cy="1546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594926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84419"/>
                                        </p:tgtEl>
                                        <p:attrNameLst>
                                          <p:attrName>style.visibility</p:attrName>
                                        </p:attrNameLst>
                                      </p:cBhvr>
                                      <p:to>
                                        <p:strVal val="visible"/>
                                      </p:to>
                                    </p:set>
                                    <p:animEffect transition="in" filter="wipe(left)">
                                      <p:cBhvr>
                                        <p:cTn id="7" dur="1000"/>
                                        <p:tgtEl>
                                          <p:spTgt spid="1084419"/>
                                        </p:tgtEl>
                                      </p:cBhvr>
                                    </p:animEffect>
                                  </p:childTnLst>
                                </p:cTn>
                              </p:par>
                              <p:par>
                                <p:cTn id="8" presetID="2" presetClass="entr" presetSubtype="2" fill="hold" nodeType="withEffect">
                                  <p:stCondLst>
                                    <p:cond delay="0"/>
                                  </p:stCondLst>
                                  <p:childTnLst>
                                    <p:set>
                                      <p:cBhvr>
                                        <p:cTn id="9" dur="1" fill="hold">
                                          <p:stCondLst>
                                            <p:cond delay="0"/>
                                          </p:stCondLst>
                                        </p:cTn>
                                        <p:tgtEl>
                                          <p:spTgt spid="1084421"/>
                                        </p:tgtEl>
                                        <p:attrNameLst>
                                          <p:attrName>style.visibility</p:attrName>
                                        </p:attrNameLst>
                                      </p:cBhvr>
                                      <p:to>
                                        <p:strVal val="visible"/>
                                      </p:to>
                                    </p:set>
                                    <p:anim calcmode="lin" valueType="num">
                                      <p:cBhvr additive="base">
                                        <p:cTn id="10" dur="1000" fill="hold"/>
                                        <p:tgtEl>
                                          <p:spTgt spid="1084421"/>
                                        </p:tgtEl>
                                        <p:attrNameLst>
                                          <p:attrName>ppt_x</p:attrName>
                                        </p:attrNameLst>
                                      </p:cBhvr>
                                      <p:tavLst>
                                        <p:tav tm="0">
                                          <p:val>
                                            <p:strVal val="1+#ppt_w/2"/>
                                          </p:val>
                                        </p:tav>
                                        <p:tav tm="100000">
                                          <p:val>
                                            <p:strVal val="#ppt_x"/>
                                          </p:val>
                                        </p:tav>
                                      </p:tavLst>
                                    </p:anim>
                                    <p:anim calcmode="lin" valueType="num">
                                      <p:cBhvr additive="base">
                                        <p:cTn id="11" dur="1000" fill="hold"/>
                                        <p:tgtEl>
                                          <p:spTgt spid="1084421"/>
                                        </p:tgtEl>
                                        <p:attrNameLst>
                                          <p:attrName>ppt_y</p:attrName>
                                        </p:attrNameLst>
                                      </p:cBhvr>
                                      <p:tavLst>
                                        <p:tav tm="0">
                                          <p:val>
                                            <p:strVal val="#ppt_y"/>
                                          </p:val>
                                        </p:tav>
                                        <p:tav tm="100000">
                                          <p:val>
                                            <p:strVal val="#ppt_y"/>
                                          </p:val>
                                        </p:tav>
                                      </p:tavLst>
                                    </p:anim>
                                  </p:childTnLst>
                                </p:cTn>
                              </p:par>
                            </p:childTnLst>
                          </p:cTn>
                        </p:par>
                        <p:par>
                          <p:cTn id="12" fill="hold" nodeType="afterGroup">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1084420"/>
                                        </p:tgtEl>
                                        <p:attrNameLst>
                                          <p:attrName>style.visibility</p:attrName>
                                        </p:attrNameLst>
                                      </p:cBhvr>
                                      <p:to>
                                        <p:strVal val="visible"/>
                                      </p:to>
                                    </p:set>
                                    <p:animEffect transition="in" filter="wipe(left)">
                                      <p:cBhvr>
                                        <p:cTn id="15" dur="2000"/>
                                        <p:tgtEl>
                                          <p:spTgt spid="1084420"/>
                                        </p:tgtEl>
                                      </p:cBhvr>
                                    </p:animEffect>
                                  </p:childTnLst>
                                </p:cTn>
                              </p:par>
                              <p:par>
                                <p:cTn id="16" presetID="2" presetClass="entr" presetSubtype="2" fill="hold" nodeType="withEffect">
                                  <p:stCondLst>
                                    <p:cond delay="0"/>
                                  </p:stCondLst>
                                  <p:childTnLst>
                                    <p:set>
                                      <p:cBhvr>
                                        <p:cTn id="17" dur="1" fill="hold">
                                          <p:stCondLst>
                                            <p:cond delay="0"/>
                                          </p:stCondLst>
                                        </p:cTn>
                                        <p:tgtEl>
                                          <p:spTgt spid="1084422"/>
                                        </p:tgtEl>
                                        <p:attrNameLst>
                                          <p:attrName>style.visibility</p:attrName>
                                        </p:attrNameLst>
                                      </p:cBhvr>
                                      <p:to>
                                        <p:strVal val="visible"/>
                                      </p:to>
                                    </p:set>
                                    <p:anim calcmode="lin" valueType="num">
                                      <p:cBhvr additive="base">
                                        <p:cTn id="18" dur="2000" fill="hold"/>
                                        <p:tgtEl>
                                          <p:spTgt spid="1084422"/>
                                        </p:tgtEl>
                                        <p:attrNameLst>
                                          <p:attrName>ppt_x</p:attrName>
                                        </p:attrNameLst>
                                      </p:cBhvr>
                                      <p:tavLst>
                                        <p:tav tm="0">
                                          <p:val>
                                            <p:strVal val="1+#ppt_w/2"/>
                                          </p:val>
                                        </p:tav>
                                        <p:tav tm="100000">
                                          <p:val>
                                            <p:strVal val="#ppt_x"/>
                                          </p:val>
                                        </p:tav>
                                      </p:tavLst>
                                    </p:anim>
                                    <p:anim calcmode="lin" valueType="num">
                                      <p:cBhvr additive="base">
                                        <p:cTn id="19" dur="2000" fill="hold"/>
                                        <p:tgtEl>
                                          <p:spTgt spid="10844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4419" grpId="0"/>
      <p:bldP spid="10844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 Commerce Classifications</a:t>
            </a:r>
            <a:endParaRPr lang="en-US" dirty="0"/>
          </a:p>
        </p:txBody>
      </p:sp>
      <p:sp>
        <p:nvSpPr>
          <p:cNvPr id="3" name="Content Placeholder 2"/>
          <p:cNvSpPr>
            <a:spLocks noGrp="1"/>
          </p:cNvSpPr>
          <p:nvPr>
            <p:ph idx="1"/>
          </p:nvPr>
        </p:nvSpPr>
        <p:spPr>
          <a:xfrm>
            <a:off x="457200" y="1268760"/>
            <a:ext cx="8229600" cy="4248473"/>
          </a:xfrm>
        </p:spPr>
        <p:txBody>
          <a:bodyPr/>
          <a:lstStyle/>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090777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86474" name="Picture 10" descr="Southwest_Rapid_Rewar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2343150"/>
            <a:ext cx="2584450" cy="1949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86466" name="Text Box 2">
            <a:extLst>
              <a:ext uri="{FF2B5EF4-FFF2-40B4-BE49-F238E27FC236}"/>
            </a:extLst>
          </p:cNvPr>
          <p:cNvSpPr txBox="1">
            <a:spLocks noChangeArrowheads="1"/>
          </p:cNvSpPr>
          <p:nvPr/>
        </p:nvSpPr>
        <p:spPr bwMode="auto">
          <a:xfrm>
            <a:off x="323528" y="188640"/>
            <a:ext cx="8820472" cy="4514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lnSpc>
                <a:spcPct val="80000"/>
              </a:lnSpc>
              <a:spcBef>
                <a:spcPct val="50000"/>
              </a:spcBef>
              <a:defRPr/>
            </a:pPr>
            <a:r>
              <a:rPr lang="en-US" sz="2800" b="1" i="1" dirty="0" smtClean="0">
                <a:solidFill>
                  <a:srgbClr val="000000"/>
                </a:solidFill>
                <a:effectLst>
                  <a:outerShdw blurRad="38100" dist="38100" dir="2700000" algn="tl">
                    <a:srgbClr val="DDDDDD"/>
                  </a:outerShdw>
                </a:effectLst>
                <a:latin typeface="Century" charset="0"/>
                <a:cs typeface="+mn-cs"/>
              </a:rPr>
              <a:t>Customer Relationship Management (CRM)</a:t>
            </a:r>
          </a:p>
        </p:txBody>
      </p:sp>
      <p:sp>
        <p:nvSpPr>
          <p:cNvPr id="1086467" name="Text Box 3"/>
          <p:cNvSpPr txBox="1">
            <a:spLocks noChangeArrowheads="1"/>
          </p:cNvSpPr>
          <p:nvPr/>
        </p:nvSpPr>
        <p:spPr bwMode="auto">
          <a:xfrm>
            <a:off x="228600" y="2025650"/>
            <a:ext cx="8686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5750" indent="-28575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Tx/>
              <a:buChar char="•"/>
              <a:defRPr/>
            </a:pPr>
            <a:r>
              <a:rPr lang="en-US" sz="2200" b="1" dirty="0" smtClean="0">
                <a:solidFill>
                  <a:srgbClr val="990000"/>
                </a:solidFill>
                <a:cs typeface="+mn-cs"/>
              </a:rPr>
              <a:t>Retention and Loyalty Programs:</a:t>
            </a:r>
            <a:r>
              <a:rPr lang="en-US" sz="2200" b="1" dirty="0" smtClean="0">
                <a:solidFill>
                  <a:srgbClr val="FFFF00"/>
                </a:solidFill>
                <a:cs typeface="+mn-cs"/>
              </a:rPr>
              <a:t> </a:t>
            </a:r>
            <a:r>
              <a:rPr lang="en-US" sz="2200" dirty="0" smtClean="0">
                <a:cs typeface="+mn-cs"/>
              </a:rPr>
              <a:t>help a company identify, reward, and market to their most loyal and profitable customers</a:t>
            </a:r>
          </a:p>
        </p:txBody>
      </p:sp>
      <p:pic>
        <p:nvPicPr>
          <p:cNvPr id="1086471" name="Picture 7" descr="AlbertsonsCar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4475" y="4293096"/>
            <a:ext cx="2524125" cy="1440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6472" name="Picture 8" descr="GoldCrownCardPurpl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6350" y="4365105"/>
            <a:ext cx="2609850" cy="1152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6473" name="Picture 9" descr="hotel_radiss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05400" y="2971801"/>
            <a:ext cx="2667000" cy="1105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14613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86467"/>
                                        </p:tgtEl>
                                        <p:attrNameLst>
                                          <p:attrName>style.visibility</p:attrName>
                                        </p:attrNameLst>
                                      </p:cBhvr>
                                      <p:to>
                                        <p:strVal val="visible"/>
                                      </p:to>
                                    </p:set>
                                    <p:animEffect transition="in" filter="wipe(left)">
                                      <p:cBhvr>
                                        <p:cTn id="7" dur="1000"/>
                                        <p:tgtEl>
                                          <p:spTgt spid="1086467"/>
                                        </p:tgtEl>
                                      </p:cBhvr>
                                    </p:animEffect>
                                  </p:childTnLst>
                                </p:cTn>
                              </p:par>
                            </p:childTnLst>
                          </p:cTn>
                        </p:par>
                        <p:par>
                          <p:cTn id="8" fill="hold" nodeType="afterGroup">
                            <p:stCondLst>
                              <p:cond delay="1000"/>
                            </p:stCondLst>
                            <p:childTnLst>
                              <p:par>
                                <p:cTn id="9" presetID="47" presetClass="entr" presetSubtype="0" fill="hold" nodeType="afterEffect">
                                  <p:stCondLst>
                                    <p:cond delay="0"/>
                                  </p:stCondLst>
                                  <p:childTnLst>
                                    <p:set>
                                      <p:cBhvr>
                                        <p:cTn id="10" dur="1" fill="hold">
                                          <p:stCondLst>
                                            <p:cond delay="0"/>
                                          </p:stCondLst>
                                        </p:cTn>
                                        <p:tgtEl>
                                          <p:spTgt spid="1086474"/>
                                        </p:tgtEl>
                                        <p:attrNameLst>
                                          <p:attrName>style.visibility</p:attrName>
                                        </p:attrNameLst>
                                      </p:cBhvr>
                                      <p:to>
                                        <p:strVal val="visible"/>
                                      </p:to>
                                    </p:set>
                                    <p:animEffect transition="in" filter="fade">
                                      <p:cBhvr>
                                        <p:cTn id="11" dur="1000"/>
                                        <p:tgtEl>
                                          <p:spTgt spid="1086474"/>
                                        </p:tgtEl>
                                      </p:cBhvr>
                                    </p:animEffect>
                                    <p:anim calcmode="lin" valueType="num">
                                      <p:cBhvr>
                                        <p:cTn id="12" dur="1000" fill="hold"/>
                                        <p:tgtEl>
                                          <p:spTgt spid="1086474"/>
                                        </p:tgtEl>
                                        <p:attrNameLst>
                                          <p:attrName>ppt_x</p:attrName>
                                        </p:attrNameLst>
                                      </p:cBhvr>
                                      <p:tavLst>
                                        <p:tav tm="0">
                                          <p:val>
                                            <p:strVal val="#ppt_x"/>
                                          </p:val>
                                        </p:tav>
                                        <p:tav tm="100000">
                                          <p:val>
                                            <p:strVal val="#ppt_x"/>
                                          </p:val>
                                        </p:tav>
                                      </p:tavLst>
                                    </p:anim>
                                    <p:anim calcmode="lin" valueType="num">
                                      <p:cBhvr>
                                        <p:cTn id="13" dur="1000" fill="hold"/>
                                        <p:tgtEl>
                                          <p:spTgt spid="1086474"/>
                                        </p:tgtEl>
                                        <p:attrNameLst>
                                          <p:attrName>ppt_y</p:attrName>
                                        </p:attrNameLst>
                                      </p:cBhvr>
                                      <p:tavLst>
                                        <p:tav tm="0">
                                          <p:val>
                                            <p:strVal val="#ppt_y-.1"/>
                                          </p:val>
                                        </p:tav>
                                        <p:tav tm="100000">
                                          <p:val>
                                            <p:strVal val="#ppt_y"/>
                                          </p:val>
                                        </p:tav>
                                      </p:tavLst>
                                    </p:anim>
                                  </p:childTnLst>
                                </p:cTn>
                              </p:par>
                              <p:par>
                                <p:cTn id="14" presetID="47" presetClass="entr" presetSubtype="0" fill="hold" nodeType="withEffect">
                                  <p:stCondLst>
                                    <p:cond delay="0"/>
                                  </p:stCondLst>
                                  <p:childTnLst>
                                    <p:set>
                                      <p:cBhvr>
                                        <p:cTn id="15" dur="1" fill="hold">
                                          <p:stCondLst>
                                            <p:cond delay="0"/>
                                          </p:stCondLst>
                                        </p:cTn>
                                        <p:tgtEl>
                                          <p:spTgt spid="1086473"/>
                                        </p:tgtEl>
                                        <p:attrNameLst>
                                          <p:attrName>style.visibility</p:attrName>
                                        </p:attrNameLst>
                                      </p:cBhvr>
                                      <p:to>
                                        <p:strVal val="visible"/>
                                      </p:to>
                                    </p:set>
                                    <p:animEffect transition="in" filter="fade">
                                      <p:cBhvr>
                                        <p:cTn id="16" dur="1000"/>
                                        <p:tgtEl>
                                          <p:spTgt spid="1086473"/>
                                        </p:tgtEl>
                                      </p:cBhvr>
                                    </p:animEffect>
                                    <p:anim calcmode="lin" valueType="num">
                                      <p:cBhvr>
                                        <p:cTn id="17" dur="1000" fill="hold"/>
                                        <p:tgtEl>
                                          <p:spTgt spid="1086473"/>
                                        </p:tgtEl>
                                        <p:attrNameLst>
                                          <p:attrName>ppt_x</p:attrName>
                                        </p:attrNameLst>
                                      </p:cBhvr>
                                      <p:tavLst>
                                        <p:tav tm="0">
                                          <p:val>
                                            <p:strVal val="#ppt_x"/>
                                          </p:val>
                                        </p:tav>
                                        <p:tav tm="100000">
                                          <p:val>
                                            <p:strVal val="#ppt_x"/>
                                          </p:val>
                                        </p:tav>
                                      </p:tavLst>
                                    </p:anim>
                                    <p:anim calcmode="lin" valueType="num">
                                      <p:cBhvr>
                                        <p:cTn id="18" dur="1000" fill="hold"/>
                                        <p:tgtEl>
                                          <p:spTgt spid="1086473"/>
                                        </p:tgtEl>
                                        <p:attrNameLst>
                                          <p:attrName>ppt_y</p:attrName>
                                        </p:attrNameLst>
                                      </p:cBhvr>
                                      <p:tavLst>
                                        <p:tav tm="0">
                                          <p:val>
                                            <p:strVal val="#ppt_y-.1"/>
                                          </p:val>
                                        </p:tav>
                                        <p:tav tm="100000">
                                          <p:val>
                                            <p:strVal val="#ppt_y"/>
                                          </p:val>
                                        </p:tav>
                                      </p:tavLst>
                                    </p:anim>
                                  </p:childTnLst>
                                </p:cTn>
                              </p:par>
                            </p:childTnLst>
                          </p:cTn>
                        </p:par>
                        <p:par>
                          <p:cTn id="19" fill="hold" nodeType="afterGroup">
                            <p:stCondLst>
                              <p:cond delay="2000"/>
                            </p:stCondLst>
                            <p:childTnLst>
                              <p:par>
                                <p:cTn id="20" presetID="47" presetClass="entr" presetSubtype="0" fill="hold" nodeType="afterEffect">
                                  <p:stCondLst>
                                    <p:cond delay="0"/>
                                  </p:stCondLst>
                                  <p:childTnLst>
                                    <p:set>
                                      <p:cBhvr>
                                        <p:cTn id="21" dur="1" fill="hold">
                                          <p:stCondLst>
                                            <p:cond delay="0"/>
                                          </p:stCondLst>
                                        </p:cTn>
                                        <p:tgtEl>
                                          <p:spTgt spid="1086471"/>
                                        </p:tgtEl>
                                        <p:attrNameLst>
                                          <p:attrName>style.visibility</p:attrName>
                                        </p:attrNameLst>
                                      </p:cBhvr>
                                      <p:to>
                                        <p:strVal val="visible"/>
                                      </p:to>
                                    </p:set>
                                    <p:animEffect transition="in" filter="fade">
                                      <p:cBhvr>
                                        <p:cTn id="22" dur="1000"/>
                                        <p:tgtEl>
                                          <p:spTgt spid="1086471"/>
                                        </p:tgtEl>
                                      </p:cBhvr>
                                    </p:animEffect>
                                    <p:anim calcmode="lin" valueType="num">
                                      <p:cBhvr>
                                        <p:cTn id="23" dur="1000" fill="hold"/>
                                        <p:tgtEl>
                                          <p:spTgt spid="1086471"/>
                                        </p:tgtEl>
                                        <p:attrNameLst>
                                          <p:attrName>ppt_x</p:attrName>
                                        </p:attrNameLst>
                                      </p:cBhvr>
                                      <p:tavLst>
                                        <p:tav tm="0">
                                          <p:val>
                                            <p:strVal val="#ppt_x"/>
                                          </p:val>
                                        </p:tav>
                                        <p:tav tm="100000">
                                          <p:val>
                                            <p:strVal val="#ppt_x"/>
                                          </p:val>
                                        </p:tav>
                                      </p:tavLst>
                                    </p:anim>
                                    <p:anim calcmode="lin" valueType="num">
                                      <p:cBhvr>
                                        <p:cTn id="24" dur="1000" fill="hold"/>
                                        <p:tgtEl>
                                          <p:spTgt spid="1086471"/>
                                        </p:tgtEl>
                                        <p:attrNameLst>
                                          <p:attrName>ppt_y</p:attrName>
                                        </p:attrNameLst>
                                      </p:cBhvr>
                                      <p:tavLst>
                                        <p:tav tm="0">
                                          <p:val>
                                            <p:strVal val="#ppt_y-.1"/>
                                          </p:val>
                                        </p:tav>
                                        <p:tav tm="100000">
                                          <p:val>
                                            <p:strVal val="#ppt_y"/>
                                          </p:val>
                                        </p:tav>
                                      </p:tavLst>
                                    </p:anim>
                                  </p:childTnLst>
                                </p:cTn>
                              </p:par>
                              <p:par>
                                <p:cTn id="25" presetID="47" presetClass="entr" presetSubtype="0" fill="hold" nodeType="withEffect">
                                  <p:stCondLst>
                                    <p:cond delay="0"/>
                                  </p:stCondLst>
                                  <p:childTnLst>
                                    <p:set>
                                      <p:cBhvr>
                                        <p:cTn id="26" dur="1" fill="hold">
                                          <p:stCondLst>
                                            <p:cond delay="0"/>
                                          </p:stCondLst>
                                        </p:cTn>
                                        <p:tgtEl>
                                          <p:spTgt spid="1086472"/>
                                        </p:tgtEl>
                                        <p:attrNameLst>
                                          <p:attrName>style.visibility</p:attrName>
                                        </p:attrNameLst>
                                      </p:cBhvr>
                                      <p:to>
                                        <p:strVal val="visible"/>
                                      </p:to>
                                    </p:set>
                                    <p:animEffect transition="in" filter="fade">
                                      <p:cBhvr>
                                        <p:cTn id="27" dur="1000"/>
                                        <p:tgtEl>
                                          <p:spTgt spid="1086472"/>
                                        </p:tgtEl>
                                      </p:cBhvr>
                                    </p:animEffect>
                                    <p:anim calcmode="lin" valueType="num">
                                      <p:cBhvr>
                                        <p:cTn id="28" dur="1000" fill="hold"/>
                                        <p:tgtEl>
                                          <p:spTgt spid="1086472"/>
                                        </p:tgtEl>
                                        <p:attrNameLst>
                                          <p:attrName>ppt_x</p:attrName>
                                        </p:attrNameLst>
                                      </p:cBhvr>
                                      <p:tavLst>
                                        <p:tav tm="0">
                                          <p:val>
                                            <p:strVal val="#ppt_x"/>
                                          </p:val>
                                        </p:tav>
                                        <p:tav tm="100000">
                                          <p:val>
                                            <p:strVal val="#ppt_x"/>
                                          </p:val>
                                        </p:tav>
                                      </p:tavLst>
                                    </p:anim>
                                    <p:anim calcmode="lin" valueType="num">
                                      <p:cBhvr>
                                        <p:cTn id="29" dur="1000" fill="hold"/>
                                        <p:tgtEl>
                                          <p:spTgt spid="10864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646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 Commerce Classifications</a:t>
            </a:r>
            <a:endParaRPr lang="en-US" dirty="0"/>
          </a:p>
        </p:txBody>
      </p:sp>
      <p:sp>
        <p:nvSpPr>
          <p:cNvPr id="3" name="Content Placeholder 2"/>
          <p:cNvSpPr>
            <a:spLocks noGrp="1"/>
          </p:cNvSpPr>
          <p:nvPr>
            <p:ph idx="1"/>
          </p:nvPr>
        </p:nvSpPr>
        <p:spPr>
          <a:xfrm>
            <a:off x="457200" y="1124744"/>
            <a:ext cx="8229600" cy="4392489"/>
          </a:xfrm>
        </p:spPr>
        <p:txBody>
          <a:bodyPr/>
          <a:lstStyle/>
          <a:p>
            <a:pPr>
              <a:buFontTx/>
              <a:buNone/>
            </a:pP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845762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3090" name="Text Box 2">
            <a:extLst>
              <a:ext uri="{FF2B5EF4-FFF2-40B4-BE49-F238E27FC236}"/>
            </a:extLst>
          </p:cNvPr>
          <p:cNvSpPr txBox="1">
            <a:spLocks noChangeArrowheads="1"/>
          </p:cNvSpPr>
          <p:nvPr/>
        </p:nvSpPr>
        <p:spPr bwMode="auto">
          <a:xfrm>
            <a:off x="228600" y="1374775"/>
            <a:ext cx="8231188" cy="4514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lnSpc>
                <a:spcPct val="80000"/>
              </a:lnSpc>
              <a:spcBef>
                <a:spcPct val="50000"/>
              </a:spcBef>
              <a:defRPr/>
            </a:pPr>
            <a:r>
              <a:rPr lang="en-US" sz="2800" b="1" i="1">
                <a:solidFill>
                  <a:srgbClr val="000000"/>
                </a:solidFill>
                <a:effectLst>
                  <a:outerShdw blurRad="38100" dist="38100" dir="2700000" algn="tl">
                    <a:srgbClr val="DDDDDD"/>
                  </a:outerShdw>
                </a:effectLst>
                <a:latin typeface="Century" charset="0"/>
                <a:cs typeface="+mn-cs"/>
              </a:rPr>
              <a:t>B</a:t>
            </a:r>
            <a:r>
              <a:rPr lang="en-US" sz="2800" b="1" i="1" smtClean="0">
                <a:solidFill>
                  <a:srgbClr val="000000"/>
                </a:solidFill>
                <a:effectLst>
                  <a:outerShdw blurRad="38100" dist="38100" dir="2700000" algn="tl">
                    <a:srgbClr val="DDDDDD"/>
                  </a:outerShdw>
                </a:effectLst>
                <a:latin typeface="Century" charset="0"/>
                <a:cs typeface="+mn-cs"/>
              </a:rPr>
              <a:t>enefits </a:t>
            </a:r>
            <a:r>
              <a:rPr lang="en-US" sz="2800" b="1" i="1" dirty="0" smtClean="0">
                <a:solidFill>
                  <a:srgbClr val="000000"/>
                </a:solidFill>
                <a:effectLst>
                  <a:outerShdw blurRad="38100" dist="38100" dir="2700000" algn="tl">
                    <a:srgbClr val="DDDDDD"/>
                  </a:outerShdw>
                </a:effectLst>
                <a:latin typeface="Century" charset="0"/>
                <a:cs typeface="+mn-cs"/>
              </a:rPr>
              <a:t>of  CRM</a:t>
            </a:r>
          </a:p>
        </p:txBody>
      </p:sp>
      <p:sp>
        <p:nvSpPr>
          <p:cNvPr id="1113091" name="Text Box 3"/>
          <p:cNvSpPr txBox="1">
            <a:spLocks noChangeArrowheads="1"/>
          </p:cNvSpPr>
          <p:nvPr/>
        </p:nvSpPr>
        <p:spPr bwMode="auto">
          <a:xfrm>
            <a:off x="228600" y="2025650"/>
            <a:ext cx="8610600" cy="109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457200" indent="-45720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 typeface="Wingdings" charset="0"/>
              <a:buChar char="q"/>
              <a:defRPr/>
            </a:pPr>
            <a:r>
              <a:rPr lang="en-US" sz="2200" dirty="0" smtClean="0">
                <a:cs typeface="+mn-cs"/>
              </a:rPr>
              <a:t>CRM allows a business to identify and target their best customers so they can be retained as lifelong customers for greater and more profitable services.</a:t>
            </a:r>
          </a:p>
        </p:txBody>
      </p:sp>
      <p:sp>
        <p:nvSpPr>
          <p:cNvPr id="1113092" name="Text Box 4"/>
          <p:cNvSpPr txBox="1">
            <a:spLocks noChangeArrowheads="1"/>
          </p:cNvSpPr>
          <p:nvPr/>
        </p:nvSpPr>
        <p:spPr bwMode="auto">
          <a:xfrm>
            <a:off x="228600" y="3124200"/>
            <a:ext cx="8686800" cy="109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457200" indent="-45720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 typeface="Wingdings" charset="0"/>
              <a:buChar char="q"/>
              <a:defRPr/>
            </a:pPr>
            <a:r>
              <a:rPr lang="en-US" sz="2200" smtClean="0">
                <a:cs typeface="+mn-cs"/>
              </a:rPr>
              <a:t>CRM makes possible real-time customization and personalization of products and services based on customer wants, needs, buying habits, and life cycles.</a:t>
            </a:r>
          </a:p>
        </p:txBody>
      </p:sp>
      <p:sp>
        <p:nvSpPr>
          <p:cNvPr id="1113093" name="Text Box 5"/>
          <p:cNvSpPr txBox="1">
            <a:spLocks noChangeArrowheads="1"/>
          </p:cNvSpPr>
          <p:nvPr/>
        </p:nvSpPr>
        <p:spPr bwMode="auto">
          <a:xfrm>
            <a:off x="228600" y="4389438"/>
            <a:ext cx="86106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457200" indent="-45720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 typeface="Wingdings" charset="0"/>
              <a:buChar char="q"/>
              <a:defRPr/>
            </a:pPr>
            <a:r>
              <a:rPr lang="en-US" sz="2200" smtClean="0">
                <a:cs typeface="+mn-cs"/>
              </a:rPr>
              <a:t>CRM can keep track of when a customer contacts the company, regardless of the contact point.</a:t>
            </a:r>
          </a:p>
        </p:txBody>
      </p:sp>
      <p:sp>
        <p:nvSpPr>
          <p:cNvPr id="1113094" name="Text Box 6"/>
          <p:cNvSpPr txBox="1">
            <a:spLocks noChangeArrowheads="1"/>
          </p:cNvSpPr>
          <p:nvPr/>
        </p:nvSpPr>
        <p:spPr bwMode="auto">
          <a:xfrm>
            <a:off x="228600" y="5257800"/>
            <a:ext cx="8610600" cy="1096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457200" indent="-45720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 typeface="Wingdings" charset="0"/>
              <a:buChar char="q"/>
              <a:defRPr/>
            </a:pPr>
            <a:r>
              <a:rPr lang="en-US" sz="2200" smtClean="0">
                <a:cs typeface="+mn-cs"/>
              </a:rPr>
              <a:t>CRM systems can enable a company to provide a consistent customer experience and superior service and support across all the contact points a customer chooses</a:t>
            </a:r>
          </a:p>
        </p:txBody>
      </p:sp>
    </p:spTree>
    <p:extLst>
      <p:ext uri="{BB962C8B-B14F-4D97-AF65-F5344CB8AC3E}">
        <p14:creationId xmlns:p14="http://schemas.microsoft.com/office/powerpoint/2010/main" val="211035570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1" presetClass="entr" presetSubtype="0" fill="hold" grpId="0" nodeType="afterEffect">
                                  <p:stCondLst>
                                    <p:cond delay="0"/>
                                  </p:stCondLst>
                                  <p:childTnLst>
                                    <p:set>
                                      <p:cBhvr>
                                        <p:cTn id="6" dur="1" fill="hold">
                                          <p:stCondLst>
                                            <p:cond delay="0"/>
                                          </p:stCondLst>
                                        </p:cTn>
                                        <p:tgtEl>
                                          <p:spTgt spid="1113090"/>
                                        </p:tgtEl>
                                        <p:attrNameLst>
                                          <p:attrName>style.visibility</p:attrName>
                                        </p:attrNameLst>
                                      </p:cBhvr>
                                      <p:to>
                                        <p:strVal val="visible"/>
                                      </p:to>
                                    </p:set>
                                    <p:animEffect transition="in" filter="fade">
                                      <p:cBhvr>
                                        <p:cTn id="7" dur="770" decel="100000"/>
                                        <p:tgtEl>
                                          <p:spTgt spid="1113090"/>
                                        </p:tgtEl>
                                      </p:cBhvr>
                                    </p:animEffect>
                                    <p:animScale>
                                      <p:cBhvr>
                                        <p:cTn id="8" dur="770" decel="100000"/>
                                        <p:tgtEl>
                                          <p:spTgt spid="1113090"/>
                                        </p:tgtEl>
                                      </p:cBhvr>
                                      <p:from x="10000" y="10000"/>
                                      <p:to x="200000" y="450000"/>
                                    </p:animScale>
                                    <p:animScale>
                                      <p:cBhvr>
                                        <p:cTn id="9" dur="1230" accel="100000" fill="hold">
                                          <p:stCondLst>
                                            <p:cond delay="770"/>
                                          </p:stCondLst>
                                        </p:cTn>
                                        <p:tgtEl>
                                          <p:spTgt spid="1113090"/>
                                        </p:tgtEl>
                                      </p:cBhvr>
                                      <p:from x="200000" y="450000"/>
                                      <p:to x="100000" y="100000"/>
                                    </p:animScale>
                                    <p:set>
                                      <p:cBhvr>
                                        <p:cTn id="10" dur="770" fill="hold"/>
                                        <p:tgtEl>
                                          <p:spTgt spid="1113090"/>
                                        </p:tgtEl>
                                        <p:attrNameLst>
                                          <p:attrName>ppt_x</p:attrName>
                                        </p:attrNameLst>
                                      </p:cBhvr>
                                      <p:to>
                                        <p:strVal val="(0.5)"/>
                                      </p:to>
                                    </p:set>
                                    <p:anim from="(0.5)" to="(#ppt_x)" calcmode="lin" valueType="num">
                                      <p:cBhvr>
                                        <p:cTn id="11" dur="1230" accel="100000" fill="hold">
                                          <p:stCondLst>
                                            <p:cond delay="770"/>
                                          </p:stCondLst>
                                        </p:cTn>
                                        <p:tgtEl>
                                          <p:spTgt spid="1113090"/>
                                        </p:tgtEl>
                                        <p:attrNameLst>
                                          <p:attrName>ppt_x</p:attrName>
                                        </p:attrNameLst>
                                      </p:cBhvr>
                                    </p:anim>
                                    <p:set>
                                      <p:cBhvr>
                                        <p:cTn id="12" dur="770" fill="hold"/>
                                        <p:tgtEl>
                                          <p:spTgt spid="1113090"/>
                                        </p:tgtEl>
                                        <p:attrNameLst>
                                          <p:attrName>ppt_y</p:attrName>
                                        </p:attrNameLst>
                                      </p:cBhvr>
                                      <p:to>
                                        <p:strVal val="(#ppt_y+0.4)"/>
                                      </p:to>
                                    </p:set>
                                    <p:anim from="(#ppt_y+0.4)" to="(#ppt_y)" calcmode="lin" valueType="num">
                                      <p:cBhvr>
                                        <p:cTn id="13" dur="1230" accel="100000" fill="hold">
                                          <p:stCondLst>
                                            <p:cond delay="770"/>
                                          </p:stCondLst>
                                        </p:cTn>
                                        <p:tgtEl>
                                          <p:spTgt spid="1113090"/>
                                        </p:tgtEl>
                                        <p:attrNameLst>
                                          <p:attrName>ppt_y</p:attrName>
                                        </p:attrNameLst>
                                      </p:cBhvr>
                                    </p:anim>
                                  </p:childTnLst>
                                </p:cTn>
                              </p:par>
                            </p:childTnLst>
                          </p:cTn>
                        </p:par>
                        <p:par>
                          <p:cTn id="14" fill="hold" nodeType="afterGroup">
                            <p:stCondLst>
                              <p:cond delay="2000"/>
                            </p:stCondLst>
                            <p:childTnLst>
                              <p:par>
                                <p:cTn id="15" presetID="22" presetClass="entr" presetSubtype="8" fill="hold" grpId="0" nodeType="afterEffect">
                                  <p:stCondLst>
                                    <p:cond delay="0"/>
                                  </p:stCondLst>
                                  <p:childTnLst>
                                    <p:set>
                                      <p:cBhvr>
                                        <p:cTn id="16" dur="1" fill="hold">
                                          <p:stCondLst>
                                            <p:cond delay="0"/>
                                          </p:stCondLst>
                                        </p:cTn>
                                        <p:tgtEl>
                                          <p:spTgt spid="1113091"/>
                                        </p:tgtEl>
                                        <p:attrNameLst>
                                          <p:attrName>style.visibility</p:attrName>
                                        </p:attrNameLst>
                                      </p:cBhvr>
                                      <p:to>
                                        <p:strVal val="visible"/>
                                      </p:to>
                                    </p:set>
                                    <p:animEffect transition="in" filter="wipe(left)">
                                      <p:cBhvr>
                                        <p:cTn id="17" dur="1000"/>
                                        <p:tgtEl>
                                          <p:spTgt spid="1113091"/>
                                        </p:tgtEl>
                                      </p:cBhvr>
                                    </p:animEffect>
                                  </p:childTnLst>
                                </p:cTn>
                              </p:par>
                            </p:childTnLst>
                          </p:cTn>
                        </p:par>
                        <p:par>
                          <p:cTn id="18" fill="hold" nodeType="afterGroup">
                            <p:stCondLst>
                              <p:cond delay="3000"/>
                            </p:stCondLst>
                            <p:childTnLst>
                              <p:par>
                                <p:cTn id="19" presetID="22" presetClass="entr" presetSubtype="8" fill="hold" grpId="0" nodeType="afterEffect">
                                  <p:stCondLst>
                                    <p:cond delay="0"/>
                                  </p:stCondLst>
                                  <p:childTnLst>
                                    <p:set>
                                      <p:cBhvr>
                                        <p:cTn id="20" dur="1" fill="hold">
                                          <p:stCondLst>
                                            <p:cond delay="0"/>
                                          </p:stCondLst>
                                        </p:cTn>
                                        <p:tgtEl>
                                          <p:spTgt spid="1113092"/>
                                        </p:tgtEl>
                                        <p:attrNameLst>
                                          <p:attrName>style.visibility</p:attrName>
                                        </p:attrNameLst>
                                      </p:cBhvr>
                                      <p:to>
                                        <p:strVal val="visible"/>
                                      </p:to>
                                    </p:set>
                                    <p:animEffect transition="in" filter="wipe(left)">
                                      <p:cBhvr>
                                        <p:cTn id="21" dur="1000"/>
                                        <p:tgtEl>
                                          <p:spTgt spid="1113092"/>
                                        </p:tgtEl>
                                      </p:cBhvr>
                                    </p:animEffect>
                                  </p:childTnLst>
                                </p:cTn>
                              </p:par>
                            </p:childTnLst>
                          </p:cTn>
                        </p:par>
                        <p:par>
                          <p:cTn id="22" fill="hold" nodeType="afterGroup">
                            <p:stCondLst>
                              <p:cond delay="4000"/>
                            </p:stCondLst>
                            <p:childTnLst>
                              <p:par>
                                <p:cTn id="23" presetID="22" presetClass="entr" presetSubtype="8" fill="hold" grpId="0" nodeType="afterEffect">
                                  <p:stCondLst>
                                    <p:cond delay="0"/>
                                  </p:stCondLst>
                                  <p:childTnLst>
                                    <p:set>
                                      <p:cBhvr>
                                        <p:cTn id="24" dur="1" fill="hold">
                                          <p:stCondLst>
                                            <p:cond delay="0"/>
                                          </p:stCondLst>
                                        </p:cTn>
                                        <p:tgtEl>
                                          <p:spTgt spid="1113093"/>
                                        </p:tgtEl>
                                        <p:attrNameLst>
                                          <p:attrName>style.visibility</p:attrName>
                                        </p:attrNameLst>
                                      </p:cBhvr>
                                      <p:to>
                                        <p:strVal val="visible"/>
                                      </p:to>
                                    </p:set>
                                    <p:animEffect transition="in" filter="wipe(left)">
                                      <p:cBhvr>
                                        <p:cTn id="25" dur="1000"/>
                                        <p:tgtEl>
                                          <p:spTgt spid="1113093"/>
                                        </p:tgtEl>
                                      </p:cBhvr>
                                    </p:animEffect>
                                  </p:childTnLst>
                                </p:cTn>
                              </p:par>
                            </p:childTnLst>
                          </p:cTn>
                        </p:par>
                        <p:par>
                          <p:cTn id="26" fill="hold" nodeType="afterGroup">
                            <p:stCondLst>
                              <p:cond delay="5000"/>
                            </p:stCondLst>
                            <p:childTnLst>
                              <p:par>
                                <p:cTn id="27" presetID="22" presetClass="entr" presetSubtype="8" fill="hold" grpId="0" nodeType="afterEffect">
                                  <p:stCondLst>
                                    <p:cond delay="0"/>
                                  </p:stCondLst>
                                  <p:childTnLst>
                                    <p:set>
                                      <p:cBhvr>
                                        <p:cTn id="28" dur="1" fill="hold">
                                          <p:stCondLst>
                                            <p:cond delay="0"/>
                                          </p:stCondLst>
                                        </p:cTn>
                                        <p:tgtEl>
                                          <p:spTgt spid="1113094"/>
                                        </p:tgtEl>
                                        <p:attrNameLst>
                                          <p:attrName>style.visibility</p:attrName>
                                        </p:attrNameLst>
                                      </p:cBhvr>
                                      <p:to>
                                        <p:strVal val="visible"/>
                                      </p:to>
                                    </p:set>
                                    <p:animEffect transition="in" filter="wipe(left)">
                                      <p:cBhvr>
                                        <p:cTn id="29" dur="1000"/>
                                        <p:tgtEl>
                                          <p:spTgt spid="11130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3090" grpId="0"/>
      <p:bldP spid="1113091" grpId="0"/>
      <p:bldP spid="1113092" grpId="0"/>
      <p:bldP spid="1113093" grpId="0"/>
      <p:bldP spid="111309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8755" name="Text Box 3">
            <a:extLst>
              <a:ext uri="{FF2B5EF4-FFF2-40B4-BE49-F238E27FC236}"/>
            </a:extLst>
          </p:cNvPr>
          <p:cNvSpPr txBox="1">
            <a:spLocks noChangeArrowheads="1"/>
          </p:cNvSpPr>
          <p:nvPr/>
        </p:nvSpPr>
        <p:spPr bwMode="auto">
          <a:xfrm>
            <a:off x="323528" y="260649"/>
            <a:ext cx="8820472" cy="4514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lnSpc>
                <a:spcPct val="80000"/>
              </a:lnSpc>
              <a:spcBef>
                <a:spcPct val="50000"/>
              </a:spcBef>
              <a:defRPr/>
            </a:pPr>
            <a:r>
              <a:rPr lang="en-US" sz="2800" b="1" i="1" dirty="0" smtClean="0">
                <a:solidFill>
                  <a:srgbClr val="000000"/>
                </a:solidFill>
                <a:effectLst>
                  <a:outerShdw blurRad="38100" dist="38100" dir="2700000" algn="tl">
                    <a:srgbClr val="DDDDDD"/>
                  </a:outerShdw>
                </a:effectLst>
                <a:latin typeface="Century" charset="0"/>
                <a:cs typeface="+mn-cs"/>
              </a:rPr>
              <a:t>Customer Relationship Management (CRM)</a:t>
            </a:r>
          </a:p>
        </p:txBody>
      </p:sp>
      <p:sp>
        <p:nvSpPr>
          <p:cNvPr id="15363" name="Text Box 4"/>
          <p:cNvSpPr txBox="1">
            <a:spLocks noChangeArrowheads="1"/>
          </p:cNvSpPr>
          <p:nvPr/>
        </p:nvSpPr>
        <p:spPr bwMode="auto">
          <a:xfrm>
            <a:off x="228600" y="2025650"/>
            <a:ext cx="8686800"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5750" indent="-285750">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spcBef>
                <a:spcPct val="50000"/>
              </a:spcBef>
              <a:buFontTx/>
              <a:buChar char="•"/>
              <a:defRPr/>
            </a:pPr>
            <a:r>
              <a:rPr lang="en-US" sz="2200" b="1" dirty="0" smtClean="0">
                <a:solidFill>
                  <a:srgbClr val="990000"/>
                </a:solidFill>
                <a:cs typeface="+mn-cs"/>
              </a:rPr>
              <a:t>Retention and Loyalty Programs:</a:t>
            </a:r>
            <a:endParaRPr lang="en-US" sz="2200" dirty="0" smtClean="0">
              <a:cs typeface="+mn-cs"/>
            </a:endParaRPr>
          </a:p>
        </p:txBody>
      </p:sp>
      <p:sp>
        <p:nvSpPr>
          <p:cNvPr id="1098760" name="Text Box 8"/>
          <p:cNvSpPr txBox="1">
            <a:spLocks noChangeArrowheads="1"/>
          </p:cNvSpPr>
          <p:nvPr/>
        </p:nvSpPr>
        <p:spPr bwMode="auto">
          <a:xfrm>
            <a:off x="609600" y="2438400"/>
            <a:ext cx="8305800" cy="39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8925" indent="-288925">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nSpc>
                <a:spcPct val="90000"/>
              </a:lnSpc>
              <a:spcBef>
                <a:spcPct val="50000"/>
              </a:spcBef>
              <a:defRPr/>
            </a:pPr>
            <a:r>
              <a:rPr lang="en-US" sz="2200" smtClean="0">
                <a:cs typeface="+mn-cs"/>
                <a:sym typeface="Symbol" charset="0"/>
              </a:rPr>
              <a:t>  </a:t>
            </a:r>
            <a:r>
              <a:rPr lang="en-US" sz="2200" smtClean="0">
                <a:cs typeface="+mn-cs"/>
              </a:rPr>
              <a:t>Consider the following:</a:t>
            </a:r>
          </a:p>
        </p:txBody>
      </p:sp>
      <p:sp>
        <p:nvSpPr>
          <p:cNvPr id="1098761" name="Text Box 9"/>
          <p:cNvSpPr txBox="1">
            <a:spLocks noChangeArrowheads="1"/>
          </p:cNvSpPr>
          <p:nvPr/>
        </p:nvSpPr>
        <p:spPr bwMode="auto">
          <a:xfrm>
            <a:off x="914400" y="2819400"/>
            <a:ext cx="7924800" cy="69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8925" indent="-288925">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nSpc>
                <a:spcPct val="90000"/>
              </a:lnSpc>
              <a:spcBef>
                <a:spcPct val="50000"/>
              </a:spcBef>
              <a:defRPr/>
            </a:pPr>
            <a:r>
              <a:rPr lang="en-US" sz="2200" dirty="0" smtClean="0">
                <a:solidFill>
                  <a:srgbClr val="333399"/>
                </a:solidFill>
                <a:cs typeface="+mn-cs"/>
                <a:sym typeface="Symbol" charset="0"/>
              </a:rPr>
              <a:t>  </a:t>
            </a:r>
            <a:r>
              <a:rPr lang="en-US" sz="2200" dirty="0" smtClean="0">
                <a:solidFill>
                  <a:srgbClr val="333399"/>
                </a:solidFill>
                <a:cs typeface="+mn-cs"/>
              </a:rPr>
              <a:t>It costs six times more to sell to a new customer than to sell to an existing customer</a:t>
            </a:r>
          </a:p>
        </p:txBody>
      </p:sp>
      <p:sp>
        <p:nvSpPr>
          <p:cNvPr id="1098762" name="Text Box 10"/>
          <p:cNvSpPr txBox="1">
            <a:spLocks noChangeArrowheads="1"/>
          </p:cNvSpPr>
          <p:nvPr/>
        </p:nvSpPr>
        <p:spPr bwMode="auto">
          <a:xfrm>
            <a:off x="914400" y="3495675"/>
            <a:ext cx="8305800" cy="69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8925" indent="-288925">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nSpc>
                <a:spcPct val="90000"/>
              </a:lnSpc>
              <a:spcBef>
                <a:spcPct val="50000"/>
              </a:spcBef>
              <a:defRPr/>
            </a:pPr>
            <a:r>
              <a:rPr lang="en-US" sz="2200" smtClean="0">
                <a:solidFill>
                  <a:srgbClr val="333399"/>
                </a:solidFill>
                <a:cs typeface="+mn-cs"/>
                <a:sym typeface="Symbol" charset="0"/>
              </a:rPr>
              <a:t>  </a:t>
            </a:r>
            <a:r>
              <a:rPr lang="en-US" sz="2200" smtClean="0">
                <a:solidFill>
                  <a:srgbClr val="333399"/>
                </a:solidFill>
                <a:cs typeface="+mn-cs"/>
              </a:rPr>
              <a:t>A dissatisfied customer will tell 8 – 10 people about their unpleasant experience</a:t>
            </a:r>
          </a:p>
        </p:txBody>
      </p:sp>
      <p:sp>
        <p:nvSpPr>
          <p:cNvPr id="1098763" name="Text Box 11"/>
          <p:cNvSpPr txBox="1">
            <a:spLocks noChangeArrowheads="1"/>
          </p:cNvSpPr>
          <p:nvPr/>
        </p:nvSpPr>
        <p:spPr bwMode="auto">
          <a:xfrm>
            <a:off x="914400" y="4257675"/>
            <a:ext cx="8305800" cy="69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8925" indent="-288925">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nSpc>
                <a:spcPct val="90000"/>
              </a:lnSpc>
              <a:spcBef>
                <a:spcPct val="50000"/>
              </a:spcBef>
              <a:defRPr/>
            </a:pPr>
            <a:r>
              <a:rPr lang="en-US" sz="2200" smtClean="0">
                <a:solidFill>
                  <a:srgbClr val="333399"/>
                </a:solidFill>
                <a:cs typeface="+mn-cs"/>
                <a:sym typeface="Symbol" charset="0"/>
              </a:rPr>
              <a:t>  </a:t>
            </a:r>
            <a:r>
              <a:rPr lang="en-US" sz="2200" smtClean="0">
                <a:solidFill>
                  <a:srgbClr val="333399"/>
                </a:solidFill>
                <a:cs typeface="+mn-cs"/>
              </a:rPr>
              <a:t>A company can boost profits 85% by increasing annual customer retention by 5%</a:t>
            </a:r>
          </a:p>
        </p:txBody>
      </p:sp>
      <p:sp>
        <p:nvSpPr>
          <p:cNvPr id="1098764" name="Text Box 12"/>
          <p:cNvSpPr txBox="1">
            <a:spLocks noChangeArrowheads="1"/>
          </p:cNvSpPr>
          <p:nvPr/>
        </p:nvSpPr>
        <p:spPr bwMode="auto">
          <a:xfrm>
            <a:off x="914400" y="5019675"/>
            <a:ext cx="8229600" cy="69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8925" indent="-288925">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nSpc>
                <a:spcPct val="90000"/>
              </a:lnSpc>
              <a:spcBef>
                <a:spcPct val="50000"/>
              </a:spcBef>
              <a:defRPr/>
            </a:pPr>
            <a:r>
              <a:rPr lang="en-US" sz="2200" smtClean="0">
                <a:solidFill>
                  <a:srgbClr val="333399"/>
                </a:solidFill>
                <a:cs typeface="+mn-cs"/>
                <a:sym typeface="Symbol" charset="0"/>
              </a:rPr>
              <a:t>  </a:t>
            </a:r>
            <a:r>
              <a:rPr lang="en-US" sz="2200" smtClean="0">
                <a:solidFill>
                  <a:srgbClr val="333399"/>
                </a:solidFill>
                <a:cs typeface="+mn-cs"/>
              </a:rPr>
              <a:t>The odds of selling a product to a new customer are 15%; the odds of selling a product to an existing customer are 50%</a:t>
            </a:r>
          </a:p>
        </p:txBody>
      </p:sp>
      <p:sp>
        <p:nvSpPr>
          <p:cNvPr id="1098765" name="Text Box 13"/>
          <p:cNvSpPr txBox="1">
            <a:spLocks noChangeArrowheads="1"/>
          </p:cNvSpPr>
          <p:nvPr/>
        </p:nvSpPr>
        <p:spPr bwMode="auto">
          <a:xfrm>
            <a:off x="914400" y="5781675"/>
            <a:ext cx="8305800" cy="695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marL="288925" indent="-288925">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nSpc>
                <a:spcPct val="90000"/>
              </a:lnSpc>
              <a:spcBef>
                <a:spcPct val="50000"/>
              </a:spcBef>
              <a:defRPr/>
            </a:pPr>
            <a:r>
              <a:rPr lang="en-US" sz="2200" smtClean="0">
                <a:solidFill>
                  <a:srgbClr val="333399"/>
                </a:solidFill>
                <a:cs typeface="+mn-cs"/>
                <a:sym typeface="Symbol" charset="0"/>
              </a:rPr>
              <a:t>  </a:t>
            </a:r>
            <a:r>
              <a:rPr lang="en-US" sz="2200" smtClean="0">
                <a:solidFill>
                  <a:srgbClr val="333399"/>
                </a:solidFill>
                <a:cs typeface="+mn-cs"/>
              </a:rPr>
              <a:t>70% of complaining customers will do business with the company again if it quickly takes care of a service problem</a:t>
            </a:r>
          </a:p>
        </p:txBody>
      </p:sp>
    </p:spTree>
    <p:extLst>
      <p:ext uri="{BB962C8B-B14F-4D97-AF65-F5344CB8AC3E}">
        <p14:creationId xmlns:p14="http://schemas.microsoft.com/office/powerpoint/2010/main" val="110454964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 fill="hold" grpId="0" nodeType="afterEffect">
                                  <p:stCondLst>
                                    <p:cond delay="0"/>
                                  </p:stCondLst>
                                  <p:childTnLst>
                                    <p:set>
                                      <p:cBhvr>
                                        <p:cTn id="6" dur="1" fill="hold">
                                          <p:stCondLst>
                                            <p:cond delay="0"/>
                                          </p:stCondLst>
                                        </p:cTn>
                                        <p:tgtEl>
                                          <p:spTgt spid="1098760"/>
                                        </p:tgtEl>
                                        <p:attrNameLst>
                                          <p:attrName>style.visibility</p:attrName>
                                        </p:attrNameLst>
                                      </p:cBhvr>
                                      <p:to>
                                        <p:strVal val="visible"/>
                                      </p:to>
                                    </p:set>
                                    <p:anim calcmode="lin" valueType="num">
                                      <p:cBhvr>
                                        <p:cTn id="7" dur="1000" fill="hold"/>
                                        <p:tgtEl>
                                          <p:spTgt spid="1098760"/>
                                        </p:tgtEl>
                                        <p:attrNameLst>
                                          <p:attrName>ppt_x</p:attrName>
                                        </p:attrNameLst>
                                      </p:cBhvr>
                                      <p:tavLst>
                                        <p:tav tm="0">
                                          <p:val>
                                            <p:strVal val="#ppt_x"/>
                                          </p:val>
                                        </p:tav>
                                        <p:tav tm="100000">
                                          <p:val>
                                            <p:strVal val="#ppt_x"/>
                                          </p:val>
                                        </p:tav>
                                      </p:tavLst>
                                    </p:anim>
                                    <p:anim calcmode="lin" valueType="num">
                                      <p:cBhvr>
                                        <p:cTn id="8" dur="1000" fill="hold"/>
                                        <p:tgtEl>
                                          <p:spTgt spid="1098760"/>
                                        </p:tgtEl>
                                        <p:attrNameLst>
                                          <p:attrName>ppt_y</p:attrName>
                                        </p:attrNameLst>
                                      </p:cBhvr>
                                      <p:tavLst>
                                        <p:tav tm="0">
                                          <p:val>
                                            <p:strVal val="#ppt_y-#ppt_h/2"/>
                                          </p:val>
                                        </p:tav>
                                        <p:tav tm="100000">
                                          <p:val>
                                            <p:strVal val="#ppt_y"/>
                                          </p:val>
                                        </p:tav>
                                      </p:tavLst>
                                    </p:anim>
                                    <p:anim calcmode="lin" valueType="num">
                                      <p:cBhvr>
                                        <p:cTn id="9" dur="1000" fill="hold"/>
                                        <p:tgtEl>
                                          <p:spTgt spid="1098760"/>
                                        </p:tgtEl>
                                        <p:attrNameLst>
                                          <p:attrName>ppt_w</p:attrName>
                                        </p:attrNameLst>
                                      </p:cBhvr>
                                      <p:tavLst>
                                        <p:tav tm="0">
                                          <p:val>
                                            <p:strVal val="#ppt_w"/>
                                          </p:val>
                                        </p:tav>
                                        <p:tav tm="100000">
                                          <p:val>
                                            <p:strVal val="#ppt_w"/>
                                          </p:val>
                                        </p:tav>
                                      </p:tavLst>
                                    </p:anim>
                                    <p:anim calcmode="lin" valueType="num">
                                      <p:cBhvr>
                                        <p:cTn id="10" dur="1000" fill="hold"/>
                                        <p:tgtEl>
                                          <p:spTgt spid="1098760"/>
                                        </p:tgtEl>
                                        <p:attrNameLst>
                                          <p:attrName>ppt_h</p:attrName>
                                        </p:attrNameLst>
                                      </p:cBhvr>
                                      <p:tavLst>
                                        <p:tav tm="0">
                                          <p:val>
                                            <p:fltVal val="0"/>
                                          </p:val>
                                        </p:tav>
                                        <p:tav tm="100000">
                                          <p:val>
                                            <p:strVal val="#ppt_h"/>
                                          </p:val>
                                        </p:tav>
                                      </p:tavLst>
                                    </p:anim>
                                  </p:childTnLst>
                                </p:cTn>
                              </p:par>
                            </p:childTnLst>
                          </p:cTn>
                        </p:par>
                        <p:par>
                          <p:cTn id="11" fill="hold" nodeType="afterGroup">
                            <p:stCondLst>
                              <p:cond delay="1000"/>
                            </p:stCondLst>
                            <p:childTnLst>
                              <p:par>
                                <p:cTn id="12" presetID="17" presetClass="entr" presetSubtype="4" fill="hold" grpId="0" nodeType="afterEffect">
                                  <p:stCondLst>
                                    <p:cond delay="0"/>
                                  </p:stCondLst>
                                  <p:childTnLst>
                                    <p:set>
                                      <p:cBhvr>
                                        <p:cTn id="13" dur="1" fill="hold">
                                          <p:stCondLst>
                                            <p:cond delay="0"/>
                                          </p:stCondLst>
                                        </p:cTn>
                                        <p:tgtEl>
                                          <p:spTgt spid="1098761"/>
                                        </p:tgtEl>
                                        <p:attrNameLst>
                                          <p:attrName>style.visibility</p:attrName>
                                        </p:attrNameLst>
                                      </p:cBhvr>
                                      <p:to>
                                        <p:strVal val="visible"/>
                                      </p:to>
                                    </p:set>
                                    <p:anim calcmode="lin" valueType="num">
                                      <p:cBhvr>
                                        <p:cTn id="14" dur="2000" fill="hold"/>
                                        <p:tgtEl>
                                          <p:spTgt spid="1098761"/>
                                        </p:tgtEl>
                                        <p:attrNameLst>
                                          <p:attrName>ppt_x</p:attrName>
                                        </p:attrNameLst>
                                      </p:cBhvr>
                                      <p:tavLst>
                                        <p:tav tm="0">
                                          <p:val>
                                            <p:strVal val="#ppt_x"/>
                                          </p:val>
                                        </p:tav>
                                        <p:tav tm="100000">
                                          <p:val>
                                            <p:strVal val="#ppt_x"/>
                                          </p:val>
                                        </p:tav>
                                      </p:tavLst>
                                    </p:anim>
                                    <p:anim calcmode="lin" valueType="num">
                                      <p:cBhvr>
                                        <p:cTn id="15" dur="2000" fill="hold"/>
                                        <p:tgtEl>
                                          <p:spTgt spid="1098761"/>
                                        </p:tgtEl>
                                        <p:attrNameLst>
                                          <p:attrName>ppt_y</p:attrName>
                                        </p:attrNameLst>
                                      </p:cBhvr>
                                      <p:tavLst>
                                        <p:tav tm="0">
                                          <p:val>
                                            <p:strVal val="#ppt_y+#ppt_h/2"/>
                                          </p:val>
                                        </p:tav>
                                        <p:tav tm="100000">
                                          <p:val>
                                            <p:strVal val="#ppt_y"/>
                                          </p:val>
                                        </p:tav>
                                      </p:tavLst>
                                    </p:anim>
                                    <p:anim calcmode="lin" valueType="num">
                                      <p:cBhvr>
                                        <p:cTn id="16" dur="2000" fill="hold"/>
                                        <p:tgtEl>
                                          <p:spTgt spid="1098761"/>
                                        </p:tgtEl>
                                        <p:attrNameLst>
                                          <p:attrName>ppt_w</p:attrName>
                                        </p:attrNameLst>
                                      </p:cBhvr>
                                      <p:tavLst>
                                        <p:tav tm="0">
                                          <p:val>
                                            <p:strVal val="#ppt_w"/>
                                          </p:val>
                                        </p:tav>
                                        <p:tav tm="100000">
                                          <p:val>
                                            <p:strVal val="#ppt_w"/>
                                          </p:val>
                                        </p:tav>
                                      </p:tavLst>
                                    </p:anim>
                                    <p:anim calcmode="lin" valueType="num">
                                      <p:cBhvr>
                                        <p:cTn id="17" dur="2000" fill="hold"/>
                                        <p:tgtEl>
                                          <p:spTgt spid="1098761"/>
                                        </p:tgtEl>
                                        <p:attrNameLst>
                                          <p:attrName>ppt_h</p:attrName>
                                        </p:attrNameLst>
                                      </p:cBhvr>
                                      <p:tavLst>
                                        <p:tav tm="0">
                                          <p:val>
                                            <p:fltVal val="0"/>
                                          </p:val>
                                        </p:tav>
                                        <p:tav tm="100000">
                                          <p:val>
                                            <p:strVal val="#ppt_h"/>
                                          </p:val>
                                        </p:tav>
                                      </p:tavLst>
                                    </p:anim>
                                  </p:childTnLst>
                                </p:cTn>
                              </p:par>
                            </p:childTnLst>
                          </p:cTn>
                        </p:par>
                        <p:par>
                          <p:cTn id="18" fill="hold" nodeType="afterGroup">
                            <p:stCondLst>
                              <p:cond delay="3000"/>
                            </p:stCondLst>
                            <p:childTnLst>
                              <p:par>
                                <p:cTn id="19" presetID="17" presetClass="entr" presetSubtype="4" fill="hold" grpId="0" nodeType="afterEffect">
                                  <p:stCondLst>
                                    <p:cond delay="0"/>
                                  </p:stCondLst>
                                  <p:childTnLst>
                                    <p:set>
                                      <p:cBhvr>
                                        <p:cTn id="20" dur="1" fill="hold">
                                          <p:stCondLst>
                                            <p:cond delay="0"/>
                                          </p:stCondLst>
                                        </p:cTn>
                                        <p:tgtEl>
                                          <p:spTgt spid="1098762"/>
                                        </p:tgtEl>
                                        <p:attrNameLst>
                                          <p:attrName>style.visibility</p:attrName>
                                        </p:attrNameLst>
                                      </p:cBhvr>
                                      <p:to>
                                        <p:strVal val="visible"/>
                                      </p:to>
                                    </p:set>
                                    <p:anim calcmode="lin" valueType="num">
                                      <p:cBhvr>
                                        <p:cTn id="21" dur="2000" fill="hold"/>
                                        <p:tgtEl>
                                          <p:spTgt spid="1098762"/>
                                        </p:tgtEl>
                                        <p:attrNameLst>
                                          <p:attrName>ppt_x</p:attrName>
                                        </p:attrNameLst>
                                      </p:cBhvr>
                                      <p:tavLst>
                                        <p:tav tm="0">
                                          <p:val>
                                            <p:strVal val="#ppt_x"/>
                                          </p:val>
                                        </p:tav>
                                        <p:tav tm="100000">
                                          <p:val>
                                            <p:strVal val="#ppt_x"/>
                                          </p:val>
                                        </p:tav>
                                      </p:tavLst>
                                    </p:anim>
                                    <p:anim calcmode="lin" valueType="num">
                                      <p:cBhvr>
                                        <p:cTn id="22" dur="2000" fill="hold"/>
                                        <p:tgtEl>
                                          <p:spTgt spid="1098762"/>
                                        </p:tgtEl>
                                        <p:attrNameLst>
                                          <p:attrName>ppt_y</p:attrName>
                                        </p:attrNameLst>
                                      </p:cBhvr>
                                      <p:tavLst>
                                        <p:tav tm="0">
                                          <p:val>
                                            <p:strVal val="#ppt_y+#ppt_h/2"/>
                                          </p:val>
                                        </p:tav>
                                        <p:tav tm="100000">
                                          <p:val>
                                            <p:strVal val="#ppt_y"/>
                                          </p:val>
                                        </p:tav>
                                      </p:tavLst>
                                    </p:anim>
                                    <p:anim calcmode="lin" valueType="num">
                                      <p:cBhvr>
                                        <p:cTn id="23" dur="2000" fill="hold"/>
                                        <p:tgtEl>
                                          <p:spTgt spid="1098762"/>
                                        </p:tgtEl>
                                        <p:attrNameLst>
                                          <p:attrName>ppt_w</p:attrName>
                                        </p:attrNameLst>
                                      </p:cBhvr>
                                      <p:tavLst>
                                        <p:tav tm="0">
                                          <p:val>
                                            <p:strVal val="#ppt_w"/>
                                          </p:val>
                                        </p:tav>
                                        <p:tav tm="100000">
                                          <p:val>
                                            <p:strVal val="#ppt_w"/>
                                          </p:val>
                                        </p:tav>
                                      </p:tavLst>
                                    </p:anim>
                                    <p:anim calcmode="lin" valueType="num">
                                      <p:cBhvr>
                                        <p:cTn id="24" dur="2000" fill="hold"/>
                                        <p:tgtEl>
                                          <p:spTgt spid="1098762"/>
                                        </p:tgtEl>
                                        <p:attrNameLst>
                                          <p:attrName>ppt_h</p:attrName>
                                        </p:attrNameLst>
                                      </p:cBhvr>
                                      <p:tavLst>
                                        <p:tav tm="0">
                                          <p:val>
                                            <p:fltVal val="0"/>
                                          </p:val>
                                        </p:tav>
                                        <p:tav tm="100000">
                                          <p:val>
                                            <p:strVal val="#ppt_h"/>
                                          </p:val>
                                        </p:tav>
                                      </p:tavLst>
                                    </p:anim>
                                  </p:childTnLst>
                                </p:cTn>
                              </p:par>
                            </p:childTnLst>
                          </p:cTn>
                        </p:par>
                        <p:par>
                          <p:cTn id="25" fill="hold" nodeType="afterGroup">
                            <p:stCondLst>
                              <p:cond delay="5000"/>
                            </p:stCondLst>
                            <p:childTnLst>
                              <p:par>
                                <p:cTn id="26" presetID="17" presetClass="entr" presetSubtype="4" fill="hold" grpId="0" nodeType="afterEffect">
                                  <p:stCondLst>
                                    <p:cond delay="0"/>
                                  </p:stCondLst>
                                  <p:childTnLst>
                                    <p:set>
                                      <p:cBhvr>
                                        <p:cTn id="27" dur="1" fill="hold">
                                          <p:stCondLst>
                                            <p:cond delay="0"/>
                                          </p:stCondLst>
                                        </p:cTn>
                                        <p:tgtEl>
                                          <p:spTgt spid="1098763"/>
                                        </p:tgtEl>
                                        <p:attrNameLst>
                                          <p:attrName>style.visibility</p:attrName>
                                        </p:attrNameLst>
                                      </p:cBhvr>
                                      <p:to>
                                        <p:strVal val="visible"/>
                                      </p:to>
                                    </p:set>
                                    <p:anim calcmode="lin" valueType="num">
                                      <p:cBhvr>
                                        <p:cTn id="28" dur="2000" fill="hold"/>
                                        <p:tgtEl>
                                          <p:spTgt spid="1098763"/>
                                        </p:tgtEl>
                                        <p:attrNameLst>
                                          <p:attrName>ppt_x</p:attrName>
                                        </p:attrNameLst>
                                      </p:cBhvr>
                                      <p:tavLst>
                                        <p:tav tm="0">
                                          <p:val>
                                            <p:strVal val="#ppt_x"/>
                                          </p:val>
                                        </p:tav>
                                        <p:tav tm="100000">
                                          <p:val>
                                            <p:strVal val="#ppt_x"/>
                                          </p:val>
                                        </p:tav>
                                      </p:tavLst>
                                    </p:anim>
                                    <p:anim calcmode="lin" valueType="num">
                                      <p:cBhvr>
                                        <p:cTn id="29" dur="2000" fill="hold"/>
                                        <p:tgtEl>
                                          <p:spTgt spid="1098763"/>
                                        </p:tgtEl>
                                        <p:attrNameLst>
                                          <p:attrName>ppt_y</p:attrName>
                                        </p:attrNameLst>
                                      </p:cBhvr>
                                      <p:tavLst>
                                        <p:tav tm="0">
                                          <p:val>
                                            <p:strVal val="#ppt_y+#ppt_h/2"/>
                                          </p:val>
                                        </p:tav>
                                        <p:tav tm="100000">
                                          <p:val>
                                            <p:strVal val="#ppt_y"/>
                                          </p:val>
                                        </p:tav>
                                      </p:tavLst>
                                    </p:anim>
                                    <p:anim calcmode="lin" valueType="num">
                                      <p:cBhvr>
                                        <p:cTn id="30" dur="2000" fill="hold"/>
                                        <p:tgtEl>
                                          <p:spTgt spid="1098763"/>
                                        </p:tgtEl>
                                        <p:attrNameLst>
                                          <p:attrName>ppt_w</p:attrName>
                                        </p:attrNameLst>
                                      </p:cBhvr>
                                      <p:tavLst>
                                        <p:tav tm="0">
                                          <p:val>
                                            <p:strVal val="#ppt_w"/>
                                          </p:val>
                                        </p:tav>
                                        <p:tav tm="100000">
                                          <p:val>
                                            <p:strVal val="#ppt_w"/>
                                          </p:val>
                                        </p:tav>
                                      </p:tavLst>
                                    </p:anim>
                                    <p:anim calcmode="lin" valueType="num">
                                      <p:cBhvr>
                                        <p:cTn id="31" dur="2000" fill="hold"/>
                                        <p:tgtEl>
                                          <p:spTgt spid="1098763"/>
                                        </p:tgtEl>
                                        <p:attrNameLst>
                                          <p:attrName>ppt_h</p:attrName>
                                        </p:attrNameLst>
                                      </p:cBhvr>
                                      <p:tavLst>
                                        <p:tav tm="0">
                                          <p:val>
                                            <p:fltVal val="0"/>
                                          </p:val>
                                        </p:tav>
                                        <p:tav tm="100000">
                                          <p:val>
                                            <p:strVal val="#ppt_h"/>
                                          </p:val>
                                        </p:tav>
                                      </p:tavLst>
                                    </p:anim>
                                  </p:childTnLst>
                                </p:cTn>
                              </p:par>
                            </p:childTnLst>
                          </p:cTn>
                        </p:par>
                        <p:par>
                          <p:cTn id="32" fill="hold" nodeType="afterGroup">
                            <p:stCondLst>
                              <p:cond delay="7000"/>
                            </p:stCondLst>
                            <p:childTnLst>
                              <p:par>
                                <p:cTn id="33" presetID="17" presetClass="entr" presetSubtype="4" fill="hold" grpId="0" nodeType="afterEffect">
                                  <p:stCondLst>
                                    <p:cond delay="0"/>
                                  </p:stCondLst>
                                  <p:childTnLst>
                                    <p:set>
                                      <p:cBhvr>
                                        <p:cTn id="34" dur="1" fill="hold">
                                          <p:stCondLst>
                                            <p:cond delay="0"/>
                                          </p:stCondLst>
                                        </p:cTn>
                                        <p:tgtEl>
                                          <p:spTgt spid="1098764"/>
                                        </p:tgtEl>
                                        <p:attrNameLst>
                                          <p:attrName>style.visibility</p:attrName>
                                        </p:attrNameLst>
                                      </p:cBhvr>
                                      <p:to>
                                        <p:strVal val="visible"/>
                                      </p:to>
                                    </p:set>
                                    <p:anim calcmode="lin" valueType="num">
                                      <p:cBhvr>
                                        <p:cTn id="35" dur="2000" fill="hold"/>
                                        <p:tgtEl>
                                          <p:spTgt spid="1098764"/>
                                        </p:tgtEl>
                                        <p:attrNameLst>
                                          <p:attrName>ppt_x</p:attrName>
                                        </p:attrNameLst>
                                      </p:cBhvr>
                                      <p:tavLst>
                                        <p:tav tm="0">
                                          <p:val>
                                            <p:strVal val="#ppt_x"/>
                                          </p:val>
                                        </p:tav>
                                        <p:tav tm="100000">
                                          <p:val>
                                            <p:strVal val="#ppt_x"/>
                                          </p:val>
                                        </p:tav>
                                      </p:tavLst>
                                    </p:anim>
                                    <p:anim calcmode="lin" valueType="num">
                                      <p:cBhvr>
                                        <p:cTn id="36" dur="2000" fill="hold"/>
                                        <p:tgtEl>
                                          <p:spTgt spid="1098764"/>
                                        </p:tgtEl>
                                        <p:attrNameLst>
                                          <p:attrName>ppt_y</p:attrName>
                                        </p:attrNameLst>
                                      </p:cBhvr>
                                      <p:tavLst>
                                        <p:tav tm="0">
                                          <p:val>
                                            <p:strVal val="#ppt_y+#ppt_h/2"/>
                                          </p:val>
                                        </p:tav>
                                        <p:tav tm="100000">
                                          <p:val>
                                            <p:strVal val="#ppt_y"/>
                                          </p:val>
                                        </p:tav>
                                      </p:tavLst>
                                    </p:anim>
                                    <p:anim calcmode="lin" valueType="num">
                                      <p:cBhvr>
                                        <p:cTn id="37" dur="2000" fill="hold"/>
                                        <p:tgtEl>
                                          <p:spTgt spid="1098764"/>
                                        </p:tgtEl>
                                        <p:attrNameLst>
                                          <p:attrName>ppt_w</p:attrName>
                                        </p:attrNameLst>
                                      </p:cBhvr>
                                      <p:tavLst>
                                        <p:tav tm="0">
                                          <p:val>
                                            <p:strVal val="#ppt_w"/>
                                          </p:val>
                                        </p:tav>
                                        <p:tav tm="100000">
                                          <p:val>
                                            <p:strVal val="#ppt_w"/>
                                          </p:val>
                                        </p:tav>
                                      </p:tavLst>
                                    </p:anim>
                                    <p:anim calcmode="lin" valueType="num">
                                      <p:cBhvr>
                                        <p:cTn id="38" dur="2000" fill="hold"/>
                                        <p:tgtEl>
                                          <p:spTgt spid="1098764"/>
                                        </p:tgtEl>
                                        <p:attrNameLst>
                                          <p:attrName>ppt_h</p:attrName>
                                        </p:attrNameLst>
                                      </p:cBhvr>
                                      <p:tavLst>
                                        <p:tav tm="0">
                                          <p:val>
                                            <p:fltVal val="0"/>
                                          </p:val>
                                        </p:tav>
                                        <p:tav tm="100000">
                                          <p:val>
                                            <p:strVal val="#ppt_h"/>
                                          </p:val>
                                        </p:tav>
                                      </p:tavLst>
                                    </p:anim>
                                  </p:childTnLst>
                                </p:cTn>
                              </p:par>
                            </p:childTnLst>
                          </p:cTn>
                        </p:par>
                        <p:par>
                          <p:cTn id="39" fill="hold" nodeType="afterGroup">
                            <p:stCondLst>
                              <p:cond delay="9000"/>
                            </p:stCondLst>
                            <p:childTnLst>
                              <p:par>
                                <p:cTn id="40" presetID="17" presetClass="entr" presetSubtype="4" fill="hold" grpId="0" nodeType="afterEffect">
                                  <p:stCondLst>
                                    <p:cond delay="0"/>
                                  </p:stCondLst>
                                  <p:childTnLst>
                                    <p:set>
                                      <p:cBhvr>
                                        <p:cTn id="41" dur="1" fill="hold">
                                          <p:stCondLst>
                                            <p:cond delay="0"/>
                                          </p:stCondLst>
                                        </p:cTn>
                                        <p:tgtEl>
                                          <p:spTgt spid="1098765"/>
                                        </p:tgtEl>
                                        <p:attrNameLst>
                                          <p:attrName>style.visibility</p:attrName>
                                        </p:attrNameLst>
                                      </p:cBhvr>
                                      <p:to>
                                        <p:strVal val="visible"/>
                                      </p:to>
                                    </p:set>
                                    <p:anim calcmode="lin" valueType="num">
                                      <p:cBhvr>
                                        <p:cTn id="42" dur="2000" fill="hold"/>
                                        <p:tgtEl>
                                          <p:spTgt spid="1098765"/>
                                        </p:tgtEl>
                                        <p:attrNameLst>
                                          <p:attrName>ppt_x</p:attrName>
                                        </p:attrNameLst>
                                      </p:cBhvr>
                                      <p:tavLst>
                                        <p:tav tm="0">
                                          <p:val>
                                            <p:strVal val="#ppt_x"/>
                                          </p:val>
                                        </p:tav>
                                        <p:tav tm="100000">
                                          <p:val>
                                            <p:strVal val="#ppt_x"/>
                                          </p:val>
                                        </p:tav>
                                      </p:tavLst>
                                    </p:anim>
                                    <p:anim calcmode="lin" valueType="num">
                                      <p:cBhvr>
                                        <p:cTn id="43" dur="2000" fill="hold"/>
                                        <p:tgtEl>
                                          <p:spTgt spid="1098765"/>
                                        </p:tgtEl>
                                        <p:attrNameLst>
                                          <p:attrName>ppt_y</p:attrName>
                                        </p:attrNameLst>
                                      </p:cBhvr>
                                      <p:tavLst>
                                        <p:tav tm="0">
                                          <p:val>
                                            <p:strVal val="#ppt_y+#ppt_h/2"/>
                                          </p:val>
                                        </p:tav>
                                        <p:tav tm="100000">
                                          <p:val>
                                            <p:strVal val="#ppt_y"/>
                                          </p:val>
                                        </p:tav>
                                      </p:tavLst>
                                    </p:anim>
                                    <p:anim calcmode="lin" valueType="num">
                                      <p:cBhvr>
                                        <p:cTn id="44" dur="2000" fill="hold"/>
                                        <p:tgtEl>
                                          <p:spTgt spid="1098765"/>
                                        </p:tgtEl>
                                        <p:attrNameLst>
                                          <p:attrName>ppt_w</p:attrName>
                                        </p:attrNameLst>
                                      </p:cBhvr>
                                      <p:tavLst>
                                        <p:tav tm="0">
                                          <p:val>
                                            <p:strVal val="#ppt_w"/>
                                          </p:val>
                                        </p:tav>
                                        <p:tav tm="100000">
                                          <p:val>
                                            <p:strVal val="#ppt_w"/>
                                          </p:val>
                                        </p:tav>
                                      </p:tavLst>
                                    </p:anim>
                                    <p:anim calcmode="lin" valueType="num">
                                      <p:cBhvr>
                                        <p:cTn id="45" dur="2000" fill="hold"/>
                                        <p:tgtEl>
                                          <p:spTgt spid="109876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8760" grpId="0" autoUpdateAnimBg="0"/>
      <p:bldP spid="1098761" grpId="0" autoUpdateAnimBg="0"/>
      <p:bldP spid="1098762" grpId="0" autoUpdateAnimBg="0"/>
      <p:bldP spid="1098763" grpId="0" autoUpdateAnimBg="0"/>
      <p:bldP spid="1098764" grpId="0" autoUpdateAnimBg="0"/>
      <p:bldP spid="1098765"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E- Commerce Classifications</a:t>
            </a:r>
            <a:endParaRPr lang="en-US" dirty="0"/>
          </a:p>
        </p:txBody>
      </p:sp>
      <p:sp>
        <p:nvSpPr>
          <p:cNvPr id="3" name="Content Placeholder 2"/>
          <p:cNvSpPr>
            <a:spLocks noGrp="1"/>
          </p:cNvSpPr>
          <p:nvPr>
            <p:ph idx="1"/>
          </p:nvPr>
        </p:nvSpPr>
        <p:spPr>
          <a:xfrm>
            <a:off x="457200" y="908720"/>
            <a:ext cx="8229600" cy="4608513"/>
          </a:xfrm>
        </p:spPr>
        <p:txBody>
          <a:bodyPr/>
          <a:lstStyle/>
          <a:p>
            <a:pPr marL="0" indent="0">
              <a:buNone/>
            </a:pPr>
            <a:r>
              <a:rPr lang="en-GB" sz="2800" dirty="0"/>
              <a:t>C2B - Consumer-to-business </a:t>
            </a:r>
          </a:p>
          <a:p>
            <a:r>
              <a:rPr lang="en-GB" sz="2000" dirty="0"/>
              <a:t>A type of commerce where a consumer or end user provides a product or service to an organization</a:t>
            </a:r>
            <a:r>
              <a:rPr lang="en-GB" dirty="0"/>
              <a:t>. </a:t>
            </a:r>
          </a:p>
          <a:p>
            <a:r>
              <a:rPr lang="en-GB" sz="2000" dirty="0"/>
              <a:t>The idea is that the individual/end user provides a product or service that the business can use</a:t>
            </a:r>
            <a:r>
              <a:rPr lang="en-GB" dirty="0"/>
              <a:t> </a:t>
            </a:r>
          </a:p>
          <a:p>
            <a:r>
              <a:rPr lang="en-GB" sz="2800" dirty="0"/>
              <a:t>Examples </a:t>
            </a:r>
          </a:p>
          <a:p>
            <a:pPr lvl="1"/>
            <a:r>
              <a:rPr lang="en-GB" sz="1800" dirty="0"/>
              <a:t>A food company began paying a food blogger to market their products</a:t>
            </a:r>
          </a:p>
          <a:p>
            <a:pPr lvl="1"/>
            <a:r>
              <a:rPr lang="en-GB" sz="1800" dirty="0"/>
              <a:t>A website owner could be paid to review products or services, whether through blog posts, videos or podcasts</a:t>
            </a:r>
            <a:r>
              <a:rPr lang="en-GB" dirty="0"/>
              <a:t>. </a:t>
            </a:r>
          </a:p>
          <a:p>
            <a:pPr lvl="1"/>
            <a:r>
              <a:rPr lang="en-GB" sz="1800" dirty="0"/>
              <a:t>paid advertisement space on the consumer website. </a:t>
            </a:r>
          </a:p>
          <a:p>
            <a:pPr lvl="1"/>
            <a:r>
              <a:rPr lang="en-GB" sz="1800" dirty="0"/>
              <a:t>Google </a:t>
            </a:r>
            <a:r>
              <a:rPr lang="en-GB" sz="1800" dirty="0" err="1"/>
              <a:t>Adwords</a:t>
            </a:r>
            <a:r>
              <a:rPr lang="en-GB" sz="1800" dirty="0"/>
              <a:t>/</a:t>
            </a:r>
            <a:r>
              <a:rPr lang="en-GB" sz="1800" dirty="0" err="1"/>
              <a:t>Adsense</a:t>
            </a:r>
            <a:r>
              <a:rPr lang="en-GB" sz="1800" dirty="0"/>
              <a:t>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940355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 Commerce Classifications</a:t>
            </a:r>
            <a:endParaRPr lang="en-US" dirty="0"/>
          </a:p>
        </p:txBody>
      </p:sp>
      <p:sp>
        <p:nvSpPr>
          <p:cNvPr id="3" name="Content Placeholder 2"/>
          <p:cNvSpPr>
            <a:spLocks noGrp="1"/>
          </p:cNvSpPr>
          <p:nvPr>
            <p:ph idx="1"/>
          </p:nvPr>
        </p:nvSpPr>
        <p:spPr>
          <a:xfrm>
            <a:off x="457200" y="1196752"/>
            <a:ext cx="8229600" cy="4320481"/>
          </a:xfrm>
        </p:spPr>
        <p:txBody>
          <a:bodyPr/>
          <a:lstStyle/>
          <a:p>
            <a:r>
              <a:rPr lang="en-GB" dirty="0"/>
              <a:t>C2B - Consumer-to-business </a:t>
            </a:r>
          </a:p>
          <a:p>
            <a:r>
              <a:rPr lang="en-GB" dirty="0"/>
              <a:t>Examples </a:t>
            </a:r>
          </a:p>
          <a:p>
            <a:pPr lvl="1"/>
            <a:r>
              <a:rPr lang="en-GB" sz="1800" dirty="0"/>
              <a:t>A food company began paying a food blogger to market their products</a:t>
            </a:r>
          </a:p>
          <a:p>
            <a:pPr lvl="1"/>
            <a:r>
              <a:rPr lang="en-GB" sz="1800" dirty="0"/>
              <a:t>Another possible form of C2B is when a consumer specifies a need and various businesses bid to fulfil that need, such as referral hiring sites</a:t>
            </a:r>
            <a:r>
              <a:rPr lang="en-GB" dirty="0"/>
              <a:t>.</a:t>
            </a:r>
          </a:p>
          <a:p>
            <a:r>
              <a:rPr lang="en-GB" dirty="0"/>
              <a:t>Consumer Examples could be </a:t>
            </a:r>
          </a:p>
          <a:p>
            <a:pPr lvl="1"/>
            <a:r>
              <a:rPr lang="en-GB" sz="1800" dirty="0"/>
              <a:t>a blogger, </a:t>
            </a:r>
          </a:p>
          <a:p>
            <a:pPr lvl="1"/>
            <a:r>
              <a:rPr lang="en-GB" sz="1800" dirty="0"/>
              <a:t>a photographer offering stock images to businesses, </a:t>
            </a:r>
          </a:p>
          <a:p>
            <a:pPr lvl="1"/>
            <a:r>
              <a:rPr lang="en-GB" sz="1800" dirty="0"/>
              <a:t>a survey site, </a:t>
            </a:r>
          </a:p>
          <a:p>
            <a:pPr lvl="1"/>
            <a:r>
              <a:rPr lang="en-GB" sz="1800" dirty="0"/>
              <a:t>offering job hiring service by referring someone through referral hiring sites.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55123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2"/>
                </a:solidFill>
              </a:rPr>
              <a:t>RETAIL BUSINESS MODELS</a:t>
            </a:r>
            <a:r>
              <a:rPr lang="en-US" dirty="0">
                <a:solidFill>
                  <a:schemeClr val="tx2"/>
                </a:solidFill>
              </a:rPr>
              <a:t> </a:t>
            </a:r>
            <a:br>
              <a:rPr lang="en-US" dirty="0">
                <a:solidFill>
                  <a:schemeClr val="tx2"/>
                </a:solidFill>
              </a:rPr>
            </a:br>
            <a:endParaRPr lang="en-US" dirty="0"/>
          </a:p>
        </p:txBody>
      </p:sp>
      <p:sp>
        <p:nvSpPr>
          <p:cNvPr id="3" name="Content Placeholder 2"/>
          <p:cNvSpPr>
            <a:spLocks noGrp="1"/>
          </p:cNvSpPr>
          <p:nvPr>
            <p:ph idx="1"/>
          </p:nvPr>
        </p:nvSpPr>
        <p:spPr/>
        <p:txBody>
          <a:bodyPr/>
          <a:lstStyle/>
          <a:p>
            <a:pPr>
              <a:buFontTx/>
              <a:buNone/>
            </a:pPr>
            <a:r>
              <a:rPr lang="en-GB" sz="2000" b="1" dirty="0"/>
              <a:t>BRICKS AND MORTAR</a:t>
            </a:r>
          </a:p>
          <a:p>
            <a:r>
              <a:rPr lang="en-GB" sz="2000" dirty="0"/>
              <a:t>Tradition Retail Commerce</a:t>
            </a:r>
          </a:p>
          <a:p>
            <a:r>
              <a:rPr lang="en-GB" sz="2000" dirty="0"/>
              <a:t>Trading through High Street shops</a:t>
            </a:r>
          </a:p>
          <a:p>
            <a:endParaRPr lang="en-GB" sz="2000" dirty="0"/>
          </a:p>
          <a:p>
            <a:pPr>
              <a:buFontTx/>
              <a:buNone/>
            </a:pPr>
            <a:r>
              <a:rPr lang="en-GB" sz="2000" b="1" dirty="0"/>
              <a:t>PURE PLAY E-COMMERCE</a:t>
            </a:r>
          </a:p>
          <a:p>
            <a:r>
              <a:rPr lang="en-GB" sz="2000" dirty="0"/>
              <a:t>Trading purely through the Internet</a:t>
            </a:r>
          </a:p>
          <a:p>
            <a:endParaRPr lang="en-GB" sz="2000" dirty="0"/>
          </a:p>
          <a:p>
            <a:pPr>
              <a:buFontTx/>
              <a:buNone/>
            </a:pPr>
            <a:r>
              <a:rPr lang="en-GB" sz="2000" b="1" dirty="0"/>
              <a:t>CLICKS AND MORTAR (Bricks and Clicks)</a:t>
            </a:r>
          </a:p>
          <a:p>
            <a:r>
              <a:rPr lang="en-GB" sz="2000" dirty="0"/>
              <a:t>Trading through the Internet as well as through High Street shops</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246956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pPr lvl="0">
              <a:spcBef>
                <a:spcPct val="50000"/>
              </a:spcBef>
            </a:pPr>
            <a:r>
              <a:rPr lang="en-US" sz="2400" b="1" dirty="0">
                <a:solidFill>
                  <a:srgbClr val="000000"/>
                </a:solidFill>
                <a:latin typeface="Arial" charset="0"/>
                <a:ea typeface="+mn-ea"/>
                <a:cs typeface="+mn-cs"/>
              </a:rPr>
              <a:t>INTERNET BUSINESS MODELS</a:t>
            </a:r>
            <a:r>
              <a:rPr lang="en-US" sz="2400" dirty="0">
                <a:solidFill>
                  <a:srgbClr val="000000"/>
                </a:solidFill>
                <a:latin typeface="Arial" charset="0"/>
                <a:ea typeface="+mn-ea"/>
                <a:cs typeface="+mn-cs"/>
              </a:rPr>
              <a:t> </a:t>
            </a:r>
            <a:br>
              <a:rPr lang="en-US" sz="2400" dirty="0">
                <a:solidFill>
                  <a:srgbClr val="000000"/>
                </a:solidFill>
                <a:latin typeface="Arial" charset="0"/>
                <a:ea typeface="+mn-ea"/>
                <a:cs typeface="+mn-cs"/>
              </a:rPr>
            </a:br>
            <a:endParaRPr lang="en-US" dirty="0"/>
          </a:p>
        </p:txBody>
      </p:sp>
      <p:sp>
        <p:nvSpPr>
          <p:cNvPr id="3" name="Content Placeholder 2"/>
          <p:cNvSpPr>
            <a:spLocks noGrp="1"/>
          </p:cNvSpPr>
          <p:nvPr>
            <p:ph idx="1"/>
          </p:nvPr>
        </p:nvSpPr>
        <p:spPr>
          <a:xfrm>
            <a:off x="457200" y="764704"/>
            <a:ext cx="8229600" cy="4752529"/>
          </a:xfrm>
        </p:spPr>
        <p:txBody>
          <a:bodyPr/>
          <a:lstStyle/>
          <a:p>
            <a:pPr>
              <a:lnSpc>
                <a:spcPct val="90000"/>
              </a:lnSpc>
              <a:buFontTx/>
              <a:buNone/>
            </a:pPr>
            <a:r>
              <a:rPr lang="en-GB" sz="2400" b="1" dirty="0"/>
              <a:t>PURE PLAY</a:t>
            </a:r>
          </a:p>
          <a:p>
            <a:pPr>
              <a:lnSpc>
                <a:spcPct val="90000"/>
              </a:lnSpc>
            </a:pPr>
            <a:r>
              <a:rPr lang="en-GB" sz="2400" dirty="0"/>
              <a:t>Trading purely through the Internet</a:t>
            </a:r>
          </a:p>
          <a:p>
            <a:pPr>
              <a:lnSpc>
                <a:spcPct val="90000"/>
              </a:lnSpc>
            </a:pPr>
            <a:r>
              <a:rPr lang="en-GB" sz="1600" dirty="0"/>
              <a:t>E.g. </a:t>
            </a:r>
            <a:r>
              <a:rPr lang="en-GB" sz="1600" dirty="0" err="1"/>
              <a:t>Amazon.com</a:t>
            </a:r>
            <a:r>
              <a:rPr lang="en-GB" sz="1600" dirty="0"/>
              <a:t>, </a:t>
            </a:r>
          </a:p>
          <a:p>
            <a:pPr lvl="1">
              <a:lnSpc>
                <a:spcPct val="90000"/>
              </a:lnSpc>
            </a:pPr>
            <a:r>
              <a:rPr lang="en-GB" sz="1600" dirty="0" err="1"/>
              <a:t>Easyjet.com</a:t>
            </a:r>
            <a:r>
              <a:rPr lang="en-GB" sz="1600" dirty="0"/>
              <a:t>, </a:t>
            </a:r>
          </a:p>
          <a:p>
            <a:pPr lvl="1">
              <a:lnSpc>
                <a:spcPct val="90000"/>
              </a:lnSpc>
            </a:pPr>
            <a:r>
              <a:rPr lang="en-GB" sz="1600" dirty="0" err="1"/>
              <a:t>Lastminute.com</a:t>
            </a:r>
            <a:r>
              <a:rPr lang="en-GB" sz="1600" dirty="0"/>
              <a:t> </a:t>
            </a:r>
          </a:p>
          <a:p>
            <a:pPr lvl="1">
              <a:lnSpc>
                <a:spcPct val="90000"/>
              </a:lnSpc>
            </a:pPr>
            <a:r>
              <a:rPr lang="en-GB" sz="1600" dirty="0" err="1"/>
              <a:t>Netflix.com</a:t>
            </a:r>
            <a:endParaRPr lang="en-GB" sz="1600" dirty="0"/>
          </a:p>
          <a:p>
            <a:pPr>
              <a:lnSpc>
                <a:spcPct val="90000"/>
              </a:lnSpc>
            </a:pPr>
            <a:r>
              <a:rPr lang="en-GB" sz="2400" dirty="0"/>
              <a:t>Advantages</a:t>
            </a:r>
          </a:p>
          <a:p>
            <a:pPr lvl="1">
              <a:lnSpc>
                <a:spcPct val="90000"/>
              </a:lnSpc>
            </a:pPr>
            <a:r>
              <a:rPr lang="en-GB" sz="1600" dirty="0"/>
              <a:t>low premises costs</a:t>
            </a:r>
          </a:p>
          <a:p>
            <a:pPr lvl="1">
              <a:lnSpc>
                <a:spcPct val="90000"/>
              </a:lnSpc>
            </a:pPr>
            <a:r>
              <a:rPr lang="en-GB" sz="1600" dirty="0"/>
              <a:t>low inventory costs</a:t>
            </a:r>
          </a:p>
          <a:p>
            <a:pPr lvl="1">
              <a:lnSpc>
                <a:spcPct val="90000"/>
              </a:lnSpc>
            </a:pPr>
            <a:r>
              <a:rPr lang="en-GB" sz="1600" dirty="0"/>
              <a:t>24 hour shop window</a:t>
            </a:r>
          </a:p>
          <a:p>
            <a:pPr lvl="1">
              <a:lnSpc>
                <a:spcPct val="90000"/>
              </a:lnSpc>
            </a:pPr>
            <a:r>
              <a:rPr lang="en-GB" sz="1600" dirty="0"/>
              <a:t>global marketplace</a:t>
            </a:r>
          </a:p>
          <a:p>
            <a:pPr>
              <a:lnSpc>
                <a:spcPct val="90000"/>
              </a:lnSpc>
            </a:pPr>
            <a:r>
              <a:rPr lang="en-GB" sz="2400" dirty="0"/>
              <a:t>Disadvantages</a:t>
            </a:r>
          </a:p>
          <a:p>
            <a:pPr lvl="1">
              <a:lnSpc>
                <a:spcPct val="90000"/>
              </a:lnSpc>
            </a:pPr>
            <a:r>
              <a:rPr lang="en-GB" sz="1600" dirty="0"/>
              <a:t>Security</a:t>
            </a:r>
          </a:p>
          <a:p>
            <a:pPr lvl="1">
              <a:lnSpc>
                <a:spcPct val="90000"/>
              </a:lnSpc>
            </a:pPr>
            <a:r>
              <a:rPr lang="en-GB" sz="1600" dirty="0"/>
              <a:t>Customer distance</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29230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spcBef>
                <a:spcPct val="50000"/>
              </a:spcBef>
            </a:pPr>
            <a:r>
              <a:rPr lang="en-US" sz="2400" b="1" dirty="0">
                <a:solidFill>
                  <a:srgbClr val="000000"/>
                </a:solidFill>
                <a:latin typeface="Arial" charset="0"/>
                <a:ea typeface="+mn-ea"/>
                <a:cs typeface="+mn-cs"/>
              </a:rPr>
              <a:t>INTERNET BUSINESS MODELS</a:t>
            </a:r>
            <a:r>
              <a:rPr lang="en-US" sz="2400" dirty="0">
                <a:solidFill>
                  <a:srgbClr val="000000"/>
                </a:solidFill>
                <a:latin typeface="Arial" charset="0"/>
                <a:ea typeface="+mn-ea"/>
                <a:cs typeface="+mn-cs"/>
              </a:rPr>
              <a:t> </a:t>
            </a:r>
            <a:br>
              <a:rPr lang="en-US" sz="2400" dirty="0">
                <a:solidFill>
                  <a:srgbClr val="000000"/>
                </a:solidFill>
                <a:latin typeface="Arial" charset="0"/>
                <a:ea typeface="+mn-ea"/>
                <a:cs typeface="+mn-cs"/>
              </a:rPr>
            </a:br>
            <a:endParaRPr lang="en-US" dirty="0"/>
          </a:p>
        </p:txBody>
      </p:sp>
      <p:sp>
        <p:nvSpPr>
          <p:cNvPr id="3" name="Content Placeholder 2"/>
          <p:cNvSpPr>
            <a:spLocks noGrp="1"/>
          </p:cNvSpPr>
          <p:nvPr>
            <p:ph idx="1"/>
          </p:nvPr>
        </p:nvSpPr>
        <p:spPr/>
        <p:txBody>
          <a:bodyPr/>
          <a:lstStyle/>
          <a:p>
            <a:pPr>
              <a:buFontTx/>
              <a:buNone/>
            </a:pPr>
            <a:r>
              <a:rPr lang="en-GB" sz="2400" b="1" dirty="0"/>
              <a:t>CLICKS AND MORTAR</a:t>
            </a:r>
          </a:p>
          <a:p>
            <a:r>
              <a:rPr lang="en-GB" sz="1600" dirty="0"/>
              <a:t>Also called Bricks and Clicks or Bricks, Clicks and Flips (Catalogues)</a:t>
            </a:r>
          </a:p>
          <a:p>
            <a:r>
              <a:rPr lang="en-GB" sz="2400" dirty="0"/>
              <a:t>Trading through the Internet as well as through High Street shops</a:t>
            </a:r>
          </a:p>
          <a:p>
            <a:r>
              <a:rPr lang="en-GB" sz="1600" dirty="0"/>
              <a:t>e.g. </a:t>
            </a:r>
            <a:r>
              <a:rPr lang="en-GB" sz="1600" dirty="0" err="1"/>
              <a:t>Tescos</a:t>
            </a:r>
            <a:r>
              <a:rPr lang="en-GB" sz="1600" dirty="0"/>
              <a:t>, </a:t>
            </a:r>
            <a:r>
              <a:rPr lang="en-GB" sz="1600" dirty="0" err="1"/>
              <a:t>Sainsburys</a:t>
            </a:r>
            <a:r>
              <a:rPr lang="en-GB" sz="1600" dirty="0"/>
              <a:t>, John Lewis, PC World, Body Shop, Argos, </a:t>
            </a:r>
            <a:r>
              <a:rPr lang="en-GB" sz="1600" dirty="0" err="1"/>
              <a:t>etc</a:t>
            </a:r>
            <a:r>
              <a:rPr lang="en-GB" sz="1600" dirty="0"/>
              <a:t> </a:t>
            </a:r>
          </a:p>
          <a:p>
            <a:r>
              <a:rPr lang="en-GB" sz="2400" dirty="0"/>
              <a:t>Advantages</a:t>
            </a:r>
          </a:p>
          <a:p>
            <a:pPr lvl="1"/>
            <a:r>
              <a:rPr lang="en-GB" sz="1600" dirty="0"/>
              <a:t>Continuity with existing retail model</a:t>
            </a:r>
          </a:p>
          <a:p>
            <a:pPr lvl="1"/>
            <a:r>
              <a:rPr lang="en-GB" sz="1600" dirty="0"/>
              <a:t>Participation in e-commerce as well as existing retail model</a:t>
            </a:r>
          </a:p>
          <a:p>
            <a:r>
              <a:rPr lang="en-GB" sz="2400" dirty="0"/>
              <a:t>Disadvantages</a:t>
            </a:r>
          </a:p>
          <a:p>
            <a:pPr lvl="1"/>
            <a:r>
              <a:rPr lang="en-GB" sz="1600" dirty="0"/>
              <a:t>Can not touch and feel or smell (food, garments, </a:t>
            </a:r>
            <a:r>
              <a:rPr lang="en-GB" sz="1600" dirty="0" err="1"/>
              <a:t>etc</a:t>
            </a:r>
            <a:r>
              <a:rPr lang="en-GB" sz="1600" dirty="0"/>
              <a:t>)</a:t>
            </a:r>
          </a:p>
          <a:p>
            <a:pPr lvl="1"/>
            <a:r>
              <a:rPr lang="en-GB" sz="1600" dirty="0"/>
              <a:t>Jobs reduction, </a:t>
            </a:r>
          </a:p>
          <a:p>
            <a:pPr lvl="1"/>
            <a:r>
              <a:rPr lang="en-GB" sz="1600" dirty="0"/>
              <a:t>Laziness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660075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spcBef>
                <a:spcPct val="50000"/>
              </a:spcBef>
            </a:pPr>
            <a:r>
              <a:rPr lang="en-US" sz="2400" b="1">
                <a:solidFill>
                  <a:srgbClr val="000000"/>
                </a:solidFill>
                <a:latin typeface="Arial" charset="0"/>
                <a:ea typeface="+mn-ea"/>
                <a:cs typeface="+mn-cs"/>
              </a:rPr>
              <a:t>INTERNET BANKING</a:t>
            </a:r>
            <a:r>
              <a:rPr lang="en-US" sz="2400">
                <a:solidFill>
                  <a:srgbClr val="000000"/>
                </a:solidFill>
                <a:latin typeface="Arial" charset="0"/>
                <a:ea typeface="+mn-ea"/>
                <a:cs typeface="+mn-cs"/>
              </a:rPr>
              <a:t> </a:t>
            </a:r>
            <a:br>
              <a:rPr lang="en-US" sz="2400">
                <a:solidFill>
                  <a:srgbClr val="000000"/>
                </a:solidFill>
                <a:latin typeface="Arial" charset="0"/>
                <a:ea typeface="+mn-ea"/>
                <a:cs typeface="+mn-cs"/>
              </a:rPr>
            </a:br>
            <a:endParaRPr lang="en-US"/>
          </a:p>
        </p:txBody>
      </p:sp>
      <p:sp>
        <p:nvSpPr>
          <p:cNvPr id="3" name="Content Placeholder 2"/>
          <p:cNvSpPr>
            <a:spLocks noGrp="1"/>
          </p:cNvSpPr>
          <p:nvPr>
            <p:ph idx="1"/>
          </p:nvPr>
        </p:nvSpPr>
        <p:spPr>
          <a:xfrm>
            <a:off x="457200" y="1268760"/>
            <a:ext cx="8229600" cy="4248473"/>
          </a:xfrm>
        </p:spPr>
        <p:txBody>
          <a:bodyPr/>
          <a:lstStyle/>
          <a:p>
            <a:pPr>
              <a:lnSpc>
                <a:spcPct val="80000"/>
              </a:lnSpc>
              <a:buFontTx/>
              <a:buNone/>
            </a:pPr>
            <a:r>
              <a:rPr lang="en-GB" sz="2000" b="1" dirty="0"/>
              <a:t>CLICKS AND MORTAR</a:t>
            </a:r>
          </a:p>
          <a:p>
            <a:pPr>
              <a:lnSpc>
                <a:spcPct val="80000"/>
              </a:lnSpc>
            </a:pPr>
            <a:r>
              <a:rPr lang="en-GB" sz="2000" dirty="0"/>
              <a:t>High Street banks</a:t>
            </a:r>
          </a:p>
          <a:p>
            <a:pPr>
              <a:lnSpc>
                <a:spcPct val="80000"/>
              </a:lnSpc>
            </a:pPr>
            <a:r>
              <a:rPr lang="en-GB" sz="1400" dirty="0"/>
              <a:t>e.g. RBS, Lloyds, Barclays, NatWest, </a:t>
            </a:r>
            <a:r>
              <a:rPr lang="en-GB" sz="1400" dirty="0" err="1"/>
              <a:t>etc</a:t>
            </a:r>
            <a:r>
              <a:rPr lang="en-GB" sz="1400" dirty="0"/>
              <a:t> </a:t>
            </a:r>
          </a:p>
          <a:p>
            <a:pPr>
              <a:lnSpc>
                <a:spcPct val="80000"/>
              </a:lnSpc>
            </a:pPr>
            <a:r>
              <a:rPr lang="en-GB" sz="2000" dirty="0"/>
              <a:t>Advantages</a:t>
            </a:r>
          </a:p>
          <a:p>
            <a:pPr lvl="1">
              <a:lnSpc>
                <a:spcPct val="80000"/>
              </a:lnSpc>
            </a:pPr>
            <a:r>
              <a:rPr lang="en-GB" sz="1400" dirty="0"/>
              <a:t>extending services to internet</a:t>
            </a:r>
          </a:p>
          <a:p>
            <a:pPr>
              <a:lnSpc>
                <a:spcPct val="80000"/>
              </a:lnSpc>
              <a:spcBef>
                <a:spcPct val="0"/>
              </a:spcBef>
            </a:pPr>
            <a:r>
              <a:rPr lang="en-GB" sz="2000" dirty="0"/>
              <a:t>Disadvantages</a:t>
            </a:r>
          </a:p>
          <a:p>
            <a:pPr lvl="1">
              <a:lnSpc>
                <a:spcPct val="80000"/>
              </a:lnSpc>
            </a:pPr>
            <a:r>
              <a:rPr lang="en-GB" sz="1400" dirty="0"/>
              <a:t>change to corporate culture </a:t>
            </a:r>
          </a:p>
          <a:p>
            <a:pPr lvl="2">
              <a:lnSpc>
                <a:spcPct val="80000"/>
              </a:lnSpc>
            </a:pPr>
            <a:r>
              <a:rPr lang="en-GB" sz="1200" dirty="0"/>
              <a:t>staff retraining</a:t>
            </a:r>
          </a:p>
          <a:p>
            <a:pPr lvl="2">
              <a:lnSpc>
                <a:spcPct val="80000"/>
              </a:lnSpc>
            </a:pPr>
            <a:r>
              <a:rPr lang="en-GB" sz="1200" dirty="0"/>
              <a:t>redundancies</a:t>
            </a:r>
          </a:p>
          <a:p>
            <a:pPr lvl="2">
              <a:lnSpc>
                <a:spcPct val="80000"/>
              </a:lnSpc>
            </a:pPr>
            <a:r>
              <a:rPr lang="en-GB" sz="1200" dirty="0"/>
              <a:t>new technical staff</a:t>
            </a:r>
          </a:p>
          <a:p>
            <a:pPr>
              <a:lnSpc>
                <a:spcPct val="80000"/>
              </a:lnSpc>
              <a:buFontTx/>
              <a:buNone/>
            </a:pPr>
            <a:r>
              <a:rPr lang="en-GB" sz="1800" b="1" dirty="0"/>
              <a:t>PURE PLAY</a:t>
            </a:r>
          </a:p>
          <a:p>
            <a:pPr>
              <a:lnSpc>
                <a:spcPct val="80000"/>
              </a:lnSpc>
            </a:pPr>
            <a:r>
              <a:rPr lang="en-GB" sz="1800" dirty="0"/>
              <a:t>Pure Internet Banking</a:t>
            </a:r>
          </a:p>
          <a:p>
            <a:pPr>
              <a:lnSpc>
                <a:spcPct val="80000"/>
              </a:lnSpc>
            </a:pPr>
            <a:r>
              <a:rPr lang="en-GB" sz="1400" dirty="0"/>
              <a:t>e.g. </a:t>
            </a:r>
            <a:r>
              <a:rPr lang="en-GB" sz="1400" dirty="0" err="1"/>
              <a:t>FirstDirect.com</a:t>
            </a:r>
            <a:endParaRPr lang="en-GB" sz="1400" dirty="0"/>
          </a:p>
          <a:p>
            <a:pPr>
              <a:lnSpc>
                <a:spcPct val="80000"/>
              </a:lnSpc>
            </a:pPr>
            <a:r>
              <a:rPr lang="en-GB" sz="1400" dirty="0"/>
              <a:t>Does not have the same disadvantages as Clicks and Mortar</a:t>
            </a:r>
          </a:p>
          <a:p>
            <a:pPr>
              <a:lnSpc>
                <a:spcPct val="80000"/>
              </a:lnSpc>
              <a:buFontTx/>
              <a:buNone/>
            </a:pPr>
            <a:r>
              <a:rPr lang="en-GB" sz="1800" b="1" dirty="0"/>
              <a:t>SECURITY</a:t>
            </a:r>
          </a:p>
          <a:p>
            <a:pPr>
              <a:lnSpc>
                <a:spcPct val="80000"/>
              </a:lnSpc>
            </a:pPr>
            <a:r>
              <a:rPr lang="en-GB" sz="1800" dirty="0"/>
              <a:t>Especially important in Banking</a:t>
            </a:r>
          </a:p>
          <a:p>
            <a:pPr>
              <a:lnSpc>
                <a:spcPct val="80000"/>
              </a:lnSpc>
            </a:pPr>
            <a:r>
              <a:rPr lang="en-GB" sz="1800" dirty="0"/>
              <a:t>Double-passwords, encryption, secure sockets</a:t>
            </a:r>
          </a:p>
          <a:p>
            <a:pPr>
              <a:lnSpc>
                <a:spcPct val="80000"/>
              </a:lnSpc>
            </a:pPr>
            <a:r>
              <a:rPr lang="en-GB" sz="1800" dirty="0"/>
              <a:t>Balance between accessibility and security</a:t>
            </a:r>
          </a:p>
          <a:p>
            <a:pPr>
              <a:lnSpc>
                <a:spcPct val="80000"/>
              </a:lnSpc>
            </a:pPr>
            <a:endParaRPr lang="en-GB" sz="1400"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28/06/20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8510936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2200</TotalTime>
  <Words>884</Words>
  <Application>Microsoft Macintosh PowerPoint</Application>
  <PresentationFormat>On-screen Show (4:3)</PresentationFormat>
  <Paragraphs>135</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20140311PresentationUWTSDTemplate</vt:lpstr>
      <vt:lpstr>Module Code</vt:lpstr>
      <vt:lpstr>Topic </vt:lpstr>
      <vt:lpstr> Relationship Management (CRM)?</vt:lpstr>
      <vt:lpstr>PowerPoint Presentation</vt:lpstr>
      <vt:lpstr>PowerPoint Presentation</vt:lpstr>
      <vt:lpstr>E- Commerce Classifications</vt:lpstr>
      <vt:lpstr>PowerPoint Presentation</vt:lpstr>
      <vt:lpstr>E- Commerce Classifications</vt:lpstr>
      <vt:lpstr>PowerPoint Presentation</vt:lpstr>
      <vt:lpstr>PowerPoint Presentation</vt:lpstr>
      <vt:lpstr>E- Commerce Classifications</vt:lpstr>
      <vt:lpstr>E- Commerce Classifications</vt:lpstr>
      <vt:lpstr>RETAIL BUSINESS MODELS  </vt:lpstr>
      <vt:lpstr>INTERNET BUSINESS MODELS  </vt:lpstr>
      <vt:lpstr>INTERNET BUSINESS MODELS  </vt:lpstr>
      <vt:lpstr>INTERNET BANKING  </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142</cp:revision>
  <cp:lastPrinted>2018-07-09T15:27:01Z</cp:lastPrinted>
  <dcterms:created xsi:type="dcterms:W3CDTF">2002-10-07T19:43:58Z</dcterms:created>
  <dcterms:modified xsi:type="dcterms:W3CDTF">2020-06-28T23:31:06Z</dcterms:modified>
</cp:coreProperties>
</file>