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x="18288000" cy="10287000"/>
  <p:notesSz cx="6858000" cy="9144000"/>
  <p:embeddedFontLst>
    <p:embeddedFont>
      <p:font typeface="Montserrat Bold" charset="1" panose="00000800000000000000"/>
      <p:regular r:id="rId18"/>
    </p:embeddedFont>
    <p:embeddedFont>
      <p:font typeface="Open Sans Bold" charset="1" panose="020B0806030504020204"/>
      <p:regular r:id="rId19"/>
    </p:embeddedFont>
    <p:embeddedFont>
      <p:font typeface="Montserrat Light" charset="1" panose="00000400000000000000"/>
      <p:regular r:id="rId20"/>
    </p:embeddedFont>
    <p:embeddedFont>
      <p:font typeface="Montserrat" charset="1" panose="00000500000000000000"/>
      <p:regular r:id="rId21"/>
    </p:embeddedFont>
    <p:embeddedFont>
      <p:font typeface="Montserrat Ultra-Bold" charset="1" panose="00000900000000000000"/>
      <p:regular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20" Target="fonts/font20.fntdata" Type="http://schemas.openxmlformats.org/officeDocument/2006/relationships/font"/><Relationship Id="rId21" Target="fonts/font21.fntdata" Type="http://schemas.openxmlformats.org/officeDocument/2006/relationships/font"/><Relationship Id="rId22" Target="fonts/font22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png" Type="http://schemas.openxmlformats.org/officeDocument/2006/relationships/image"/><Relationship Id="rId8" Target="../media/image7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Relationship Id="rId3" Target="../media/image9.svg" Type="http://schemas.openxmlformats.org/officeDocument/2006/relationships/image"/><Relationship Id="rId4" Target="../media/image10.png" Type="http://schemas.openxmlformats.org/officeDocument/2006/relationships/image"/><Relationship Id="rId5" Target="../media/image11.svg" Type="http://schemas.openxmlformats.org/officeDocument/2006/relationships/image"/><Relationship Id="rId6" Target="../media/image12.png" Type="http://schemas.openxmlformats.org/officeDocument/2006/relationships/image"/><Relationship Id="rId7" Target="../media/image13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4.png" Type="http://schemas.openxmlformats.org/officeDocument/2006/relationships/image"/><Relationship Id="rId3" Target="../media/image15.svg" Type="http://schemas.openxmlformats.org/officeDocument/2006/relationships/image"/><Relationship Id="rId4" Target="../media/image16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7.png" Type="http://schemas.openxmlformats.org/officeDocument/2006/relationships/image"/><Relationship Id="rId3" Target="../media/image18.svg" Type="http://schemas.openxmlformats.org/officeDocument/2006/relationships/image"/><Relationship Id="rId4" Target="../media/image12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9.png" Type="http://schemas.openxmlformats.org/officeDocument/2006/relationships/image"/><Relationship Id="rId3" Target="../media/image20.png" Type="http://schemas.openxmlformats.org/officeDocument/2006/relationships/image"/><Relationship Id="rId4" Target="../media/image21.svg" Type="http://schemas.openxmlformats.org/officeDocument/2006/relationships/image"/><Relationship Id="rId5" Target="../media/image22.png" Type="http://schemas.openxmlformats.org/officeDocument/2006/relationships/image"/><Relationship Id="rId6" Target="../media/image23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4.png" Type="http://schemas.openxmlformats.org/officeDocument/2006/relationships/image"/><Relationship Id="rId3" Target="../media/image25.svg" Type="http://schemas.openxmlformats.org/officeDocument/2006/relationships/image"/><Relationship Id="rId4" Target="../media/image26.png" Type="http://schemas.openxmlformats.org/officeDocument/2006/relationships/image"/><Relationship Id="rId5" Target="../media/image27.svg" Type="http://schemas.openxmlformats.org/officeDocument/2006/relationships/image"/><Relationship Id="rId6" Target="../media/image28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8.png" Type="http://schemas.openxmlformats.org/officeDocument/2006/relationships/image"/><Relationship Id="rId3" Target="../media/image20.png" Type="http://schemas.openxmlformats.org/officeDocument/2006/relationships/image"/><Relationship Id="rId4" Target="../media/image21.svg" Type="http://schemas.openxmlformats.org/officeDocument/2006/relationships/image"/><Relationship Id="rId5" Target="../media/image22.png" Type="http://schemas.openxmlformats.org/officeDocument/2006/relationships/image"/><Relationship Id="rId6" Target="../media/image23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9.png" Type="http://schemas.openxmlformats.org/officeDocument/2006/relationships/image"/><Relationship Id="rId3" Target="../media/image30.svg" Type="http://schemas.openxmlformats.org/officeDocument/2006/relationships/image"/><Relationship Id="rId4" Target="../media/image16.png" Type="http://schemas.openxmlformats.org/officeDocument/2006/relationships/image"/><Relationship Id="rId5" Target="../media/image12.png" Type="http://schemas.openxmlformats.org/officeDocument/2006/relationships/image"/><Relationship Id="rId6" Target="../media/image10.png" Type="http://schemas.openxmlformats.org/officeDocument/2006/relationships/image"/><Relationship Id="rId7" Target="../media/image11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4.png" Type="http://schemas.openxmlformats.org/officeDocument/2006/relationships/image"/><Relationship Id="rId3" Target="../media/image15.svg" Type="http://schemas.openxmlformats.org/officeDocument/2006/relationships/image"/><Relationship Id="rId4" Target="../media/image16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9.png" Type="http://schemas.openxmlformats.org/officeDocument/2006/relationships/image"/><Relationship Id="rId3" Target="../media/image30.svg" Type="http://schemas.openxmlformats.org/officeDocument/2006/relationships/image"/><Relationship Id="rId4" Target="../media/image16.png" Type="http://schemas.openxmlformats.org/officeDocument/2006/relationships/image"/><Relationship Id="rId5" Target="../media/image12.png" Type="http://schemas.openxmlformats.org/officeDocument/2006/relationships/image"/><Relationship Id="rId6" Target="../media/image10.png" Type="http://schemas.openxmlformats.org/officeDocument/2006/relationships/image"/><Relationship Id="rId7" Target="../media/image11.svg" Type="http://schemas.openxmlformats.org/officeDocument/2006/relationships/image"/><Relationship Id="rId8" Target="../media/image31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8.png" Type="http://schemas.openxmlformats.org/officeDocument/2006/relationships/image"/><Relationship Id="rId3" Target="../media/image32.png" Type="http://schemas.openxmlformats.org/officeDocument/2006/relationships/image"/><Relationship Id="rId4" Target="../media/image33.svg" Type="http://schemas.openxmlformats.org/officeDocument/2006/relationships/image"/><Relationship Id="rId5" Target="../media/image34.png" Type="http://schemas.openxmlformats.org/officeDocument/2006/relationships/image"/><Relationship Id="rId6" Target="../media/image35.sv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png" Type="http://schemas.openxmlformats.org/officeDocument/2006/relationships/image"/><Relationship Id="rId8" Target="../media/image7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1F003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4862015">
            <a:off x="10157954" y="2652590"/>
            <a:ext cx="13034898" cy="6446038"/>
          </a:xfrm>
          <a:custGeom>
            <a:avLst/>
            <a:gdLst/>
            <a:ahLst/>
            <a:cxnLst/>
            <a:rect r="r" b="b" t="t" l="l"/>
            <a:pathLst>
              <a:path h="6446038" w="13034898">
                <a:moveTo>
                  <a:pt x="0" y="0"/>
                </a:moveTo>
                <a:lnTo>
                  <a:pt x="13034898" y="0"/>
                </a:lnTo>
                <a:lnTo>
                  <a:pt x="13034898" y="6446038"/>
                </a:lnTo>
                <a:lnTo>
                  <a:pt x="0" y="644603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-134" b="-129447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6492416">
            <a:off x="-4102332" y="4826625"/>
            <a:ext cx="13034898" cy="6446038"/>
          </a:xfrm>
          <a:custGeom>
            <a:avLst/>
            <a:gdLst/>
            <a:ahLst/>
            <a:cxnLst/>
            <a:rect r="r" b="b" t="t" l="l"/>
            <a:pathLst>
              <a:path h="6446038" w="13034898">
                <a:moveTo>
                  <a:pt x="0" y="0"/>
                </a:moveTo>
                <a:lnTo>
                  <a:pt x="13034898" y="0"/>
                </a:lnTo>
                <a:lnTo>
                  <a:pt x="13034898" y="6446039"/>
                </a:lnTo>
                <a:lnTo>
                  <a:pt x="0" y="644603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-134" b="-129447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3411200" y="-2353991"/>
            <a:ext cx="8229600" cy="8229600"/>
          </a:xfrm>
          <a:custGeom>
            <a:avLst/>
            <a:gdLst/>
            <a:ahLst/>
            <a:cxnLst/>
            <a:rect r="r" b="b" t="t" l="l"/>
            <a:pathLst>
              <a:path h="8229600" w="8229600">
                <a:moveTo>
                  <a:pt x="0" y="0"/>
                </a:moveTo>
                <a:lnTo>
                  <a:pt x="8229600" y="0"/>
                </a:lnTo>
                <a:lnTo>
                  <a:pt x="8229600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6621428">
            <a:off x="-5698100" y="-3688390"/>
            <a:ext cx="10550923" cy="11871643"/>
          </a:xfrm>
          <a:custGeom>
            <a:avLst/>
            <a:gdLst/>
            <a:ahLst/>
            <a:cxnLst/>
            <a:rect r="r" b="b" t="t" l="l"/>
            <a:pathLst>
              <a:path h="11871643" w="10550923">
                <a:moveTo>
                  <a:pt x="0" y="0"/>
                </a:moveTo>
                <a:lnTo>
                  <a:pt x="10550923" y="0"/>
                </a:lnTo>
                <a:lnTo>
                  <a:pt x="10550923" y="11871643"/>
                </a:lnTo>
                <a:lnTo>
                  <a:pt x="0" y="1187164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5850664" y="-2792995"/>
            <a:ext cx="14097816" cy="8229600"/>
          </a:xfrm>
          <a:custGeom>
            <a:avLst/>
            <a:gdLst/>
            <a:ahLst/>
            <a:cxnLst/>
            <a:rect r="r" b="b" t="t" l="l"/>
            <a:pathLst>
              <a:path h="8229600" w="14097816">
                <a:moveTo>
                  <a:pt x="0" y="0"/>
                </a:moveTo>
                <a:lnTo>
                  <a:pt x="14097815" y="0"/>
                </a:lnTo>
                <a:lnTo>
                  <a:pt x="14097815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70000"/>
            </a:blip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2923124" y="1789456"/>
            <a:ext cx="10748919" cy="28800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680"/>
              </a:lnSpc>
            </a:pPr>
            <a:r>
              <a:rPr lang="en-US" b="true" sz="5485" spc="213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SMS SPAM AND SMISHING DETECTION</a:t>
            </a:r>
          </a:p>
          <a:p>
            <a:pPr algn="ctr">
              <a:lnSpc>
                <a:spcPts val="7680"/>
              </a:lnSpc>
            </a:pPr>
            <a:r>
              <a:rPr lang="en-US" b="true" sz="5485" spc="213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Using Machine Learning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3890981" y="5105400"/>
            <a:ext cx="9569038" cy="12891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96"/>
              </a:lnSpc>
            </a:pPr>
            <a:r>
              <a:rPr lang="en-US" b="true" sz="2497" spc="97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 </a:t>
            </a:r>
            <a:r>
              <a:rPr lang="en-US" b="true" sz="2497" spc="97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Comparative Evaluation of Lightweight Models</a:t>
            </a:r>
          </a:p>
          <a:p>
            <a:pPr algn="ctr">
              <a:lnSpc>
                <a:spcPts val="3496"/>
              </a:lnSpc>
            </a:pPr>
          </a:p>
        </p:txBody>
      </p:sp>
      <p:sp>
        <p:nvSpPr>
          <p:cNvPr name="AutoShape 9" id="9"/>
          <p:cNvSpPr/>
          <p:nvPr/>
        </p:nvSpPr>
        <p:spPr>
          <a:xfrm>
            <a:off x="4949558" y="6024687"/>
            <a:ext cx="7526432" cy="0"/>
          </a:xfrm>
          <a:prstGeom prst="line">
            <a:avLst/>
          </a:prstGeom>
          <a:ln cap="flat" w="19050">
            <a:solidFill>
              <a:srgbClr val="9570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0" id="10"/>
          <p:cNvSpPr/>
          <p:nvPr/>
        </p:nvSpPr>
        <p:spPr>
          <a:xfrm>
            <a:off x="4912284" y="5021527"/>
            <a:ext cx="7526432" cy="0"/>
          </a:xfrm>
          <a:prstGeom prst="line">
            <a:avLst/>
          </a:prstGeom>
          <a:ln cap="flat" w="19050">
            <a:solidFill>
              <a:srgbClr val="9570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1" id="11"/>
          <p:cNvSpPr txBox="true"/>
          <p:nvPr/>
        </p:nvSpPr>
        <p:spPr>
          <a:xfrm rot="0">
            <a:off x="5522651" y="7606666"/>
            <a:ext cx="6305699" cy="26803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80"/>
              </a:lnSpc>
            </a:pPr>
            <a:r>
              <a:rPr lang="en-US" sz="2200" b="true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Bryan </a:t>
            </a:r>
            <a:r>
              <a:rPr lang="en-US" b="true" sz="2200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Alexis Rivas Domínguez  </a:t>
            </a:r>
          </a:p>
          <a:p>
            <a:pPr algn="ctr">
              <a:lnSpc>
                <a:spcPts val="3080"/>
              </a:lnSpc>
            </a:pPr>
            <a:r>
              <a:rPr lang="en-US" b="true" sz="2200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MSc Computer Networks and Cyber Security  </a:t>
            </a:r>
          </a:p>
          <a:p>
            <a:pPr algn="ctr">
              <a:lnSpc>
                <a:spcPts val="3080"/>
              </a:lnSpc>
            </a:pPr>
          </a:p>
          <a:p>
            <a:pPr algn="ctr">
              <a:lnSpc>
                <a:spcPts val="3080"/>
              </a:lnSpc>
            </a:pPr>
            <a:r>
              <a:rPr lang="en-US" b="true" sz="2200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Supervisor: Renuga Jayakumar  </a:t>
            </a:r>
          </a:p>
          <a:p>
            <a:pPr algn="ctr">
              <a:lnSpc>
                <a:spcPts val="3080"/>
              </a:lnSpc>
            </a:pPr>
            <a:r>
              <a:rPr lang="en-US" b="true" sz="2200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University of Wales Trinity Saint David  </a:t>
            </a:r>
          </a:p>
          <a:p>
            <a:pPr algn="ctr">
              <a:lnSpc>
                <a:spcPts val="3080"/>
              </a:lnSpc>
            </a:pPr>
            <a:r>
              <a:rPr lang="en-US" b="true" sz="2200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February 2026</a:t>
            </a:r>
          </a:p>
          <a:p>
            <a:pPr algn="ctr">
              <a:lnSpc>
                <a:spcPts val="2800"/>
              </a:lnSpc>
            </a:pP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1F003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1105660">
            <a:off x="-1622350" y="8415563"/>
            <a:ext cx="11979038" cy="7127528"/>
          </a:xfrm>
          <a:custGeom>
            <a:avLst/>
            <a:gdLst/>
            <a:ahLst/>
            <a:cxnLst/>
            <a:rect r="r" b="b" t="t" l="l"/>
            <a:pathLst>
              <a:path h="7127528" w="11979038">
                <a:moveTo>
                  <a:pt x="0" y="0"/>
                </a:moveTo>
                <a:lnTo>
                  <a:pt x="11979039" y="0"/>
                </a:lnTo>
                <a:lnTo>
                  <a:pt x="11979039" y="7127527"/>
                </a:lnTo>
                <a:lnTo>
                  <a:pt x="0" y="712752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6740080" y="3853918"/>
            <a:ext cx="4615409" cy="4203134"/>
            <a:chOff x="0" y="0"/>
            <a:chExt cx="1215581" cy="1106998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215581" cy="1106998"/>
            </a:xfrm>
            <a:custGeom>
              <a:avLst/>
              <a:gdLst/>
              <a:ahLst/>
              <a:cxnLst/>
              <a:rect r="r" b="b" t="t" l="l"/>
              <a:pathLst>
                <a:path h="1106998" w="1215581">
                  <a:moveTo>
                    <a:pt x="0" y="0"/>
                  </a:moveTo>
                  <a:lnTo>
                    <a:pt x="1215581" y="0"/>
                  </a:lnTo>
                  <a:lnTo>
                    <a:pt x="1215581" y="1106998"/>
                  </a:lnTo>
                  <a:lnTo>
                    <a:pt x="0" y="1106998"/>
                  </a:lnTo>
                  <a:close/>
                </a:path>
              </a:pathLst>
            </a:custGeom>
            <a:ln w="38100" cap="sq">
              <a:solidFill>
                <a:srgbClr val="EA9267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57150"/>
              <a:ext cx="1215581" cy="116414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26"/>
                </a:lnSpc>
              </a:pPr>
            </a:p>
          </p:txBody>
        </p:sp>
      </p:grpSp>
      <p:sp>
        <p:nvSpPr>
          <p:cNvPr name="Freeform 6" id="6"/>
          <p:cNvSpPr/>
          <p:nvPr/>
        </p:nvSpPr>
        <p:spPr>
          <a:xfrm flipH="true" flipV="false" rot="-978639">
            <a:off x="1608020" y="8527061"/>
            <a:ext cx="11979038" cy="7127528"/>
          </a:xfrm>
          <a:custGeom>
            <a:avLst/>
            <a:gdLst/>
            <a:ahLst/>
            <a:cxnLst/>
            <a:rect r="r" b="b" t="t" l="l"/>
            <a:pathLst>
              <a:path h="7127528" w="11979038">
                <a:moveTo>
                  <a:pt x="11979038" y="0"/>
                </a:moveTo>
                <a:lnTo>
                  <a:pt x="0" y="0"/>
                </a:lnTo>
                <a:lnTo>
                  <a:pt x="0" y="7127527"/>
                </a:lnTo>
                <a:lnTo>
                  <a:pt x="11979038" y="7127527"/>
                </a:lnTo>
                <a:lnTo>
                  <a:pt x="11979038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true" flipV="false" rot="-978639">
            <a:off x="7990915" y="8527061"/>
            <a:ext cx="11979038" cy="7127528"/>
          </a:xfrm>
          <a:custGeom>
            <a:avLst/>
            <a:gdLst/>
            <a:ahLst/>
            <a:cxnLst/>
            <a:rect r="r" b="b" t="t" l="l"/>
            <a:pathLst>
              <a:path h="7127528" w="11979038">
                <a:moveTo>
                  <a:pt x="11979038" y="0"/>
                </a:moveTo>
                <a:lnTo>
                  <a:pt x="0" y="0"/>
                </a:lnTo>
                <a:lnTo>
                  <a:pt x="0" y="7127527"/>
                </a:lnTo>
                <a:lnTo>
                  <a:pt x="11979038" y="7127527"/>
                </a:lnTo>
                <a:lnTo>
                  <a:pt x="11979038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2945369" y="1203996"/>
            <a:ext cx="12397261" cy="17435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697"/>
              </a:lnSpc>
            </a:pPr>
            <a:r>
              <a:rPr lang="en-US" b="true" sz="3355" spc="130">
                <a:solidFill>
                  <a:srgbClr val="EA926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THE GROWING THREAT OF SMS SPAM AND SMISHING</a:t>
            </a:r>
          </a:p>
          <a:p>
            <a:pPr algn="ctr">
              <a:lnSpc>
                <a:spcPts val="4697"/>
              </a:lnSpc>
            </a:pPr>
          </a:p>
        </p:txBody>
      </p:sp>
      <p:sp>
        <p:nvSpPr>
          <p:cNvPr name="Freeform 9" id="9"/>
          <p:cNvSpPr/>
          <p:nvPr/>
        </p:nvSpPr>
        <p:spPr>
          <a:xfrm flipH="false" flipV="false" rot="-2620375">
            <a:off x="-3762979" y="-1231160"/>
            <a:ext cx="9100772" cy="4500528"/>
          </a:xfrm>
          <a:custGeom>
            <a:avLst/>
            <a:gdLst/>
            <a:ahLst/>
            <a:cxnLst/>
            <a:rect r="r" b="b" t="t" l="l"/>
            <a:pathLst>
              <a:path h="4500528" w="9100772">
                <a:moveTo>
                  <a:pt x="0" y="0"/>
                </a:moveTo>
                <a:lnTo>
                  <a:pt x="9100772" y="0"/>
                </a:lnTo>
                <a:lnTo>
                  <a:pt x="9100772" y="4500528"/>
                </a:lnTo>
                <a:lnTo>
                  <a:pt x="0" y="450052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-134" b="-129447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10" id="10"/>
          <p:cNvSpPr/>
          <p:nvPr/>
        </p:nvSpPr>
        <p:spPr>
          <a:xfrm flipH="true" flipV="true" rot="-7611712">
            <a:off x="13654322" y="-945318"/>
            <a:ext cx="9100772" cy="4500528"/>
          </a:xfrm>
          <a:custGeom>
            <a:avLst/>
            <a:gdLst/>
            <a:ahLst/>
            <a:cxnLst/>
            <a:rect r="r" b="b" t="t" l="l"/>
            <a:pathLst>
              <a:path h="4500528" w="9100772">
                <a:moveTo>
                  <a:pt x="9100772" y="4500528"/>
                </a:moveTo>
                <a:lnTo>
                  <a:pt x="0" y="4500528"/>
                </a:lnTo>
                <a:lnTo>
                  <a:pt x="0" y="0"/>
                </a:lnTo>
                <a:lnTo>
                  <a:pt x="9100772" y="0"/>
                </a:lnTo>
                <a:lnTo>
                  <a:pt x="9100772" y="4500528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-134" b="-129447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11" id="11"/>
          <p:cNvSpPr/>
          <p:nvPr/>
        </p:nvSpPr>
        <p:spPr>
          <a:xfrm flipH="false" flipV="false" rot="-2700000">
            <a:off x="-3981711" y="-3578935"/>
            <a:ext cx="10020822" cy="8229600"/>
          </a:xfrm>
          <a:custGeom>
            <a:avLst/>
            <a:gdLst/>
            <a:ahLst/>
            <a:cxnLst/>
            <a:rect r="r" b="b" t="t" l="l"/>
            <a:pathLst>
              <a:path h="8229600" w="10020822">
                <a:moveTo>
                  <a:pt x="0" y="0"/>
                </a:moveTo>
                <a:lnTo>
                  <a:pt x="10020822" y="0"/>
                </a:lnTo>
                <a:lnTo>
                  <a:pt x="10020822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5140613" y="6072317"/>
            <a:ext cx="4925747" cy="5425330"/>
          </a:xfrm>
          <a:custGeom>
            <a:avLst/>
            <a:gdLst/>
            <a:ahLst/>
            <a:cxnLst/>
            <a:rect r="r" b="b" t="t" l="l"/>
            <a:pathLst>
              <a:path h="5425330" w="4925747">
                <a:moveTo>
                  <a:pt x="0" y="0"/>
                </a:moveTo>
                <a:lnTo>
                  <a:pt x="4925748" y="0"/>
                </a:lnTo>
                <a:lnTo>
                  <a:pt x="4925748" y="5425330"/>
                </a:lnTo>
                <a:lnTo>
                  <a:pt x="0" y="542533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AutoShape 13" id="13"/>
          <p:cNvSpPr/>
          <p:nvPr/>
        </p:nvSpPr>
        <p:spPr>
          <a:xfrm>
            <a:off x="8569989" y="6072317"/>
            <a:ext cx="1148022" cy="0"/>
          </a:xfrm>
          <a:prstGeom prst="line">
            <a:avLst/>
          </a:prstGeom>
          <a:ln cap="flat" w="9525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4" id="14"/>
          <p:cNvSpPr txBox="true"/>
          <p:nvPr/>
        </p:nvSpPr>
        <p:spPr>
          <a:xfrm rot="0">
            <a:off x="2933565" y="2563335"/>
            <a:ext cx="12420870" cy="10637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889"/>
              </a:lnSpc>
              <a:spcBef>
                <a:spcPct val="0"/>
              </a:spcBef>
            </a:pPr>
            <a:r>
              <a:rPr lang="en-US" sz="1825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rPr>
              <a:t>SMS-based attacks have increased significantly, exploiting user trust through fake messages related to deliveries, banking, and government services.</a:t>
            </a:r>
          </a:p>
          <a:p>
            <a:pPr algn="ctr" marL="0" indent="0" lvl="0">
              <a:lnSpc>
                <a:spcPts val="2889"/>
              </a:lnSpc>
              <a:spcBef>
                <a:spcPct val="0"/>
              </a:spcBef>
            </a:pPr>
          </a:p>
        </p:txBody>
      </p:sp>
      <p:grpSp>
        <p:nvGrpSpPr>
          <p:cNvPr name="Group 15" id="15"/>
          <p:cNvGrpSpPr/>
          <p:nvPr/>
        </p:nvGrpSpPr>
        <p:grpSpPr>
          <a:xfrm rot="0">
            <a:off x="1890839" y="3714365"/>
            <a:ext cx="4615409" cy="4203134"/>
            <a:chOff x="0" y="0"/>
            <a:chExt cx="1215581" cy="1106998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1215581" cy="1106998"/>
            </a:xfrm>
            <a:custGeom>
              <a:avLst/>
              <a:gdLst/>
              <a:ahLst/>
              <a:cxnLst/>
              <a:rect r="r" b="b" t="t" l="l"/>
              <a:pathLst>
                <a:path h="1106998" w="1215581">
                  <a:moveTo>
                    <a:pt x="0" y="0"/>
                  </a:moveTo>
                  <a:lnTo>
                    <a:pt x="1215581" y="0"/>
                  </a:lnTo>
                  <a:lnTo>
                    <a:pt x="1215581" y="1106998"/>
                  </a:lnTo>
                  <a:lnTo>
                    <a:pt x="0" y="1106998"/>
                  </a:lnTo>
                  <a:close/>
                </a:path>
              </a:pathLst>
            </a:custGeom>
            <a:ln w="38100" cap="sq">
              <a:solidFill>
                <a:srgbClr val="EA9267"/>
              </a:solidFill>
              <a:prstDash val="solid"/>
              <a:miter/>
            </a:ln>
          </p:spPr>
        </p:sp>
        <p:sp>
          <p:nvSpPr>
            <p:cNvPr name="TextBox 17" id="17"/>
            <p:cNvSpPr txBox="true"/>
            <p:nvPr/>
          </p:nvSpPr>
          <p:spPr>
            <a:xfrm>
              <a:off x="0" y="-57150"/>
              <a:ext cx="1215581" cy="116414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26"/>
                </a:lnSpc>
              </a:pPr>
            </a:p>
          </p:txBody>
        </p:sp>
      </p:grpSp>
      <p:sp>
        <p:nvSpPr>
          <p:cNvPr name="AutoShape 18" id="18"/>
          <p:cNvSpPr/>
          <p:nvPr/>
        </p:nvSpPr>
        <p:spPr>
          <a:xfrm>
            <a:off x="3624533" y="6072317"/>
            <a:ext cx="1148022" cy="0"/>
          </a:xfrm>
          <a:prstGeom prst="line">
            <a:avLst/>
          </a:prstGeom>
          <a:ln cap="flat" w="9525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9" id="19"/>
          <p:cNvSpPr txBox="true"/>
          <p:nvPr/>
        </p:nvSpPr>
        <p:spPr>
          <a:xfrm rot="0">
            <a:off x="2309454" y="6326968"/>
            <a:ext cx="3778179" cy="11296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301"/>
              </a:lnSpc>
            </a:pPr>
            <a:r>
              <a:rPr lang="en-US" sz="1330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Attack</a:t>
            </a:r>
            <a:r>
              <a:rPr lang="en-US" sz="1330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ers increasingly use SMS spam and smishing because messages are cheap to send and difficult to trace.</a:t>
            </a:r>
          </a:p>
          <a:p>
            <a:pPr algn="ctr">
              <a:lnSpc>
                <a:spcPts val="2301"/>
              </a:lnSpc>
            </a:pPr>
          </a:p>
        </p:txBody>
      </p:sp>
      <p:sp>
        <p:nvSpPr>
          <p:cNvPr name="TextBox 20" id="20"/>
          <p:cNvSpPr txBox="true"/>
          <p:nvPr/>
        </p:nvSpPr>
        <p:spPr>
          <a:xfrm rot="0">
            <a:off x="2445792" y="5126342"/>
            <a:ext cx="3505503" cy="10419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778"/>
              </a:lnSpc>
            </a:pPr>
            <a:r>
              <a:rPr lang="en-US" b="true" sz="1840" spc="93">
                <a:solidFill>
                  <a:srgbClr val="F7F3F2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RISE OF SMS-BASED ATTACKS</a:t>
            </a:r>
          </a:p>
          <a:p>
            <a:pPr algn="ctr">
              <a:lnSpc>
                <a:spcPts val="2778"/>
              </a:lnSpc>
            </a:pPr>
          </a:p>
        </p:txBody>
      </p:sp>
      <p:sp>
        <p:nvSpPr>
          <p:cNvPr name="TextBox 21" id="21"/>
          <p:cNvSpPr txBox="true"/>
          <p:nvPr/>
        </p:nvSpPr>
        <p:spPr>
          <a:xfrm rot="0">
            <a:off x="3406818" y="3877166"/>
            <a:ext cx="1583451" cy="110325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255"/>
              </a:lnSpc>
            </a:pPr>
            <a:r>
              <a:rPr lang="en-US" b="true" sz="6296">
                <a:solidFill>
                  <a:srgbClr val="EA9267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01</a:t>
            </a:r>
          </a:p>
        </p:txBody>
      </p:sp>
      <p:grpSp>
        <p:nvGrpSpPr>
          <p:cNvPr name="Group 22" id="22"/>
          <p:cNvGrpSpPr/>
          <p:nvPr/>
        </p:nvGrpSpPr>
        <p:grpSpPr>
          <a:xfrm rot="0">
            <a:off x="11781752" y="3714365"/>
            <a:ext cx="4615409" cy="4203134"/>
            <a:chOff x="0" y="0"/>
            <a:chExt cx="1215581" cy="1106998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1215581" cy="1106998"/>
            </a:xfrm>
            <a:custGeom>
              <a:avLst/>
              <a:gdLst/>
              <a:ahLst/>
              <a:cxnLst/>
              <a:rect r="r" b="b" t="t" l="l"/>
              <a:pathLst>
                <a:path h="1106998" w="1215581">
                  <a:moveTo>
                    <a:pt x="0" y="0"/>
                  </a:moveTo>
                  <a:lnTo>
                    <a:pt x="1215581" y="0"/>
                  </a:lnTo>
                  <a:lnTo>
                    <a:pt x="1215581" y="1106998"/>
                  </a:lnTo>
                  <a:lnTo>
                    <a:pt x="0" y="1106998"/>
                  </a:lnTo>
                  <a:close/>
                </a:path>
              </a:pathLst>
            </a:custGeom>
            <a:ln w="38100" cap="sq">
              <a:solidFill>
                <a:srgbClr val="EA9267"/>
              </a:solidFill>
              <a:prstDash val="solid"/>
              <a:miter/>
            </a:ln>
          </p:spPr>
        </p:sp>
        <p:sp>
          <p:nvSpPr>
            <p:cNvPr name="TextBox 24" id="24"/>
            <p:cNvSpPr txBox="true"/>
            <p:nvPr/>
          </p:nvSpPr>
          <p:spPr>
            <a:xfrm>
              <a:off x="0" y="-57150"/>
              <a:ext cx="1215581" cy="116414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26"/>
                </a:lnSpc>
              </a:pPr>
            </a:p>
          </p:txBody>
        </p:sp>
      </p:grpSp>
      <p:sp>
        <p:nvSpPr>
          <p:cNvPr name="AutoShape 25" id="25"/>
          <p:cNvSpPr/>
          <p:nvPr/>
        </p:nvSpPr>
        <p:spPr>
          <a:xfrm>
            <a:off x="13551272" y="6072317"/>
            <a:ext cx="1076368" cy="0"/>
          </a:xfrm>
          <a:prstGeom prst="line">
            <a:avLst/>
          </a:prstGeom>
          <a:ln cap="flat" w="9525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26" id="26"/>
          <p:cNvSpPr txBox="true"/>
          <p:nvPr/>
        </p:nvSpPr>
        <p:spPr>
          <a:xfrm rot="0">
            <a:off x="12007936" y="6326968"/>
            <a:ext cx="4163041" cy="11296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301"/>
              </a:lnSpc>
            </a:pPr>
            <a:r>
              <a:rPr lang="en-US" sz="1330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Manual identification is unreliable, highlighting the need for automated</a:t>
            </a:r>
            <a:r>
              <a:rPr lang="en-US" sz="1330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 and scalable detection solutions.</a:t>
            </a:r>
          </a:p>
          <a:p>
            <a:pPr algn="ctr">
              <a:lnSpc>
                <a:spcPts val="2301"/>
              </a:lnSpc>
            </a:pPr>
          </a:p>
        </p:txBody>
      </p:sp>
      <p:sp>
        <p:nvSpPr>
          <p:cNvPr name="TextBox 27" id="27"/>
          <p:cNvSpPr txBox="true"/>
          <p:nvPr/>
        </p:nvSpPr>
        <p:spPr>
          <a:xfrm rot="0">
            <a:off x="12282276" y="5126342"/>
            <a:ext cx="3614360" cy="10419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778"/>
              </a:lnSpc>
            </a:pPr>
            <a:r>
              <a:rPr lang="en-US" b="true" sz="1840" spc="93">
                <a:solidFill>
                  <a:srgbClr val="F7F3F2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NEED FOR AUTOMATED DETECTION</a:t>
            </a:r>
          </a:p>
          <a:p>
            <a:pPr algn="ctr">
              <a:lnSpc>
                <a:spcPts val="2778"/>
              </a:lnSpc>
            </a:pPr>
          </a:p>
        </p:txBody>
      </p:sp>
      <p:sp>
        <p:nvSpPr>
          <p:cNvPr name="TextBox 28" id="28"/>
          <p:cNvSpPr txBox="true"/>
          <p:nvPr/>
        </p:nvSpPr>
        <p:spPr>
          <a:xfrm rot="0">
            <a:off x="13251915" y="3896216"/>
            <a:ext cx="1675082" cy="10260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677"/>
              </a:lnSpc>
            </a:pPr>
            <a:r>
              <a:rPr lang="en-US" b="true" sz="5903">
                <a:solidFill>
                  <a:srgbClr val="EA9267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03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7208782" y="5126342"/>
            <a:ext cx="3870437" cy="6895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778"/>
              </a:lnSpc>
            </a:pPr>
            <a:r>
              <a:rPr lang="en-US" b="true" sz="1840" spc="93">
                <a:solidFill>
                  <a:srgbClr val="F7F3F2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USER VULNERABILITY</a:t>
            </a:r>
          </a:p>
          <a:p>
            <a:pPr algn="ctr">
              <a:lnSpc>
                <a:spcPts val="2778"/>
              </a:lnSpc>
            </a:pPr>
          </a:p>
        </p:txBody>
      </p:sp>
      <p:sp>
        <p:nvSpPr>
          <p:cNvPr name="TextBox 30" id="30"/>
          <p:cNvSpPr txBox="true"/>
          <p:nvPr/>
        </p:nvSpPr>
        <p:spPr>
          <a:xfrm rot="0">
            <a:off x="7254911" y="6326968"/>
            <a:ext cx="3778179" cy="11296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301"/>
              </a:lnSpc>
            </a:pPr>
            <a:r>
              <a:rPr lang="en-US" sz="1330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Non-technical users often struggle to identify malicious messages, increasing the risk of fraud and</a:t>
            </a:r>
            <a:r>
              <a:rPr lang="en-US" sz="1330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 data exposure.</a:t>
            </a:r>
          </a:p>
          <a:p>
            <a:pPr algn="ctr">
              <a:lnSpc>
                <a:spcPts val="2301"/>
              </a:lnSpc>
            </a:pPr>
          </a:p>
        </p:txBody>
      </p:sp>
      <p:sp>
        <p:nvSpPr>
          <p:cNvPr name="TextBox 31" id="31"/>
          <p:cNvSpPr txBox="true"/>
          <p:nvPr/>
        </p:nvSpPr>
        <p:spPr>
          <a:xfrm rot="0">
            <a:off x="8461132" y="3877166"/>
            <a:ext cx="1365737" cy="110325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255"/>
              </a:lnSpc>
            </a:pPr>
            <a:r>
              <a:rPr lang="en-US" b="true" sz="6296">
                <a:solidFill>
                  <a:srgbClr val="EA9267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02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1F003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661776" y="-464928"/>
            <a:ext cx="9888632" cy="9959176"/>
          </a:xfrm>
          <a:custGeom>
            <a:avLst/>
            <a:gdLst/>
            <a:ahLst/>
            <a:cxnLst/>
            <a:rect r="r" b="b" t="t" l="l"/>
            <a:pathLst>
              <a:path h="9959176" w="9888632">
                <a:moveTo>
                  <a:pt x="0" y="0"/>
                </a:moveTo>
                <a:lnTo>
                  <a:pt x="9888632" y="0"/>
                </a:lnTo>
                <a:lnTo>
                  <a:pt x="9888632" y="9959176"/>
                </a:lnTo>
                <a:lnTo>
                  <a:pt x="0" y="99591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3" id="3"/>
          <p:cNvSpPr/>
          <p:nvPr/>
        </p:nvSpPr>
        <p:spPr>
          <a:xfrm flipH="false" flipV="false" rot="10689336">
            <a:off x="12771711" y="1433899"/>
            <a:ext cx="8975178" cy="10028131"/>
          </a:xfrm>
          <a:custGeom>
            <a:avLst/>
            <a:gdLst/>
            <a:ahLst/>
            <a:cxnLst/>
            <a:rect r="r" b="b" t="t" l="l"/>
            <a:pathLst>
              <a:path h="10028131" w="8975178">
                <a:moveTo>
                  <a:pt x="0" y="0"/>
                </a:moveTo>
                <a:lnTo>
                  <a:pt x="8975178" y="0"/>
                </a:lnTo>
                <a:lnTo>
                  <a:pt x="8975178" y="10028131"/>
                </a:lnTo>
                <a:lnTo>
                  <a:pt x="0" y="100281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676081" y="1122213"/>
            <a:ext cx="10305247" cy="26021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36"/>
              </a:lnSpc>
            </a:pPr>
            <a:r>
              <a:rPr lang="en-US" b="true" sz="4954" spc="193">
                <a:solidFill>
                  <a:srgbClr val="EA926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USING MACHINE LEARNING FOR SMS DETECTION</a:t>
            </a:r>
          </a:p>
          <a:p>
            <a:pPr algn="l">
              <a:lnSpc>
                <a:spcPts val="6936"/>
              </a:lnSpc>
            </a:pPr>
          </a:p>
        </p:txBody>
      </p:sp>
      <p:sp>
        <p:nvSpPr>
          <p:cNvPr name="TextBox 5" id="5"/>
          <p:cNvSpPr txBox="true"/>
          <p:nvPr/>
        </p:nvSpPr>
        <p:spPr>
          <a:xfrm rot="0">
            <a:off x="1692261" y="3197845"/>
            <a:ext cx="9917722" cy="10594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877"/>
              </a:lnSpc>
              <a:spcBef>
                <a:spcPct val="0"/>
              </a:spcBef>
            </a:pPr>
            <a:r>
              <a:rPr lang="en-US" sz="1817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rPr>
              <a:t>Machine learning techniques are used to analyse SMS messages and identify patterns that indicate spam or smishing activity.</a:t>
            </a:r>
          </a:p>
          <a:p>
            <a:pPr algn="l" marL="0" indent="0" lvl="0">
              <a:lnSpc>
                <a:spcPts val="2877"/>
              </a:lnSpc>
              <a:spcBef>
                <a:spcPct val="0"/>
              </a:spcBef>
            </a:pPr>
          </a:p>
        </p:txBody>
      </p:sp>
      <p:sp>
        <p:nvSpPr>
          <p:cNvPr name="TextBox 6" id="6"/>
          <p:cNvSpPr txBox="true"/>
          <p:nvPr/>
        </p:nvSpPr>
        <p:spPr>
          <a:xfrm rot="0">
            <a:off x="3254509" y="7769858"/>
            <a:ext cx="3914807" cy="16493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52"/>
              </a:lnSpc>
            </a:pPr>
            <a:r>
              <a:rPr lang="en-US" sz="1533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SMS messages are converted into numerical features using TF-IDF, enabling machine learning models to process text data.</a:t>
            </a:r>
          </a:p>
          <a:p>
            <a:pPr algn="l">
              <a:lnSpc>
                <a:spcPts val="2652"/>
              </a:lnSpc>
            </a:pPr>
          </a:p>
        </p:txBody>
      </p:sp>
      <p:sp>
        <p:nvSpPr>
          <p:cNvPr name="TextBox 7" id="7"/>
          <p:cNvSpPr txBox="true"/>
          <p:nvPr/>
        </p:nvSpPr>
        <p:spPr>
          <a:xfrm rot="0">
            <a:off x="8899476" y="7769858"/>
            <a:ext cx="3914807" cy="16289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52"/>
              </a:lnSpc>
            </a:pPr>
            <a:r>
              <a:rPr lang="en-US" sz="1533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Machine learning models classify messages as legitimate or malicious based on learned patterns from labelled datasets.</a:t>
            </a:r>
          </a:p>
          <a:p>
            <a:pPr algn="l">
              <a:lnSpc>
                <a:spcPts val="2652"/>
              </a:lnSpc>
            </a:pPr>
          </a:p>
        </p:txBody>
      </p:sp>
      <p:sp>
        <p:nvSpPr>
          <p:cNvPr name="TextBox 8" id="8"/>
          <p:cNvSpPr txBox="true"/>
          <p:nvPr/>
        </p:nvSpPr>
        <p:spPr>
          <a:xfrm rot="0">
            <a:off x="3254509" y="7072302"/>
            <a:ext cx="4039637" cy="7832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02"/>
              </a:lnSpc>
            </a:pPr>
            <a:r>
              <a:rPr lang="en-US" sz="2120" b="true">
                <a:solidFill>
                  <a:srgbClr val="F7F3F2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TEXT FEATURE EXTRACTION</a:t>
            </a:r>
          </a:p>
          <a:p>
            <a:pPr algn="l">
              <a:lnSpc>
                <a:spcPts val="3202"/>
              </a:lnSpc>
            </a:pPr>
          </a:p>
        </p:txBody>
      </p:sp>
      <p:sp>
        <p:nvSpPr>
          <p:cNvPr name="TextBox 9" id="9"/>
          <p:cNvSpPr txBox="true"/>
          <p:nvPr/>
        </p:nvSpPr>
        <p:spPr>
          <a:xfrm rot="0">
            <a:off x="8899476" y="7072302"/>
            <a:ext cx="4627754" cy="7832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02"/>
              </a:lnSpc>
            </a:pPr>
            <a:r>
              <a:rPr lang="en-US" sz="2120" b="true">
                <a:solidFill>
                  <a:srgbClr val="F7F3F2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MODEL-BASED CLASSIFICATION</a:t>
            </a:r>
          </a:p>
          <a:p>
            <a:pPr algn="l">
              <a:lnSpc>
                <a:spcPts val="3202"/>
              </a:lnSpc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3254509" y="5289126"/>
            <a:ext cx="1824721" cy="1282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0665"/>
              </a:lnSpc>
            </a:pPr>
            <a:r>
              <a:rPr lang="en-US" b="true" sz="7255">
                <a:solidFill>
                  <a:srgbClr val="EA9267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01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8899476" y="5289126"/>
            <a:ext cx="1824721" cy="1282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0665"/>
              </a:lnSpc>
            </a:pPr>
            <a:r>
              <a:rPr lang="en-US" b="true" sz="7255">
                <a:solidFill>
                  <a:srgbClr val="EA9267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02</a:t>
            </a:r>
          </a:p>
        </p:txBody>
      </p:sp>
      <p:sp>
        <p:nvSpPr>
          <p:cNvPr name="Freeform 12" id="12"/>
          <p:cNvSpPr/>
          <p:nvPr/>
        </p:nvSpPr>
        <p:spPr>
          <a:xfrm flipH="false" flipV="false" rot="-10633159">
            <a:off x="-8015597" y="1029326"/>
            <a:ext cx="9888632" cy="9959176"/>
          </a:xfrm>
          <a:custGeom>
            <a:avLst/>
            <a:gdLst/>
            <a:ahLst/>
            <a:cxnLst/>
            <a:rect r="r" b="b" t="t" l="l"/>
            <a:pathLst>
              <a:path h="9959176" w="9888632">
                <a:moveTo>
                  <a:pt x="0" y="0"/>
                </a:moveTo>
                <a:lnTo>
                  <a:pt x="9888632" y="0"/>
                </a:lnTo>
                <a:lnTo>
                  <a:pt x="9888632" y="9959176"/>
                </a:lnTo>
                <a:lnTo>
                  <a:pt x="0" y="99591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1F003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1466913">
            <a:off x="508763" y="2966242"/>
            <a:ext cx="20477644" cy="14641516"/>
          </a:xfrm>
          <a:custGeom>
            <a:avLst/>
            <a:gdLst/>
            <a:ahLst/>
            <a:cxnLst/>
            <a:rect r="r" b="b" t="t" l="l"/>
            <a:pathLst>
              <a:path h="14641516" w="20477644">
                <a:moveTo>
                  <a:pt x="0" y="0"/>
                </a:moveTo>
                <a:lnTo>
                  <a:pt x="20477644" y="0"/>
                </a:lnTo>
                <a:lnTo>
                  <a:pt x="20477644" y="14641516"/>
                </a:lnTo>
                <a:lnTo>
                  <a:pt x="0" y="1464151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3" id="3"/>
          <p:cNvSpPr/>
          <p:nvPr/>
        </p:nvSpPr>
        <p:spPr>
          <a:xfrm>
            <a:off x="1028862" y="925196"/>
            <a:ext cx="1639632" cy="0"/>
          </a:xfrm>
          <a:prstGeom prst="line">
            <a:avLst/>
          </a:prstGeom>
          <a:ln cap="flat" w="19050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4" id="4"/>
          <p:cNvSpPr/>
          <p:nvPr/>
        </p:nvSpPr>
        <p:spPr>
          <a:xfrm flipH="false" flipV="false" rot="0">
            <a:off x="14131841" y="-1915390"/>
            <a:ext cx="10020822" cy="8229600"/>
          </a:xfrm>
          <a:custGeom>
            <a:avLst/>
            <a:gdLst/>
            <a:ahLst/>
            <a:cxnLst/>
            <a:rect r="r" b="b" t="t" l="l"/>
            <a:pathLst>
              <a:path h="8229600" w="10020822">
                <a:moveTo>
                  <a:pt x="0" y="0"/>
                </a:moveTo>
                <a:lnTo>
                  <a:pt x="10020822" y="0"/>
                </a:lnTo>
                <a:lnTo>
                  <a:pt x="10020822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028862" y="1083300"/>
            <a:ext cx="15788204" cy="17261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83"/>
              </a:lnSpc>
            </a:pPr>
            <a:r>
              <a:rPr lang="en-US" b="true" sz="4988" spc="194">
                <a:solidFill>
                  <a:srgbClr val="EA926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AI-BASED SMS ANALYSIS PROCESS</a:t>
            </a:r>
          </a:p>
          <a:p>
            <a:pPr algn="l">
              <a:lnSpc>
                <a:spcPts val="6983"/>
              </a:lnSpc>
            </a:pPr>
          </a:p>
        </p:txBody>
      </p:sp>
      <p:sp>
        <p:nvSpPr>
          <p:cNvPr name="TextBox 6" id="6"/>
          <p:cNvSpPr txBox="true"/>
          <p:nvPr/>
        </p:nvSpPr>
        <p:spPr>
          <a:xfrm rot="0">
            <a:off x="1028862" y="2161310"/>
            <a:ext cx="13300365" cy="12434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383"/>
              </a:lnSpc>
              <a:spcBef>
                <a:spcPct val="0"/>
              </a:spcBef>
            </a:pPr>
            <a:r>
              <a:rPr lang="en-US" sz="2137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rPr>
              <a:t>Machine learning enables automated analysis of SMS messages to identify spam and smishing patterns before users are exposed to potential threats.</a:t>
            </a:r>
          </a:p>
          <a:p>
            <a:pPr algn="l" marL="0" indent="0" lvl="0">
              <a:lnSpc>
                <a:spcPts val="3383"/>
              </a:lnSpc>
              <a:spcBef>
                <a:spcPct val="0"/>
              </a:spcBef>
            </a:pPr>
          </a:p>
        </p:txBody>
      </p:sp>
      <p:sp>
        <p:nvSpPr>
          <p:cNvPr name="TextBox 7" id="7"/>
          <p:cNvSpPr txBox="true"/>
          <p:nvPr/>
        </p:nvSpPr>
        <p:spPr>
          <a:xfrm rot="0">
            <a:off x="1028862" y="6008057"/>
            <a:ext cx="3745592" cy="15611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10"/>
              </a:lnSpc>
              <a:spcBef>
                <a:spcPct val="0"/>
              </a:spcBef>
            </a:pPr>
            <a:r>
              <a:rPr lang="en-US" sz="1586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rPr>
              <a:t>Multiple labelled SMS datasets are analysed to understand message structure,</a:t>
            </a:r>
            <a:r>
              <a:rPr lang="en-US" sz="1586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rPr>
              <a:t> language patterns, and malicious indicators.</a:t>
            </a:r>
          </a:p>
          <a:p>
            <a:pPr algn="l" marL="0" indent="0" lvl="0">
              <a:lnSpc>
                <a:spcPts val="2510"/>
              </a:lnSpc>
              <a:spcBef>
                <a:spcPct val="0"/>
              </a:spcBef>
            </a:pPr>
          </a:p>
        </p:txBody>
      </p:sp>
      <p:sp>
        <p:nvSpPr>
          <p:cNvPr name="TextBox 8" id="8"/>
          <p:cNvSpPr txBox="true"/>
          <p:nvPr/>
        </p:nvSpPr>
        <p:spPr>
          <a:xfrm rot="0">
            <a:off x="6186571" y="6008057"/>
            <a:ext cx="3745592" cy="12468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10"/>
              </a:lnSpc>
              <a:spcBef>
                <a:spcPct val="0"/>
              </a:spcBef>
            </a:pPr>
            <a:r>
              <a:rPr lang="en-US" sz="1586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rPr>
              <a:t>Important textual features are identified using TF-IDF to improve classification accuracy.</a:t>
            </a:r>
          </a:p>
          <a:p>
            <a:pPr algn="l" marL="0" indent="0" lvl="0">
              <a:lnSpc>
                <a:spcPts val="2510"/>
              </a:lnSpc>
              <a:spcBef>
                <a:spcPct val="0"/>
              </a:spcBef>
            </a:pPr>
          </a:p>
        </p:txBody>
      </p:sp>
      <p:sp>
        <p:nvSpPr>
          <p:cNvPr name="TextBox 9" id="9"/>
          <p:cNvSpPr txBox="true"/>
          <p:nvPr/>
        </p:nvSpPr>
        <p:spPr>
          <a:xfrm rot="0">
            <a:off x="11718414" y="6008057"/>
            <a:ext cx="3745592" cy="12468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10"/>
              </a:lnSpc>
              <a:spcBef>
                <a:spcPct val="0"/>
              </a:spcBef>
            </a:pPr>
            <a:r>
              <a:rPr lang="en-US" sz="1586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rPr>
              <a:t>Trained machine learning models automatically classify SMS messages as legitimate or malicious.</a:t>
            </a:r>
          </a:p>
          <a:p>
            <a:pPr algn="l" marL="0" indent="0" lvl="0">
              <a:lnSpc>
                <a:spcPts val="2510"/>
              </a:lnSpc>
              <a:spcBef>
                <a:spcPct val="0"/>
              </a:spcBef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1028862" y="4438773"/>
            <a:ext cx="2943876" cy="13427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662"/>
              </a:lnSpc>
              <a:spcBef>
                <a:spcPct val="0"/>
              </a:spcBef>
            </a:pPr>
            <a:r>
              <a:rPr lang="en-US" b="true" sz="2425" spc="114" strike="noStrike" u="none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DATASET ANALYSIS</a:t>
            </a:r>
          </a:p>
          <a:p>
            <a:pPr algn="l" marL="0" indent="0" lvl="0">
              <a:lnSpc>
                <a:spcPts val="3662"/>
              </a:lnSpc>
              <a:spcBef>
                <a:spcPct val="0"/>
              </a:spcBef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6186571" y="4438773"/>
            <a:ext cx="2943876" cy="13427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62"/>
              </a:lnSpc>
            </a:pPr>
            <a:r>
              <a:rPr lang="en-US" b="true" sz="2425" spc="114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FEATURE PRIORITISATION</a:t>
            </a:r>
          </a:p>
          <a:p>
            <a:pPr algn="l" marL="0" indent="0" lvl="0">
              <a:lnSpc>
                <a:spcPts val="3662"/>
              </a:lnSpc>
              <a:spcBef>
                <a:spcPct val="0"/>
              </a:spcBef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11718414" y="4438773"/>
            <a:ext cx="2943876" cy="13427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62"/>
              </a:lnSpc>
            </a:pPr>
            <a:r>
              <a:rPr lang="en-US" b="true" sz="2425" spc="114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AUTOMATED CLASSIFICATION</a:t>
            </a:r>
          </a:p>
          <a:p>
            <a:pPr algn="l" marL="0" indent="0" lvl="0">
              <a:lnSpc>
                <a:spcPts val="3662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1F003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523690" y="6012206"/>
            <a:ext cx="10926020" cy="9273459"/>
          </a:xfrm>
          <a:custGeom>
            <a:avLst/>
            <a:gdLst/>
            <a:ahLst/>
            <a:cxnLst/>
            <a:rect r="r" b="b" t="t" l="l"/>
            <a:pathLst>
              <a:path h="9273459" w="10926020">
                <a:moveTo>
                  <a:pt x="0" y="0"/>
                </a:moveTo>
                <a:lnTo>
                  <a:pt x="10926019" y="0"/>
                </a:lnTo>
                <a:lnTo>
                  <a:pt x="10926019" y="9273459"/>
                </a:lnTo>
                <a:lnTo>
                  <a:pt x="0" y="927345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AutoShape 3" id="3"/>
          <p:cNvSpPr/>
          <p:nvPr/>
        </p:nvSpPr>
        <p:spPr>
          <a:xfrm>
            <a:off x="1491343" y="1038225"/>
            <a:ext cx="1603721" cy="0"/>
          </a:xfrm>
          <a:prstGeom prst="line">
            <a:avLst/>
          </a:prstGeom>
          <a:ln cap="flat" w="19050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4" id="4"/>
          <p:cNvSpPr/>
          <p:nvPr/>
        </p:nvSpPr>
        <p:spPr>
          <a:xfrm>
            <a:off x="11435241" y="2034076"/>
            <a:ext cx="636612" cy="0"/>
          </a:xfrm>
          <a:prstGeom prst="line">
            <a:avLst/>
          </a:prstGeom>
          <a:ln cap="flat" w="9525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5" id="5"/>
          <p:cNvSpPr/>
          <p:nvPr/>
        </p:nvSpPr>
        <p:spPr>
          <a:xfrm>
            <a:off x="11435241" y="4981198"/>
            <a:ext cx="636612" cy="0"/>
          </a:xfrm>
          <a:prstGeom prst="line">
            <a:avLst/>
          </a:prstGeom>
          <a:ln cap="flat" w="9525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6" id="6"/>
          <p:cNvSpPr/>
          <p:nvPr/>
        </p:nvSpPr>
        <p:spPr>
          <a:xfrm>
            <a:off x="11435241" y="7899470"/>
            <a:ext cx="636612" cy="0"/>
          </a:xfrm>
          <a:prstGeom prst="line">
            <a:avLst/>
          </a:prstGeom>
          <a:ln cap="flat" w="9525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7" id="7"/>
          <p:cNvSpPr/>
          <p:nvPr/>
        </p:nvSpPr>
        <p:spPr>
          <a:xfrm flipH="false" flipV="false" rot="0">
            <a:off x="13278610" y="-1588578"/>
            <a:ext cx="6726874" cy="5902832"/>
          </a:xfrm>
          <a:custGeom>
            <a:avLst/>
            <a:gdLst/>
            <a:ahLst/>
            <a:cxnLst/>
            <a:rect r="r" b="b" t="t" l="l"/>
            <a:pathLst>
              <a:path h="5902832" w="6726874">
                <a:moveTo>
                  <a:pt x="0" y="0"/>
                </a:moveTo>
                <a:lnTo>
                  <a:pt x="6726874" y="0"/>
                </a:lnTo>
                <a:lnTo>
                  <a:pt x="6726874" y="5902832"/>
                </a:lnTo>
                <a:lnTo>
                  <a:pt x="0" y="590283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-83823" y="5143500"/>
            <a:ext cx="8088313" cy="7367105"/>
          </a:xfrm>
          <a:custGeom>
            <a:avLst/>
            <a:gdLst/>
            <a:ahLst/>
            <a:cxnLst/>
            <a:rect r="r" b="b" t="t" l="l"/>
            <a:pathLst>
              <a:path h="7367105" w="8088313">
                <a:moveTo>
                  <a:pt x="0" y="0"/>
                </a:moveTo>
                <a:lnTo>
                  <a:pt x="8088313" y="0"/>
                </a:lnTo>
                <a:lnTo>
                  <a:pt x="8088313" y="7367105"/>
                </a:lnTo>
                <a:lnTo>
                  <a:pt x="0" y="736710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1491343" y="1270380"/>
            <a:ext cx="7210895" cy="160577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517"/>
              </a:lnSpc>
            </a:pPr>
            <a:r>
              <a:rPr lang="en-US" b="true" sz="4655" spc="181">
                <a:solidFill>
                  <a:srgbClr val="EA926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SMS DATASETS USED</a:t>
            </a:r>
          </a:p>
          <a:p>
            <a:pPr algn="l">
              <a:lnSpc>
                <a:spcPts val="6517"/>
              </a:lnSpc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1491343" y="4068954"/>
            <a:ext cx="7478261" cy="12179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309"/>
              </a:lnSpc>
              <a:spcBef>
                <a:spcPct val="0"/>
              </a:spcBef>
            </a:pPr>
            <a:r>
              <a:rPr lang="en-US" sz="2090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rPr>
              <a:t>Multiple publicly available SMS datasets were used to evaluate model performance and reliability.</a:t>
            </a:r>
          </a:p>
          <a:p>
            <a:pPr algn="l" marL="0" indent="0" lvl="0">
              <a:lnSpc>
                <a:spcPts val="3309"/>
              </a:lnSpc>
              <a:spcBef>
                <a:spcPct val="0"/>
              </a:spcBef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11435241" y="2769550"/>
            <a:ext cx="5347758" cy="8956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41"/>
              </a:lnSpc>
            </a:pPr>
          </a:p>
          <a:p>
            <a:pPr algn="l">
              <a:lnSpc>
                <a:spcPts val="2441"/>
              </a:lnSpc>
            </a:pPr>
            <a:r>
              <a:rPr lang="en-US" sz="1411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5,572 labelled SMS messages</a:t>
            </a:r>
          </a:p>
          <a:p>
            <a:pPr algn="l">
              <a:lnSpc>
                <a:spcPts val="2441"/>
              </a:lnSpc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11435241" y="2319464"/>
            <a:ext cx="4175174" cy="3524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22"/>
              </a:lnSpc>
            </a:pPr>
            <a:r>
              <a:rPr lang="en-US" b="true" sz="1935" spc="90">
                <a:solidFill>
                  <a:srgbClr val="F7F3F2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UCI SMS SPAM COLLECTION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1374390" y="688842"/>
            <a:ext cx="1255507" cy="117654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733"/>
              </a:lnSpc>
            </a:pPr>
            <a:r>
              <a:rPr lang="en-US" b="true" sz="6621">
                <a:solidFill>
                  <a:srgbClr val="EA9267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01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1435241" y="5716671"/>
            <a:ext cx="5347758" cy="2860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41"/>
              </a:lnSpc>
            </a:pPr>
            <a:r>
              <a:rPr lang="en-US" sz="1411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10,286 labelled SMS messages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1435241" y="5266585"/>
            <a:ext cx="3686738" cy="3524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22"/>
              </a:lnSpc>
            </a:pPr>
            <a:r>
              <a:rPr lang="en-US" b="true" sz="1935" spc="90">
                <a:solidFill>
                  <a:srgbClr val="F7F3F2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KAGGLE SMS DATASET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1374390" y="3635963"/>
            <a:ext cx="1255507" cy="117654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733"/>
              </a:lnSpc>
            </a:pPr>
            <a:r>
              <a:rPr lang="en-US" b="true" sz="6621">
                <a:solidFill>
                  <a:srgbClr val="EA9267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02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1435241" y="8634943"/>
            <a:ext cx="5347758" cy="590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41"/>
              </a:lnSpc>
            </a:pPr>
            <a:r>
              <a:rPr lang="en-US" sz="1411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Focused on smishing-related content</a:t>
            </a:r>
          </a:p>
          <a:p>
            <a:pPr algn="l">
              <a:lnSpc>
                <a:spcPts val="2441"/>
              </a:lnSpc>
            </a:pPr>
          </a:p>
        </p:txBody>
      </p:sp>
      <p:sp>
        <p:nvSpPr>
          <p:cNvPr name="TextBox 18" id="18"/>
          <p:cNvSpPr txBox="true"/>
          <p:nvPr/>
        </p:nvSpPr>
        <p:spPr>
          <a:xfrm rot="0">
            <a:off x="11435241" y="8184858"/>
            <a:ext cx="5991791" cy="3524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22"/>
              </a:lnSpc>
            </a:pPr>
            <a:r>
              <a:rPr lang="en-US" b="true" sz="1935" spc="90">
                <a:solidFill>
                  <a:srgbClr val="F7F3F2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MENDELEY SMS PHISHING DATASET (2022)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1374390" y="6554236"/>
            <a:ext cx="1255507" cy="11764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733"/>
              </a:lnSpc>
            </a:pPr>
            <a:r>
              <a:rPr lang="en-US" b="true" sz="6621">
                <a:solidFill>
                  <a:srgbClr val="EA9267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03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1F003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544040" y="5143500"/>
            <a:ext cx="8402894" cy="8136802"/>
          </a:xfrm>
          <a:custGeom>
            <a:avLst/>
            <a:gdLst/>
            <a:ahLst/>
            <a:cxnLst/>
            <a:rect r="r" b="b" t="t" l="l"/>
            <a:pathLst>
              <a:path h="8136802" w="8402894">
                <a:moveTo>
                  <a:pt x="0" y="0"/>
                </a:moveTo>
                <a:lnTo>
                  <a:pt x="8402893" y="0"/>
                </a:lnTo>
                <a:lnTo>
                  <a:pt x="8402893" y="8136802"/>
                </a:lnTo>
                <a:lnTo>
                  <a:pt x="0" y="813680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3" id="3"/>
          <p:cNvSpPr/>
          <p:nvPr/>
        </p:nvSpPr>
        <p:spPr>
          <a:xfrm flipH="false" flipV="false" rot="-7254801">
            <a:off x="-3765228" y="-2701660"/>
            <a:ext cx="8244687" cy="8705345"/>
          </a:xfrm>
          <a:custGeom>
            <a:avLst/>
            <a:gdLst/>
            <a:ahLst/>
            <a:cxnLst/>
            <a:rect r="r" b="b" t="t" l="l"/>
            <a:pathLst>
              <a:path h="8705345" w="8244687">
                <a:moveTo>
                  <a:pt x="0" y="0"/>
                </a:moveTo>
                <a:lnTo>
                  <a:pt x="8244688" y="0"/>
                </a:lnTo>
                <a:lnTo>
                  <a:pt x="8244688" y="8705345"/>
                </a:lnTo>
                <a:lnTo>
                  <a:pt x="0" y="87053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AutoShape 4" id="4"/>
          <p:cNvSpPr/>
          <p:nvPr/>
        </p:nvSpPr>
        <p:spPr>
          <a:xfrm>
            <a:off x="7917277" y="2524659"/>
            <a:ext cx="2453446" cy="0"/>
          </a:xfrm>
          <a:prstGeom prst="line">
            <a:avLst/>
          </a:prstGeom>
          <a:ln cap="flat" w="19050">
            <a:solidFill>
              <a:srgbClr val="EA9267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5" id="5"/>
          <p:cNvSpPr txBox="true"/>
          <p:nvPr/>
        </p:nvSpPr>
        <p:spPr>
          <a:xfrm rot="0">
            <a:off x="2972025" y="990600"/>
            <a:ext cx="12343950" cy="18487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319"/>
              </a:lnSpc>
            </a:pPr>
            <a:r>
              <a:rPr lang="en-US" b="true" sz="5855" spc="228">
                <a:solidFill>
                  <a:srgbClr val="EA926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MACHINE LEARNING MODELS</a:t>
            </a:r>
          </a:p>
          <a:p>
            <a:pPr algn="ctr">
              <a:lnSpc>
                <a:spcPts val="7319"/>
              </a:lnSpc>
            </a:pPr>
          </a:p>
        </p:txBody>
      </p:sp>
      <p:sp>
        <p:nvSpPr>
          <p:cNvPr name="TextBox 6" id="6"/>
          <p:cNvSpPr txBox="true"/>
          <p:nvPr/>
        </p:nvSpPr>
        <p:spPr>
          <a:xfrm rot="0">
            <a:off x="2972025" y="3361881"/>
            <a:ext cx="12343950" cy="182135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4892"/>
              </a:lnSpc>
              <a:spcBef>
                <a:spcPct val="0"/>
              </a:spcBef>
            </a:pPr>
            <a:r>
              <a:rPr lang="en-US" sz="3090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rPr>
              <a:t>Lightweight machine learning models were selected for efficiency and suitability for text classification.</a:t>
            </a:r>
          </a:p>
          <a:p>
            <a:pPr algn="ctr" marL="0" indent="0" lvl="0">
              <a:lnSpc>
                <a:spcPts val="4892"/>
              </a:lnSpc>
              <a:spcBef>
                <a:spcPct val="0"/>
              </a:spcBef>
            </a:pPr>
          </a:p>
        </p:txBody>
      </p:sp>
      <p:sp>
        <p:nvSpPr>
          <p:cNvPr name="Freeform 7" id="7"/>
          <p:cNvSpPr/>
          <p:nvPr/>
        </p:nvSpPr>
        <p:spPr>
          <a:xfrm flipH="false" flipV="false" rot="-6542036">
            <a:off x="10620429" y="-5270079"/>
            <a:ext cx="17568642" cy="13052037"/>
          </a:xfrm>
          <a:custGeom>
            <a:avLst/>
            <a:gdLst/>
            <a:ahLst/>
            <a:cxnLst/>
            <a:rect r="r" b="b" t="t" l="l"/>
            <a:pathLst>
              <a:path h="13052037" w="17568642">
                <a:moveTo>
                  <a:pt x="0" y="0"/>
                </a:moveTo>
                <a:lnTo>
                  <a:pt x="17568642" y="0"/>
                </a:lnTo>
                <a:lnTo>
                  <a:pt x="17568642" y="13052037"/>
                </a:lnTo>
                <a:lnTo>
                  <a:pt x="0" y="1305203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4451538" y="7514996"/>
            <a:ext cx="3515501" cy="12319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06"/>
              </a:lnSpc>
            </a:pPr>
            <a:r>
              <a:rPr lang="en-US" sz="2088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rPr>
              <a:t>Simple and effective for text-based </a:t>
            </a:r>
            <a:r>
              <a:rPr lang="en-US" sz="2088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rPr>
              <a:t>classification</a:t>
            </a:r>
          </a:p>
          <a:p>
            <a:pPr algn="ctr" marL="0" indent="0" lvl="0">
              <a:lnSpc>
                <a:spcPts val="3306"/>
              </a:lnSpc>
              <a:spcBef>
                <a:spcPct val="0"/>
              </a:spcBef>
            </a:pPr>
          </a:p>
        </p:txBody>
      </p:sp>
      <p:sp>
        <p:nvSpPr>
          <p:cNvPr name="TextBox 9" id="9"/>
          <p:cNvSpPr txBox="true"/>
          <p:nvPr/>
        </p:nvSpPr>
        <p:spPr>
          <a:xfrm rot="0">
            <a:off x="4453969" y="6271547"/>
            <a:ext cx="3510640" cy="5305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4494"/>
              </a:lnSpc>
              <a:spcBef>
                <a:spcPct val="0"/>
              </a:spcBef>
            </a:pPr>
            <a:r>
              <a:rPr lang="en-US" b="true" sz="2976" spc="13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NAIVE BAYES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469808" y="7514996"/>
            <a:ext cx="3515501" cy="12319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06"/>
              </a:lnSpc>
            </a:pPr>
            <a:r>
              <a:rPr lang="en-US" sz="2088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rPr>
              <a:t>More robust mode</a:t>
            </a:r>
            <a:r>
              <a:rPr lang="en-US" sz="2088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rPr>
              <a:t>l with higher overall accuracy</a:t>
            </a:r>
          </a:p>
          <a:p>
            <a:pPr algn="ctr" marL="0" indent="0" lvl="0">
              <a:lnSpc>
                <a:spcPts val="3306"/>
              </a:lnSpc>
              <a:spcBef>
                <a:spcPct val="0"/>
              </a:spcBef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10262136" y="6271547"/>
            <a:ext cx="3930845" cy="5305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4494"/>
              </a:lnSpc>
              <a:spcBef>
                <a:spcPct val="0"/>
              </a:spcBef>
            </a:pPr>
            <a:r>
              <a:rPr lang="en-US" b="true" sz="2976" spc="13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RANDOM FOREST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1F003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6542036">
            <a:off x="-5114399" y="-10183373"/>
            <a:ext cx="13697370" cy="13052037"/>
          </a:xfrm>
          <a:custGeom>
            <a:avLst/>
            <a:gdLst/>
            <a:ahLst/>
            <a:cxnLst/>
            <a:rect r="r" b="b" t="t" l="l"/>
            <a:pathLst>
              <a:path h="13052037" w="13697370">
                <a:moveTo>
                  <a:pt x="0" y="0"/>
                </a:moveTo>
                <a:lnTo>
                  <a:pt x="13697370" y="0"/>
                </a:lnTo>
                <a:lnTo>
                  <a:pt x="13697370" y="13052037"/>
                </a:lnTo>
                <a:lnTo>
                  <a:pt x="0" y="1305203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8262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3278610" y="-1588578"/>
            <a:ext cx="6726874" cy="5902832"/>
          </a:xfrm>
          <a:custGeom>
            <a:avLst/>
            <a:gdLst/>
            <a:ahLst/>
            <a:cxnLst/>
            <a:rect r="r" b="b" t="t" l="l"/>
            <a:pathLst>
              <a:path h="5902832" w="6726874">
                <a:moveTo>
                  <a:pt x="0" y="0"/>
                </a:moveTo>
                <a:lnTo>
                  <a:pt x="6726874" y="0"/>
                </a:lnTo>
                <a:lnTo>
                  <a:pt x="6726874" y="5902832"/>
                </a:lnTo>
                <a:lnTo>
                  <a:pt x="0" y="590283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-3621631" y="6572532"/>
            <a:ext cx="8088313" cy="7367105"/>
          </a:xfrm>
          <a:custGeom>
            <a:avLst/>
            <a:gdLst/>
            <a:ahLst/>
            <a:cxnLst/>
            <a:rect r="r" b="b" t="t" l="l"/>
            <a:pathLst>
              <a:path h="7367105" w="8088313">
                <a:moveTo>
                  <a:pt x="0" y="0"/>
                </a:moveTo>
                <a:lnTo>
                  <a:pt x="8088313" y="0"/>
                </a:lnTo>
                <a:lnTo>
                  <a:pt x="8088313" y="7367105"/>
                </a:lnTo>
                <a:lnTo>
                  <a:pt x="0" y="736710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5" id="5"/>
          <p:cNvSpPr/>
          <p:nvPr/>
        </p:nvSpPr>
        <p:spPr>
          <a:xfrm>
            <a:off x="7917277" y="2439568"/>
            <a:ext cx="2453446" cy="0"/>
          </a:xfrm>
          <a:prstGeom prst="line">
            <a:avLst/>
          </a:prstGeom>
          <a:ln cap="flat" w="19050">
            <a:solidFill>
              <a:srgbClr val="EA9267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6" id="6"/>
          <p:cNvSpPr txBox="true"/>
          <p:nvPr/>
        </p:nvSpPr>
        <p:spPr>
          <a:xfrm rot="0">
            <a:off x="2972025" y="653394"/>
            <a:ext cx="12343950" cy="20487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444"/>
              </a:lnSpc>
            </a:pPr>
            <a:r>
              <a:rPr lang="en-US" b="true" sz="4355" spc="169">
                <a:solidFill>
                  <a:srgbClr val="EA926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ETHICAL CONSIDERATIONS IN SMS CLASSIFICATION</a:t>
            </a:r>
          </a:p>
          <a:p>
            <a:pPr algn="ctr">
              <a:lnSpc>
                <a:spcPts val="5444"/>
              </a:lnSpc>
            </a:pPr>
          </a:p>
        </p:txBody>
      </p:sp>
      <p:sp>
        <p:nvSpPr>
          <p:cNvPr name="TextBox 7" id="7"/>
          <p:cNvSpPr txBox="true"/>
          <p:nvPr/>
        </p:nvSpPr>
        <p:spPr>
          <a:xfrm rot="0">
            <a:off x="4302691" y="2651175"/>
            <a:ext cx="9682618" cy="10891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992"/>
              </a:lnSpc>
              <a:spcBef>
                <a:spcPct val="0"/>
              </a:spcBef>
            </a:pPr>
            <a:r>
              <a:rPr lang="en-US" sz="1890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rPr>
              <a:t>This project considers ethical aspects related to data privacy, fairness, and responsible use of machine learning models.</a:t>
            </a:r>
          </a:p>
          <a:p>
            <a:pPr algn="ctr" marL="0" indent="0" lvl="0">
              <a:lnSpc>
                <a:spcPts val="2992"/>
              </a:lnSpc>
              <a:spcBef>
                <a:spcPct val="0"/>
              </a:spcBef>
            </a:pPr>
          </a:p>
        </p:txBody>
      </p:sp>
      <p:sp>
        <p:nvSpPr>
          <p:cNvPr name="TextBox 8" id="8"/>
          <p:cNvSpPr txBox="true"/>
          <p:nvPr/>
        </p:nvSpPr>
        <p:spPr>
          <a:xfrm rot="0">
            <a:off x="1899709" y="5517780"/>
            <a:ext cx="6543404" cy="13893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16"/>
              </a:lnSpc>
            </a:pPr>
            <a:r>
              <a:rPr lang="en-US" sz="1776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All datasets used are publicly available and anonymised, ensuring no personal or sensitive user i</a:t>
            </a:r>
            <a:r>
              <a:rPr lang="en-US" sz="1776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nformation is exposed.</a:t>
            </a:r>
          </a:p>
          <a:p>
            <a:pPr algn="l">
              <a:lnSpc>
                <a:spcPts val="2816"/>
              </a:lnSpc>
            </a:pPr>
          </a:p>
        </p:txBody>
      </p:sp>
      <p:sp>
        <p:nvSpPr>
          <p:cNvPr name="TextBox 9" id="9"/>
          <p:cNvSpPr txBox="true"/>
          <p:nvPr/>
        </p:nvSpPr>
        <p:spPr>
          <a:xfrm rot="0">
            <a:off x="1899709" y="5105400"/>
            <a:ext cx="3002700" cy="7279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26"/>
              </a:lnSpc>
            </a:pPr>
            <a:r>
              <a:rPr lang="en-US" b="true" sz="2090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DATA </a:t>
            </a:r>
            <a:r>
              <a:rPr lang="en-US" b="true" sz="2090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PRIVACY</a:t>
            </a:r>
          </a:p>
          <a:p>
            <a:pPr algn="l">
              <a:lnSpc>
                <a:spcPts val="2926"/>
              </a:lnSpc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1899709" y="3892592"/>
            <a:ext cx="1583451" cy="11270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255"/>
              </a:lnSpc>
            </a:pPr>
            <a:r>
              <a:rPr lang="en-US" b="true" sz="6296">
                <a:solidFill>
                  <a:srgbClr val="EA9267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01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9888772" y="5508255"/>
            <a:ext cx="6753275" cy="10348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32"/>
              </a:lnSpc>
            </a:pPr>
            <a:r>
              <a:rPr lang="en-US" sz="1776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Ligh</a:t>
            </a:r>
            <a:r>
              <a:rPr lang="en-US" sz="1776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tweight and interpretable models were selected to allow understanding of classification behaviour.</a:t>
            </a:r>
          </a:p>
          <a:p>
            <a:pPr algn="l">
              <a:lnSpc>
                <a:spcPts val="2832"/>
              </a:lnSpc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9888772" y="5133975"/>
            <a:ext cx="4899736" cy="6455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00"/>
              </a:lnSpc>
            </a:pPr>
            <a:r>
              <a:rPr lang="en-US" b="true" sz="2090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MODEL </a:t>
            </a:r>
            <a:r>
              <a:rPr lang="en-US" b="true" sz="2090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TRANSPARENCY</a:t>
            </a:r>
          </a:p>
          <a:p>
            <a:pPr algn="l">
              <a:lnSpc>
                <a:spcPts val="2600"/>
              </a:lnSpc>
            </a:pPr>
          </a:p>
        </p:txBody>
      </p:sp>
      <p:sp>
        <p:nvSpPr>
          <p:cNvPr name="TextBox 13" id="13"/>
          <p:cNvSpPr txBox="true"/>
          <p:nvPr/>
        </p:nvSpPr>
        <p:spPr>
          <a:xfrm rot="0">
            <a:off x="9888772" y="3892592"/>
            <a:ext cx="1675082" cy="11269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261"/>
              </a:lnSpc>
            </a:pPr>
            <a:r>
              <a:rPr lang="en-US" b="true" sz="6300">
                <a:solidFill>
                  <a:srgbClr val="EA9267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03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9888772" y="8278845"/>
            <a:ext cx="6247115" cy="10368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16"/>
              </a:lnSpc>
            </a:pPr>
            <a:r>
              <a:rPr lang="en-US" sz="1776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Th</a:t>
            </a:r>
            <a:r>
              <a:rPr lang="en-US" sz="1776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e system is designed as a decision-support tool, not as a replacement f</a:t>
            </a:r>
            <a:r>
              <a:rPr lang="en-US" sz="1776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or user judgement.</a:t>
            </a:r>
          </a:p>
          <a:p>
            <a:pPr algn="l">
              <a:lnSpc>
                <a:spcPts val="2816"/>
              </a:lnSpc>
            </a:pPr>
          </a:p>
        </p:txBody>
      </p:sp>
      <p:sp>
        <p:nvSpPr>
          <p:cNvPr name="TextBox 15" id="15"/>
          <p:cNvSpPr txBox="true"/>
          <p:nvPr/>
        </p:nvSpPr>
        <p:spPr>
          <a:xfrm rot="0">
            <a:off x="9888772" y="7862992"/>
            <a:ext cx="3969892" cy="7279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26"/>
              </a:lnSpc>
            </a:pPr>
            <a:r>
              <a:rPr lang="en-US" b="true" sz="2090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</a:t>
            </a:r>
            <a:r>
              <a:rPr lang="en-US" b="true" sz="2090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ESPONSIBLE USE</a:t>
            </a:r>
          </a:p>
          <a:p>
            <a:pPr algn="l">
              <a:lnSpc>
                <a:spcPts val="2926"/>
              </a:lnSpc>
            </a:pPr>
          </a:p>
        </p:txBody>
      </p:sp>
      <p:sp>
        <p:nvSpPr>
          <p:cNvPr name="TextBox 16" id="16"/>
          <p:cNvSpPr txBox="true"/>
          <p:nvPr/>
        </p:nvSpPr>
        <p:spPr>
          <a:xfrm rot="0">
            <a:off x="9888772" y="6712859"/>
            <a:ext cx="1675082" cy="11269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261"/>
              </a:lnSpc>
            </a:pPr>
            <a:r>
              <a:rPr lang="en-US" b="true" sz="6300">
                <a:solidFill>
                  <a:srgbClr val="EA9267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04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899709" y="8341184"/>
            <a:ext cx="6543404" cy="13893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16"/>
              </a:lnSpc>
            </a:pPr>
            <a:r>
              <a:rPr lang="en-US" sz="1776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Multiple</a:t>
            </a:r>
            <a:r>
              <a:rPr lang="en-US" sz="1776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 datasets were used to reduce dataset bias and improve model generalisation across diff</a:t>
            </a:r>
            <a:r>
              <a:rPr lang="en-US" sz="1776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erent SMS patterns.</a:t>
            </a:r>
          </a:p>
          <a:p>
            <a:pPr algn="l">
              <a:lnSpc>
                <a:spcPts val="2816"/>
              </a:lnSpc>
            </a:pPr>
          </a:p>
        </p:txBody>
      </p:sp>
      <p:sp>
        <p:nvSpPr>
          <p:cNvPr name="TextBox 18" id="18"/>
          <p:cNvSpPr txBox="true"/>
          <p:nvPr/>
        </p:nvSpPr>
        <p:spPr>
          <a:xfrm rot="0">
            <a:off x="1899709" y="7925668"/>
            <a:ext cx="4465689" cy="7279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26"/>
              </a:lnSpc>
            </a:pPr>
            <a:r>
              <a:rPr lang="en-US" b="true" sz="2090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BIAS MITIGATION</a:t>
            </a:r>
          </a:p>
          <a:p>
            <a:pPr algn="l">
              <a:lnSpc>
                <a:spcPts val="2926"/>
              </a:lnSpc>
            </a:pPr>
          </a:p>
        </p:txBody>
      </p:sp>
      <p:sp>
        <p:nvSpPr>
          <p:cNvPr name="TextBox 19" id="19"/>
          <p:cNvSpPr txBox="true"/>
          <p:nvPr/>
        </p:nvSpPr>
        <p:spPr>
          <a:xfrm rot="0">
            <a:off x="1899709" y="6712859"/>
            <a:ext cx="1365737" cy="11269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261"/>
              </a:lnSpc>
            </a:pPr>
            <a:r>
              <a:rPr lang="en-US" b="true" sz="6300">
                <a:solidFill>
                  <a:srgbClr val="EA9267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02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1F003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5120800">
            <a:off x="11507122" y="4260965"/>
            <a:ext cx="7017480" cy="6839119"/>
          </a:xfrm>
          <a:custGeom>
            <a:avLst/>
            <a:gdLst/>
            <a:ahLst/>
            <a:cxnLst/>
            <a:rect r="r" b="b" t="t" l="l"/>
            <a:pathLst>
              <a:path h="6839119" w="7017480">
                <a:moveTo>
                  <a:pt x="0" y="0"/>
                </a:moveTo>
                <a:lnTo>
                  <a:pt x="7017480" y="0"/>
                </a:lnTo>
                <a:lnTo>
                  <a:pt x="7017480" y="6839119"/>
                </a:lnTo>
                <a:lnTo>
                  <a:pt x="0" y="683911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2093054" y="5426715"/>
            <a:ext cx="4073206" cy="5050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5558" indent="-322779" lvl="1">
              <a:lnSpc>
                <a:spcPts val="4186"/>
              </a:lnSpc>
              <a:buFont typeface="Arial"/>
              <a:buChar char="•"/>
            </a:pPr>
            <a:r>
              <a:rPr lang="en-US" b="true" sz="2990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</a:t>
            </a:r>
            <a:r>
              <a:rPr lang="en-US" b="true" sz="2990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recision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2093054" y="4593458"/>
            <a:ext cx="4710302" cy="4690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5558" indent="-322779" lvl="1">
              <a:lnSpc>
                <a:spcPts val="3719"/>
              </a:lnSpc>
              <a:buFont typeface="Arial"/>
              <a:buChar char="•"/>
            </a:pPr>
            <a:r>
              <a:rPr lang="en-US" b="true" sz="2990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Ac</a:t>
            </a:r>
            <a:r>
              <a:rPr lang="en-US" b="true" sz="2990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curacy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2138082" y="7090406"/>
            <a:ext cx="4487652" cy="5050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5558" indent="-322779" lvl="1">
              <a:lnSpc>
                <a:spcPts val="4186"/>
              </a:lnSpc>
              <a:buFont typeface="Arial"/>
              <a:buChar char="•"/>
            </a:pPr>
            <a:r>
              <a:rPr lang="en-US" b="true" sz="2990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F1-sc</a:t>
            </a:r>
            <a:r>
              <a:rPr lang="en-US" b="true" sz="2990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ore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2138082" y="6322317"/>
            <a:ext cx="4665273" cy="4805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5558" indent="-322779" lvl="1">
              <a:lnSpc>
                <a:spcPts val="3854"/>
              </a:lnSpc>
              <a:buFont typeface="Arial"/>
              <a:buChar char="•"/>
            </a:pPr>
            <a:r>
              <a:rPr lang="en-US" b="true" sz="2990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</a:t>
            </a:r>
            <a:r>
              <a:rPr lang="en-US" b="true" sz="2990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ecall  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2093054" y="923609"/>
            <a:ext cx="14836772" cy="100379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197"/>
              </a:lnSpc>
            </a:pPr>
            <a:r>
              <a:rPr lang="en-US" b="true" sz="5855" spc="228">
                <a:solidFill>
                  <a:srgbClr val="EA926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MODEL EVALUATION METRICS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2093054" y="2542026"/>
            <a:ext cx="11718679" cy="15123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100"/>
              </a:lnSpc>
              <a:spcBef>
                <a:spcPct val="0"/>
              </a:spcBef>
            </a:pPr>
            <a:r>
              <a:rPr lang="en-US" sz="2590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rPr>
              <a:t>Multiple evaluation metrics were used to ensure balanced and reliable assessment of model performance.</a:t>
            </a:r>
          </a:p>
          <a:p>
            <a:pPr algn="l" marL="0" indent="0" lvl="0">
              <a:lnSpc>
                <a:spcPts val="4100"/>
              </a:lnSpc>
              <a:spcBef>
                <a:spcPct val="0"/>
              </a:spcBef>
            </a:pPr>
          </a:p>
        </p:txBody>
      </p:sp>
      <p:sp>
        <p:nvSpPr>
          <p:cNvPr name="Freeform 9" id="9"/>
          <p:cNvSpPr/>
          <p:nvPr/>
        </p:nvSpPr>
        <p:spPr>
          <a:xfrm flipH="false" flipV="false" rot="10689336">
            <a:off x="12771711" y="1433899"/>
            <a:ext cx="8975178" cy="10028131"/>
          </a:xfrm>
          <a:custGeom>
            <a:avLst/>
            <a:gdLst/>
            <a:ahLst/>
            <a:cxnLst/>
            <a:rect r="r" b="b" t="t" l="l"/>
            <a:pathLst>
              <a:path h="10028131" w="8975178">
                <a:moveTo>
                  <a:pt x="0" y="0"/>
                </a:moveTo>
                <a:lnTo>
                  <a:pt x="8975178" y="0"/>
                </a:lnTo>
                <a:lnTo>
                  <a:pt x="8975178" y="10028131"/>
                </a:lnTo>
                <a:lnTo>
                  <a:pt x="0" y="100281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-2700000">
            <a:off x="-3981711" y="-3419742"/>
            <a:ext cx="10020822" cy="8229600"/>
          </a:xfrm>
          <a:custGeom>
            <a:avLst/>
            <a:gdLst/>
            <a:ahLst/>
            <a:cxnLst/>
            <a:rect r="r" b="b" t="t" l="l"/>
            <a:pathLst>
              <a:path h="8229600" w="10020822">
                <a:moveTo>
                  <a:pt x="0" y="0"/>
                </a:moveTo>
                <a:lnTo>
                  <a:pt x="10020822" y="0"/>
                </a:lnTo>
                <a:lnTo>
                  <a:pt x="10020822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-2620375">
            <a:off x="-3762979" y="-1231160"/>
            <a:ext cx="9100772" cy="4500528"/>
          </a:xfrm>
          <a:custGeom>
            <a:avLst/>
            <a:gdLst/>
            <a:ahLst/>
            <a:cxnLst/>
            <a:rect r="r" b="b" t="t" l="l"/>
            <a:pathLst>
              <a:path h="4500528" w="9100772">
                <a:moveTo>
                  <a:pt x="0" y="0"/>
                </a:moveTo>
                <a:lnTo>
                  <a:pt x="9100772" y="0"/>
                </a:lnTo>
                <a:lnTo>
                  <a:pt x="9100772" y="4500528"/>
                </a:lnTo>
                <a:lnTo>
                  <a:pt x="0" y="450052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-134" b="-129447"/>
            </a:stretch>
          </a:blipFill>
          <a:ln cap="sq">
            <a:noFill/>
            <a:prstDash val="solid"/>
            <a:miter/>
          </a:ln>
        </p:spPr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1F003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>
            <a:off x="3254509" y="5073663"/>
            <a:ext cx="1322946" cy="0"/>
          </a:xfrm>
          <a:prstGeom prst="line">
            <a:avLst/>
          </a:prstGeom>
          <a:ln cap="flat" w="9525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" id="3"/>
          <p:cNvSpPr/>
          <p:nvPr/>
        </p:nvSpPr>
        <p:spPr>
          <a:xfrm>
            <a:off x="8899476" y="5073663"/>
            <a:ext cx="1322946" cy="0"/>
          </a:xfrm>
          <a:prstGeom prst="line">
            <a:avLst/>
          </a:prstGeom>
          <a:ln cap="flat" w="9525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4" id="4"/>
          <p:cNvSpPr/>
          <p:nvPr/>
        </p:nvSpPr>
        <p:spPr>
          <a:xfrm flipH="false" flipV="false" rot="0">
            <a:off x="12661776" y="-464928"/>
            <a:ext cx="9888632" cy="9959176"/>
          </a:xfrm>
          <a:custGeom>
            <a:avLst/>
            <a:gdLst/>
            <a:ahLst/>
            <a:cxnLst/>
            <a:rect r="r" b="b" t="t" l="l"/>
            <a:pathLst>
              <a:path h="9959176" w="9888632">
                <a:moveTo>
                  <a:pt x="0" y="0"/>
                </a:moveTo>
                <a:lnTo>
                  <a:pt x="9888632" y="0"/>
                </a:lnTo>
                <a:lnTo>
                  <a:pt x="9888632" y="9959176"/>
                </a:lnTo>
                <a:lnTo>
                  <a:pt x="0" y="99591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5" id="5"/>
          <p:cNvSpPr/>
          <p:nvPr/>
        </p:nvSpPr>
        <p:spPr>
          <a:xfrm flipH="false" flipV="false" rot="10689336">
            <a:off x="12771711" y="1433899"/>
            <a:ext cx="8975178" cy="10028131"/>
          </a:xfrm>
          <a:custGeom>
            <a:avLst/>
            <a:gdLst/>
            <a:ahLst/>
            <a:cxnLst/>
            <a:rect r="r" b="b" t="t" l="l"/>
            <a:pathLst>
              <a:path h="10028131" w="8975178">
                <a:moveTo>
                  <a:pt x="0" y="0"/>
                </a:moveTo>
                <a:lnTo>
                  <a:pt x="8975178" y="0"/>
                </a:lnTo>
                <a:lnTo>
                  <a:pt x="8975178" y="10028131"/>
                </a:lnTo>
                <a:lnTo>
                  <a:pt x="0" y="100281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1676081" y="1103163"/>
            <a:ext cx="10305247" cy="20420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196"/>
              </a:lnSpc>
            </a:pPr>
            <a:r>
              <a:rPr lang="en-US" b="true" sz="5854" spc="228">
                <a:solidFill>
                  <a:srgbClr val="EA926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RESULTS SUMMARY</a:t>
            </a:r>
          </a:p>
          <a:p>
            <a:pPr algn="l">
              <a:lnSpc>
                <a:spcPts val="8196"/>
              </a:lnSpc>
            </a:pPr>
          </a:p>
        </p:txBody>
      </p:sp>
      <p:sp>
        <p:nvSpPr>
          <p:cNvPr name="TextBox 7" id="7"/>
          <p:cNvSpPr txBox="true"/>
          <p:nvPr/>
        </p:nvSpPr>
        <p:spPr>
          <a:xfrm rot="0">
            <a:off x="1676081" y="2552527"/>
            <a:ext cx="9917722" cy="12304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352"/>
              </a:lnSpc>
              <a:spcBef>
                <a:spcPct val="0"/>
              </a:spcBef>
            </a:pPr>
            <a:r>
              <a:rPr lang="en-US" sz="2117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rPr>
              <a:t>Overall, Random Forest achieved better results, while Naive Bayes remains effective for lightweight use cases.</a:t>
            </a:r>
          </a:p>
          <a:p>
            <a:pPr algn="l" marL="0" indent="0" lvl="0">
              <a:lnSpc>
                <a:spcPts val="3352"/>
              </a:lnSpc>
              <a:spcBef>
                <a:spcPct val="0"/>
              </a:spcBef>
            </a:pPr>
          </a:p>
        </p:txBody>
      </p:sp>
      <p:sp>
        <p:nvSpPr>
          <p:cNvPr name="TextBox 8" id="8"/>
          <p:cNvSpPr txBox="true"/>
          <p:nvPr/>
        </p:nvSpPr>
        <p:spPr>
          <a:xfrm rot="0">
            <a:off x="3254509" y="6854380"/>
            <a:ext cx="3914807" cy="12823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17"/>
              </a:lnSpc>
            </a:pPr>
            <a:r>
              <a:rPr lang="en-US" sz="2033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• Fast and lightweight model</a:t>
            </a:r>
          </a:p>
          <a:p>
            <a:pPr algn="l">
              <a:lnSpc>
                <a:spcPts val="3517"/>
              </a:lnSpc>
            </a:pPr>
            <a:r>
              <a:rPr lang="en-US" sz="2033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• Good baseline performance</a:t>
            </a:r>
          </a:p>
          <a:p>
            <a:pPr algn="l">
              <a:lnSpc>
                <a:spcPts val="3517"/>
              </a:lnSpc>
            </a:pPr>
            <a:r>
              <a:rPr lang="en-US" sz="2033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• Suitable for smaller datasets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8899476" y="6793872"/>
            <a:ext cx="5130913" cy="128258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11"/>
              </a:lnSpc>
            </a:pPr>
            <a:r>
              <a:rPr lang="en-US" sz="2030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• Higher overall performance</a:t>
            </a:r>
          </a:p>
          <a:p>
            <a:pPr algn="l">
              <a:lnSpc>
                <a:spcPts val="3511"/>
              </a:lnSpc>
            </a:pPr>
            <a:r>
              <a:rPr lang="en-US" sz="2030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• Better handling of complex patterns</a:t>
            </a:r>
          </a:p>
          <a:p>
            <a:pPr algn="l">
              <a:lnSpc>
                <a:spcPts val="3511"/>
              </a:lnSpc>
            </a:pPr>
            <a:r>
              <a:rPr lang="en-US" sz="2030">
                <a:solidFill>
                  <a:srgbClr val="F9EEE7"/>
                </a:solidFill>
                <a:latin typeface="Montserrat"/>
                <a:ea typeface="Montserrat"/>
                <a:cs typeface="Montserrat"/>
                <a:sym typeface="Montserrat"/>
              </a:rPr>
              <a:t>• More robust classification results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3254509" y="5215697"/>
            <a:ext cx="2143700" cy="15053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108"/>
              </a:lnSpc>
            </a:pPr>
            <a:r>
              <a:rPr lang="en-US" b="true" sz="4155">
                <a:solidFill>
                  <a:srgbClr val="EA9267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NAIVE BAYES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8899476" y="5215774"/>
            <a:ext cx="3260125" cy="15051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115"/>
              </a:lnSpc>
            </a:pPr>
            <a:r>
              <a:rPr lang="en-US" b="true" sz="4160">
                <a:solidFill>
                  <a:srgbClr val="EA9267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RANDOM FOREST</a:t>
            </a:r>
          </a:p>
        </p:txBody>
      </p:sp>
      <p:sp>
        <p:nvSpPr>
          <p:cNvPr name="Freeform 12" id="12"/>
          <p:cNvSpPr/>
          <p:nvPr/>
        </p:nvSpPr>
        <p:spPr>
          <a:xfrm flipH="false" flipV="false" rot="-10633159">
            <a:off x="-8015597" y="1029326"/>
            <a:ext cx="9888632" cy="9959176"/>
          </a:xfrm>
          <a:custGeom>
            <a:avLst/>
            <a:gdLst/>
            <a:ahLst/>
            <a:cxnLst/>
            <a:rect r="r" b="b" t="t" l="l"/>
            <a:pathLst>
              <a:path h="9959176" w="9888632">
                <a:moveTo>
                  <a:pt x="0" y="0"/>
                </a:moveTo>
                <a:lnTo>
                  <a:pt x="9888632" y="0"/>
                </a:lnTo>
                <a:lnTo>
                  <a:pt x="9888632" y="9959176"/>
                </a:lnTo>
                <a:lnTo>
                  <a:pt x="0" y="99591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1F003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5120800">
            <a:off x="11507122" y="4260965"/>
            <a:ext cx="7017480" cy="6839119"/>
          </a:xfrm>
          <a:custGeom>
            <a:avLst/>
            <a:gdLst/>
            <a:ahLst/>
            <a:cxnLst/>
            <a:rect r="r" b="b" t="t" l="l"/>
            <a:pathLst>
              <a:path h="6839119" w="7017480">
                <a:moveTo>
                  <a:pt x="0" y="0"/>
                </a:moveTo>
                <a:lnTo>
                  <a:pt x="7017480" y="0"/>
                </a:lnTo>
                <a:lnTo>
                  <a:pt x="7017480" y="6839119"/>
                </a:lnTo>
                <a:lnTo>
                  <a:pt x="0" y="683911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395288" y="4762089"/>
            <a:ext cx="6355896" cy="5050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186"/>
              </a:lnSpc>
            </a:pPr>
            <a:r>
              <a:rPr lang="en-US" b="true" sz="2990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• Us</a:t>
            </a:r>
            <a:r>
              <a:rPr lang="en-US" b="true" sz="2990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er inputs an SMS message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395288" y="3892972"/>
            <a:ext cx="6524492" cy="4690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19"/>
              </a:lnSpc>
            </a:pPr>
            <a:r>
              <a:rPr lang="en-US" b="true" sz="2990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• Simple validation inte</a:t>
            </a:r>
            <a:r>
              <a:rPr lang="en-US" b="true" sz="2990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rface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395288" y="5695791"/>
            <a:ext cx="5971092" cy="9663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854"/>
              </a:lnSpc>
            </a:pPr>
            <a:r>
              <a:rPr lang="en-US" sz="2990" b="true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• The system classifies it as </a:t>
            </a:r>
          </a:p>
          <a:p>
            <a:pPr algn="l">
              <a:lnSpc>
                <a:spcPts val="3854"/>
              </a:lnSpc>
            </a:pPr>
            <a:r>
              <a:rPr lang="en-US" b="true" sz="2990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  Spam or Legitimate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395288" y="1323020"/>
            <a:ext cx="16361889" cy="177531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497"/>
              </a:lnSpc>
            </a:pPr>
            <a:r>
              <a:rPr lang="en-US" b="true" sz="5355" spc="208">
                <a:solidFill>
                  <a:srgbClr val="EA926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SMS CLASSIFICATION DEMO APPLICATION</a:t>
            </a:r>
          </a:p>
          <a:p>
            <a:pPr algn="l">
              <a:lnSpc>
                <a:spcPts val="6797"/>
              </a:lnSpc>
            </a:pPr>
          </a:p>
        </p:txBody>
      </p:sp>
      <p:sp>
        <p:nvSpPr>
          <p:cNvPr name="Freeform 7" id="7"/>
          <p:cNvSpPr/>
          <p:nvPr/>
        </p:nvSpPr>
        <p:spPr>
          <a:xfrm flipH="false" flipV="false" rot="10689336">
            <a:off x="12771711" y="1433899"/>
            <a:ext cx="8975178" cy="10028131"/>
          </a:xfrm>
          <a:custGeom>
            <a:avLst/>
            <a:gdLst/>
            <a:ahLst/>
            <a:cxnLst/>
            <a:rect r="r" b="b" t="t" l="l"/>
            <a:pathLst>
              <a:path h="10028131" w="8975178">
                <a:moveTo>
                  <a:pt x="0" y="0"/>
                </a:moveTo>
                <a:lnTo>
                  <a:pt x="8975178" y="0"/>
                </a:lnTo>
                <a:lnTo>
                  <a:pt x="8975178" y="10028131"/>
                </a:lnTo>
                <a:lnTo>
                  <a:pt x="0" y="100281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-2700000">
            <a:off x="-3981711" y="-3419742"/>
            <a:ext cx="10020822" cy="8229600"/>
          </a:xfrm>
          <a:custGeom>
            <a:avLst/>
            <a:gdLst/>
            <a:ahLst/>
            <a:cxnLst/>
            <a:rect r="r" b="b" t="t" l="l"/>
            <a:pathLst>
              <a:path h="8229600" w="10020822">
                <a:moveTo>
                  <a:pt x="0" y="0"/>
                </a:moveTo>
                <a:lnTo>
                  <a:pt x="10020822" y="0"/>
                </a:lnTo>
                <a:lnTo>
                  <a:pt x="10020822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-2620375">
            <a:off x="-3762979" y="-1231160"/>
            <a:ext cx="9100772" cy="4500528"/>
          </a:xfrm>
          <a:custGeom>
            <a:avLst/>
            <a:gdLst/>
            <a:ahLst/>
            <a:cxnLst/>
            <a:rect r="r" b="b" t="t" l="l"/>
            <a:pathLst>
              <a:path h="4500528" w="9100772">
                <a:moveTo>
                  <a:pt x="0" y="0"/>
                </a:moveTo>
                <a:lnTo>
                  <a:pt x="9100772" y="0"/>
                </a:lnTo>
                <a:lnTo>
                  <a:pt x="9100772" y="4500528"/>
                </a:lnTo>
                <a:lnTo>
                  <a:pt x="0" y="450052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-134" b="-129447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10" id="10"/>
          <p:cNvSpPr/>
          <p:nvPr/>
        </p:nvSpPr>
        <p:spPr>
          <a:xfrm flipH="false" flipV="false" rot="0">
            <a:off x="10409711" y="2570942"/>
            <a:ext cx="4415859" cy="7085112"/>
          </a:xfrm>
          <a:custGeom>
            <a:avLst/>
            <a:gdLst/>
            <a:ahLst/>
            <a:cxnLst/>
            <a:rect r="r" b="b" t="t" l="l"/>
            <a:pathLst>
              <a:path h="7085112" w="4415859">
                <a:moveTo>
                  <a:pt x="0" y="0"/>
                </a:moveTo>
                <a:lnTo>
                  <a:pt x="4415860" y="0"/>
                </a:lnTo>
                <a:lnTo>
                  <a:pt x="4415860" y="7085111"/>
                </a:lnTo>
                <a:lnTo>
                  <a:pt x="0" y="708511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111257" t="-10096" r="-11361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1395288" y="7062169"/>
            <a:ext cx="7089321" cy="10289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186"/>
              </a:lnSpc>
            </a:pPr>
            <a:r>
              <a:rPr lang="en-US" b="true" sz="2990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• Demonstrates practical usage of the trained models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1F003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6542036">
            <a:off x="10620429" y="-5270079"/>
            <a:ext cx="17568642" cy="13052037"/>
          </a:xfrm>
          <a:custGeom>
            <a:avLst/>
            <a:gdLst/>
            <a:ahLst/>
            <a:cxnLst/>
            <a:rect r="r" b="b" t="t" l="l"/>
            <a:pathLst>
              <a:path h="13052037" w="17568642">
                <a:moveTo>
                  <a:pt x="0" y="0"/>
                </a:moveTo>
                <a:lnTo>
                  <a:pt x="17568642" y="0"/>
                </a:lnTo>
                <a:lnTo>
                  <a:pt x="17568642" y="13052037"/>
                </a:lnTo>
                <a:lnTo>
                  <a:pt x="0" y="1305203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8680128">
            <a:off x="14991981" y="-2958013"/>
            <a:ext cx="5305651" cy="7973426"/>
          </a:xfrm>
          <a:custGeom>
            <a:avLst/>
            <a:gdLst/>
            <a:ahLst/>
            <a:cxnLst/>
            <a:rect r="r" b="b" t="t" l="l"/>
            <a:pathLst>
              <a:path h="7973426" w="5305651">
                <a:moveTo>
                  <a:pt x="0" y="0"/>
                </a:moveTo>
                <a:lnTo>
                  <a:pt x="5305651" y="0"/>
                </a:lnTo>
                <a:lnTo>
                  <a:pt x="5305651" y="7973426"/>
                </a:lnTo>
                <a:lnTo>
                  <a:pt x="0" y="79734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4226919">
            <a:off x="-9982252" y="4715180"/>
            <a:ext cx="17568642" cy="12529775"/>
          </a:xfrm>
          <a:custGeom>
            <a:avLst/>
            <a:gdLst/>
            <a:ahLst/>
            <a:cxnLst/>
            <a:rect r="r" b="b" t="t" l="l"/>
            <a:pathLst>
              <a:path h="12529775" w="17568642">
                <a:moveTo>
                  <a:pt x="0" y="0"/>
                </a:moveTo>
                <a:lnTo>
                  <a:pt x="17568642" y="0"/>
                </a:lnTo>
                <a:lnTo>
                  <a:pt x="17568642" y="12529775"/>
                </a:lnTo>
                <a:lnTo>
                  <a:pt x="0" y="1252977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4168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607648" y="7633303"/>
            <a:ext cx="4622777" cy="4675375"/>
          </a:xfrm>
          <a:custGeom>
            <a:avLst/>
            <a:gdLst/>
            <a:ahLst/>
            <a:cxnLst/>
            <a:rect r="r" b="b" t="t" l="l"/>
            <a:pathLst>
              <a:path h="4675375" w="4622777">
                <a:moveTo>
                  <a:pt x="0" y="0"/>
                </a:moveTo>
                <a:lnTo>
                  <a:pt x="4622777" y="0"/>
                </a:lnTo>
                <a:lnTo>
                  <a:pt x="4622777" y="4675375"/>
                </a:lnTo>
                <a:lnTo>
                  <a:pt x="0" y="467537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10215034" y="7669922"/>
            <a:ext cx="6438931" cy="8841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48"/>
              </a:lnSpc>
            </a:pPr>
            <a:r>
              <a:rPr lang="en-US" b="true" sz="2534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Const</a:t>
            </a:r>
            <a:r>
              <a:rPr lang="en-US" b="true" sz="2534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ant evolution of smishing techniques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2774882" y="3688332"/>
            <a:ext cx="6711160" cy="4337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48"/>
              </a:lnSpc>
            </a:pPr>
            <a:r>
              <a:rPr lang="en-US" b="true" sz="2534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Class imbal</a:t>
            </a:r>
            <a:r>
              <a:rPr lang="en-US" b="true" sz="2534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ance across SMS datasets 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6566951" y="5604210"/>
            <a:ext cx="6711175" cy="4337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48"/>
              </a:lnSpc>
            </a:pPr>
            <a:r>
              <a:rPr lang="en-US" b="true" sz="2534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Lang</a:t>
            </a:r>
            <a:r>
              <a:rPr lang="en-US" b="true" sz="2534">
                <a:solidFill>
                  <a:srgbClr val="F9EEE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uage and writing style variations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330299" y="935907"/>
            <a:ext cx="13710024" cy="15797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377"/>
              </a:lnSpc>
            </a:pPr>
            <a:r>
              <a:rPr lang="en-US" b="true" sz="4555" spc="177">
                <a:solidFill>
                  <a:srgbClr val="EA926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DATASET CHALLENGES AND LIMITATIONS</a:t>
            </a:r>
          </a:p>
          <a:p>
            <a:pPr algn="l">
              <a:lnSpc>
                <a:spcPts val="6377"/>
              </a:lnSpc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1330299" y="1858419"/>
            <a:ext cx="10473304" cy="12179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309"/>
              </a:lnSpc>
              <a:spcBef>
                <a:spcPct val="0"/>
              </a:spcBef>
            </a:pPr>
            <a:r>
              <a:rPr lang="en-US" sz="2090"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rPr>
              <a:t>These limitations highlight the need for continuous model evaluation and updates.</a:t>
            </a:r>
          </a:p>
          <a:p>
            <a:pPr algn="l" marL="0" indent="0" lvl="0">
              <a:lnSpc>
                <a:spcPts val="3309"/>
              </a:lnSpc>
              <a:spcBef>
                <a:spcPct val="0"/>
              </a:spcBef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1330299" y="3261841"/>
            <a:ext cx="1131745" cy="11764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733"/>
              </a:lnSpc>
            </a:pPr>
            <a:r>
              <a:rPr lang="en-US" b="true" sz="6621">
                <a:solidFill>
                  <a:srgbClr val="EA9267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01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4974265" y="5170909"/>
            <a:ext cx="1255507" cy="11764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733"/>
              </a:lnSpc>
            </a:pPr>
            <a:r>
              <a:rPr lang="en-US" b="true" sz="6621">
                <a:solidFill>
                  <a:srgbClr val="EA9267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02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8858289" y="7461853"/>
            <a:ext cx="1255507" cy="11764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733"/>
              </a:lnSpc>
            </a:pPr>
            <a:r>
              <a:rPr lang="en-US" b="true" sz="6621">
                <a:solidFill>
                  <a:srgbClr val="EA9267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03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1F003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5469527">
            <a:off x="13777439" y="3645056"/>
            <a:ext cx="10151296" cy="5020035"/>
          </a:xfrm>
          <a:custGeom>
            <a:avLst/>
            <a:gdLst/>
            <a:ahLst/>
            <a:cxnLst/>
            <a:rect r="r" b="b" t="t" l="l"/>
            <a:pathLst>
              <a:path h="5020035" w="10151296">
                <a:moveTo>
                  <a:pt x="0" y="0"/>
                </a:moveTo>
                <a:lnTo>
                  <a:pt x="10151296" y="0"/>
                </a:lnTo>
                <a:lnTo>
                  <a:pt x="10151296" y="5020035"/>
                </a:lnTo>
                <a:lnTo>
                  <a:pt x="0" y="502003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-134" b="-129447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5437769">
            <a:off x="-5508075" y="4288992"/>
            <a:ext cx="10908441" cy="5394460"/>
          </a:xfrm>
          <a:custGeom>
            <a:avLst/>
            <a:gdLst/>
            <a:ahLst/>
            <a:cxnLst/>
            <a:rect r="r" b="b" t="t" l="l"/>
            <a:pathLst>
              <a:path h="5394460" w="10908441">
                <a:moveTo>
                  <a:pt x="0" y="0"/>
                </a:moveTo>
                <a:lnTo>
                  <a:pt x="10908441" y="0"/>
                </a:lnTo>
                <a:lnTo>
                  <a:pt x="10908441" y="5394459"/>
                </a:lnTo>
                <a:lnTo>
                  <a:pt x="0" y="539445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-134" b="-129447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5824471" y="-2981378"/>
            <a:ext cx="6409034" cy="6409034"/>
          </a:xfrm>
          <a:custGeom>
            <a:avLst/>
            <a:gdLst/>
            <a:ahLst/>
            <a:cxnLst/>
            <a:rect r="r" b="b" t="t" l="l"/>
            <a:pathLst>
              <a:path h="6409034" w="6409034">
                <a:moveTo>
                  <a:pt x="0" y="0"/>
                </a:moveTo>
                <a:lnTo>
                  <a:pt x="6409035" y="0"/>
                </a:lnTo>
                <a:lnTo>
                  <a:pt x="6409035" y="6409035"/>
                </a:lnTo>
                <a:lnTo>
                  <a:pt x="0" y="640903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7676076">
            <a:off x="-5266249" y="-3327390"/>
            <a:ext cx="8829691" cy="9934955"/>
          </a:xfrm>
          <a:custGeom>
            <a:avLst/>
            <a:gdLst/>
            <a:ahLst/>
            <a:cxnLst/>
            <a:rect r="r" b="b" t="t" l="l"/>
            <a:pathLst>
              <a:path h="9934955" w="8829691">
                <a:moveTo>
                  <a:pt x="0" y="0"/>
                </a:moveTo>
                <a:lnTo>
                  <a:pt x="8829692" y="0"/>
                </a:lnTo>
                <a:lnTo>
                  <a:pt x="8829692" y="9934955"/>
                </a:lnTo>
                <a:lnTo>
                  <a:pt x="0" y="9934955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9144000" y="-2981378"/>
            <a:ext cx="10979074" cy="6409034"/>
          </a:xfrm>
          <a:custGeom>
            <a:avLst/>
            <a:gdLst/>
            <a:ahLst/>
            <a:cxnLst/>
            <a:rect r="r" b="b" t="t" l="l"/>
            <a:pathLst>
              <a:path h="6409034" w="10979074">
                <a:moveTo>
                  <a:pt x="0" y="0"/>
                </a:moveTo>
                <a:lnTo>
                  <a:pt x="10979074" y="0"/>
                </a:lnTo>
                <a:lnTo>
                  <a:pt x="10979074" y="6409035"/>
                </a:lnTo>
                <a:lnTo>
                  <a:pt x="0" y="640903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70000"/>
            </a:blip>
            <a:stretch>
              <a:fillRect l="0" t="0" r="0" b="0"/>
            </a:stretch>
          </a:blipFill>
        </p:spPr>
      </p:sp>
      <p:sp>
        <p:nvSpPr>
          <p:cNvPr name="AutoShape 7" id="7"/>
          <p:cNvSpPr/>
          <p:nvPr/>
        </p:nvSpPr>
        <p:spPr>
          <a:xfrm>
            <a:off x="7917277" y="5235934"/>
            <a:ext cx="2453446" cy="0"/>
          </a:xfrm>
          <a:prstGeom prst="line">
            <a:avLst/>
          </a:prstGeom>
          <a:ln cap="flat" w="19050">
            <a:solidFill>
              <a:srgbClr val="EA9267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8" id="8"/>
          <p:cNvSpPr txBox="true"/>
          <p:nvPr/>
        </p:nvSpPr>
        <p:spPr>
          <a:xfrm rot="0">
            <a:off x="3298379" y="6124172"/>
            <a:ext cx="11691242" cy="17952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812"/>
              </a:lnSpc>
            </a:pPr>
            <a:r>
              <a:rPr lang="en-US" sz="3039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• Inclusion of multilingual SMS datasets  </a:t>
            </a:r>
          </a:p>
          <a:p>
            <a:pPr algn="ctr">
              <a:lnSpc>
                <a:spcPts val="4812"/>
              </a:lnSpc>
            </a:pPr>
            <a:r>
              <a:rPr lang="en-US" sz="3039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• Exploration of deep learning approaches  </a:t>
            </a:r>
          </a:p>
          <a:p>
            <a:pPr algn="ctr" marL="0" indent="0" lvl="0">
              <a:lnSpc>
                <a:spcPts val="4812"/>
              </a:lnSpc>
              <a:spcBef>
                <a:spcPct val="0"/>
              </a:spcBef>
            </a:pPr>
            <a:r>
              <a:rPr lang="en-US" sz="3039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• Continuous model retraining with new data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4637356" y="2953382"/>
            <a:ext cx="9013288" cy="29701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819"/>
              </a:lnSpc>
            </a:pPr>
            <a:r>
              <a:rPr lang="en-US" b="true" sz="6255" spc="243">
                <a:solidFill>
                  <a:srgbClr val="EA9267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FUTURE WORK AND IMPROVEMENTS</a:t>
            </a:r>
          </a:p>
          <a:p>
            <a:pPr algn="ctr">
              <a:lnSpc>
                <a:spcPts val="7819"/>
              </a:lnSpc>
            </a:p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DAHAZ8GSAKM</dc:identifier>
  <dcterms:modified xsi:type="dcterms:W3CDTF">2011-08-01T06:04:30Z</dcterms:modified>
  <cp:revision>1</cp:revision>
  <dc:title>Purple Modern Futuristic Technology Presentation</dc:title>
</cp:coreProperties>
</file>