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745" r:id="rId1"/>
  </p:sldMasterIdLst>
  <p:notesMasterIdLst>
    <p:notesMasterId r:id="rId13"/>
  </p:notesMasterIdLst>
  <p:sldIdLst>
    <p:sldId id="256" r:id="rId2"/>
    <p:sldId id="257" r:id="rId3"/>
    <p:sldId id="260" r:id="rId4"/>
    <p:sldId id="258" r:id="rId5"/>
    <p:sldId id="261" r:id="rId6"/>
    <p:sldId id="262" r:id="rId7"/>
    <p:sldId id="264" r:id="rId8"/>
    <p:sldId id="263" r:id="rId9"/>
    <p:sldId id="259" r:id="rId10"/>
    <p:sldId id="265" r:id="rId11"/>
    <p:sldId id="266" r:id="rId12"/>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notesMaster" Target="notesMasters/notesMaster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viewProps" Target="viewProp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presProps" Target="pres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BC7C8924-014F-5341-B862-FC8E9573D7AD}" type="datetimeFigureOut">
              <a:rPr lang="en-US" smtClean="0"/>
              <a:t>11/30/21</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4A700290-C1AD-2644-9A97-7B74097BDDE1}" type="slidenum">
              <a:rPr lang="en-US" smtClean="0"/>
              <a:t>‹#›</a:t>
            </a:fld>
            <a:endParaRPr lang="en-US"/>
          </a:p>
        </p:txBody>
      </p:sp>
    </p:spTree>
    <p:extLst>
      <p:ext uri="{BB962C8B-B14F-4D97-AF65-F5344CB8AC3E}">
        <p14:creationId xmlns:p14="http://schemas.microsoft.com/office/powerpoint/2010/main" val="785666064"/>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Today, we’re going to be identifying and assessing the concept of self-defence from a </a:t>
            </a:r>
            <a:r>
              <a:rPr lang="en-GB" i="1" dirty="0"/>
              <a:t>Catholic</a:t>
            </a:r>
            <a:r>
              <a:rPr lang="en-GB" dirty="0"/>
              <a:t> perspective – with reference to scripture, within it’s historical context, alongside other key documents of traditional Christian teaching. </a:t>
            </a:r>
            <a:endParaRPr lang="en-US" dirty="0"/>
          </a:p>
        </p:txBody>
      </p:sp>
      <p:sp>
        <p:nvSpPr>
          <p:cNvPr id="4" name="Slide Number Placeholder 3"/>
          <p:cNvSpPr>
            <a:spLocks noGrp="1"/>
          </p:cNvSpPr>
          <p:nvPr>
            <p:ph type="sldNum" sz="quarter" idx="5"/>
          </p:nvPr>
        </p:nvSpPr>
        <p:spPr/>
        <p:txBody>
          <a:bodyPr/>
          <a:lstStyle/>
          <a:p>
            <a:fld id="{4A700290-C1AD-2644-9A97-7B74097BDDE1}" type="slidenum">
              <a:rPr lang="en-US" smtClean="0"/>
              <a:t>1</a:t>
            </a:fld>
            <a:endParaRPr lang="en-US"/>
          </a:p>
        </p:txBody>
      </p:sp>
    </p:spTree>
    <p:extLst>
      <p:ext uri="{BB962C8B-B14F-4D97-AF65-F5344CB8AC3E}">
        <p14:creationId xmlns:p14="http://schemas.microsoft.com/office/powerpoint/2010/main" val="4067905039"/>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0" i="0" dirty="0">
                <a:effectLst/>
                <a:latin typeface=".SFUI-Regular"/>
              </a:rPr>
              <a:t>T</a:t>
            </a:r>
            <a:r>
              <a:rPr lang="en-GB" dirty="0"/>
              <a:t>o give a brief overview of today’s presentation, the subject of self-defence will be explored within six parts. We will begin with an introduction to the concept within </a:t>
            </a:r>
            <a:r>
              <a:rPr lang="en-GB" i="0" dirty="0"/>
              <a:t>Christianity</a:t>
            </a:r>
            <a:r>
              <a:rPr lang="en-GB" dirty="0"/>
              <a:t>. Next, we will refer to the religion’s most authoritative text, pointing out specific references to weaponry and self-defence within scripture. From there, we will establish the </a:t>
            </a:r>
            <a:r>
              <a:rPr lang="en-GB" i="1" dirty="0"/>
              <a:t>Catholic</a:t>
            </a:r>
            <a:r>
              <a:rPr lang="en-GB" dirty="0"/>
              <a:t> position, with reference to the </a:t>
            </a:r>
            <a:r>
              <a:rPr lang="en-GB" i="1" dirty="0"/>
              <a:t>second most </a:t>
            </a:r>
            <a:r>
              <a:rPr lang="en-GB" dirty="0"/>
              <a:t>authoritative text for this denomination – the Catechism. Contributions will be sought from Saint Thomas Aquinas and other pious and papal people of </a:t>
            </a:r>
            <a:r>
              <a:rPr lang="en-GB"/>
              <a:t>note, before </a:t>
            </a:r>
            <a:r>
              <a:rPr lang="en-GB" dirty="0"/>
              <a:t>tying our discoveries together in conclusion with a current case of cultural significance. </a:t>
            </a:r>
            <a:endParaRPr lang="en-US" dirty="0"/>
          </a:p>
        </p:txBody>
      </p:sp>
      <p:sp>
        <p:nvSpPr>
          <p:cNvPr id="4" name="Slide Number Placeholder 3"/>
          <p:cNvSpPr>
            <a:spLocks noGrp="1"/>
          </p:cNvSpPr>
          <p:nvPr>
            <p:ph type="sldNum" sz="quarter" idx="5"/>
          </p:nvPr>
        </p:nvSpPr>
        <p:spPr/>
        <p:txBody>
          <a:bodyPr/>
          <a:lstStyle/>
          <a:p>
            <a:fld id="{4A700290-C1AD-2644-9A97-7B74097BDDE1}" type="slidenum">
              <a:rPr lang="en-US" smtClean="0"/>
              <a:t>2</a:t>
            </a:fld>
            <a:endParaRPr lang="en-US"/>
          </a:p>
        </p:txBody>
      </p:sp>
    </p:spTree>
    <p:extLst>
      <p:ext uri="{BB962C8B-B14F-4D97-AF65-F5344CB8AC3E}">
        <p14:creationId xmlns:p14="http://schemas.microsoft.com/office/powerpoint/2010/main" val="2526867099"/>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b="0" i="0" dirty="0">
                <a:effectLst/>
                <a:latin typeface=".SFUI-Regular"/>
              </a:rPr>
              <a:t>In order to uphold the commandment asserted by Jesus in the Book of Matthew – to </a:t>
            </a:r>
            <a:r>
              <a:rPr lang="en-GB" sz="1200" b="0" i="0" u="none" strike="noStrike" dirty="0">
                <a:solidFill>
                  <a:srgbClr val="000000"/>
                </a:solidFill>
                <a:effectLst/>
                <a:latin typeface="system-ui"/>
              </a:rPr>
              <a:t>‘love your neighbour as yourself’ – one must first acknowledge and insist upon a respect for one’s own right to life. </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sz="1200" b="0" i="0" u="none" strike="noStrike" dirty="0">
              <a:solidFill>
                <a:srgbClr val="000000"/>
              </a:solidFill>
              <a:effectLst/>
              <a:latin typeface="system-ui"/>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b="0" i="0" u="none" strike="noStrike" dirty="0">
                <a:solidFill>
                  <a:srgbClr val="000000"/>
                </a:solidFill>
                <a:effectLst/>
                <a:latin typeface="system-ui"/>
              </a:rPr>
              <a:t>Love towards </a:t>
            </a:r>
            <a:r>
              <a:rPr lang="en-GB" sz="1200" b="0" i="1" u="none" strike="noStrike" dirty="0">
                <a:solidFill>
                  <a:srgbClr val="000000"/>
                </a:solidFill>
                <a:effectLst/>
                <a:latin typeface="system-ui"/>
              </a:rPr>
              <a:t>oneself</a:t>
            </a:r>
            <a:r>
              <a:rPr lang="en-GB" sz="1200" b="0" i="0" u="none" strike="noStrike" dirty="0">
                <a:solidFill>
                  <a:srgbClr val="000000"/>
                </a:solidFill>
                <a:effectLst/>
                <a:latin typeface="system-ui"/>
              </a:rPr>
              <a:t> is described in the Catechism as a ‘fundamental principle of morality’. This Catholic concern for the sanctity of life dovetails perfectly with the specific use of the word ‘murder’ – as opposed to ‘kill’ – in the Ten Commandments. </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sz="1200" b="0" i="0" u="none" strike="noStrike" dirty="0">
              <a:solidFill>
                <a:srgbClr val="000000"/>
              </a:solidFill>
              <a:effectLst/>
              <a:latin typeface="system-ui"/>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b="0" i="0" u="none" strike="noStrike" dirty="0">
                <a:solidFill>
                  <a:srgbClr val="000000"/>
                </a:solidFill>
                <a:effectLst/>
                <a:latin typeface="system-ui"/>
              </a:rPr>
              <a:t>One might reasonably factor intent and circumstance into the distinction between these verbs. Murder is antithetical to the intrinsic value of life espoused by Catholic teaching.</a:t>
            </a:r>
            <a:endParaRPr lang="en-GB" sz="1200" b="0" i="0" dirty="0">
              <a:effectLst/>
              <a:latin typeface=".SFUI-Regular"/>
            </a:endParaRPr>
          </a:p>
        </p:txBody>
      </p:sp>
      <p:sp>
        <p:nvSpPr>
          <p:cNvPr id="4" name="Slide Number Placeholder 3"/>
          <p:cNvSpPr>
            <a:spLocks noGrp="1"/>
          </p:cNvSpPr>
          <p:nvPr>
            <p:ph type="sldNum" sz="quarter" idx="5"/>
          </p:nvPr>
        </p:nvSpPr>
        <p:spPr/>
        <p:txBody>
          <a:bodyPr/>
          <a:lstStyle/>
          <a:p>
            <a:fld id="{4A700290-C1AD-2644-9A97-7B74097BDDE1}" type="slidenum">
              <a:rPr lang="en-US" smtClean="0"/>
              <a:t>3</a:t>
            </a:fld>
            <a:endParaRPr lang="en-US"/>
          </a:p>
        </p:txBody>
      </p:sp>
    </p:spTree>
    <p:extLst>
      <p:ext uri="{BB962C8B-B14F-4D97-AF65-F5344CB8AC3E}">
        <p14:creationId xmlns:p14="http://schemas.microsoft.com/office/powerpoint/2010/main" val="2754524411"/>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b="0" i="0" dirty="0">
                <a:effectLst/>
                <a:latin typeface=".SFUI-Regular"/>
              </a:rPr>
              <a:t>In the first century, swords were commonly carried as weapons of self-defence. After years of travelling with Jesus, the disciples still carried swords. The scripture from Luke on-screen certainly suggests that weaponry was not prohibited. In the garden of Gethsemane, for example, Peter goes so far as to </a:t>
            </a:r>
            <a:r>
              <a:rPr lang="en-GB" b="0" i="1" dirty="0">
                <a:effectLst/>
                <a:latin typeface=".SFUI-Regular"/>
              </a:rPr>
              <a:t>use</a:t>
            </a:r>
            <a:r>
              <a:rPr lang="en-GB" b="0" i="0" dirty="0">
                <a:effectLst/>
                <a:latin typeface=".SFUI-Regular"/>
              </a:rPr>
              <a:t> his sword – referenced in </a:t>
            </a:r>
            <a:r>
              <a:rPr lang="en-GB" b="0" i="0" u="none" strike="noStrike" dirty="0">
                <a:solidFill>
                  <a:srgbClr val="3A3A3A"/>
                </a:solidFill>
                <a:effectLst/>
                <a:latin typeface="Work Sans" panose="020F0502020204030204" pitchFamily="34" charset="0"/>
              </a:rPr>
              <a:t>Luke 22:38. </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b="0" i="0" u="none" strike="noStrike" dirty="0">
              <a:solidFill>
                <a:srgbClr val="3A3A3A"/>
              </a:solidFill>
              <a:effectLst/>
              <a:latin typeface="Work Sans" panose="020F0502020204030204" pitchFamily="34" charset="0"/>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GB" b="0" i="0" u="none" strike="noStrike" dirty="0">
                <a:solidFill>
                  <a:srgbClr val="3A3A3A"/>
                </a:solidFill>
                <a:effectLst/>
                <a:latin typeface="Work Sans" panose="020F0502020204030204" pitchFamily="34" charset="0"/>
              </a:rPr>
              <a:t>Dating back even further, the idea of weaponry and self-defence is also referenced in the books of II Samuel and Psalms.</a:t>
            </a:r>
            <a:endParaRPr lang="en-GB" dirty="0">
              <a:effectLst/>
              <a:latin typeface=".AppleSystemUIFont"/>
            </a:endParaRPr>
          </a:p>
        </p:txBody>
      </p:sp>
      <p:sp>
        <p:nvSpPr>
          <p:cNvPr id="4" name="Slide Number Placeholder 3"/>
          <p:cNvSpPr>
            <a:spLocks noGrp="1"/>
          </p:cNvSpPr>
          <p:nvPr>
            <p:ph type="sldNum" sz="quarter" idx="5"/>
          </p:nvPr>
        </p:nvSpPr>
        <p:spPr/>
        <p:txBody>
          <a:bodyPr/>
          <a:lstStyle/>
          <a:p>
            <a:fld id="{4A700290-C1AD-2644-9A97-7B74097BDDE1}" type="slidenum">
              <a:rPr lang="en-US" smtClean="0"/>
              <a:t>4</a:t>
            </a:fld>
            <a:endParaRPr lang="en-US"/>
          </a:p>
        </p:txBody>
      </p:sp>
    </p:spTree>
    <p:extLst>
      <p:ext uri="{BB962C8B-B14F-4D97-AF65-F5344CB8AC3E}">
        <p14:creationId xmlns:p14="http://schemas.microsoft.com/office/powerpoint/2010/main" val="162427537"/>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Citing the great theological reasoning of Saint Thomas Aquinas, the Catechism deems proportional acts of self-defence as lawful; it is not considered murder to defend oneself, even if that defence results in a lethal blow. However – and here’s the distinction that harks back to Exodus – the repelling of force must be </a:t>
            </a:r>
            <a:r>
              <a:rPr lang="en-GB" i="1" dirty="0"/>
              <a:t>proportional</a:t>
            </a:r>
            <a:r>
              <a:rPr lang="en-GB" dirty="0"/>
              <a:t> to the threat, as opposed to excessive. </a:t>
            </a:r>
          </a:p>
          <a:p>
            <a:endParaRPr lang="en-GB" dirty="0"/>
          </a:p>
          <a:p>
            <a:r>
              <a:rPr lang="en-GB" dirty="0"/>
              <a:t>As social beings, the right to self-defence is not limited to the individual; in fact, the right to defend </a:t>
            </a:r>
            <a:r>
              <a:rPr lang="en-GB" i="1" dirty="0"/>
              <a:t>others</a:t>
            </a:r>
            <a:r>
              <a:rPr lang="en-GB" dirty="0"/>
              <a:t> from an ‘unjust aggressor’ is described by the Catechism as a ‘grave duty’ – a legitimate act for the common good of one’s family, one’s community, or one’s country.</a:t>
            </a:r>
            <a:endParaRPr lang="en-US" dirty="0"/>
          </a:p>
        </p:txBody>
      </p:sp>
      <p:sp>
        <p:nvSpPr>
          <p:cNvPr id="4" name="Slide Number Placeholder 3"/>
          <p:cNvSpPr>
            <a:spLocks noGrp="1"/>
          </p:cNvSpPr>
          <p:nvPr>
            <p:ph type="sldNum" sz="quarter" idx="5"/>
          </p:nvPr>
        </p:nvSpPr>
        <p:spPr/>
        <p:txBody>
          <a:bodyPr/>
          <a:lstStyle/>
          <a:p>
            <a:fld id="{4A700290-C1AD-2644-9A97-7B74097BDDE1}" type="slidenum">
              <a:rPr lang="en-US" smtClean="0"/>
              <a:t>5</a:t>
            </a:fld>
            <a:endParaRPr lang="en-US"/>
          </a:p>
        </p:txBody>
      </p:sp>
    </p:spTree>
    <p:extLst>
      <p:ext uri="{BB962C8B-B14F-4D97-AF65-F5344CB8AC3E}">
        <p14:creationId xmlns:p14="http://schemas.microsoft.com/office/powerpoint/2010/main" val="851708178"/>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Aquinas refers to another quote from Exodus, concerned – in particular – with the protection of property. Scripture describes a scenario in which a trespassing thief is struck and killed. Proportional force within a last-resort mentality is promoted by this passage, which does – however – assert that ‘</a:t>
            </a:r>
            <a:r>
              <a:rPr lang="en-GB" b="0" i="0" u="none" strike="noStrike" dirty="0">
                <a:solidFill>
                  <a:srgbClr val="000000"/>
                </a:solidFill>
                <a:effectLst/>
                <a:latin typeface="system-ui"/>
              </a:rPr>
              <a:t>if it happens in </a:t>
            </a:r>
            <a:r>
              <a:rPr lang="en-GB" b="0" i="1" u="none" strike="noStrike" dirty="0">
                <a:solidFill>
                  <a:srgbClr val="000000"/>
                </a:solidFill>
                <a:effectLst/>
                <a:latin typeface="system-ui"/>
              </a:rPr>
              <a:t>daylight</a:t>
            </a:r>
            <a:r>
              <a:rPr lang="en-GB" b="0" i="0" u="none" strike="noStrike" dirty="0">
                <a:solidFill>
                  <a:srgbClr val="000000"/>
                </a:solidFill>
                <a:effectLst/>
                <a:latin typeface="system-ui"/>
              </a:rPr>
              <a:t>, the one who killed the thief is guilty of murder’. The assumption here is that one is afforded more options during daylight than during the night. Lethal force must </a:t>
            </a:r>
            <a:r>
              <a:rPr lang="en-GB" b="0" i="1" u="none" strike="noStrike" dirty="0">
                <a:solidFill>
                  <a:srgbClr val="000000"/>
                </a:solidFill>
                <a:effectLst/>
                <a:latin typeface="system-ui"/>
              </a:rPr>
              <a:t>only</a:t>
            </a:r>
            <a:r>
              <a:rPr lang="en-GB" b="0" i="0" u="none" strike="noStrike" dirty="0">
                <a:solidFill>
                  <a:srgbClr val="000000"/>
                </a:solidFill>
                <a:effectLst/>
                <a:latin typeface="system-ui"/>
              </a:rPr>
              <a:t> be used when all other options have been exhausted. Aquinas builds on this idea of protecting the home, claiming that the defence of one’s life is surely ‘much more lawful’ than the defence of one’s property.</a:t>
            </a:r>
          </a:p>
          <a:p>
            <a:endParaRPr lang="en-GB" b="0" i="0" u="none" strike="noStrike" dirty="0">
              <a:solidFill>
                <a:srgbClr val="000000"/>
              </a:solidFill>
              <a:effectLst/>
              <a:latin typeface="system-ui"/>
            </a:endParaRPr>
          </a:p>
          <a:p>
            <a:r>
              <a:rPr lang="en-GB" b="0" i="0" u="none" strike="noStrike" dirty="0">
                <a:solidFill>
                  <a:srgbClr val="000000"/>
                </a:solidFill>
                <a:effectLst/>
                <a:latin typeface="system-ui"/>
              </a:rPr>
              <a:t>It is natural, Aquinas argues, for a human to want to remain in a state of being. He divides self-defence into two effects: the saving of one’s life and the slaying of an aggressor. The lawfulness of an act of self-defence is dependent upon intent and moderation of force.</a:t>
            </a:r>
          </a:p>
        </p:txBody>
      </p:sp>
      <p:sp>
        <p:nvSpPr>
          <p:cNvPr id="4" name="Slide Number Placeholder 3"/>
          <p:cNvSpPr>
            <a:spLocks noGrp="1"/>
          </p:cNvSpPr>
          <p:nvPr>
            <p:ph type="sldNum" sz="quarter" idx="5"/>
          </p:nvPr>
        </p:nvSpPr>
        <p:spPr/>
        <p:txBody>
          <a:bodyPr/>
          <a:lstStyle/>
          <a:p>
            <a:fld id="{4A700290-C1AD-2644-9A97-7B74097BDDE1}" type="slidenum">
              <a:rPr lang="en-US" smtClean="0"/>
              <a:t>6</a:t>
            </a:fld>
            <a:endParaRPr lang="en-US"/>
          </a:p>
        </p:txBody>
      </p:sp>
    </p:spTree>
    <p:extLst>
      <p:ext uri="{BB962C8B-B14F-4D97-AF65-F5344CB8AC3E}">
        <p14:creationId xmlns:p14="http://schemas.microsoft.com/office/powerpoint/2010/main" val="622037236"/>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As created beings, Catholics acknowledge the sanctity of life with reference to its Creator. </a:t>
            </a:r>
          </a:p>
          <a:p>
            <a:endParaRPr lang="en-GB" dirty="0"/>
          </a:p>
          <a:p>
            <a:r>
              <a:rPr lang="en-GB" dirty="0"/>
              <a:t>In order to love one’s neighbour, one must first possess a love of </a:t>
            </a:r>
            <a:r>
              <a:rPr lang="en-GB" i="1" dirty="0"/>
              <a:t>oneself</a:t>
            </a:r>
            <a:r>
              <a:rPr lang="en-GB" dirty="0"/>
              <a:t> as a basis of comparison. The God-given right to self-defence is predicated on the intrinsic value of life. Despite this, there </a:t>
            </a:r>
            <a:r>
              <a:rPr lang="en-GB" i="1" dirty="0"/>
              <a:t>are</a:t>
            </a:r>
            <a:r>
              <a:rPr lang="en-GB" dirty="0"/>
              <a:t> circumstances where the  need to render an aggressor incapable to cause harm </a:t>
            </a:r>
            <a:r>
              <a:rPr lang="en-GB" i="1" dirty="0"/>
              <a:t>sometimes</a:t>
            </a:r>
            <a:r>
              <a:rPr lang="en-GB" dirty="0"/>
              <a:t> requires lethal force. </a:t>
            </a:r>
          </a:p>
          <a:p>
            <a:endParaRPr lang="en-GB" dirty="0"/>
          </a:p>
          <a:p>
            <a:r>
              <a:rPr lang="en-GB" dirty="0"/>
              <a:t>Although a subject not taken lightly, the value of self-defence is promoted throughout many key Catholic documents – extending beyond the personal and familial, to matters of just war and capital punishment.</a:t>
            </a:r>
            <a:endParaRPr lang="en-US" dirty="0"/>
          </a:p>
        </p:txBody>
      </p:sp>
      <p:sp>
        <p:nvSpPr>
          <p:cNvPr id="4" name="Slide Number Placeholder 3"/>
          <p:cNvSpPr>
            <a:spLocks noGrp="1"/>
          </p:cNvSpPr>
          <p:nvPr>
            <p:ph type="sldNum" sz="quarter" idx="5"/>
          </p:nvPr>
        </p:nvSpPr>
        <p:spPr/>
        <p:txBody>
          <a:bodyPr/>
          <a:lstStyle/>
          <a:p>
            <a:fld id="{4A700290-C1AD-2644-9A97-7B74097BDDE1}" type="slidenum">
              <a:rPr lang="en-US" smtClean="0"/>
              <a:t>7</a:t>
            </a:fld>
            <a:endParaRPr lang="en-US"/>
          </a:p>
        </p:txBody>
      </p:sp>
    </p:spTree>
    <p:extLst>
      <p:ext uri="{BB962C8B-B14F-4D97-AF65-F5344CB8AC3E}">
        <p14:creationId xmlns:p14="http://schemas.microsoft.com/office/powerpoint/2010/main" val="209842234"/>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dirty="0">
                <a:solidFill>
                  <a:schemeClr val="bg1">
                    <a:lumMod val="25000"/>
                  </a:schemeClr>
                </a:solidFill>
                <a:effectLst/>
                <a:latin typeface="Times New Roman" panose="02020603050405020304" pitchFamily="18" charset="0"/>
                <a:cs typeface="Times New Roman" panose="02020603050405020304" pitchFamily="18" charset="0"/>
              </a:rPr>
              <a:t>Self-defence is a concept deeply rooted in a Catholic understanding of the sanctity of life. Scripture makes reference to the possession of weaponry, under the instruction of Jesus Himself; great theological minds have both directly and indirectly expanded upon this, from Augustine to Aquinas; and the right to defend oneself with </a:t>
            </a:r>
            <a:r>
              <a:rPr lang="en-GB" sz="1200" i="1" dirty="0">
                <a:solidFill>
                  <a:schemeClr val="bg1">
                    <a:lumMod val="25000"/>
                  </a:schemeClr>
                </a:solidFill>
                <a:effectLst/>
                <a:latin typeface="Times New Roman" panose="02020603050405020304" pitchFamily="18" charset="0"/>
                <a:cs typeface="Times New Roman" panose="02020603050405020304" pitchFamily="18" charset="0"/>
              </a:rPr>
              <a:t>proportional</a:t>
            </a:r>
            <a:r>
              <a:rPr lang="en-GB" sz="1200" dirty="0">
                <a:solidFill>
                  <a:schemeClr val="bg1">
                    <a:lumMod val="25000"/>
                  </a:schemeClr>
                </a:solidFill>
                <a:effectLst/>
                <a:latin typeface="Times New Roman" panose="02020603050405020304" pitchFamily="18" charset="0"/>
                <a:cs typeface="Times New Roman" panose="02020603050405020304" pitchFamily="18" charset="0"/>
              </a:rPr>
              <a:t> force has been supported by Catholic doctrine ever since.</a:t>
            </a:r>
          </a:p>
          <a:p>
            <a:endParaRPr lang="en-GB" sz="1200" dirty="0">
              <a:solidFill>
                <a:schemeClr val="bg1">
                  <a:lumMod val="25000"/>
                </a:schemeClr>
              </a:solidFill>
              <a:effectLst/>
              <a:latin typeface="Times New Roman" panose="02020603050405020304" pitchFamily="18" charset="0"/>
              <a:cs typeface="Times New Roman" panose="02020603050405020304" pitchFamily="18" charset="0"/>
            </a:endParaRPr>
          </a:p>
          <a:p>
            <a:r>
              <a:rPr lang="en-GB" b="0" i="0" u="none" strike="noStrike" dirty="0">
                <a:solidFill>
                  <a:srgbClr val="2E2E2E"/>
                </a:solidFill>
                <a:effectLst/>
                <a:latin typeface="Merriweather" panose="020F0502020204030204" pitchFamily="34" charset="0"/>
              </a:rPr>
              <a:t>The taking of a human life in self-defence is a grave decision for one to make; it is an act that is often dictated by split-second choices in high-pressure circumstances. A most recent example would be the case of Kyle Rittenhouse – a case of cultural significance with regards to American citizens and their right to defend themselves, against an aggressor, under life-threatening circumstances. Kyle Rittenhouse was acquitted of all charges by a jury of his peers. Dating back to the Founding Fathers, it is well understood that scripture – Exodus 22:2 in particular – underpins the rationale and justification for "Castle Doctrine” and “Stand Your Ground” laws, which form the basis for self-defence in the American judicial system. </a:t>
            </a:r>
          </a:p>
          <a:p>
            <a:endParaRPr lang="en-GB" sz="1200" b="0" i="0" u="none" strike="noStrike" dirty="0">
              <a:solidFill>
                <a:srgbClr val="2E2E2E"/>
              </a:solidFill>
              <a:effectLst/>
              <a:latin typeface="Merriweather" panose="020F0502020204030204" pitchFamily="34" charset="0"/>
              <a:cs typeface="Times New Roman" panose="02020603050405020304" pitchFamily="18" charset="0"/>
            </a:endParaRPr>
          </a:p>
          <a:p>
            <a:r>
              <a:rPr lang="en-GB" sz="1200" b="0" i="0" u="none" strike="noStrike" dirty="0">
                <a:solidFill>
                  <a:srgbClr val="2E2E2E"/>
                </a:solidFill>
                <a:effectLst/>
                <a:latin typeface="Merriweather" panose="020F0502020204030204" pitchFamily="34" charset="0"/>
                <a:cs typeface="Times New Roman" panose="02020603050405020304" pitchFamily="18" charset="0"/>
              </a:rPr>
              <a:t>In his first interview since he was found not guilty on all charges, Rittenhouse insisted “</a:t>
            </a:r>
            <a:r>
              <a:rPr lang="en-GB" b="0" i="0" u="none" strike="noStrike" dirty="0">
                <a:solidFill>
                  <a:srgbClr val="000000"/>
                </a:solidFill>
                <a:effectLst/>
                <a:latin typeface="Source Serif Pro" panose="020F0502020204030204" pitchFamily="34" charset="0"/>
              </a:rPr>
              <a:t>The jury reached the correct verdict – self-defence is not illegal – and . . . I’m glad that everything went well. It’s been a rough journey, but we made it through.” In conclusion, one might reasonably assert that a Catholic perspective on the right to self-defence is – to this day – enshrined within U.S. law.</a:t>
            </a:r>
          </a:p>
        </p:txBody>
      </p:sp>
      <p:sp>
        <p:nvSpPr>
          <p:cNvPr id="4" name="Slide Number Placeholder 3"/>
          <p:cNvSpPr>
            <a:spLocks noGrp="1"/>
          </p:cNvSpPr>
          <p:nvPr>
            <p:ph type="sldNum" sz="quarter" idx="5"/>
          </p:nvPr>
        </p:nvSpPr>
        <p:spPr/>
        <p:txBody>
          <a:bodyPr/>
          <a:lstStyle/>
          <a:p>
            <a:fld id="{4A700290-C1AD-2644-9A97-7B74097BDDE1}" type="slidenum">
              <a:rPr lang="en-US" smtClean="0"/>
              <a:t>8</a:t>
            </a:fld>
            <a:endParaRPr lang="en-US"/>
          </a:p>
        </p:txBody>
      </p:sp>
    </p:spTree>
    <p:extLst>
      <p:ext uri="{BB962C8B-B14F-4D97-AF65-F5344CB8AC3E}">
        <p14:creationId xmlns:p14="http://schemas.microsoft.com/office/powerpoint/2010/main" val="1197194169"/>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endParaRPr lang="en-US" dirty="0"/>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dirty="0"/>
          </a:p>
        </p:txBody>
      </p:sp>
      <p:sp>
        <p:nvSpPr>
          <p:cNvPr id="4" name="Date Placeholder 3"/>
          <p:cNvSpPr>
            <a:spLocks noGrp="1"/>
          </p:cNvSpPr>
          <p:nvPr>
            <p:ph type="dt" sz="half" idx="10"/>
          </p:nvPr>
        </p:nvSpPr>
        <p:spPr/>
        <p:txBody>
          <a:bodyPr/>
          <a:lstStyle/>
          <a:p>
            <a:fld id="{C764DE79-268F-4C1A-8933-263129D2AF90}" type="datetimeFigureOut">
              <a:rPr lang="en-US" dirty="0"/>
              <a:t>11/30/21</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107052364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C764DE79-268F-4C1A-8933-263129D2AF90}" type="datetimeFigureOut">
              <a:rPr lang="en-US" dirty="0"/>
              <a:t>11/30/21</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320481710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GB"/>
              <a:t>Click to edit Master title style</a:t>
            </a:r>
            <a:endParaRPr lang="en-US" dirty="0"/>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C764DE79-268F-4C1A-8933-263129D2AF90}" type="datetimeFigureOut">
              <a:rPr lang="en-US" dirty="0"/>
              <a:t>11/30/21</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416554322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Content Placeholder 3"/>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Date Placeholder 4"/>
          <p:cNvSpPr>
            <a:spLocks noGrp="1"/>
          </p:cNvSpPr>
          <p:nvPr>
            <p:ph type="dt" sz="half" idx="10"/>
          </p:nvPr>
        </p:nvSpPr>
        <p:spPr/>
        <p:txBody>
          <a:bodyPr/>
          <a:lstStyle/>
          <a:p>
            <a:fld id="{C764DE79-268F-4C1A-8933-263129D2AF90}" type="datetimeFigureOut">
              <a:rPr lang="en-US" dirty="0"/>
              <a:t>11/30/21</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12685369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GB"/>
              <a:t>Click to edit Master title style</a:t>
            </a:r>
            <a:endParaRPr lang="en-US" dirty="0"/>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7" name="Date Placeholder 6"/>
          <p:cNvSpPr>
            <a:spLocks noGrp="1"/>
          </p:cNvSpPr>
          <p:nvPr>
            <p:ph type="dt" sz="half" idx="10"/>
          </p:nvPr>
        </p:nvSpPr>
        <p:spPr/>
        <p:txBody>
          <a:bodyPr/>
          <a:lstStyle/>
          <a:p>
            <a:fld id="{C764DE79-268F-4C1A-8933-263129D2AF90}" type="datetimeFigureOut">
              <a:rPr lang="en-US" dirty="0"/>
              <a:t>11/30/21</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243125193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Date Placeholder 2"/>
          <p:cNvSpPr>
            <a:spLocks noGrp="1"/>
          </p:cNvSpPr>
          <p:nvPr>
            <p:ph type="dt" sz="half" idx="10"/>
          </p:nvPr>
        </p:nvSpPr>
        <p:spPr/>
        <p:txBody>
          <a:bodyPr/>
          <a:lstStyle/>
          <a:p>
            <a:fld id="{C764DE79-268F-4C1A-8933-263129D2AF90}" type="datetimeFigureOut">
              <a:rPr lang="en-US" dirty="0"/>
              <a:t>11/30/21</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2746884197"/>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C764DE79-268F-4C1A-8933-263129D2AF90}" type="datetimeFigureOut">
              <a:rPr lang="en-US" dirty="0"/>
              <a:t>11/30/21</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237635384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US" dirty="0"/>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C764DE79-268F-4C1A-8933-263129D2AF90}" type="datetimeFigureOut">
              <a:rPr lang="en-US" dirty="0"/>
              <a:t>11/30/21</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296975709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US" dirty="0"/>
          </a:p>
        </p:txBody>
      </p:sp>
      <p:sp>
        <p:nvSpPr>
          <p:cNvPr id="3" name="Picture Placeholder 2"/>
          <p:cNvSpPr>
            <a:spLocks noGrp="1" noChangeAspect="1"/>
          </p:cNvSpPr>
          <p:nvPr>
            <p:ph type="pic" idx="1"/>
          </p:nvPr>
        </p:nvSpPr>
        <p:spPr>
          <a:xfrm>
            <a:off x="5183188" y="987425"/>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a:t>Click icon to add picture</a:t>
            </a:r>
            <a:endParaRPr lang="en-US"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C764DE79-268F-4C1A-8933-263129D2AF90}" type="datetimeFigureOut">
              <a:rPr lang="en-US" dirty="0"/>
              <a:t>11/30/21</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412339033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C764DE79-268F-4C1A-8933-263129D2AF90}" type="datetimeFigureOut">
              <a:rPr lang="en-US" dirty="0"/>
              <a:t>11/30/21</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158864373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GB"/>
              <a:t>Click to edit Master title style</a:t>
            </a:r>
            <a:endParaRPr lang="en-US" dirty="0"/>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C764DE79-268F-4C1A-8933-263129D2AF90}" type="datetimeFigureOut">
              <a:rPr lang="en-US" dirty="0"/>
              <a:t>11/30/21</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10327896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endParaRPr lang="en-US" dirty="0"/>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C764DE79-268F-4C1A-8933-263129D2AF90}" type="datetimeFigureOut">
              <a:rPr lang="en-US" dirty="0"/>
              <a:t>11/30/21</a:t>
            </a:fld>
            <a:endParaRPr lang="en-US" dirty="0"/>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dirty="0"/>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48F63A3B-78C7-47BE-AE5E-E10140E04643}" type="slidenum">
              <a:rPr lang="en-US" dirty="0"/>
              <a:t>‹#›</a:t>
            </a:fld>
            <a:endParaRPr lang="en-US" dirty="0"/>
          </a:p>
        </p:txBody>
      </p:sp>
    </p:spTree>
    <p:extLst>
      <p:ext uri="{BB962C8B-B14F-4D97-AF65-F5344CB8AC3E}">
        <p14:creationId xmlns:p14="http://schemas.microsoft.com/office/powerpoint/2010/main" val="2198601549"/>
      </p:ext>
    </p:extLst>
  </p:cSld>
  <p:clrMap bg1="lt1" tx1="dk1" bg2="lt2" tx2="dk2" accent1="accent1" accent2="accent2" accent3="accent3" accent4="accent4" accent5="accent5" accent6="accent6" hlink="hlink" folHlink="folHlink"/>
  <p:sldLayoutIdLst>
    <p:sldLayoutId id="2147483746" r:id="rId1"/>
    <p:sldLayoutId id="2147483747" r:id="rId2"/>
    <p:sldLayoutId id="2147483748" r:id="rId3"/>
    <p:sldLayoutId id="2147483749" r:id="rId4"/>
    <p:sldLayoutId id="2147483750" r:id="rId5"/>
    <p:sldLayoutId id="2147483751" r:id="rId6"/>
    <p:sldLayoutId id="2147483752" r:id="rId7"/>
    <p:sldLayoutId id="2147483753" r:id="rId8"/>
    <p:sldLayoutId id="2147483754" r:id="rId9"/>
    <p:sldLayoutId id="2147483755" r:id="rId10"/>
    <p:sldLayoutId id="2147483756"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2.xml"/><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3.xml"/><Relationship Id="rId1" Type="http://schemas.openxmlformats.org/officeDocument/2006/relationships/slideLayout" Target="../slideLayouts/slideLayout1.xml"/></Relationships>
</file>

<file path=ppt/slides/_rels/slide4.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4.xml"/><Relationship Id="rId1" Type="http://schemas.openxmlformats.org/officeDocument/2006/relationships/slideLayout" Target="../slideLayouts/slideLayout1.xml"/><Relationship Id="rId4" Type="http://schemas.openxmlformats.org/officeDocument/2006/relationships/image" Target="../media/image2.png"/></Relationships>
</file>

<file path=ppt/slides/_rels/slide5.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5.xml"/><Relationship Id="rId1" Type="http://schemas.openxmlformats.org/officeDocument/2006/relationships/slideLayout" Target="../slideLayouts/slideLayout1.xml"/></Relationships>
</file>

<file path=ppt/slides/_rels/slide6.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6.xml"/><Relationship Id="rId1" Type="http://schemas.openxmlformats.org/officeDocument/2006/relationships/slideLayout" Target="../slideLayouts/slideLayout1.xml"/><Relationship Id="rId4" Type="http://schemas.openxmlformats.org/officeDocument/2006/relationships/image" Target="../media/image3.png"/></Relationships>
</file>

<file path=ppt/slides/_rels/slide7.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7.xml"/><Relationship Id="rId1" Type="http://schemas.openxmlformats.org/officeDocument/2006/relationships/slideLayout" Target="../slideLayouts/slideLayout1.xml"/></Relationships>
</file>

<file path=ppt/slides/_rels/slide8.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8.xml"/><Relationship Id="rId1" Type="http://schemas.openxmlformats.org/officeDocument/2006/relationships/slideLayout" Target="../slideLayouts/slideLayout1.xml"/><Relationship Id="rId4" Type="http://schemas.openxmlformats.org/officeDocument/2006/relationships/image" Target="../media/image4.png"/></Relationships>
</file>

<file path=ppt/slides/_rels/slide9.xml.rels><?xml version="1.0" encoding="UTF-8" standalone="yes"?>
<Relationships xmlns="http://schemas.openxmlformats.org/package/2006/relationships"><Relationship Id="rId3" Type="http://schemas.openxmlformats.org/officeDocument/2006/relationships/hyperlink" Target="https://nypost.com/2021/11/19/kyle-rittenhouse-interview-with-tucker-carlson-to-air-on-monday/" TargetMode="External"/><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10.xml.rels><?xml version="1.0" encoding="UTF-8" standalone="yes"?>
<Relationships xmlns="http://schemas.openxmlformats.org/package/2006/relationships"><Relationship Id="rId3" Type="http://schemas.openxmlformats.org/officeDocument/2006/relationships/hyperlink" Target="https://apnews.com/article/kyle-rittenhouse-wisconsin-shootings-kenosha-acquittals-cd9769563ad47f9f389f225c6ecd45c5/gallery/7f526b8a1b414dddb94251cbfcff035f" TargetMode="External"/><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11.xml.rels><?xml version="1.0" encoding="UTF-8" standalone="yes"?>
<Relationships xmlns="http://schemas.openxmlformats.org/package/2006/relationships"><Relationship Id="rId3" Type="http://schemas.openxmlformats.org/officeDocument/2006/relationships/hyperlink" Target="https://nypost.com/2021/11/19/kyle-rittenhouse-interview-with-tucker-carlson-to-air-on-monday/" TargetMode="External"/><Relationship Id="rId2" Type="http://schemas.openxmlformats.org/officeDocument/2006/relationships/image" Target="../media/image1.png"/><Relationship Id="rId1" Type="http://schemas.openxmlformats.org/officeDocument/2006/relationships/slideLayout" Target="../slideLayouts/slideLayout1.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tx2">
            <a:lumMod val="50000"/>
          </a:schemeClr>
        </a:solidFill>
        <a:effectLst/>
      </p:bgPr>
    </p:bg>
    <p:spTree>
      <p:nvGrpSpPr>
        <p:cNvPr id="1" name=""/>
        <p:cNvGrpSpPr/>
        <p:nvPr/>
      </p:nvGrpSpPr>
      <p:grpSpPr>
        <a:xfrm>
          <a:off x="0" y="0"/>
          <a:ext cx="0" cy="0"/>
          <a:chOff x="0" y="0"/>
          <a:chExt cx="0" cy="0"/>
        </a:xfrm>
      </p:grpSpPr>
      <p:pic>
        <p:nvPicPr>
          <p:cNvPr id="4" name="Picture 4">
            <a:extLst>
              <a:ext uri="{FF2B5EF4-FFF2-40B4-BE49-F238E27FC236}">
                <a16:creationId xmlns:a16="http://schemas.microsoft.com/office/drawing/2014/main" id="{B5862E14-4541-764E-A530-D2F35EF09800}"/>
              </a:ext>
            </a:extLst>
          </p:cNvPr>
          <p:cNvPicPr>
            <a:picLocks noChangeAspect="1"/>
          </p:cNvPicPr>
          <p:nvPr/>
        </p:nvPicPr>
        <p:blipFill>
          <a:blip r:embed="rId3"/>
          <a:stretch>
            <a:fillRect/>
          </a:stretch>
        </p:blipFill>
        <p:spPr>
          <a:xfrm>
            <a:off x="4147125" y="1478856"/>
            <a:ext cx="3897747" cy="3900287"/>
          </a:xfrm>
          <a:prstGeom prst="rect">
            <a:avLst/>
          </a:prstGeom>
        </p:spPr>
      </p:pic>
      <p:sp>
        <p:nvSpPr>
          <p:cNvPr id="3" name="Title 1">
            <a:extLst>
              <a:ext uri="{FF2B5EF4-FFF2-40B4-BE49-F238E27FC236}">
                <a16:creationId xmlns:a16="http://schemas.microsoft.com/office/drawing/2014/main" id="{59DCFC5C-3D8F-8D49-848C-9B0E59F1D46A}"/>
              </a:ext>
            </a:extLst>
          </p:cNvPr>
          <p:cNvSpPr>
            <a:spLocks noGrp="1"/>
          </p:cNvSpPr>
          <p:nvPr>
            <p:ph type="ctrTitle"/>
          </p:nvPr>
        </p:nvSpPr>
        <p:spPr>
          <a:xfrm>
            <a:off x="3557984" y="5737858"/>
            <a:ext cx="5076023" cy="567145"/>
          </a:xfrm>
        </p:spPr>
        <p:txBody>
          <a:bodyPr>
            <a:noAutofit/>
          </a:bodyPr>
          <a:lstStyle/>
          <a:p>
            <a:r>
              <a:rPr lang="en-GB" sz="3600" b="1" i="0" dirty="0">
                <a:solidFill>
                  <a:schemeClr val="bg1">
                    <a:lumMod val="25000"/>
                  </a:schemeClr>
                </a:solidFill>
                <a:effectLst/>
                <a:latin typeface="Times New Roman" panose="02020603050405020304" pitchFamily="18" charset="0"/>
                <a:cs typeface="Times New Roman" panose="02020603050405020304" pitchFamily="18" charset="0"/>
              </a:rPr>
              <a:t>a Catholic </a:t>
            </a:r>
            <a:r>
              <a:rPr lang="en-GB" sz="3600" b="1" dirty="0">
                <a:solidFill>
                  <a:schemeClr val="bg1">
                    <a:lumMod val="25000"/>
                  </a:schemeClr>
                </a:solidFill>
                <a:latin typeface="Times New Roman" panose="02020603050405020304" pitchFamily="18" charset="0"/>
                <a:cs typeface="Times New Roman" panose="02020603050405020304" pitchFamily="18" charset="0"/>
              </a:rPr>
              <a:t>Perspective</a:t>
            </a:r>
            <a:endParaRPr lang="en-GB" sz="3600" dirty="0">
              <a:solidFill>
                <a:schemeClr val="bg1">
                  <a:lumMod val="25000"/>
                </a:schemeClr>
              </a:solidFill>
              <a:effectLst/>
              <a:latin typeface="Times New Roman" panose="02020603050405020304" pitchFamily="18" charset="0"/>
              <a:cs typeface="Times New Roman" panose="02020603050405020304" pitchFamily="18" charset="0"/>
            </a:endParaRPr>
          </a:p>
        </p:txBody>
      </p:sp>
      <p:sp>
        <p:nvSpPr>
          <p:cNvPr id="6" name="Title 1">
            <a:extLst>
              <a:ext uri="{FF2B5EF4-FFF2-40B4-BE49-F238E27FC236}">
                <a16:creationId xmlns:a16="http://schemas.microsoft.com/office/drawing/2014/main" id="{28EBB8B9-380E-1E44-88CB-DB55932960F4}"/>
              </a:ext>
            </a:extLst>
          </p:cNvPr>
          <p:cNvSpPr txBox="1">
            <a:spLocks/>
          </p:cNvSpPr>
          <p:nvPr/>
        </p:nvSpPr>
        <p:spPr>
          <a:xfrm>
            <a:off x="3828139" y="434630"/>
            <a:ext cx="4535714" cy="836702"/>
          </a:xfrm>
          <a:prstGeom prst="rect">
            <a:avLst/>
          </a:prstGeom>
        </p:spPr>
        <p:txBody>
          <a:bodyPr vert="horz" lIns="91440" tIns="45720" rIns="91440" bIns="45720" rtlCol="0" anchor="ctr">
            <a:normAutofit lnSpcReduction="10000"/>
          </a:bodyPr>
          <a:lstStyle>
            <a:lvl1pPr algn="ctr" defTabSz="914400" rtl="0" eaLnBrk="1" latinLnBrk="0" hangingPunct="1">
              <a:lnSpc>
                <a:spcPct val="90000"/>
              </a:lnSpc>
              <a:spcBef>
                <a:spcPct val="0"/>
              </a:spcBef>
              <a:buNone/>
              <a:defRPr sz="6000" kern="1200">
                <a:solidFill>
                  <a:schemeClr val="tx1"/>
                </a:solidFill>
                <a:latin typeface="+mj-lt"/>
                <a:ea typeface="+mj-ea"/>
                <a:cs typeface="+mj-cs"/>
              </a:defRPr>
            </a:lvl1pPr>
          </a:lstStyle>
          <a:p>
            <a:r>
              <a:rPr lang="en-GB" b="1" dirty="0">
                <a:solidFill>
                  <a:schemeClr val="bg1"/>
                </a:solidFill>
                <a:latin typeface="Times New Roman" panose="02020603050405020304" pitchFamily="18" charset="0"/>
                <a:cs typeface="Times New Roman" panose="02020603050405020304" pitchFamily="18" charset="0"/>
              </a:rPr>
              <a:t>Self-Defence:</a:t>
            </a:r>
            <a:endParaRPr lang="en-GB" dirty="0">
              <a:solidFill>
                <a:schemeClr val="bg1"/>
              </a:solidFill>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268932824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3" presetClass="emph" presetSubtype="2" fill="hold" grpId="0" nodeType="clickEffect">
                                  <p:stCondLst>
                                    <p:cond delay="0"/>
                                  </p:stCondLst>
                                  <p:childTnLst>
                                    <p:animClr clrSpc="rgb" dir="cw">
                                      <p:cBhvr override="childStyle">
                                        <p:cTn id="6" dur="2000" fill="hold"/>
                                        <p:tgtEl>
                                          <p:spTgt spid="3"/>
                                        </p:tgtEl>
                                        <p:attrNameLst>
                                          <p:attrName>style.color</p:attrName>
                                        </p:attrNameLst>
                                      </p:cBhvr>
                                      <p:to>
                                        <a:srgbClr val="FFFFFF"/>
                                      </p:to>
                                    </p:animClr>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Lst>
  </p:timing>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tx2">
            <a:lumMod val="50000"/>
          </a:schemeClr>
        </a:solidFill>
        <a:effectLst/>
      </p:bgPr>
    </p:bg>
    <p:spTree>
      <p:nvGrpSpPr>
        <p:cNvPr id="1" name=""/>
        <p:cNvGrpSpPr/>
        <p:nvPr/>
      </p:nvGrpSpPr>
      <p:grpSpPr>
        <a:xfrm>
          <a:off x="0" y="0"/>
          <a:ext cx="0" cy="0"/>
          <a:chOff x="0" y="0"/>
          <a:chExt cx="0" cy="0"/>
        </a:xfrm>
      </p:grpSpPr>
      <p:pic>
        <p:nvPicPr>
          <p:cNvPr id="4" name="Picture 4">
            <a:extLst>
              <a:ext uri="{FF2B5EF4-FFF2-40B4-BE49-F238E27FC236}">
                <a16:creationId xmlns:a16="http://schemas.microsoft.com/office/drawing/2014/main" id="{B5862E14-4541-764E-A530-D2F35EF09800}"/>
              </a:ext>
            </a:extLst>
          </p:cNvPr>
          <p:cNvPicPr>
            <a:picLocks noChangeAspect="1"/>
          </p:cNvPicPr>
          <p:nvPr/>
        </p:nvPicPr>
        <p:blipFill>
          <a:blip r:embed="rId3"/>
          <a:stretch>
            <a:fillRect/>
          </a:stretch>
        </p:blipFill>
        <p:spPr>
          <a:xfrm>
            <a:off x="10325648" y="5008513"/>
            <a:ext cx="1654685" cy="1655763"/>
          </a:xfrm>
          <a:prstGeom prst="rect">
            <a:avLst/>
          </a:prstGeom>
        </p:spPr>
      </p:pic>
      <p:sp>
        <p:nvSpPr>
          <p:cNvPr id="3" name="TextBox 2">
            <a:extLst>
              <a:ext uri="{FF2B5EF4-FFF2-40B4-BE49-F238E27FC236}">
                <a16:creationId xmlns:a16="http://schemas.microsoft.com/office/drawing/2014/main" id="{D1EC3030-8DEC-C441-9EE3-342E72F15830}"/>
              </a:ext>
            </a:extLst>
          </p:cNvPr>
          <p:cNvSpPr txBox="1"/>
          <p:nvPr/>
        </p:nvSpPr>
        <p:spPr>
          <a:xfrm>
            <a:off x="211667" y="193555"/>
            <a:ext cx="8964934" cy="523220"/>
          </a:xfrm>
          <a:prstGeom prst="rect">
            <a:avLst/>
          </a:prstGeom>
          <a:noFill/>
        </p:spPr>
        <p:txBody>
          <a:bodyPr wrap="square" rtlCol="0">
            <a:spAutoFit/>
          </a:bodyPr>
          <a:lstStyle/>
          <a:p>
            <a:r>
              <a:rPr lang="en-GB" sz="2800" b="1" i="0" dirty="0">
                <a:solidFill>
                  <a:schemeClr val="bg1">
                    <a:lumMod val="25000"/>
                  </a:schemeClr>
                </a:solidFill>
                <a:effectLst/>
                <a:latin typeface="Times New Roman" panose="020F0502020204030204" pitchFamily="34" charset="0"/>
              </a:rPr>
              <a:t>Contents:</a:t>
            </a:r>
            <a:endParaRPr lang="en-GB" sz="2800" baseline="30000" dirty="0">
              <a:solidFill>
                <a:schemeClr val="bg1">
                  <a:lumMod val="25000"/>
                </a:schemeClr>
              </a:solidFill>
              <a:effectLst/>
              <a:latin typeface="Times New Roman" panose="020F0502020204030204" pitchFamily="34" charset="0"/>
            </a:endParaRPr>
          </a:p>
        </p:txBody>
      </p:sp>
      <p:sp>
        <p:nvSpPr>
          <p:cNvPr id="8" name="TextBox 7">
            <a:extLst>
              <a:ext uri="{FF2B5EF4-FFF2-40B4-BE49-F238E27FC236}">
                <a16:creationId xmlns:a16="http://schemas.microsoft.com/office/drawing/2014/main" id="{1C762F87-1B56-F746-B779-BD1A8B3191F0}"/>
              </a:ext>
            </a:extLst>
          </p:cNvPr>
          <p:cNvSpPr txBox="1"/>
          <p:nvPr/>
        </p:nvSpPr>
        <p:spPr>
          <a:xfrm>
            <a:off x="211667" y="1984286"/>
            <a:ext cx="8964934" cy="523220"/>
          </a:xfrm>
          <a:prstGeom prst="rect">
            <a:avLst/>
          </a:prstGeom>
          <a:noFill/>
        </p:spPr>
        <p:txBody>
          <a:bodyPr wrap="square" rtlCol="0">
            <a:spAutoFit/>
          </a:bodyPr>
          <a:lstStyle/>
          <a:p>
            <a:r>
              <a:rPr lang="en-GB" sz="2800" i="0" kern="1200" dirty="0">
                <a:solidFill>
                  <a:schemeClr val="bg1">
                    <a:lumMod val="25000"/>
                  </a:schemeClr>
                </a:solidFill>
                <a:effectLst/>
                <a:latin typeface="Times New Roman" panose="02020603050405020304" pitchFamily="18" charset="0"/>
                <a:ea typeface="+mn-ea"/>
                <a:cs typeface="+mn-cs"/>
              </a:rPr>
              <a:t>- Weaponry and Self-Defence: Biblical References</a:t>
            </a:r>
            <a:endParaRPr lang="en-GB" sz="2800" dirty="0">
              <a:solidFill>
                <a:schemeClr val="bg1">
                  <a:lumMod val="25000"/>
                </a:schemeClr>
              </a:solidFill>
              <a:effectLst/>
              <a:latin typeface="Times New Roman" panose="020F0502020204030204" pitchFamily="34" charset="0"/>
            </a:endParaRPr>
          </a:p>
        </p:txBody>
      </p:sp>
      <p:sp>
        <p:nvSpPr>
          <p:cNvPr id="2" name="TextBox 1">
            <a:extLst>
              <a:ext uri="{FF2B5EF4-FFF2-40B4-BE49-F238E27FC236}">
                <a16:creationId xmlns:a16="http://schemas.microsoft.com/office/drawing/2014/main" id="{8142943D-40EB-6A43-ACE1-2EA98D6CF34B}"/>
              </a:ext>
            </a:extLst>
          </p:cNvPr>
          <p:cNvSpPr txBox="1"/>
          <p:nvPr/>
        </p:nvSpPr>
        <p:spPr>
          <a:xfrm>
            <a:off x="211667" y="2943057"/>
            <a:ext cx="8964934" cy="523220"/>
          </a:xfrm>
          <a:prstGeom prst="rect">
            <a:avLst/>
          </a:prstGeom>
          <a:noFill/>
        </p:spPr>
        <p:txBody>
          <a:bodyPr wrap="square" rtlCol="0">
            <a:spAutoFit/>
          </a:bodyPr>
          <a:lstStyle/>
          <a:p>
            <a:r>
              <a:rPr lang="en-GB" sz="2800" b="0" i="0" kern="1200" dirty="0">
                <a:solidFill>
                  <a:schemeClr val="bg1">
                    <a:lumMod val="25000"/>
                  </a:schemeClr>
                </a:solidFill>
                <a:effectLst/>
                <a:latin typeface="Times New Roman" panose="02020603050405020304" pitchFamily="18" charset="0"/>
                <a:ea typeface="+mn-ea"/>
                <a:cs typeface="+mn-cs"/>
              </a:rPr>
              <a:t>- The Catechism of the Catholic Church</a:t>
            </a:r>
            <a:endParaRPr lang="en-GB" sz="2800" dirty="0">
              <a:solidFill>
                <a:schemeClr val="bg1">
                  <a:lumMod val="25000"/>
                </a:schemeClr>
              </a:solidFill>
              <a:effectLst/>
              <a:latin typeface="Times New Roman" panose="020F0502020204030204" pitchFamily="34" charset="0"/>
            </a:endParaRPr>
          </a:p>
        </p:txBody>
      </p:sp>
      <p:sp>
        <p:nvSpPr>
          <p:cNvPr id="10" name="TextBox 9">
            <a:extLst>
              <a:ext uri="{FF2B5EF4-FFF2-40B4-BE49-F238E27FC236}">
                <a16:creationId xmlns:a16="http://schemas.microsoft.com/office/drawing/2014/main" id="{B88C7AA1-0F1E-5A43-9637-E521E3A13729}"/>
              </a:ext>
            </a:extLst>
          </p:cNvPr>
          <p:cNvSpPr txBox="1"/>
          <p:nvPr/>
        </p:nvSpPr>
        <p:spPr>
          <a:xfrm>
            <a:off x="211667" y="4855206"/>
            <a:ext cx="8964934" cy="523220"/>
          </a:xfrm>
          <a:prstGeom prst="rect">
            <a:avLst/>
          </a:prstGeom>
          <a:noFill/>
        </p:spPr>
        <p:txBody>
          <a:bodyPr wrap="square" rtlCol="0">
            <a:spAutoFit/>
          </a:bodyPr>
          <a:lstStyle/>
          <a:p>
            <a:r>
              <a:rPr lang="en-GB" sz="2800" b="0" i="0" kern="1200" dirty="0">
                <a:solidFill>
                  <a:schemeClr val="bg1">
                    <a:lumMod val="25000"/>
                  </a:schemeClr>
                </a:solidFill>
                <a:effectLst/>
                <a:latin typeface="Times New Roman" panose="02020603050405020304" pitchFamily="18" charset="0"/>
                <a:ea typeface="+mn-ea"/>
                <a:cs typeface="+mn-cs"/>
              </a:rPr>
              <a:t>- Other Notable Contributions</a:t>
            </a:r>
          </a:p>
        </p:txBody>
      </p:sp>
      <p:sp>
        <p:nvSpPr>
          <p:cNvPr id="12" name="TextBox 11">
            <a:extLst>
              <a:ext uri="{FF2B5EF4-FFF2-40B4-BE49-F238E27FC236}">
                <a16:creationId xmlns:a16="http://schemas.microsoft.com/office/drawing/2014/main" id="{839F685B-6100-B948-87E1-D82EF27AC94D}"/>
              </a:ext>
            </a:extLst>
          </p:cNvPr>
          <p:cNvSpPr txBox="1"/>
          <p:nvPr/>
        </p:nvSpPr>
        <p:spPr>
          <a:xfrm>
            <a:off x="211667" y="1025515"/>
            <a:ext cx="8964934" cy="523220"/>
          </a:xfrm>
          <a:prstGeom prst="rect">
            <a:avLst/>
          </a:prstGeom>
          <a:noFill/>
        </p:spPr>
        <p:txBody>
          <a:bodyPr wrap="square" rtlCol="0">
            <a:spAutoFit/>
          </a:bodyPr>
          <a:lstStyle/>
          <a:p>
            <a:r>
              <a:rPr lang="en-GB" sz="2800" i="0" dirty="0">
                <a:solidFill>
                  <a:schemeClr val="bg1">
                    <a:lumMod val="25000"/>
                  </a:schemeClr>
                </a:solidFill>
                <a:effectLst/>
                <a:latin typeface="Times New Roman" panose="020F0502020204030204" pitchFamily="34" charset="0"/>
              </a:rPr>
              <a:t>- An Introduction to Self-Defence Within Christianity</a:t>
            </a:r>
            <a:endParaRPr lang="en-GB" sz="2800" baseline="30000" dirty="0">
              <a:solidFill>
                <a:schemeClr val="bg1">
                  <a:lumMod val="25000"/>
                </a:schemeClr>
              </a:solidFill>
              <a:effectLst/>
              <a:latin typeface="Times New Roman" panose="020F0502020204030204" pitchFamily="34" charset="0"/>
            </a:endParaRPr>
          </a:p>
        </p:txBody>
      </p:sp>
      <p:sp>
        <p:nvSpPr>
          <p:cNvPr id="14" name="TextBox 13">
            <a:extLst>
              <a:ext uri="{FF2B5EF4-FFF2-40B4-BE49-F238E27FC236}">
                <a16:creationId xmlns:a16="http://schemas.microsoft.com/office/drawing/2014/main" id="{F84611D3-03FB-6B4B-849B-084D550AD689}"/>
              </a:ext>
            </a:extLst>
          </p:cNvPr>
          <p:cNvSpPr txBox="1"/>
          <p:nvPr/>
        </p:nvSpPr>
        <p:spPr>
          <a:xfrm>
            <a:off x="211667" y="5813977"/>
            <a:ext cx="8964934" cy="523220"/>
          </a:xfrm>
          <a:prstGeom prst="rect">
            <a:avLst/>
          </a:prstGeom>
          <a:noFill/>
        </p:spPr>
        <p:txBody>
          <a:bodyPr wrap="square" rtlCol="0">
            <a:spAutoFit/>
          </a:bodyPr>
          <a:lstStyle/>
          <a:p>
            <a:r>
              <a:rPr lang="en-GB" sz="2800" b="0" i="0" kern="1200" dirty="0">
                <a:solidFill>
                  <a:schemeClr val="bg1">
                    <a:lumMod val="25000"/>
                  </a:schemeClr>
                </a:solidFill>
                <a:effectLst/>
                <a:latin typeface="Times New Roman" panose="02020603050405020304" pitchFamily="18" charset="0"/>
                <a:ea typeface="+mn-ea"/>
                <a:cs typeface="+mn-cs"/>
              </a:rPr>
              <a:t>- </a:t>
            </a:r>
            <a:r>
              <a:rPr lang="en-GB" sz="2800" dirty="0">
                <a:solidFill>
                  <a:schemeClr val="bg1">
                    <a:lumMod val="25000"/>
                  </a:schemeClr>
                </a:solidFill>
                <a:latin typeface="Times New Roman" panose="02020603050405020304" pitchFamily="18" charset="0"/>
              </a:rPr>
              <a:t>In Conclusion: a Catholic Perspective on Self-Defence</a:t>
            </a:r>
            <a:endParaRPr lang="en-GB" sz="2800" b="0" i="0" kern="1200" dirty="0">
              <a:solidFill>
                <a:schemeClr val="bg1">
                  <a:lumMod val="25000"/>
                </a:schemeClr>
              </a:solidFill>
              <a:effectLst/>
              <a:latin typeface="Times New Roman" panose="02020603050405020304" pitchFamily="18" charset="0"/>
              <a:ea typeface="+mn-ea"/>
              <a:cs typeface="+mn-cs"/>
            </a:endParaRPr>
          </a:p>
        </p:txBody>
      </p:sp>
      <p:sp>
        <p:nvSpPr>
          <p:cNvPr id="5" name="TextBox 4">
            <a:extLst>
              <a:ext uri="{FF2B5EF4-FFF2-40B4-BE49-F238E27FC236}">
                <a16:creationId xmlns:a16="http://schemas.microsoft.com/office/drawing/2014/main" id="{9E02A7FE-8DDF-D443-AFA1-FBDE782D3A66}"/>
              </a:ext>
            </a:extLst>
          </p:cNvPr>
          <p:cNvSpPr txBox="1"/>
          <p:nvPr/>
        </p:nvSpPr>
        <p:spPr>
          <a:xfrm>
            <a:off x="211667" y="3896435"/>
            <a:ext cx="8964934" cy="523220"/>
          </a:xfrm>
          <a:prstGeom prst="rect">
            <a:avLst/>
          </a:prstGeom>
          <a:noFill/>
        </p:spPr>
        <p:txBody>
          <a:bodyPr wrap="square" rtlCol="0">
            <a:spAutoFit/>
          </a:bodyPr>
          <a:lstStyle/>
          <a:p>
            <a:r>
              <a:rPr lang="en-GB" sz="2800" b="0" i="0" kern="1200" dirty="0">
                <a:solidFill>
                  <a:schemeClr val="bg1">
                    <a:lumMod val="25000"/>
                  </a:schemeClr>
                </a:solidFill>
                <a:effectLst/>
                <a:latin typeface="Times New Roman" panose="02020603050405020304" pitchFamily="18" charset="0"/>
                <a:ea typeface="+mn-ea"/>
                <a:cs typeface="+mn-cs"/>
              </a:rPr>
              <a:t>- Saint Thomas Aquinas</a:t>
            </a:r>
            <a:endParaRPr lang="en-GB" sz="2800" dirty="0">
              <a:solidFill>
                <a:schemeClr val="bg1">
                  <a:lumMod val="25000"/>
                </a:schemeClr>
              </a:solidFill>
              <a:effectLst/>
              <a:latin typeface="Times New Roman" panose="020F0502020204030204" pitchFamily="34" charset="0"/>
            </a:endParaRPr>
          </a:p>
        </p:txBody>
      </p:sp>
    </p:spTree>
    <p:extLst>
      <p:ext uri="{BB962C8B-B14F-4D97-AF65-F5344CB8AC3E}">
        <p14:creationId xmlns:p14="http://schemas.microsoft.com/office/powerpoint/2010/main" val="368758907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3" presetClass="emph" presetSubtype="2" fill="hold" grpId="0" nodeType="clickEffect">
                                  <p:stCondLst>
                                    <p:cond delay="0"/>
                                  </p:stCondLst>
                                  <p:childTnLst>
                                    <p:animClr clrSpc="rgb" dir="cw">
                                      <p:cBhvr override="childStyle">
                                        <p:cTn id="6" dur="2000" fill="hold"/>
                                        <p:tgtEl>
                                          <p:spTgt spid="3"/>
                                        </p:tgtEl>
                                        <p:attrNameLst>
                                          <p:attrName>style.color</p:attrName>
                                        </p:attrNameLst>
                                      </p:cBhvr>
                                      <p:to>
                                        <a:srgbClr val="FFFFFF"/>
                                      </p:to>
                                    </p:animClr>
                                  </p:childTnLst>
                                </p:cTn>
                              </p:par>
                            </p:childTnLst>
                          </p:cTn>
                        </p:par>
                      </p:childTnLst>
                    </p:cTn>
                  </p:par>
                  <p:par>
                    <p:cTn id="7" fill="hold">
                      <p:stCondLst>
                        <p:cond delay="indefinite"/>
                      </p:stCondLst>
                      <p:childTnLst>
                        <p:par>
                          <p:cTn id="8" fill="hold">
                            <p:stCondLst>
                              <p:cond delay="0"/>
                            </p:stCondLst>
                            <p:childTnLst>
                              <p:par>
                                <p:cTn id="9" presetID="3" presetClass="emph" presetSubtype="2" fill="hold" grpId="1" nodeType="clickEffect">
                                  <p:stCondLst>
                                    <p:cond delay="0"/>
                                  </p:stCondLst>
                                  <p:childTnLst>
                                    <p:animClr clrSpc="rgb" dir="cw">
                                      <p:cBhvr override="childStyle">
                                        <p:cTn id="10" dur="2000" fill="hold"/>
                                        <p:tgtEl>
                                          <p:spTgt spid="3"/>
                                        </p:tgtEl>
                                        <p:attrNameLst>
                                          <p:attrName>style.color</p:attrName>
                                        </p:attrNameLst>
                                      </p:cBhvr>
                                      <p:to>
                                        <a:srgbClr val="3F3F3F"/>
                                      </p:to>
                                    </p:animClr>
                                  </p:childTnLst>
                                </p:cTn>
                              </p:par>
                            </p:childTnLst>
                          </p:cTn>
                        </p:par>
                      </p:childTnLst>
                    </p:cTn>
                  </p:par>
                  <p:par>
                    <p:cTn id="11" fill="hold">
                      <p:stCondLst>
                        <p:cond delay="indefinite"/>
                      </p:stCondLst>
                      <p:childTnLst>
                        <p:par>
                          <p:cTn id="12" fill="hold">
                            <p:stCondLst>
                              <p:cond delay="0"/>
                            </p:stCondLst>
                            <p:childTnLst>
                              <p:par>
                                <p:cTn id="13" presetID="3" presetClass="emph" presetSubtype="2" fill="hold" grpId="0" nodeType="clickEffect">
                                  <p:stCondLst>
                                    <p:cond delay="0"/>
                                  </p:stCondLst>
                                  <p:childTnLst>
                                    <p:animClr clrSpc="rgb" dir="cw">
                                      <p:cBhvr override="childStyle">
                                        <p:cTn id="14" dur="2000" fill="hold"/>
                                        <p:tgtEl>
                                          <p:spTgt spid="12"/>
                                        </p:tgtEl>
                                        <p:attrNameLst>
                                          <p:attrName>style.color</p:attrName>
                                        </p:attrNameLst>
                                      </p:cBhvr>
                                      <p:to>
                                        <a:srgbClr val="FFFFFF"/>
                                      </p:to>
                                    </p:animClr>
                                  </p:childTnLst>
                                </p:cTn>
                              </p:par>
                            </p:childTnLst>
                          </p:cTn>
                        </p:par>
                      </p:childTnLst>
                    </p:cTn>
                  </p:par>
                  <p:par>
                    <p:cTn id="15" fill="hold">
                      <p:stCondLst>
                        <p:cond delay="indefinite"/>
                      </p:stCondLst>
                      <p:childTnLst>
                        <p:par>
                          <p:cTn id="16" fill="hold">
                            <p:stCondLst>
                              <p:cond delay="0"/>
                            </p:stCondLst>
                            <p:childTnLst>
                              <p:par>
                                <p:cTn id="17" presetID="3" presetClass="emph" presetSubtype="2" fill="hold" grpId="1" nodeType="clickEffect">
                                  <p:stCondLst>
                                    <p:cond delay="0"/>
                                  </p:stCondLst>
                                  <p:childTnLst>
                                    <p:animClr clrSpc="rgb" dir="cw">
                                      <p:cBhvr override="childStyle">
                                        <p:cTn id="18" dur="2000" fill="hold"/>
                                        <p:tgtEl>
                                          <p:spTgt spid="12"/>
                                        </p:tgtEl>
                                        <p:attrNameLst>
                                          <p:attrName>style.color</p:attrName>
                                        </p:attrNameLst>
                                      </p:cBhvr>
                                      <p:to>
                                        <a:srgbClr val="3F3F3F"/>
                                      </p:to>
                                    </p:animClr>
                                  </p:childTnLst>
                                </p:cTn>
                              </p:par>
                            </p:childTnLst>
                          </p:cTn>
                        </p:par>
                      </p:childTnLst>
                    </p:cTn>
                  </p:par>
                  <p:par>
                    <p:cTn id="19" fill="hold">
                      <p:stCondLst>
                        <p:cond delay="indefinite"/>
                      </p:stCondLst>
                      <p:childTnLst>
                        <p:par>
                          <p:cTn id="20" fill="hold">
                            <p:stCondLst>
                              <p:cond delay="0"/>
                            </p:stCondLst>
                            <p:childTnLst>
                              <p:par>
                                <p:cTn id="21" presetID="3" presetClass="emph" presetSubtype="2" fill="hold" grpId="0" nodeType="clickEffect">
                                  <p:stCondLst>
                                    <p:cond delay="0"/>
                                  </p:stCondLst>
                                  <p:childTnLst>
                                    <p:animClr clrSpc="rgb" dir="cw">
                                      <p:cBhvr override="childStyle">
                                        <p:cTn id="22" dur="2000" fill="hold"/>
                                        <p:tgtEl>
                                          <p:spTgt spid="8"/>
                                        </p:tgtEl>
                                        <p:attrNameLst>
                                          <p:attrName>style.color</p:attrName>
                                        </p:attrNameLst>
                                      </p:cBhvr>
                                      <p:to>
                                        <a:srgbClr val="FFFFFF"/>
                                      </p:to>
                                    </p:animClr>
                                  </p:childTnLst>
                                </p:cTn>
                              </p:par>
                            </p:childTnLst>
                          </p:cTn>
                        </p:par>
                      </p:childTnLst>
                    </p:cTn>
                  </p:par>
                  <p:par>
                    <p:cTn id="23" fill="hold">
                      <p:stCondLst>
                        <p:cond delay="indefinite"/>
                      </p:stCondLst>
                      <p:childTnLst>
                        <p:par>
                          <p:cTn id="24" fill="hold">
                            <p:stCondLst>
                              <p:cond delay="0"/>
                            </p:stCondLst>
                            <p:childTnLst>
                              <p:par>
                                <p:cTn id="25" presetID="3" presetClass="emph" presetSubtype="2" fill="hold" grpId="1" nodeType="clickEffect">
                                  <p:stCondLst>
                                    <p:cond delay="0"/>
                                  </p:stCondLst>
                                  <p:childTnLst>
                                    <p:animClr clrSpc="rgb" dir="cw">
                                      <p:cBhvr override="childStyle">
                                        <p:cTn id="26" dur="2000" fill="hold"/>
                                        <p:tgtEl>
                                          <p:spTgt spid="8"/>
                                        </p:tgtEl>
                                        <p:attrNameLst>
                                          <p:attrName>style.color</p:attrName>
                                        </p:attrNameLst>
                                      </p:cBhvr>
                                      <p:to>
                                        <a:srgbClr val="3F3F3F"/>
                                      </p:to>
                                    </p:animClr>
                                  </p:childTnLst>
                                </p:cTn>
                              </p:par>
                            </p:childTnLst>
                          </p:cTn>
                        </p:par>
                      </p:childTnLst>
                    </p:cTn>
                  </p:par>
                  <p:par>
                    <p:cTn id="27" fill="hold">
                      <p:stCondLst>
                        <p:cond delay="indefinite"/>
                      </p:stCondLst>
                      <p:childTnLst>
                        <p:par>
                          <p:cTn id="28" fill="hold">
                            <p:stCondLst>
                              <p:cond delay="0"/>
                            </p:stCondLst>
                            <p:childTnLst>
                              <p:par>
                                <p:cTn id="29" presetID="3" presetClass="emph" presetSubtype="2" fill="hold" grpId="0" nodeType="clickEffect">
                                  <p:stCondLst>
                                    <p:cond delay="0"/>
                                  </p:stCondLst>
                                  <p:childTnLst>
                                    <p:animClr clrSpc="rgb" dir="cw">
                                      <p:cBhvr override="childStyle">
                                        <p:cTn id="30" dur="2000" fill="hold"/>
                                        <p:tgtEl>
                                          <p:spTgt spid="2"/>
                                        </p:tgtEl>
                                        <p:attrNameLst>
                                          <p:attrName>style.color</p:attrName>
                                        </p:attrNameLst>
                                      </p:cBhvr>
                                      <p:to>
                                        <a:srgbClr val="FFFFFF"/>
                                      </p:to>
                                    </p:animClr>
                                  </p:childTnLst>
                                </p:cTn>
                              </p:par>
                            </p:childTnLst>
                          </p:cTn>
                        </p:par>
                      </p:childTnLst>
                    </p:cTn>
                  </p:par>
                  <p:par>
                    <p:cTn id="31" fill="hold">
                      <p:stCondLst>
                        <p:cond delay="indefinite"/>
                      </p:stCondLst>
                      <p:childTnLst>
                        <p:par>
                          <p:cTn id="32" fill="hold">
                            <p:stCondLst>
                              <p:cond delay="0"/>
                            </p:stCondLst>
                            <p:childTnLst>
                              <p:par>
                                <p:cTn id="33" presetID="3" presetClass="emph" presetSubtype="2" fill="hold" grpId="1" nodeType="clickEffect">
                                  <p:stCondLst>
                                    <p:cond delay="0"/>
                                  </p:stCondLst>
                                  <p:childTnLst>
                                    <p:animClr clrSpc="rgb" dir="cw">
                                      <p:cBhvr override="childStyle">
                                        <p:cTn id="34" dur="2000" fill="hold"/>
                                        <p:tgtEl>
                                          <p:spTgt spid="2"/>
                                        </p:tgtEl>
                                        <p:attrNameLst>
                                          <p:attrName>style.color</p:attrName>
                                        </p:attrNameLst>
                                      </p:cBhvr>
                                      <p:to>
                                        <a:srgbClr val="3F3F3F"/>
                                      </p:to>
                                    </p:animClr>
                                  </p:childTnLst>
                                </p:cTn>
                              </p:par>
                            </p:childTnLst>
                          </p:cTn>
                        </p:par>
                      </p:childTnLst>
                    </p:cTn>
                  </p:par>
                  <p:par>
                    <p:cTn id="35" fill="hold">
                      <p:stCondLst>
                        <p:cond delay="indefinite"/>
                      </p:stCondLst>
                      <p:childTnLst>
                        <p:par>
                          <p:cTn id="36" fill="hold">
                            <p:stCondLst>
                              <p:cond delay="0"/>
                            </p:stCondLst>
                            <p:childTnLst>
                              <p:par>
                                <p:cTn id="37" presetID="3" presetClass="emph" presetSubtype="2" fill="hold" grpId="0" nodeType="clickEffect">
                                  <p:stCondLst>
                                    <p:cond delay="0"/>
                                  </p:stCondLst>
                                  <p:childTnLst>
                                    <p:animClr clrSpc="rgb" dir="cw">
                                      <p:cBhvr override="childStyle">
                                        <p:cTn id="38" dur="2000" fill="hold"/>
                                        <p:tgtEl>
                                          <p:spTgt spid="5"/>
                                        </p:tgtEl>
                                        <p:attrNameLst>
                                          <p:attrName>style.color</p:attrName>
                                        </p:attrNameLst>
                                      </p:cBhvr>
                                      <p:to>
                                        <a:srgbClr val="FFFFFF"/>
                                      </p:to>
                                    </p:animClr>
                                  </p:childTnLst>
                                </p:cTn>
                              </p:par>
                            </p:childTnLst>
                          </p:cTn>
                        </p:par>
                      </p:childTnLst>
                    </p:cTn>
                  </p:par>
                  <p:par>
                    <p:cTn id="39" fill="hold">
                      <p:stCondLst>
                        <p:cond delay="indefinite"/>
                      </p:stCondLst>
                      <p:childTnLst>
                        <p:par>
                          <p:cTn id="40" fill="hold">
                            <p:stCondLst>
                              <p:cond delay="0"/>
                            </p:stCondLst>
                            <p:childTnLst>
                              <p:par>
                                <p:cTn id="41" presetID="3" presetClass="emph" presetSubtype="2" fill="hold" grpId="1" nodeType="clickEffect">
                                  <p:stCondLst>
                                    <p:cond delay="0"/>
                                  </p:stCondLst>
                                  <p:childTnLst>
                                    <p:animClr clrSpc="rgb" dir="cw">
                                      <p:cBhvr override="childStyle">
                                        <p:cTn id="42" dur="2000" fill="hold"/>
                                        <p:tgtEl>
                                          <p:spTgt spid="5"/>
                                        </p:tgtEl>
                                        <p:attrNameLst>
                                          <p:attrName>style.color</p:attrName>
                                        </p:attrNameLst>
                                      </p:cBhvr>
                                      <p:to>
                                        <a:srgbClr val="3F3F3F"/>
                                      </p:to>
                                    </p:animClr>
                                  </p:childTnLst>
                                </p:cTn>
                              </p:par>
                            </p:childTnLst>
                          </p:cTn>
                        </p:par>
                      </p:childTnLst>
                    </p:cTn>
                  </p:par>
                  <p:par>
                    <p:cTn id="43" fill="hold">
                      <p:stCondLst>
                        <p:cond delay="indefinite"/>
                      </p:stCondLst>
                      <p:childTnLst>
                        <p:par>
                          <p:cTn id="44" fill="hold">
                            <p:stCondLst>
                              <p:cond delay="0"/>
                            </p:stCondLst>
                            <p:childTnLst>
                              <p:par>
                                <p:cTn id="45" presetID="3" presetClass="emph" presetSubtype="2" fill="hold" grpId="0" nodeType="clickEffect">
                                  <p:stCondLst>
                                    <p:cond delay="0"/>
                                  </p:stCondLst>
                                  <p:childTnLst>
                                    <p:animClr clrSpc="rgb" dir="cw">
                                      <p:cBhvr override="childStyle">
                                        <p:cTn id="46" dur="2000" fill="hold"/>
                                        <p:tgtEl>
                                          <p:spTgt spid="10"/>
                                        </p:tgtEl>
                                        <p:attrNameLst>
                                          <p:attrName>style.color</p:attrName>
                                        </p:attrNameLst>
                                      </p:cBhvr>
                                      <p:to>
                                        <a:srgbClr val="FFFFFF"/>
                                      </p:to>
                                    </p:animClr>
                                  </p:childTnLst>
                                </p:cTn>
                              </p:par>
                            </p:childTnLst>
                          </p:cTn>
                        </p:par>
                      </p:childTnLst>
                    </p:cTn>
                  </p:par>
                  <p:par>
                    <p:cTn id="47" fill="hold">
                      <p:stCondLst>
                        <p:cond delay="indefinite"/>
                      </p:stCondLst>
                      <p:childTnLst>
                        <p:par>
                          <p:cTn id="48" fill="hold">
                            <p:stCondLst>
                              <p:cond delay="0"/>
                            </p:stCondLst>
                            <p:childTnLst>
                              <p:par>
                                <p:cTn id="49" presetID="3" presetClass="emph" presetSubtype="2" fill="hold" grpId="1" nodeType="clickEffect">
                                  <p:stCondLst>
                                    <p:cond delay="0"/>
                                  </p:stCondLst>
                                  <p:childTnLst>
                                    <p:animClr clrSpc="rgb" dir="cw">
                                      <p:cBhvr override="childStyle">
                                        <p:cTn id="50" dur="2000" fill="hold"/>
                                        <p:tgtEl>
                                          <p:spTgt spid="10"/>
                                        </p:tgtEl>
                                        <p:attrNameLst>
                                          <p:attrName>style.color</p:attrName>
                                        </p:attrNameLst>
                                      </p:cBhvr>
                                      <p:to>
                                        <a:srgbClr val="3F3F3F"/>
                                      </p:to>
                                    </p:animClr>
                                  </p:childTnLst>
                                </p:cTn>
                              </p:par>
                            </p:childTnLst>
                          </p:cTn>
                        </p:par>
                      </p:childTnLst>
                    </p:cTn>
                  </p:par>
                  <p:par>
                    <p:cTn id="51" fill="hold">
                      <p:stCondLst>
                        <p:cond delay="indefinite"/>
                      </p:stCondLst>
                      <p:childTnLst>
                        <p:par>
                          <p:cTn id="52" fill="hold">
                            <p:stCondLst>
                              <p:cond delay="0"/>
                            </p:stCondLst>
                            <p:childTnLst>
                              <p:par>
                                <p:cTn id="53" presetID="3" presetClass="emph" presetSubtype="2" fill="hold" grpId="0" nodeType="clickEffect">
                                  <p:stCondLst>
                                    <p:cond delay="0"/>
                                  </p:stCondLst>
                                  <p:childTnLst>
                                    <p:animClr clrSpc="rgb" dir="cw">
                                      <p:cBhvr override="childStyle">
                                        <p:cTn id="54" dur="2000" fill="hold"/>
                                        <p:tgtEl>
                                          <p:spTgt spid="14"/>
                                        </p:tgtEl>
                                        <p:attrNameLst>
                                          <p:attrName>style.color</p:attrName>
                                        </p:attrNameLst>
                                      </p:cBhvr>
                                      <p:to>
                                        <a:srgbClr val="FFFFFF"/>
                                      </p:to>
                                    </p:animClr>
                                  </p:childTnLst>
                                </p:cTn>
                              </p:par>
                            </p:childTnLst>
                          </p:cTn>
                        </p:par>
                      </p:childTnLst>
                    </p:cTn>
                  </p:par>
                  <p:par>
                    <p:cTn id="55" fill="hold">
                      <p:stCondLst>
                        <p:cond delay="indefinite"/>
                      </p:stCondLst>
                      <p:childTnLst>
                        <p:par>
                          <p:cTn id="56" fill="hold">
                            <p:stCondLst>
                              <p:cond delay="0"/>
                            </p:stCondLst>
                            <p:childTnLst>
                              <p:par>
                                <p:cTn id="57" presetID="3" presetClass="emph" presetSubtype="2" fill="hold" grpId="1" nodeType="clickEffect">
                                  <p:stCondLst>
                                    <p:cond delay="0"/>
                                  </p:stCondLst>
                                  <p:childTnLst>
                                    <p:animClr clrSpc="rgb" dir="cw">
                                      <p:cBhvr override="childStyle">
                                        <p:cTn id="58" dur="2000" fill="hold"/>
                                        <p:tgtEl>
                                          <p:spTgt spid="14"/>
                                        </p:tgtEl>
                                        <p:attrNameLst>
                                          <p:attrName>style.color</p:attrName>
                                        </p:attrNameLst>
                                      </p:cBhvr>
                                      <p:to>
                                        <a:srgbClr val="3F3F3F"/>
                                      </p:to>
                                    </p:animClr>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P spid="3" grpId="1"/>
      <p:bldP spid="8" grpId="0"/>
      <p:bldP spid="8" grpId="1"/>
      <p:bldP spid="2" grpId="0"/>
      <p:bldP spid="2" grpId="1"/>
      <p:bldP spid="10" grpId="0"/>
      <p:bldP spid="10" grpId="1"/>
      <p:bldP spid="12" grpId="0"/>
      <p:bldP spid="12" grpId="1"/>
      <p:bldP spid="14" grpId="0"/>
      <p:bldP spid="14" grpId="1"/>
      <p:bldP spid="5" grpId="0"/>
      <p:bldP spid="5" grpId="1"/>
    </p:bldLst>
  </p:timing>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tx2">
            <a:lumMod val="50000"/>
          </a:schemeClr>
        </a:solidFill>
        <a:effectLst/>
      </p:bgPr>
    </p:bg>
    <p:spTree>
      <p:nvGrpSpPr>
        <p:cNvPr id="1" name=""/>
        <p:cNvGrpSpPr/>
        <p:nvPr/>
      </p:nvGrpSpPr>
      <p:grpSpPr>
        <a:xfrm>
          <a:off x="0" y="0"/>
          <a:ext cx="0" cy="0"/>
          <a:chOff x="0" y="0"/>
          <a:chExt cx="0" cy="0"/>
        </a:xfrm>
      </p:grpSpPr>
      <p:pic>
        <p:nvPicPr>
          <p:cNvPr id="4" name="Picture 4">
            <a:extLst>
              <a:ext uri="{FF2B5EF4-FFF2-40B4-BE49-F238E27FC236}">
                <a16:creationId xmlns:a16="http://schemas.microsoft.com/office/drawing/2014/main" id="{B5862E14-4541-764E-A530-D2F35EF09800}"/>
              </a:ext>
            </a:extLst>
          </p:cNvPr>
          <p:cNvPicPr>
            <a:picLocks noChangeAspect="1"/>
          </p:cNvPicPr>
          <p:nvPr/>
        </p:nvPicPr>
        <p:blipFill>
          <a:blip r:embed="rId3"/>
          <a:stretch>
            <a:fillRect/>
          </a:stretch>
        </p:blipFill>
        <p:spPr>
          <a:xfrm>
            <a:off x="10325648" y="5008513"/>
            <a:ext cx="1654685" cy="1655763"/>
          </a:xfrm>
          <a:prstGeom prst="rect">
            <a:avLst/>
          </a:prstGeom>
        </p:spPr>
      </p:pic>
      <p:sp>
        <p:nvSpPr>
          <p:cNvPr id="2" name="TextBox 1">
            <a:extLst>
              <a:ext uri="{FF2B5EF4-FFF2-40B4-BE49-F238E27FC236}">
                <a16:creationId xmlns:a16="http://schemas.microsoft.com/office/drawing/2014/main" id="{8146D94D-F12D-FB4A-A11C-C0520F357F1B}"/>
              </a:ext>
            </a:extLst>
          </p:cNvPr>
          <p:cNvSpPr txBox="1"/>
          <p:nvPr/>
        </p:nvSpPr>
        <p:spPr>
          <a:xfrm>
            <a:off x="211667" y="193555"/>
            <a:ext cx="8964934" cy="523220"/>
          </a:xfrm>
          <a:prstGeom prst="rect">
            <a:avLst/>
          </a:prstGeom>
          <a:noFill/>
        </p:spPr>
        <p:txBody>
          <a:bodyPr wrap="square" rtlCol="0">
            <a:spAutoFit/>
          </a:bodyPr>
          <a:lstStyle/>
          <a:p>
            <a:r>
              <a:rPr lang="en-GB" sz="2800" b="1" i="0" dirty="0">
                <a:solidFill>
                  <a:schemeClr val="bg1">
                    <a:lumMod val="25000"/>
                  </a:schemeClr>
                </a:solidFill>
                <a:effectLst/>
                <a:latin typeface="Times New Roman" panose="020F0502020204030204" pitchFamily="34" charset="0"/>
              </a:rPr>
              <a:t>An Introduction to Self-Defence Within Christianity</a:t>
            </a:r>
          </a:p>
        </p:txBody>
      </p:sp>
      <p:sp>
        <p:nvSpPr>
          <p:cNvPr id="6" name="TextBox 5">
            <a:extLst>
              <a:ext uri="{FF2B5EF4-FFF2-40B4-BE49-F238E27FC236}">
                <a16:creationId xmlns:a16="http://schemas.microsoft.com/office/drawing/2014/main" id="{BFF98AF1-2553-7140-9E9D-83BAE2BCA0D2}"/>
              </a:ext>
            </a:extLst>
          </p:cNvPr>
          <p:cNvSpPr txBox="1"/>
          <p:nvPr/>
        </p:nvSpPr>
        <p:spPr>
          <a:xfrm>
            <a:off x="211666" y="1172641"/>
            <a:ext cx="11396435" cy="461665"/>
          </a:xfrm>
          <a:prstGeom prst="rect">
            <a:avLst/>
          </a:prstGeom>
          <a:noFill/>
        </p:spPr>
        <p:txBody>
          <a:bodyPr wrap="square" rtlCol="0">
            <a:spAutoFit/>
          </a:bodyPr>
          <a:lstStyle/>
          <a:p>
            <a:r>
              <a:rPr lang="en-GB" sz="2400" b="0" i="1" u="none" strike="noStrike" dirty="0">
                <a:solidFill>
                  <a:schemeClr val="bg1">
                    <a:lumMod val="25000"/>
                  </a:schemeClr>
                </a:solidFill>
                <a:effectLst/>
                <a:latin typeface="Times New Roman" panose="02020603050405020304" pitchFamily="18" charset="0"/>
                <a:cs typeface="Times New Roman" panose="02020603050405020304" pitchFamily="18" charset="0"/>
              </a:rPr>
              <a:t>‘Love your neighbour as yourself.’ [1]</a:t>
            </a:r>
            <a:endParaRPr lang="en-GB" sz="2400" b="0" i="1" dirty="0">
              <a:solidFill>
                <a:schemeClr val="bg1">
                  <a:lumMod val="25000"/>
                </a:schemeClr>
              </a:solidFill>
              <a:effectLst/>
              <a:latin typeface="Times New Roman" panose="02020603050405020304" pitchFamily="18" charset="0"/>
              <a:cs typeface="Times New Roman" panose="02020603050405020304" pitchFamily="18" charset="0"/>
            </a:endParaRPr>
          </a:p>
        </p:txBody>
      </p:sp>
      <p:sp>
        <p:nvSpPr>
          <p:cNvPr id="8" name="TextBox 7">
            <a:extLst>
              <a:ext uri="{FF2B5EF4-FFF2-40B4-BE49-F238E27FC236}">
                <a16:creationId xmlns:a16="http://schemas.microsoft.com/office/drawing/2014/main" id="{C28879AC-ADFE-4944-8E93-2ABEC4D268BF}"/>
              </a:ext>
            </a:extLst>
          </p:cNvPr>
          <p:cNvSpPr txBox="1"/>
          <p:nvPr/>
        </p:nvSpPr>
        <p:spPr>
          <a:xfrm>
            <a:off x="211666" y="2027190"/>
            <a:ext cx="9782024" cy="3416320"/>
          </a:xfrm>
          <a:prstGeom prst="rect">
            <a:avLst/>
          </a:prstGeom>
          <a:noFill/>
        </p:spPr>
        <p:txBody>
          <a:bodyPr wrap="square" rtlCol="0">
            <a:spAutoFit/>
          </a:bodyPr>
          <a:lstStyle/>
          <a:p>
            <a:r>
              <a:rPr lang="en-GB" sz="2400" b="0" i="1" dirty="0">
                <a:solidFill>
                  <a:schemeClr val="bg1">
                    <a:lumMod val="25000"/>
                  </a:schemeClr>
                </a:solidFill>
                <a:effectLst/>
                <a:latin typeface="Times New Roman" panose="02020603050405020304" pitchFamily="18" charset="0"/>
                <a:cs typeface="Times New Roman" panose="02020603050405020304" pitchFamily="18" charset="0"/>
              </a:rPr>
              <a:t>Love toward oneself remains a fundamental principle of morality. Therefore it is legitimate to insist on respect for one's own right to life. Someone who defends his life is not guilty of murder even if he is forced to deal his aggressor a lethal blow:</a:t>
            </a:r>
            <a:endParaRPr lang="en-GB" sz="2400" i="1" dirty="0">
              <a:solidFill>
                <a:schemeClr val="bg1">
                  <a:lumMod val="25000"/>
                </a:schemeClr>
              </a:solidFill>
              <a:effectLst/>
              <a:latin typeface="Times New Roman" panose="02020603050405020304" pitchFamily="18" charset="0"/>
              <a:cs typeface="Times New Roman" panose="02020603050405020304" pitchFamily="18" charset="0"/>
            </a:endParaRPr>
          </a:p>
          <a:p>
            <a:r>
              <a:rPr lang="en-GB" sz="2400" b="0" i="1" dirty="0">
                <a:solidFill>
                  <a:schemeClr val="bg1">
                    <a:lumMod val="25000"/>
                  </a:schemeClr>
                </a:solidFill>
                <a:effectLst/>
                <a:latin typeface="Times New Roman" panose="02020603050405020304" pitchFamily="18" charset="0"/>
                <a:cs typeface="Times New Roman" panose="02020603050405020304" pitchFamily="18" charset="0"/>
              </a:rPr>
              <a:t>If a man in self-defense uses more than necessary violence, it will be unlawful: whereas if he repels force with moderation, his defense will be lawful. . . . Nor is it necessary for salvation that a man omit the act of moderate self-defense to avoid killing the other man, since one is bound to take more care of one's own life than of another’s. [2]</a:t>
            </a:r>
            <a:endParaRPr lang="en-GB" sz="2400" i="1" dirty="0">
              <a:solidFill>
                <a:schemeClr val="bg1">
                  <a:lumMod val="25000"/>
                </a:schemeClr>
              </a:solidFill>
              <a:effectLst/>
              <a:latin typeface="Times New Roman" panose="02020603050405020304" pitchFamily="18" charset="0"/>
              <a:cs typeface="Times New Roman" panose="02020603050405020304" pitchFamily="18" charset="0"/>
            </a:endParaRPr>
          </a:p>
        </p:txBody>
      </p:sp>
      <p:sp>
        <p:nvSpPr>
          <p:cNvPr id="10" name="TextBox 9">
            <a:extLst>
              <a:ext uri="{FF2B5EF4-FFF2-40B4-BE49-F238E27FC236}">
                <a16:creationId xmlns:a16="http://schemas.microsoft.com/office/drawing/2014/main" id="{2833EA5E-4598-6347-8802-3AB53CFD442C}"/>
              </a:ext>
            </a:extLst>
          </p:cNvPr>
          <p:cNvSpPr txBox="1"/>
          <p:nvPr/>
        </p:nvSpPr>
        <p:spPr>
          <a:xfrm>
            <a:off x="211666" y="5836394"/>
            <a:ext cx="11396435" cy="461665"/>
          </a:xfrm>
          <a:prstGeom prst="rect">
            <a:avLst/>
          </a:prstGeom>
          <a:noFill/>
        </p:spPr>
        <p:txBody>
          <a:bodyPr wrap="square" rtlCol="0">
            <a:spAutoFit/>
          </a:bodyPr>
          <a:lstStyle/>
          <a:p>
            <a:r>
              <a:rPr lang="en-GB" sz="2400" b="0" i="1" u="none" strike="noStrike" dirty="0">
                <a:solidFill>
                  <a:schemeClr val="bg1">
                    <a:lumMod val="25000"/>
                  </a:schemeClr>
                </a:solidFill>
                <a:effectLst/>
                <a:latin typeface="Times New Roman" panose="02020603050405020304" pitchFamily="18" charset="0"/>
                <a:cs typeface="Times New Roman" panose="02020603050405020304" pitchFamily="18" charset="0"/>
              </a:rPr>
              <a:t>“You must not murder.”[3]</a:t>
            </a:r>
            <a:endParaRPr lang="en-GB" sz="2400" b="0" i="1" dirty="0">
              <a:solidFill>
                <a:schemeClr val="bg1">
                  <a:lumMod val="25000"/>
                </a:schemeClr>
              </a:solidFill>
              <a:effectLst/>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23072981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3" presetClass="emph" presetSubtype="2" fill="hold" grpId="0" nodeType="clickEffect">
                                  <p:stCondLst>
                                    <p:cond delay="0"/>
                                  </p:stCondLst>
                                  <p:childTnLst>
                                    <p:animClr clrSpc="rgb" dir="cw">
                                      <p:cBhvr override="childStyle">
                                        <p:cTn id="6" dur="2000" fill="hold"/>
                                        <p:tgtEl>
                                          <p:spTgt spid="2"/>
                                        </p:tgtEl>
                                        <p:attrNameLst>
                                          <p:attrName>style.color</p:attrName>
                                        </p:attrNameLst>
                                      </p:cBhvr>
                                      <p:to>
                                        <a:srgbClr val="FFFFFF"/>
                                      </p:to>
                                    </p:animClr>
                                  </p:childTnLst>
                                </p:cTn>
                              </p:par>
                            </p:childTnLst>
                          </p:cTn>
                        </p:par>
                      </p:childTnLst>
                    </p:cTn>
                  </p:par>
                  <p:par>
                    <p:cTn id="7" fill="hold">
                      <p:stCondLst>
                        <p:cond delay="indefinite"/>
                      </p:stCondLst>
                      <p:childTnLst>
                        <p:par>
                          <p:cTn id="8" fill="hold">
                            <p:stCondLst>
                              <p:cond delay="0"/>
                            </p:stCondLst>
                            <p:childTnLst>
                              <p:par>
                                <p:cTn id="9" presetID="3" presetClass="emph" presetSubtype="2" fill="hold" grpId="1" nodeType="clickEffect">
                                  <p:stCondLst>
                                    <p:cond delay="0"/>
                                  </p:stCondLst>
                                  <p:childTnLst>
                                    <p:animClr clrSpc="rgb" dir="cw">
                                      <p:cBhvr override="childStyle">
                                        <p:cTn id="10" dur="2000" fill="hold"/>
                                        <p:tgtEl>
                                          <p:spTgt spid="2"/>
                                        </p:tgtEl>
                                        <p:attrNameLst>
                                          <p:attrName>style.color</p:attrName>
                                        </p:attrNameLst>
                                      </p:cBhvr>
                                      <p:to>
                                        <a:srgbClr val="3F3F3F"/>
                                      </p:to>
                                    </p:animClr>
                                  </p:childTnLst>
                                </p:cTn>
                              </p:par>
                            </p:childTnLst>
                          </p:cTn>
                        </p:par>
                      </p:childTnLst>
                    </p:cTn>
                  </p:par>
                  <p:par>
                    <p:cTn id="11" fill="hold">
                      <p:stCondLst>
                        <p:cond delay="indefinite"/>
                      </p:stCondLst>
                      <p:childTnLst>
                        <p:par>
                          <p:cTn id="12" fill="hold">
                            <p:stCondLst>
                              <p:cond delay="0"/>
                            </p:stCondLst>
                            <p:childTnLst>
                              <p:par>
                                <p:cTn id="13" presetID="3" presetClass="emph" presetSubtype="2" fill="hold" grpId="0" nodeType="clickEffect">
                                  <p:stCondLst>
                                    <p:cond delay="0"/>
                                  </p:stCondLst>
                                  <p:childTnLst>
                                    <p:animClr clrSpc="rgb" dir="cw">
                                      <p:cBhvr override="childStyle">
                                        <p:cTn id="14" dur="2000" fill="hold"/>
                                        <p:tgtEl>
                                          <p:spTgt spid="6"/>
                                        </p:tgtEl>
                                        <p:attrNameLst>
                                          <p:attrName>style.color</p:attrName>
                                        </p:attrNameLst>
                                      </p:cBhvr>
                                      <p:to>
                                        <a:srgbClr val="FFFFFF"/>
                                      </p:to>
                                    </p:animClr>
                                  </p:childTnLst>
                                </p:cTn>
                              </p:par>
                            </p:childTnLst>
                          </p:cTn>
                        </p:par>
                      </p:childTnLst>
                    </p:cTn>
                  </p:par>
                  <p:par>
                    <p:cTn id="15" fill="hold">
                      <p:stCondLst>
                        <p:cond delay="indefinite"/>
                      </p:stCondLst>
                      <p:childTnLst>
                        <p:par>
                          <p:cTn id="16" fill="hold">
                            <p:stCondLst>
                              <p:cond delay="0"/>
                            </p:stCondLst>
                            <p:childTnLst>
                              <p:par>
                                <p:cTn id="17" presetID="3" presetClass="emph" presetSubtype="2" fill="hold" grpId="1" nodeType="clickEffect">
                                  <p:stCondLst>
                                    <p:cond delay="0"/>
                                  </p:stCondLst>
                                  <p:childTnLst>
                                    <p:animClr clrSpc="rgb" dir="cw">
                                      <p:cBhvr override="childStyle">
                                        <p:cTn id="18" dur="2000" fill="hold"/>
                                        <p:tgtEl>
                                          <p:spTgt spid="6"/>
                                        </p:tgtEl>
                                        <p:attrNameLst>
                                          <p:attrName>style.color</p:attrName>
                                        </p:attrNameLst>
                                      </p:cBhvr>
                                      <p:to>
                                        <a:srgbClr val="3F3F3F"/>
                                      </p:to>
                                    </p:animClr>
                                  </p:childTnLst>
                                </p:cTn>
                              </p:par>
                            </p:childTnLst>
                          </p:cTn>
                        </p:par>
                      </p:childTnLst>
                    </p:cTn>
                  </p:par>
                  <p:par>
                    <p:cTn id="19" fill="hold">
                      <p:stCondLst>
                        <p:cond delay="indefinite"/>
                      </p:stCondLst>
                      <p:childTnLst>
                        <p:par>
                          <p:cTn id="20" fill="hold">
                            <p:stCondLst>
                              <p:cond delay="0"/>
                            </p:stCondLst>
                            <p:childTnLst>
                              <p:par>
                                <p:cTn id="21" presetID="3" presetClass="emph" presetSubtype="2" fill="hold" grpId="0" nodeType="clickEffect">
                                  <p:stCondLst>
                                    <p:cond delay="0"/>
                                  </p:stCondLst>
                                  <p:childTnLst>
                                    <p:animClr clrSpc="rgb" dir="cw">
                                      <p:cBhvr override="childStyle">
                                        <p:cTn id="22" dur="2000" fill="hold"/>
                                        <p:tgtEl>
                                          <p:spTgt spid="8"/>
                                        </p:tgtEl>
                                        <p:attrNameLst>
                                          <p:attrName>style.color</p:attrName>
                                        </p:attrNameLst>
                                      </p:cBhvr>
                                      <p:to>
                                        <a:srgbClr val="FFFFFF"/>
                                      </p:to>
                                    </p:animClr>
                                  </p:childTnLst>
                                </p:cTn>
                              </p:par>
                            </p:childTnLst>
                          </p:cTn>
                        </p:par>
                      </p:childTnLst>
                    </p:cTn>
                  </p:par>
                  <p:par>
                    <p:cTn id="23" fill="hold">
                      <p:stCondLst>
                        <p:cond delay="indefinite"/>
                      </p:stCondLst>
                      <p:childTnLst>
                        <p:par>
                          <p:cTn id="24" fill="hold">
                            <p:stCondLst>
                              <p:cond delay="0"/>
                            </p:stCondLst>
                            <p:childTnLst>
                              <p:par>
                                <p:cTn id="25" presetID="3" presetClass="emph" presetSubtype="2" fill="hold" grpId="1" nodeType="clickEffect">
                                  <p:stCondLst>
                                    <p:cond delay="0"/>
                                  </p:stCondLst>
                                  <p:childTnLst>
                                    <p:animClr clrSpc="rgb" dir="cw">
                                      <p:cBhvr override="childStyle">
                                        <p:cTn id="26" dur="2000" fill="hold"/>
                                        <p:tgtEl>
                                          <p:spTgt spid="8"/>
                                        </p:tgtEl>
                                        <p:attrNameLst>
                                          <p:attrName>style.color</p:attrName>
                                        </p:attrNameLst>
                                      </p:cBhvr>
                                      <p:to>
                                        <a:srgbClr val="3F3F3F"/>
                                      </p:to>
                                    </p:animClr>
                                  </p:childTnLst>
                                </p:cTn>
                              </p:par>
                            </p:childTnLst>
                          </p:cTn>
                        </p:par>
                      </p:childTnLst>
                    </p:cTn>
                  </p:par>
                  <p:par>
                    <p:cTn id="27" fill="hold">
                      <p:stCondLst>
                        <p:cond delay="indefinite"/>
                      </p:stCondLst>
                      <p:childTnLst>
                        <p:par>
                          <p:cTn id="28" fill="hold">
                            <p:stCondLst>
                              <p:cond delay="0"/>
                            </p:stCondLst>
                            <p:childTnLst>
                              <p:par>
                                <p:cTn id="29" presetID="3" presetClass="emph" presetSubtype="2" fill="hold" grpId="0" nodeType="clickEffect">
                                  <p:stCondLst>
                                    <p:cond delay="0"/>
                                  </p:stCondLst>
                                  <p:childTnLst>
                                    <p:animClr clrSpc="rgb" dir="cw">
                                      <p:cBhvr override="childStyle">
                                        <p:cTn id="30" dur="2000" fill="hold"/>
                                        <p:tgtEl>
                                          <p:spTgt spid="10"/>
                                        </p:tgtEl>
                                        <p:attrNameLst>
                                          <p:attrName>style.color</p:attrName>
                                        </p:attrNameLst>
                                      </p:cBhvr>
                                      <p:to>
                                        <a:srgbClr val="FFFFFF"/>
                                      </p:to>
                                    </p:animClr>
                                  </p:childTnLst>
                                </p:cTn>
                              </p:par>
                            </p:childTnLst>
                          </p:cTn>
                        </p:par>
                      </p:childTnLst>
                    </p:cTn>
                  </p:par>
                  <p:par>
                    <p:cTn id="31" fill="hold">
                      <p:stCondLst>
                        <p:cond delay="indefinite"/>
                      </p:stCondLst>
                      <p:childTnLst>
                        <p:par>
                          <p:cTn id="32" fill="hold">
                            <p:stCondLst>
                              <p:cond delay="0"/>
                            </p:stCondLst>
                            <p:childTnLst>
                              <p:par>
                                <p:cTn id="33" presetID="3" presetClass="emph" presetSubtype="2" fill="hold" grpId="1" nodeType="clickEffect">
                                  <p:stCondLst>
                                    <p:cond delay="0"/>
                                  </p:stCondLst>
                                  <p:childTnLst>
                                    <p:animClr clrSpc="rgb" dir="cw">
                                      <p:cBhvr override="childStyle">
                                        <p:cTn id="34" dur="2000" fill="hold"/>
                                        <p:tgtEl>
                                          <p:spTgt spid="10"/>
                                        </p:tgtEl>
                                        <p:attrNameLst>
                                          <p:attrName>style.color</p:attrName>
                                        </p:attrNameLst>
                                      </p:cBhvr>
                                      <p:to>
                                        <a:srgbClr val="3F3F3F"/>
                                      </p:to>
                                    </p:animClr>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2" grpId="1"/>
      <p:bldP spid="6" grpId="0"/>
      <p:bldP spid="6" grpId="1"/>
      <p:bldP spid="8" grpId="0"/>
      <p:bldP spid="8" grpId="1"/>
      <p:bldP spid="10" grpId="0"/>
      <p:bldP spid="10" grpId="1"/>
    </p:bldLst>
  </p:timing>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tx2">
            <a:lumMod val="50000"/>
          </a:schemeClr>
        </a:solidFill>
        <a:effectLst/>
      </p:bgPr>
    </p:bg>
    <p:spTree>
      <p:nvGrpSpPr>
        <p:cNvPr id="1" name=""/>
        <p:cNvGrpSpPr/>
        <p:nvPr/>
      </p:nvGrpSpPr>
      <p:grpSpPr>
        <a:xfrm>
          <a:off x="0" y="0"/>
          <a:ext cx="0" cy="0"/>
          <a:chOff x="0" y="0"/>
          <a:chExt cx="0" cy="0"/>
        </a:xfrm>
      </p:grpSpPr>
      <p:pic>
        <p:nvPicPr>
          <p:cNvPr id="4" name="Picture 4">
            <a:extLst>
              <a:ext uri="{FF2B5EF4-FFF2-40B4-BE49-F238E27FC236}">
                <a16:creationId xmlns:a16="http://schemas.microsoft.com/office/drawing/2014/main" id="{B5862E14-4541-764E-A530-D2F35EF09800}"/>
              </a:ext>
            </a:extLst>
          </p:cNvPr>
          <p:cNvPicPr>
            <a:picLocks noChangeAspect="1"/>
          </p:cNvPicPr>
          <p:nvPr/>
        </p:nvPicPr>
        <p:blipFill>
          <a:blip r:embed="rId3"/>
          <a:stretch>
            <a:fillRect/>
          </a:stretch>
        </p:blipFill>
        <p:spPr>
          <a:xfrm>
            <a:off x="10325648" y="5008513"/>
            <a:ext cx="1654685" cy="1655763"/>
          </a:xfrm>
          <a:prstGeom prst="rect">
            <a:avLst/>
          </a:prstGeom>
        </p:spPr>
      </p:pic>
      <p:sp>
        <p:nvSpPr>
          <p:cNvPr id="8" name="TextBox 7">
            <a:extLst>
              <a:ext uri="{FF2B5EF4-FFF2-40B4-BE49-F238E27FC236}">
                <a16:creationId xmlns:a16="http://schemas.microsoft.com/office/drawing/2014/main" id="{7C20F07E-D101-B04C-9264-F049D65D30F8}"/>
              </a:ext>
            </a:extLst>
          </p:cNvPr>
          <p:cNvSpPr txBox="1"/>
          <p:nvPr/>
        </p:nvSpPr>
        <p:spPr>
          <a:xfrm>
            <a:off x="211667" y="193724"/>
            <a:ext cx="8964934" cy="523220"/>
          </a:xfrm>
          <a:prstGeom prst="rect">
            <a:avLst/>
          </a:prstGeom>
          <a:noFill/>
        </p:spPr>
        <p:txBody>
          <a:bodyPr wrap="square" rtlCol="0">
            <a:spAutoFit/>
          </a:bodyPr>
          <a:ls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a:r>
              <a:rPr lang="en-GB" sz="2800" b="1" i="0" kern="1200" dirty="0">
                <a:solidFill>
                  <a:schemeClr val="bg1">
                    <a:lumMod val="25000"/>
                  </a:schemeClr>
                </a:solidFill>
                <a:effectLst/>
                <a:latin typeface="Times New Roman" panose="02020603050405020304" pitchFamily="18" charset="0"/>
                <a:ea typeface="+mn-ea"/>
                <a:cs typeface="+mn-cs"/>
              </a:rPr>
              <a:t>Weaponry and Self-Defence: Biblical References</a:t>
            </a:r>
            <a:endParaRPr lang="en-GB" sz="2800" b="1" dirty="0">
              <a:solidFill>
                <a:schemeClr val="bg1">
                  <a:lumMod val="25000"/>
                </a:schemeClr>
              </a:solidFill>
              <a:effectLst/>
              <a:latin typeface="Times New Roman" panose="020F0502020204030204" pitchFamily="34" charset="0"/>
            </a:endParaRPr>
          </a:p>
        </p:txBody>
      </p:sp>
      <p:sp>
        <p:nvSpPr>
          <p:cNvPr id="9" name="TextBox 8">
            <a:extLst>
              <a:ext uri="{FF2B5EF4-FFF2-40B4-BE49-F238E27FC236}">
                <a16:creationId xmlns:a16="http://schemas.microsoft.com/office/drawing/2014/main" id="{CA207B6E-342E-F847-B0C8-309001CC60B0}"/>
              </a:ext>
            </a:extLst>
          </p:cNvPr>
          <p:cNvSpPr txBox="1"/>
          <p:nvPr/>
        </p:nvSpPr>
        <p:spPr>
          <a:xfrm>
            <a:off x="211665" y="1787923"/>
            <a:ext cx="9131905" cy="830997"/>
          </a:xfrm>
          <a:prstGeom prst="rect">
            <a:avLst/>
          </a:prstGeom>
          <a:noFill/>
        </p:spPr>
        <p:txBody>
          <a:bodyPr wrap="square" rtlCol="0">
            <a:spAutoFit/>
          </a:bodyPr>
          <a:lstStyle/>
          <a:p>
            <a:pPr algn="l"/>
            <a:r>
              <a:rPr lang="en-GB" sz="2400" b="0" i="1" u="none" strike="noStrike" dirty="0">
                <a:solidFill>
                  <a:schemeClr val="bg1">
                    <a:lumMod val="25000"/>
                  </a:schemeClr>
                </a:solidFill>
                <a:effectLst/>
                <a:latin typeface="Times New Roman" panose="02020603050405020304" pitchFamily="18" charset="0"/>
                <a:cs typeface="Times New Roman" panose="02020603050405020304" pitchFamily="18" charset="0"/>
              </a:rPr>
              <a:t>“But now,” he said, “take your money and a traveler’s bag. And if you don’t have a sword, sell your cloak and buy one!” [5]</a:t>
            </a:r>
            <a:endParaRPr lang="en-US" sz="2400" i="1" dirty="0">
              <a:solidFill>
                <a:schemeClr val="bg1">
                  <a:lumMod val="25000"/>
                </a:schemeClr>
              </a:solidFill>
              <a:latin typeface="Times New Roman" panose="02020603050405020304" pitchFamily="18" charset="0"/>
              <a:cs typeface="Times New Roman" panose="02020603050405020304" pitchFamily="18" charset="0"/>
            </a:endParaRPr>
          </a:p>
        </p:txBody>
      </p:sp>
      <p:sp>
        <p:nvSpPr>
          <p:cNvPr id="11" name="TextBox 10">
            <a:extLst>
              <a:ext uri="{FF2B5EF4-FFF2-40B4-BE49-F238E27FC236}">
                <a16:creationId xmlns:a16="http://schemas.microsoft.com/office/drawing/2014/main" id="{BA21CA36-A01D-9348-9321-F2520E51702B}"/>
              </a:ext>
            </a:extLst>
          </p:cNvPr>
          <p:cNvSpPr txBox="1"/>
          <p:nvPr/>
        </p:nvSpPr>
        <p:spPr>
          <a:xfrm>
            <a:off x="211665" y="2743588"/>
            <a:ext cx="7892143" cy="1200329"/>
          </a:xfrm>
          <a:prstGeom prst="rect">
            <a:avLst/>
          </a:prstGeom>
          <a:noFill/>
        </p:spPr>
        <p:txBody>
          <a:bodyPr wrap="square" rtlCol="0">
            <a:spAutoFit/>
          </a:bodyPr>
          <a:lstStyle/>
          <a:p>
            <a:r>
              <a:rPr lang="en-GB" sz="2400" i="1" dirty="0">
                <a:solidFill>
                  <a:schemeClr val="bg1">
                    <a:lumMod val="25000"/>
                  </a:schemeClr>
                </a:solidFill>
                <a:latin typeface="Times New Roman" panose="02020603050405020304" pitchFamily="18" charset="0"/>
                <a:cs typeface="Times New Roman" panose="02020603050405020304" pitchFamily="18" charset="0"/>
              </a:rPr>
              <a:t>“</a:t>
            </a:r>
            <a:r>
              <a:rPr lang="en-GB" sz="2400" b="0" i="1" u="none" strike="noStrike" dirty="0">
                <a:solidFill>
                  <a:schemeClr val="bg1">
                    <a:lumMod val="25000"/>
                  </a:schemeClr>
                </a:solidFill>
                <a:effectLst/>
                <a:latin typeface="Times New Roman" panose="02020603050405020304" pitchFamily="18" charset="0"/>
                <a:cs typeface="Times New Roman" panose="02020603050405020304" pitchFamily="18" charset="0"/>
              </a:rPr>
              <a:t>Look, Lord,” they replied, “we have two swords among us.”</a:t>
            </a:r>
          </a:p>
          <a:p>
            <a:endParaRPr lang="en-GB" sz="2400" b="0" i="1" u="none" strike="noStrike" dirty="0">
              <a:solidFill>
                <a:schemeClr val="bg1">
                  <a:lumMod val="25000"/>
                </a:schemeClr>
              </a:solidFill>
              <a:effectLst/>
              <a:latin typeface="Times New Roman" panose="02020603050405020304" pitchFamily="18" charset="0"/>
              <a:cs typeface="Times New Roman" panose="02020603050405020304" pitchFamily="18" charset="0"/>
            </a:endParaRPr>
          </a:p>
          <a:p>
            <a:r>
              <a:rPr lang="en-GB" sz="2400" b="0" i="1" u="none" strike="noStrike" dirty="0">
                <a:solidFill>
                  <a:schemeClr val="bg1">
                    <a:lumMod val="25000"/>
                  </a:schemeClr>
                </a:solidFill>
                <a:effectLst/>
                <a:latin typeface="Times New Roman" panose="02020603050405020304" pitchFamily="18" charset="0"/>
                <a:cs typeface="Times New Roman" panose="02020603050405020304" pitchFamily="18" charset="0"/>
              </a:rPr>
              <a:t>“That’s enough,” he said. [6]</a:t>
            </a:r>
          </a:p>
        </p:txBody>
      </p:sp>
      <p:sp>
        <p:nvSpPr>
          <p:cNvPr id="15" name="TextBox 14">
            <a:extLst>
              <a:ext uri="{FF2B5EF4-FFF2-40B4-BE49-F238E27FC236}">
                <a16:creationId xmlns:a16="http://schemas.microsoft.com/office/drawing/2014/main" id="{B65DBD5B-0D29-8C43-99E9-3F32AB91047B}"/>
              </a:ext>
            </a:extLst>
          </p:cNvPr>
          <p:cNvSpPr txBox="1"/>
          <p:nvPr/>
        </p:nvSpPr>
        <p:spPr>
          <a:xfrm>
            <a:off x="211665" y="5003588"/>
            <a:ext cx="7892143" cy="830997"/>
          </a:xfrm>
          <a:prstGeom prst="rect">
            <a:avLst/>
          </a:prstGeom>
          <a:noFill/>
        </p:spPr>
        <p:txBody>
          <a:bodyPr wrap="square" rtlCol="0">
            <a:spAutoFit/>
          </a:bodyPr>
          <a:lstStyle/>
          <a:p>
            <a:r>
              <a:rPr lang="en-GB" sz="2400" b="0" i="1" dirty="0">
                <a:solidFill>
                  <a:schemeClr val="bg1">
                    <a:lumMod val="25000"/>
                  </a:schemeClr>
                </a:solidFill>
                <a:effectLst/>
                <a:latin typeface="Times New Roman" panose="02020603050405020304" pitchFamily="18" charset="0"/>
                <a:cs typeface="Times New Roman" panose="02020603050405020304" pitchFamily="18" charset="0"/>
              </a:rPr>
              <a:t>Praise the LORD, who is my rock. He trains my hands for war and gives my fingers skill for battle. [8]</a:t>
            </a:r>
            <a:endParaRPr lang="en-GB" sz="2400" i="1" dirty="0">
              <a:solidFill>
                <a:schemeClr val="bg1">
                  <a:lumMod val="25000"/>
                </a:schemeClr>
              </a:solidFill>
              <a:effectLst/>
              <a:latin typeface="Times New Roman" panose="02020603050405020304" pitchFamily="18" charset="0"/>
              <a:cs typeface="Times New Roman" panose="02020603050405020304" pitchFamily="18" charset="0"/>
            </a:endParaRPr>
          </a:p>
        </p:txBody>
      </p:sp>
      <p:sp>
        <p:nvSpPr>
          <p:cNvPr id="17" name="TextBox 16">
            <a:extLst>
              <a:ext uri="{FF2B5EF4-FFF2-40B4-BE49-F238E27FC236}">
                <a16:creationId xmlns:a16="http://schemas.microsoft.com/office/drawing/2014/main" id="{C369CC6C-0FAC-AD42-A413-D9C554B41F8B}"/>
              </a:ext>
            </a:extLst>
          </p:cNvPr>
          <p:cNvSpPr txBox="1"/>
          <p:nvPr/>
        </p:nvSpPr>
        <p:spPr>
          <a:xfrm>
            <a:off x="211665" y="5948922"/>
            <a:ext cx="9842501" cy="461665"/>
          </a:xfrm>
          <a:prstGeom prst="rect">
            <a:avLst/>
          </a:prstGeom>
          <a:noFill/>
        </p:spPr>
        <p:txBody>
          <a:bodyPr wrap="square" rtlCol="0">
            <a:spAutoFit/>
          </a:bodyPr>
          <a:lstStyle/>
          <a:p>
            <a:r>
              <a:rPr lang="en-GB" sz="2400" b="0" i="1" dirty="0">
                <a:solidFill>
                  <a:schemeClr val="bg1">
                    <a:lumMod val="25000"/>
                  </a:schemeClr>
                </a:solidFill>
                <a:effectLst/>
                <a:latin typeface="Times New Roman" panose="02020603050405020304" pitchFamily="18" charset="0"/>
                <a:cs typeface="Times New Roman" panose="02020603050405020304" pitchFamily="18" charset="0"/>
              </a:rPr>
              <a:t>He trains my hands for war; He strengthens my arm to draw a bronze bow. [9]</a:t>
            </a:r>
            <a:endParaRPr lang="en-GB" sz="2400" i="1" dirty="0">
              <a:solidFill>
                <a:schemeClr val="bg1">
                  <a:lumMod val="25000"/>
                </a:schemeClr>
              </a:solidFill>
              <a:effectLst/>
              <a:latin typeface="Times New Roman" panose="02020603050405020304" pitchFamily="18" charset="0"/>
              <a:cs typeface="Times New Roman" panose="02020603050405020304" pitchFamily="18" charset="0"/>
            </a:endParaRPr>
          </a:p>
        </p:txBody>
      </p:sp>
      <p:sp>
        <p:nvSpPr>
          <p:cNvPr id="19" name="TextBox 18">
            <a:extLst>
              <a:ext uri="{FF2B5EF4-FFF2-40B4-BE49-F238E27FC236}">
                <a16:creationId xmlns:a16="http://schemas.microsoft.com/office/drawing/2014/main" id="{360150D4-96D1-4A4E-88FE-4A85F5E17E9D}"/>
              </a:ext>
            </a:extLst>
          </p:cNvPr>
          <p:cNvSpPr txBox="1"/>
          <p:nvPr/>
        </p:nvSpPr>
        <p:spPr>
          <a:xfrm>
            <a:off x="211665" y="4058254"/>
            <a:ext cx="9131905" cy="830997"/>
          </a:xfrm>
          <a:prstGeom prst="rect">
            <a:avLst/>
          </a:prstGeom>
          <a:noFill/>
        </p:spPr>
        <p:txBody>
          <a:bodyPr wrap="square" rtlCol="0">
            <a:spAutoFit/>
          </a:bodyPr>
          <a:lstStyle/>
          <a:p>
            <a:r>
              <a:rPr lang="en-GB" sz="2400" i="1" dirty="0">
                <a:solidFill>
                  <a:schemeClr val="bg1">
                    <a:lumMod val="25000"/>
                  </a:schemeClr>
                </a:solidFill>
                <a:effectLst/>
                <a:latin typeface="Times New Roman" panose="02020603050405020304" pitchFamily="18" charset="0"/>
                <a:cs typeface="Times New Roman" panose="02020603050405020304" pitchFamily="18" charset="0"/>
              </a:rPr>
              <a:t>He </a:t>
            </a:r>
            <a:r>
              <a:rPr lang="en-GB" sz="2400" b="0" i="1" u="none" strike="noStrike" dirty="0">
                <a:solidFill>
                  <a:schemeClr val="bg1">
                    <a:lumMod val="25000"/>
                  </a:schemeClr>
                </a:solidFill>
                <a:effectLst/>
                <a:latin typeface="Times New Roman" panose="02020603050405020304" pitchFamily="18" charset="0"/>
                <a:cs typeface="Times New Roman" panose="02020603050405020304" pitchFamily="18" charset="0"/>
              </a:rPr>
              <a:t>trains my hands for battle;</a:t>
            </a:r>
            <a:r>
              <a:rPr lang="en-GB" sz="2400" i="1" dirty="0">
                <a:solidFill>
                  <a:schemeClr val="bg1">
                    <a:lumMod val="25000"/>
                  </a:schemeClr>
                </a:solidFill>
                <a:latin typeface="Times New Roman" panose="02020603050405020304" pitchFamily="18" charset="0"/>
                <a:cs typeface="Times New Roman" panose="02020603050405020304" pitchFamily="18" charset="0"/>
              </a:rPr>
              <a:t> He </a:t>
            </a:r>
            <a:r>
              <a:rPr lang="en-GB" sz="2400" b="0" i="1" u="none" strike="noStrike" dirty="0">
                <a:solidFill>
                  <a:schemeClr val="bg1">
                    <a:lumMod val="25000"/>
                  </a:schemeClr>
                </a:solidFill>
                <a:effectLst/>
                <a:latin typeface="Times New Roman" panose="02020603050405020304" pitchFamily="18" charset="0"/>
                <a:cs typeface="Times New Roman" panose="02020603050405020304" pitchFamily="18" charset="0"/>
              </a:rPr>
              <a:t>strengthens my arm to draw a bronze bow. [7]</a:t>
            </a:r>
          </a:p>
        </p:txBody>
      </p:sp>
      <p:sp>
        <p:nvSpPr>
          <p:cNvPr id="2" name="TextBox 1">
            <a:extLst>
              <a:ext uri="{FF2B5EF4-FFF2-40B4-BE49-F238E27FC236}">
                <a16:creationId xmlns:a16="http://schemas.microsoft.com/office/drawing/2014/main" id="{9F56D3B8-BB6A-7A41-A0E5-D6FB7828CDCF}"/>
              </a:ext>
            </a:extLst>
          </p:cNvPr>
          <p:cNvSpPr txBox="1"/>
          <p:nvPr/>
        </p:nvSpPr>
        <p:spPr>
          <a:xfrm>
            <a:off x="211666" y="836935"/>
            <a:ext cx="9131904" cy="830997"/>
          </a:xfrm>
          <a:prstGeom prst="rect">
            <a:avLst/>
          </a:prstGeom>
          <a:noFill/>
        </p:spPr>
        <p:txBody>
          <a:bodyPr wrap="square" rtlCol="0">
            <a:spAutoFit/>
          </a:bodyPr>
          <a:lstStyle/>
          <a:p>
            <a:r>
              <a:rPr lang="en-GB" sz="2400" b="0" i="1" dirty="0">
                <a:solidFill>
                  <a:schemeClr val="bg1">
                    <a:lumMod val="25000"/>
                  </a:schemeClr>
                </a:solidFill>
                <a:effectLst/>
                <a:latin typeface="Times New Roman" panose="02020603050405020304" pitchFamily="18" charset="0"/>
                <a:cs typeface="Times New Roman" panose="02020603050405020304" pitchFamily="18" charset="0"/>
              </a:rPr>
              <a:t>“When a strong man, fully armed, guards his own mansion, his property is safe.” [</a:t>
            </a:r>
            <a:r>
              <a:rPr lang="en-GB" sz="2400" i="1" dirty="0">
                <a:solidFill>
                  <a:schemeClr val="bg1">
                    <a:lumMod val="25000"/>
                  </a:schemeClr>
                </a:solidFill>
                <a:latin typeface="Times New Roman" panose="02020603050405020304" pitchFamily="18" charset="0"/>
                <a:cs typeface="Times New Roman" panose="02020603050405020304" pitchFamily="18" charset="0"/>
              </a:rPr>
              <a:t>4]</a:t>
            </a:r>
            <a:endParaRPr lang="en-GB" sz="2400" i="1" dirty="0">
              <a:solidFill>
                <a:schemeClr val="bg1">
                  <a:lumMod val="25000"/>
                </a:schemeClr>
              </a:solidFill>
              <a:effectLst/>
              <a:latin typeface="Times New Roman" panose="02020603050405020304" pitchFamily="18" charset="0"/>
              <a:cs typeface="Times New Roman" panose="02020603050405020304" pitchFamily="18" charset="0"/>
            </a:endParaRPr>
          </a:p>
        </p:txBody>
      </p:sp>
      <p:pic>
        <p:nvPicPr>
          <p:cNvPr id="3" name="Picture 6">
            <a:extLst>
              <a:ext uri="{FF2B5EF4-FFF2-40B4-BE49-F238E27FC236}">
                <a16:creationId xmlns:a16="http://schemas.microsoft.com/office/drawing/2014/main" id="{1362FD55-46C3-0F4E-A5B1-94BB174086CF}"/>
              </a:ext>
            </a:extLst>
          </p:cNvPr>
          <p:cNvPicPr>
            <a:picLocks noChangeAspect="1"/>
          </p:cNvPicPr>
          <p:nvPr/>
        </p:nvPicPr>
        <p:blipFill rotWithShape="1">
          <a:blip r:embed="rId4"/>
          <a:srcRect/>
          <a:stretch/>
        </p:blipFill>
        <p:spPr>
          <a:xfrm>
            <a:off x="9836614" y="210021"/>
            <a:ext cx="2143717" cy="3945491"/>
          </a:xfrm>
          <a:prstGeom prst="rect">
            <a:avLst/>
          </a:prstGeom>
          <a:ln w="38100" cap="sq">
            <a:solidFill>
              <a:srgbClr val="000000"/>
            </a:solidFill>
            <a:prstDash val="solid"/>
            <a:miter lim="800000"/>
          </a:ln>
          <a:effectLst>
            <a:outerShdw blurRad="50800" dist="38100" dir="2700000" algn="tl" rotWithShape="0">
              <a:srgbClr val="000000">
                <a:alpha val="43000"/>
              </a:srgbClr>
            </a:outerShdw>
          </a:effectLst>
        </p:spPr>
      </p:pic>
      <p:sp>
        <p:nvSpPr>
          <p:cNvPr id="5" name="TextBox 4">
            <a:extLst>
              <a:ext uri="{FF2B5EF4-FFF2-40B4-BE49-F238E27FC236}">
                <a16:creationId xmlns:a16="http://schemas.microsoft.com/office/drawing/2014/main" id="{62E2F476-C4DB-1D4A-9DB3-B57C26B79802}"/>
              </a:ext>
            </a:extLst>
          </p:cNvPr>
          <p:cNvSpPr txBox="1"/>
          <p:nvPr/>
        </p:nvSpPr>
        <p:spPr>
          <a:xfrm>
            <a:off x="9836614" y="4258847"/>
            <a:ext cx="1867802" cy="646331"/>
          </a:xfrm>
          <a:prstGeom prst="rect">
            <a:avLst/>
          </a:prstGeom>
          <a:noFill/>
        </p:spPr>
        <p:txBody>
          <a:bodyPr wrap="square" rtlCol="0">
            <a:spAutoFit/>
          </a:bodyPr>
          <a:lstStyle/>
          <a:p>
            <a:pPr algn="l"/>
            <a:r>
              <a:rPr lang="en-GB" i="1" dirty="0">
                <a:solidFill>
                  <a:schemeClr val="bg1">
                    <a:lumMod val="25000"/>
                  </a:schemeClr>
                </a:solidFill>
                <a:latin typeface="Times New Roman" panose="02020603050405020304" pitchFamily="18" charset="0"/>
                <a:cs typeface="Times New Roman" panose="02020603050405020304" pitchFamily="18" charset="0"/>
              </a:rPr>
              <a:t>Fig. 1 – Depiction of St. Paul, 1426.</a:t>
            </a:r>
            <a:endParaRPr lang="en-US" i="1" dirty="0">
              <a:solidFill>
                <a:schemeClr val="bg1">
                  <a:lumMod val="25000"/>
                </a:schemeClr>
              </a:solidFill>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274444048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3" presetClass="emph" presetSubtype="2" fill="hold" grpId="0" nodeType="clickEffect">
                                  <p:stCondLst>
                                    <p:cond delay="0"/>
                                  </p:stCondLst>
                                  <p:childTnLst>
                                    <p:animClr clrSpc="rgb" dir="cw">
                                      <p:cBhvr override="childStyle">
                                        <p:cTn id="6" dur="2000" fill="hold"/>
                                        <p:tgtEl>
                                          <p:spTgt spid="8"/>
                                        </p:tgtEl>
                                        <p:attrNameLst>
                                          <p:attrName>style.color</p:attrName>
                                        </p:attrNameLst>
                                      </p:cBhvr>
                                      <p:to>
                                        <a:srgbClr val="FFFFFF"/>
                                      </p:to>
                                    </p:animClr>
                                  </p:childTnLst>
                                </p:cTn>
                              </p:par>
                            </p:childTnLst>
                          </p:cTn>
                        </p:par>
                      </p:childTnLst>
                    </p:cTn>
                  </p:par>
                  <p:par>
                    <p:cTn id="7" fill="hold">
                      <p:stCondLst>
                        <p:cond delay="indefinite"/>
                      </p:stCondLst>
                      <p:childTnLst>
                        <p:par>
                          <p:cTn id="8" fill="hold">
                            <p:stCondLst>
                              <p:cond delay="0"/>
                            </p:stCondLst>
                            <p:childTnLst>
                              <p:par>
                                <p:cTn id="9" presetID="3" presetClass="emph" presetSubtype="2" fill="hold" grpId="1" nodeType="clickEffect">
                                  <p:stCondLst>
                                    <p:cond delay="0"/>
                                  </p:stCondLst>
                                  <p:childTnLst>
                                    <p:animClr clrSpc="rgb" dir="cw">
                                      <p:cBhvr override="childStyle">
                                        <p:cTn id="10" dur="2000" fill="hold"/>
                                        <p:tgtEl>
                                          <p:spTgt spid="8"/>
                                        </p:tgtEl>
                                        <p:attrNameLst>
                                          <p:attrName>style.color</p:attrName>
                                        </p:attrNameLst>
                                      </p:cBhvr>
                                      <p:to>
                                        <a:srgbClr val="3F3F3F"/>
                                      </p:to>
                                    </p:animClr>
                                  </p:childTnLst>
                                </p:cTn>
                              </p:par>
                            </p:childTnLst>
                          </p:cTn>
                        </p:par>
                      </p:childTnLst>
                    </p:cTn>
                  </p:par>
                  <p:par>
                    <p:cTn id="11" fill="hold">
                      <p:stCondLst>
                        <p:cond delay="indefinite"/>
                      </p:stCondLst>
                      <p:childTnLst>
                        <p:par>
                          <p:cTn id="12" fill="hold">
                            <p:stCondLst>
                              <p:cond delay="0"/>
                            </p:stCondLst>
                            <p:childTnLst>
                              <p:par>
                                <p:cTn id="13" presetID="3" presetClass="emph" presetSubtype="2" fill="hold" grpId="0" nodeType="clickEffect">
                                  <p:stCondLst>
                                    <p:cond delay="0"/>
                                  </p:stCondLst>
                                  <p:childTnLst>
                                    <p:animClr clrSpc="rgb" dir="cw">
                                      <p:cBhvr override="childStyle">
                                        <p:cTn id="14" dur="2000" fill="hold"/>
                                        <p:tgtEl>
                                          <p:spTgt spid="2"/>
                                        </p:tgtEl>
                                        <p:attrNameLst>
                                          <p:attrName>style.color</p:attrName>
                                        </p:attrNameLst>
                                      </p:cBhvr>
                                      <p:to>
                                        <a:srgbClr val="FFFFFF"/>
                                      </p:to>
                                    </p:animClr>
                                  </p:childTnLst>
                                </p:cTn>
                              </p:par>
                            </p:childTnLst>
                          </p:cTn>
                        </p:par>
                      </p:childTnLst>
                    </p:cTn>
                  </p:par>
                  <p:par>
                    <p:cTn id="15" fill="hold">
                      <p:stCondLst>
                        <p:cond delay="indefinite"/>
                      </p:stCondLst>
                      <p:childTnLst>
                        <p:par>
                          <p:cTn id="16" fill="hold">
                            <p:stCondLst>
                              <p:cond delay="0"/>
                            </p:stCondLst>
                            <p:childTnLst>
                              <p:par>
                                <p:cTn id="17" presetID="3" presetClass="emph" presetSubtype="2" fill="hold" grpId="1" nodeType="clickEffect">
                                  <p:stCondLst>
                                    <p:cond delay="0"/>
                                  </p:stCondLst>
                                  <p:childTnLst>
                                    <p:animClr clrSpc="rgb" dir="cw">
                                      <p:cBhvr override="childStyle">
                                        <p:cTn id="18" dur="2000" fill="hold"/>
                                        <p:tgtEl>
                                          <p:spTgt spid="2"/>
                                        </p:tgtEl>
                                        <p:attrNameLst>
                                          <p:attrName>style.color</p:attrName>
                                        </p:attrNameLst>
                                      </p:cBhvr>
                                      <p:to>
                                        <a:srgbClr val="3F3F3F"/>
                                      </p:to>
                                    </p:animClr>
                                  </p:childTnLst>
                                </p:cTn>
                              </p:par>
                            </p:childTnLst>
                          </p:cTn>
                        </p:par>
                      </p:childTnLst>
                    </p:cTn>
                  </p:par>
                  <p:par>
                    <p:cTn id="19" fill="hold">
                      <p:stCondLst>
                        <p:cond delay="indefinite"/>
                      </p:stCondLst>
                      <p:childTnLst>
                        <p:par>
                          <p:cTn id="20" fill="hold">
                            <p:stCondLst>
                              <p:cond delay="0"/>
                            </p:stCondLst>
                            <p:childTnLst>
                              <p:par>
                                <p:cTn id="21" presetID="3" presetClass="emph" presetSubtype="2" fill="hold" grpId="0" nodeType="clickEffect">
                                  <p:stCondLst>
                                    <p:cond delay="0"/>
                                  </p:stCondLst>
                                  <p:childTnLst>
                                    <p:animClr clrSpc="rgb" dir="cw">
                                      <p:cBhvr override="childStyle">
                                        <p:cTn id="22" dur="2000" fill="hold"/>
                                        <p:tgtEl>
                                          <p:spTgt spid="9"/>
                                        </p:tgtEl>
                                        <p:attrNameLst>
                                          <p:attrName>style.color</p:attrName>
                                        </p:attrNameLst>
                                      </p:cBhvr>
                                      <p:to>
                                        <a:srgbClr val="FFFFFF"/>
                                      </p:to>
                                    </p:animClr>
                                  </p:childTnLst>
                                </p:cTn>
                              </p:par>
                            </p:childTnLst>
                          </p:cTn>
                        </p:par>
                      </p:childTnLst>
                    </p:cTn>
                  </p:par>
                  <p:par>
                    <p:cTn id="23" fill="hold">
                      <p:stCondLst>
                        <p:cond delay="indefinite"/>
                      </p:stCondLst>
                      <p:childTnLst>
                        <p:par>
                          <p:cTn id="24" fill="hold">
                            <p:stCondLst>
                              <p:cond delay="0"/>
                            </p:stCondLst>
                            <p:childTnLst>
                              <p:par>
                                <p:cTn id="25" presetID="3" presetClass="emph" presetSubtype="2" fill="hold" grpId="1" nodeType="clickEffect">
                                  <p:stCondLst>
                                    <p:cond delay="0"/>
                                  </p:stCondLst>
                                  <p:childTnLst>
                                    <p:animClr clrSpc="rgb" dir="cw">
                                      <p:cBhvr override="childStyle">
                                        <p:cTn id="26" dur="2000" fill="hold"/>
                                        <p:tgtEl>
                                          <p:spTgt spid="9"/>
                                        </p:tgtEl>
                                        <p:attrNameLst>
                                          <p:attrName>style.color</p:attrName>
                                        </p:attrNameLst>
                                      </p:cBhvr>
                                      <p:to>
                                        <a:srgbClr val="3F3F3F"/>
                                      </p:to>
                                    </p:animClr>
                                  </p:childTnLst>
                                </p:cTn>
                              </p:par>
                            </p:childTnLst>
                          </p:cTn>
                        </p:par>
                      </p:childTnLst>
                    </p:cTn>
                  </p:par>
                  <p:par>
                    <p:cTn id="27" fill="hold">
                      <p:stCondLst>
                        <p:cond delay="indefinite"/>
                      </p:stCondLst>
                      <p:childTnLst>
                        <p:par>
                          <p:cTn id="28" fill="hold">
                            <p:stCondLst>
                              <p:cond delay="0"/>
                            </p:stCondLst>
                            <p:childTnLst>
                              <p:par>
                                <p:cTn id="29" presetID="3" presetClass="emph" presetSubtype="2" fill="hold" grpId="0" nodeType="clickEffect">
                                  <p:stCondLst>
                                    <p:cond delay="0"/>
                                  </p:stCondLst>
                                  <p:childTnLst>
                                    <p:animClr clrSpc="rgb" dir="cw">
                                      <p:cBhvr override="childStyle">
                                        <p:cTn id="30" dur="2000" fill="hold"/>
                                        <p:tgtEl>
                                          <p:spTgt spid="11"/>
                                        </p:tgtEl>
                                        <p:attrNameLst>
                                          <p:attrName>style.color</p:attrName>
                                        </p:attrNameLst>
                                      </p:cBhvr>
                                      <p:to>
                                        <a:srgbClr val="FFFFFF"/>
                                      </p:to>
                                    </p:animClr>
                                  </p:childTnLst>
                                </p:cTn>
                              </p:par>
                            </p:childTnLst>
                          </p:cTn>
                        </p:par>
                      </p:childTnLst>
                    </p:cTn>
                  </p:par>
                  <p:par>
                    <p:cTn id="31" fill="hold">
                      <p:stCondLst>
                        <p:cond delay="indefinite"/>
                      </p:stCondLst>
                      <p:childTnLst>
                        <p:par>
                          <p:cTn id="32" fill="hold">
                            <p:stCondLst>
                              <p:cond delay="0"/>
                            </p:stCondLst>
                            <p:childTnLst>
                              <p:par>
                                <p:cTn id="33" presetID="3" presetClass="emph" presetSubtype="2" fill="hold" grpId="1" nodeType="clickEffect">
                                  <p:stCondLst>
                                    <p:cond delay="0"/>
                                  </p:stCondLst>
                                  <p:childTnLst>
                                    <p:animClr clrSpc="rgb" dir="cw">
                                      <p:cBhvr override="childStyle">
                                        <p:cTn id="34" dur="2000" fill="hold"/>
                                        <p:tgtEl>
                                          <p:spTgt spid="11"/>
                                        </p:tgtEl>
                                        <p:attrNameLst>
                                          <p:attrName>style.color</p:attrName>
                                        </p:attrNameLst>
                                      </p:cBhvr>
                                      <p:to>
                                        <a:srgbClr val="3F3F3F"/>
                                      </p:to>
                                    </p:animClr>
                                  </p:childTnLst>
                                </p:cTn>
                              </p:par>
                            </p:childTnLst>
                          </p:cTn>
                        </p:par>
                      </p:childTnLst>
                    </p:cTn>
                  </p:par>
                  <p:par>
                    <p:cTn id="35" fill="hold">
                      <p:stCondLst>
                        <p:cond delay="indefinite"/>
                      </p:stCondLst>
                      <p:childTnLst>
                        <p:par>
                          <p:cTn id="36" fill="hold">
                            <p:stCondLst>
                              <p:cond delay="0"/>
                            </p:stCondLst>
                            <p:childTnLst>
                              <p:par>
                                <p:cTn id="37" presetID="3" presetClass="emph" presetSubtype="2" fill="hold" grpId="0" nodeType="clickEffect">
                                  <p:stCondLst>
                                    <p:cond delay="0"/>
                                  </p:stCondLst>
                                  <p:childTnLst>
                                    <p:animClr clrSpc="rgb" dir="cw">
                                      <p:cBhvr override="childStyle">
                                        <p:cTn id="38" dur="2000" fill="hold"/>
                                        <p:tgtEl>
                                          <p:spTgt spid="19"/>
                                        </p:tgtEl>
                                        <p:attrNameLst>
                                          <p:attrName>style.color</p:attrName>
                                        </p:attrNameLst>
                                      </p:cBhvr>
                                      <p:to>
                                        <a:srgbClr val="FFFFFF"/>
                                      </p:to>
                                    </p:animClr>
                                  </p:childTnLst>
                                </p:cTn>
                              </p:par>
                            </p:childTnLst>
                          </p:cTn>
                        </p:par>
                      </p:childTnLst>
                    </p:cTn>
                  </p:par>
                  <p:par>
                    <p:cTn id="39" fill="hold">
                      <p:stCondLst>
                        <p:cond delay="indefinite"/>
                      </p:stCondLst>
                      <p:childTnLst>
                        <p:par>
                          <p:cTn id="40" fill="hold">
                            <p:stCondLst>
                              <p:cond delay="0"/>
                            </p:stCondLst>
                            <p:childTnLst>
                              <p:par>
                                <p:cTn id="41" presetID="3" presetClass="emph" presetSubtype="2" fill="hold" grpId="1" nodeType="clickEffect">
                                  <p:stCondLst>
                                    <p:cond delay="0"/>
                                  </p:stCondLst>
                                  <p:childTnLst>
                                    <p:animClr clrSpc="rgb" dir="cw">
                                      <p:cBhvr override="childStyle">
                                        <p:cTn id="42" dur="2000" fill="hold"/>
                                        <p:tgtEl>
                                          <p:spTgt spid="19"/>
                                        </p:tgtEl>
                                        <p:attrNameLst>
                                          <p:attrName>style.color</p:attrName>
                                        </p:attrNameLst>
                                      </p:cBhvr>
                                      <p:to>
                                        <a:srgbClr val="3F3F3F"/>
                                      </p:to>
                                    </p:animClr>
                                  </p:childTnLst>
                                </p:cTn>
                              </p:par>
                            </p:childTnLst>
                          </p:cTn>
                        </p:par>
                      </p:childTnLst>
                    </p:cTn>
                  </p:par>
                  <p:par>
                    <p:cTn id="43" fill="hold">
                      <p:stCondLst>
                        <p:cond delay="indefinite"/>
                      </p:stCondLst>
                      <p:childTnLst>
                        <p:par>
                          <p:cTn id="44" fill="hold">
                            <p:stCondLst>
                              <p:cond delay="0"/>
                            </p:stCondLst>
                            <p:childTnLst>
                              <p:par>
                                <p:cTn id="45" presetID="3" presetClass="emph" presetSubtype="2" fill="hold" grpId="0" nodeType="clickEffect">
                                  <p:stCondLst>
                                    <p:cond delay="0"/>
                                  </p:stCondLst>
                                  <p:childTnLst>
                                    <p:animClr clrSpc="rgb" dir="cw">
                                      <p:cBhvr override="childStyle">
                                        <p:cTn id="46" dur="2000" fill="hold"/>
                                        <p:tgtEl>
                                          <p:spTgt spid="15"/>
                                        </p:tgtEl>
                                        <p:attrNameLst>
                                          <p:attrName>style.color</p:attrName>
                                        </p:attrNameLst>
                                      </p:cBhvr>
                                      <p:to>
                                        <a:srgbClr val="FFFFFF"/>
                                      </p:to>
                                    </p:animClr>
                                  </p:childTnLst>
                                </p:cTn>
                              </p:par>
                            </p:childTnLst>
                          </p:cTn>
                        </p:par>
                      </p:childTnLst>
                    </p:cTn>
                  </p:par>
                  <p:par>
                    <p:cTn id="47" fill="hold">
                      <p:stCondLst>
                        <p:cond delay="indefinite"/>
                      </p:stCondLst>
                      <p:childTnLst>
                        <p:par>
                          <p:cTn id="48" fill="hold">
                            <p:stCondLst>
                              <p:cond delay="0"/>
                            </p:stCondLst>
                            <p:childTnLst>
                              <p:par>
                                <p:cTn id="49" presetID="3" presetClass="emph" presetSubtype="2" fill="hold" grpId="1" nodeType="clickEffect">
                                  <p:stCondLst>
                                    <p:cond delay="0"/>
                                  </p:stCondLst>
                                  <p:childTnLst>
                                    <p:animClr clrSpc="rgb" dir="cw">
                                      <p:cBhvr override="childStyle">
                                        <p:cTn id="50" dur="2000" fill="hold"/>
                                        <p:tgtEl>
                                          <p:spTgt spid="15"/>
                                        </p:tgtEl>
                                        <p:attrNameLst>
                                          <p:attrName>style.color</p:attrName>
                                        </p:attrNameLst>
                                      </p:cBhvr>
                                      <p:to>
                                        <a:srgbClr val="3F3F3F"/>
                                      </p:to>
                                    </p:animClr>
                                  </p:childTnLst>
                                </p:cTn>
                              </p:par>
                            </p:childTnLst>
                          </p:cTn>
                        </p:par>
                      </p:childTnLst>
                    </p:cTn>
                  </p:par>
                  <p:par>
                    <p:cTn id="51" fill="hold">
                      <p:stCondLst>
                        <p:cond delay="indefinite"/>
                      </p:stCondLst>
                      <p:childTnLst>
                        <p:par>
                          <p:cTn id="52" fill="hold">
                            <p:stCondLst>
                              <p:cond delay="0"/>
                            </p:stCondLst>
                            <p:childTnLst>
                              <p:par>
                                <p:cTn id="53" presetID="3" presetClass="emph" presetSubtype="2" fill="hold" grpId="0" nodeType="clickEffect">
                                  <p:stCondLst>
                                    <p:cond delay="0"/>
                                  </p:stCondLst>
                                  <p:childTnLst>
                                    <p:animClr clrSpc="rgb" dir="cw">
                                      <p:cBhvr override="childStyle">
                                        <p:cTn id="54" dur="2000" fill="hold"/>
                                        <p:tgtEl>
                                          <p:spTgt spid="17"/>
                                        </p:tgtEl>
                                        <p:attrNameLst>
                                          <p:attrName>style.color</p:attrName>
                                        </p:attrNameLst>
                                      </p:cBhvr>
                                      <p:to>
                                        <a:srgbClr val="FFFFFF"/>
                                      </p:to>
                                    </p:animClr>
                                  </p:childTnLst>
                                </p:cTn>
                              </p:par>
                            </p:childTnLst>
                          </p:cTn>
                        </p:par>
                      </p:childTnLst>
                    </p:cTn>
                  </p:par>
                  <p:par>
                    <p:cTn id="55" fill="hold">
                      <p:stCondLst>
                        <p:cond delay="indefinite"/>
                      </p:stCondLst>
                      <p:childTnLst>
                        <p:par>
                          <p:cTn id="56" fill="hold">
                            <p:stCondLst>
                              <p:cond delay="0"/>
                            </p:stCondLst>
                            <p:childTnLst>
                              <p:par>
                                <p:cTn id="57" presetID="3" presetClass="emph" presetSubtype="2" fill="hold" grpId="1" nodeType="clickEffect">
                                  <p:stCondLst>
                                    <p:cond delay="0"/>
                                  </p:stCondLst>
                                  <p:childTnLst>
                                    <p:animClr clrSpc="rgb" dir="cw">
                                      <p:cBhvr override="childStyle">
                                        <p:cTn id="58" dur="2000" fill="hold"/>
                                        <p:tgtEl>
                                          <p:spTgt spid="17"/>
                                        </p:tgtEl>
                                        <p:attrNameLst>
                                          <p:attrName>style.color</p:attrName>
                                        </p:attrNameLst>
                                      </p:cBhvr>
                                      <p:to>
                                        <a:srgbClr val="3F3F3F"/>
                                      </p:to>
                                    </p:animClr>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8" grpId="0"/>
      <p:bldP spid="8" grpId="1"/>
      <p:bldP spid="9" grpId="0"/>
      <p:bldP spid="9" grpId="1"/>
      <p:bldP spid="11" grpId="0"/>
      <p:bldP spid="11" grpId="1"/>
      <p:bldP spid="15" grpId="0"/>
      <p:bldP spid="15" grpId="1"/>
      <p:bldP spid="17" grpId="0"/>
      <p:bldP spid="17" grpId="1"/>
      <p:bldP spid="19" grpId="0"/>
      <p:bldP spid="19" grpId="1"/>
      <p:bldP spid="2" grpId="0"/>
      <p:bldP spid="2" grpId="1"/>
    </p:bldLst>
  </p:timing>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tx2">
            <a:lumMod val="50000"/>
          </a:schemeClr>
        </a:solidFill>
        <a:effectLst/>
      </p:bgPr>
    </p:bg>
    <p:spTree>
      <p:nvGrpSpPr>
        <p:cNvPr id="1" name=""/>
        <p:cNvGrpSpPr/>
        <p:nvPr/>
      </p:nvGrpSpPr>
      <p:grpSpPr>
        <a:xfrm>
          <a:off x="0" y="0"/>
          <a:ext cx="0" cy="0"/>
          <a:chOff x="0" y="0"/>
          <a:chExt cx="0" cy="0"/>
        </a:xfrm>
      </p:grpSpPr>
      <p:pic>
        <p:nvPicPr>
          <p:cNvPr id="4" name="Picture 4">
            <a:extLst>
              <a:ext uri="{FF2B5EF4-FFF2-40B4-BE49-F238E27FC236}">
                <a16:creationId xmlns:a16="http://schemas.microsoft.com/office/drawing/2014/main" id="{B5862E14-4541-764E-A530-D2F35EF09800}"/>
              </a:ext>
            </a:extLst>
          </p:cNvPr>
          <p:cNvPicPr>
            <a:picLocks noChangeAspect="1"/>
          </p:cNvPicPr>
          <p:nvPr/>
        </p:nvPicPr>
        <p:blipFill>
          <a:blip r:embed="rId3"/>
          <a:stretch>
            <a:fillRect/>
          </a:stretch>
        </p:blipFill>
        <p:spPr>
          <a:xfrm>
            <a:off x="10325648" y="5008513"/>
            <a:ext cx="1654685" cy="1655763"/>
          </a:xfrm>
          <a:prstGeom prst="rect">
            <a:avLst/>
          </a:prstGeom>
        </p:spPr>
      </p:pic>
      <p:sp>
        <p:nvSpPr>
          <p:cNvPr id="2" name="TextBox 1">
            <a:extLst>
              <a:ext uri="{FF2B5EF4-FFF2-40B4-BE49-F238E27FC236}">
                <a16:creationId xmlns:a16="http://schemas.microsoft.com/office/drawing/2014/main" id="{7E31C5D9-1519-664A-AF56-5FF9ADD03114}"/>
              </a:ext>
            </a:extLst>
          </p:cNvPr>
          <p:cNvSpPr txBox="1"/>
          <p:nvPr/>
        </p:nvSpPr>
        <p:spPr>
          <a:xfrm>
            <a:off x="211667" y="193724"/>
            <a:ext cx="8964934" cy="523220"/>
          </a:xfrm>
          <a:prstGeom prst="rect">
            <a:avLst/>
          </a:prstGeom>
          <a:noFill/>
        </p:spPr>
        <p:txBody>
          <a:bodyPr wrap="square" rtlCol="0">
            <a:spAutoFit/>
          </a:bodyPr>
          <a:ls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a:r>
              <a:rPr lang="en-GB" sz="2800" b="1" dirty="0">
                <a:solidFill>
                  <a:schemeClr val="bg1">
                    <a:lumMod val="25000"/>
                  </a:schemeClr>
                </a:solidFill>
                <a:latin typeface="Times New Roman" panose="02020603050405020304" pitchFamily="18" charset="0"/>
              </a:rPr>
              <a:t>The </a:t>
            </a:r>
            <a:r>
              <a:rPr lang="en-GB" sz="2800" b="1" i="0" kern="1200" dirty="0">
                <a:solidFill>
                  <a:schemeClr val="bg1">
                    <a:lumMod val="25000"/>
                  </a:schemeClr>
                </a:solidFill>
                <a:effectLst/>
                <a:latin typeface="Times New Roman" panose="02020603050405020304" pitchFamily="18" charset="0"/>
                <a:ea typeface="+mn-ea"/>
                <a:cs typeface="+mn-cs"/>
              </a:rPr>
              <a:t>Catechism of the Catholic Church</a:t>
            </a:r>
            <a:endParaRPr lang="en-GB" sz="2800" b="1" dirty="0">
              <a:solidFill>
                <a:schemeClr val="bg1">
                  <a:lumMod val="25000"/>
                </a:schemeClr>
              </a:solidFill>
              <a:effectLst/>
              <a:latin typeface="Times New Roman" panose="020F0502020204030204" pitchFamily="34" charset="0"/>
            </a:endParaRPr>
          </a:p>
        </p:txBody>
      </p:sp>
      <p:sp>
        <p:nvSpPr>
          <p:cNvPr id="3" name="TextBox 2">
            <a:extLst>
              <a:ext uri="{FF2B5EF4-FFF2-40B4-BE49-F238E27FC236}">
                <a16:creationId xmlns:a16="http://schemas.microsoft.com/office/drawing/2014/main" id="{AE16CAE4-EDD0-E849-84AE-05A466223986}"/>
              </a:ext>
            </a:extLst>
          </p:cNvPr>
          <p:cNvSpPr txBox="1"/>
          <p:nvPr/>
        </p:nvSpPr>
        <p:spPr>
          <a:xfrm>
            <a:off x="211666" y="1031364"/>
            <a:ext cx="11768667" cy="2677656"/>
          </a:xfrm>
          <a:prstGeom prst="rect">
            <a:avLst/>
          </a:prstGeom>
          <a:noFill/>
        </p:spPr>
        <p:txBody>
          <a:bodyPr wrap="square" rtlCol="0">
            <a:spAutoFit/>
          </a:bodyPr>
          <a:lstStyle/>
          <a:p>
            <a:r>
              <a:rPr lang="en-GB" sz="2400" b="0" i="1" dirty="0">
                <a:solidFill>
                  <a:schemeClr val="bg1">
                    <a:lumMod val="25000"/>
                  </a:schemeClr>
                </a:solidFill>
                <a:effectLst/>
                <a:latin typeface="Times New Roman" panose="02020603050405020304" pitchFamily="18" charset="0"/>
                <a:cs typeface="Times New Roman" panose="02020603050405020304" pitchFamily="18" charset="0"/>
              </a:rPr>
              <a:t>Love toward oneself remains a fundamental principle of morality. Therefore it is legitimate to insist on respect for one's own right to life. Someone who defends his life is not guilty of murder even if he is forced to deal his aggressor a lethal blow:</a:t>
            </a:r>
            <a:endParaRPr lang="en-GB" sz="2400" i="1" dirty="0">
              <a:solidFill>
                <a:schemeClr val="bg1">
                  <a:lumMod val="25000"/>
                </a:schemeClr>
              </a:solidFill>
              <a:effectLst/>
              <a:latin typeface="Times New Roman" panose="02020603050405020304" pitchFamily="18" charset="0"/>
              <a:cs typeface="Times New Roman" panose="02020603050405020304" pitchFamily="18" charset="0"/>
            </a:endParaRPr>
          </a:p>
          <a:p>
            <a:r>
              <a:rPr lang="en-GB" sz="2400" b="0" i="1" dirty="0">
                <a:solidFill>
                  <a:schemeClr val="bg1">
                    <a:lumMod val="25000"/>
                  </a:schemeClr>
                </a:solidFill>
                <a:effectLst/>
                <a:latin typeface="Times New Roman" panose="02020603050405020304" pitchFamily="18" charset="0"/>
                <a:cs typeface="Times New Roman" panose="02020603050405020304" pitchFamily="18" charset="0"/>
              </a:rPr>
              <a:t>If a man in self-defense uses more than necessary violence, it will be unlawful: whereas if he repels force with moderation, his defense will be lawful. . . . Nor is it necessary for salvation that a man omit the act of moderate self-defense to avoid killing the other man, since one is bound to take more care of one's own life than of another’s. [</a:t>
            </a:r>
            <a:r>
              <a:rPr lang="en-GB" sz="2400" i="1" dirty="0">
                <a:solidFill>
                  <a:schemeClr val="bg1">
                    <a:lumMod val="25000"/>
                  </a:schemeClr>
                </a:solidFill>
                <a:latin typeface="Times New Roman" panose="02020603050405020304" pitchFamily="18" charset="0"/>
                <a:cs typeface="Times New Roman" panose="02020603050405020304" pitchFamily="18" charset="0"/>
              </a:rPr>
              <a:t>10]</a:t>
            </a:r>
            <a:endParaRPr lang="en-GB" sz="2400" i="1" dirty="0">
              <a:solidFill>
                <a:schemeClr val="bg1">
                  <a:lumMod val="25000"/>
                </a:schemeClr>
              </a:solidFill>
              <a:effectLst/>
              <a:latin typeface="Times New Roman" panose="02020603050405020304" pitchFamily="18" charset="0"/>
              <a:cs typeface="Times New Roman" panose="02020603050405020304" pitchFamily="18" charset="0"/>
            </a:endParaRPr>
          </a:p>
        </p:txBody>
      </p:sp>
      <p:sp>
        <p:nvSpPr>
          <p:cNvPr id="9" name="TextBox 8">
            <a:extLst>
              <a:ext uri="{FF2B5EF4-FFF2-40B4-BE49-F238E27FC236}">
                <a16:creationId xmlns:a16="http://schemas.microsoft.com/office/drawing/2014/main" id="{75443BB9-98A1-C442-9D4C-5F2F225D4C76}"/>
              </a:ext>
            </a:extLst>
          </p:cNvPr>
          <p:cNvSpPr txBox="1"/>
          <p:nvPr/>
        </p:nvSpPr>
        <p:spPr>
          <a:xfrm>
            <a:off x="211666" y="4023440"/>
            <a:ext cx="9736668" cy="1938992"/>
          </a:xfrm>
          <a:prstGeom prst="rect">
            <a:avLst/>
          </a:prstGeom>
          <a:noFill/>
        </p:spPr>
        <p:txBody>
          <a:bodyPr wrap="square" rtlCol="0">
            <a:spAutoFit/>
          </a:bodyPr>
          <a:lstStyle/>
          <a:p>
            <a:r>
              <a:rPr lang="en-GB" sz="2400" b="0" i="1" dirty="0">
                <a:solidFill>
                  <a:schemeClr val="bg1">
                    <a:lumMod val="25000"/>
                  </a:schemeClr>
                </a:solidFill>
                <a:effectLst/>
                <a:latin typeface="Times New Roman" panose="02020603050405020304" pitchFamily="18" charset="0"/>
                <a:cs typeface="Times New Roman" panose="02020603050405020304" pitchFamily="18" charset="0"/>
              </a:rPr>
              <a:t>Legitimate defense can be not only a right but a grave duty for one who is responsible for the lives of others. The defense of the common good requires that an unjust aggressor be rendered unable to cause harm. For this reason, those who legitimately hold authority also have the right to use arms to repel aggressors against the civil community entrusted to their responsibility. [11]</a:t>
            </a:r>
            <a:endParaRPr lang="en-GB" sz="2400" i="1" dirty="0">
              <a:solidFill>
                <a:schemeClr val="bg1">
                  <a:lumMod val="25000"/>
                </a:schemeClr>
              </a:solidFill>
              <a:effectLst/>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301581112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3" presetClass="emph" presetSubtype="2" fill="hold" grpId="0" nodeType="clickEffect">
                                  <p:stCondLst>
                                    <p:cond delay="0"/>
                                  </p:stCondLst>
                                  <p:childTnLst>
                                    <p:animClr clrSpc="rgb" dir="cw">
                                      <p:cBhvr override="childStyle">
                                        <p:cTn id="6" dur="2000" fill="hold"/>
                                        <p:tgtEl>
                                          <p:spTgt spid="2"/>
                                        </p:tgtEl>
                                        <p:attrNameLst>
                                          <p:attrName>style.color</p:attrName>
                                        </p:attrNameLst>
                                      </p:cBhvr>
                                      <p:to>
                                        <a:srgbClr val="FFFFFF"/>
                                      </p:to>
                                    </p:animClr>
                                  </p:childTnLst>
                                </p:cTn>
                              </p:par>
                            </p:childTnLst>
                          </p:cTn>
                        </p:par>
                      </p:childTnLst>
                    </p:cTn>
                  </p:par>
                  <p:par>
                    <p:cTn id="7" fill="hold">
                      <p:stCondLst>
                        <p:cond delay="indefinite"/>
                      </p:stCondLst>
                      <p:childTnLst>
                        <p:par>
                          <p:cTn id="8" fill="hold">
                            <p:stCondLst>
                              <p:cond delay="0"/>
                            </p:stCondLst>
                            <p:childTnLst>
                              <p:par>
                                <p:cTn id="9" presetID="3" presetClass="emph" presetSubtype="2" fill="hold" grpId="1" nodeType="clickEffect">
                                  <p:stCondLst>
                                    <p:cond delay="0"/>
                                  </p:stCondLst>
                                  <p:childTnLst>
                                    <p:animClr clrSpc="rgb" dir="cw">
                                      <p:cBhvr override="childStyle">
                                        <p:cTn id="10" dur="2000" fill="hold"/>
                                        <p:tgtEl>
                                          <p:spTgt spid="2"/>
                                        </p:tgtEl>
                                        <p:attrNameLst>
                                          <p:attrName>style.color</p:attrName>
                                        </p:attrNameLst>
                                      </p:cBhvr>
                                      <p:to>
                                        <a:srgbClr val="3F3F3F"/>
                                      </p:to>
                                    </p:animClr>
                                  </p:childTnLst>
                                </p:cTn>
                              </p:par>
                            </p:childTnLst>
                          </p:cTn>
                        </p:par>
                      </p:childTnLst>
                    </p:cTn>
                  </p:par>
                  <p:par>
                    <p:cTn id="11" fill="hold">
                      <p:stCondLst>
                        <p:cond delay="indefinite"/>
                      </p:stCondLst>
                      <p:childTnLst>
                        <p:par>
                          <p:cTn id="12" fill="hold">
                            <p:stCondLst>
                              <p:cond delay="0"/>
                            </p:stCondLst>
                            <p:childTnLst>
                              <p:par>
                                <p:cTn id="13" presetID="3" presetClass="emph" presetSubtype="2" fill="hold" grpId="0" nodeType="clickEffect">
                                  <p:stCondLst>
                                    <p:cond delay="0"/>
                                  </p:stCondLst>
                                  <p:childTnLst>
                                    <p:animClr clrSpc="rgb" dir="cw">
                                      <p:cBhvr override="childStyle">
                                        <p:cTn id="14" dur="2000" fill="hold"/>
                                        <p:tgtEl>
                                          <p:spTgt spid="3"/>
                                        </p:tgtEl>
                                        <p:attrNameLst>
                                          <p:attrName>style.color</p:attrName>
                                        </p:attrNameLst>
                                      </p:cBhvr>
                                      <p:to>
                                        <a:srgbClr val="FFFFFF"/>
                                      </p:to>
                                    </p:animClr>
                                  </p:childTnLst>
                                </p:cTn>
                              </p:par>
                            </p:childTnLst>
                          </p:cTn>
                        </p:par>
                      </p:childTnLst>
                    </p:cTn>
                  </p:par>
                  <p:par>
                    <p:cTn id="15" fill="hold">
                      <p:stCondLst>
                        <p:cond delay="indefinite"/>
                      </p:stCondLst>
                      <p:childTnLst>
                        <p:par>
                          <p:cTn id="16" fill="hold">
                            <p:stCondLst>
                              <p:cond delay="0"/>
                            </p:stCondLst>
                            <p:childTnLst>
                              <p:par>
                                <p:cTn id="17" presetID="3" presetClass="emph" presetSubtype="2" fill="hold" grpId="1" nodeType="clickEffect">
                                  <p:stCondLst>
                                    <p:cond delay="0"/>
                                  </p:stCondLst>
                                  <p:childTnLst>
                                    <p:animClr clrSpc="rgb" dir="cw">
                                      <p:cBhvr override="childStyle">
                                        <p:cTn id="18" dur="2000" fill="hold"/>
                                        <p:tgtEl>
                                          <p:spTgt spid="3"/>
                                        </p:tgtEl>
                                        <p:attrNameLst>
                                          <p:attrName>style.color</p:attrName>
                                        </p:attrNameLst>
                                      </p:cBhvr>
                                      <p:to>
                                        <a:srgbClr val="3F3F3F"/>
                                      </p:to>
                                    </p:animClr>
                                  </p:childTnLst>
                                </p:cTn>
                              </p:par>
                            </p:childTnLst>
                          </p:cTn>
                        </p:par>
                      </p:childTnLst>
                    </p:cTn>
                  </p:par>
                  <p:par>
                    <p:cTn id="19" fill="hold">
                      <p:stCondLst>
                        <p:cond delay="indefinite"/>
                      </p:stCondLst>
                      <p:childTnLst>
                        <p:par>
                          <p:cTn id="20" fill="hold">
                            <p:stCondLst>
                              <p:cond delay="0"/>
                            </p:stCondLst>
                            <p:childTnLst>
                              <p:par>
                                <p:cTn id="21" presetID="3" presetClass="emph" presetSubtype="2" fill="hold" grpId="0" nodeType="clickEffect">
                                  <p:stCondLst>
                                    <p:cond delay="0"/>
                                  </p:stCondLst>
                                  <p:childTnLst>
                                    <p:animClr clrSpc="rgb" dir="cw">
                                      <p:cBhvr override="childStyle">
                                        <p:cTn id="22" dur="2000" fill="hold"/>
                                        <p:tgtEl>
                                          <p:spTgt spid="9"/>
                                        </p:tgtEl>
                                        <p:attrNameLst>
                                          <p:attrName>style.color</p:attrName>
                                        </p:attrNameLst>
                                      </p:cBhvr>
                                      <p:to>
                                        <a:srgbClr val="FFFFFF"/>
                                      </p:to>
                                    </p:animClr>
                                  </p:childTnLst>
                                </p:cTn>
                              </p:par>
                            </p:childTnLst>
                          </p:cTn>
                        </p:par>
                      </p:childTnLst>
                    </p:cTn>
                  </p:par>
                  <p:par>
                    <p:cTn id="23" fill="hold">
                      <p:stCondLst>
                        <p:cond delay="indefinite"/>
                      </p:stCondLst>
                      <p:childTnLst>
                        <p:par>
                          <p:cTn id="24" fill="hold">
                            <p:stCondLst>
                              <p:cond delay="0"/>
                            </p:stCondLst>
                            <p:childTnLst>
                              <p:par>
                                <p:cTn id="25" presetID="3" presetClass="emph" presetSubtype="2" fill="hold" grpId="1" nodeType="clickEffect">
                                  <p:stCondLst>
                                    <p:cond delay="0"/>
                                  </p:stCondLst>
                                  <p:childTnLst>
                                    <p:animClr clrSpc="rgb" dir="cw">
                                      <p:cBhvr override="childStyle">
                                        <p:cTn id="26" dur="2000" fill="hold"/>
                                        <p:tgtEl>
                                          <p:spTgt spid="9"/>
                                        </p:tgtEl>
                                        <p:attrNameLst>
                                          <p:attrName>style.color</p:attrName>
                                        </p:attrNameLst>
                                      </p:cBhvr>
                                      <p:to>
                                        <a:srgbClr val="3F3F3F"/>
                                      </p:to>
                                    </p:animClr>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2" grpId="1"/>
      <p:bldP spid="3" grpId="0"/>
      <p:bldP spid="3" grpId="1"/>
      <p:bldP spid="9" grpId="0"/>
      <p:bldP spid="9" grpId="1"/>
    </p:bldLst>
  </p:timing>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tx2">
            <a:lumMod val="50000"/>
          </a:schemeClr>
        </a:solidFill>
        <a:effectLst/>
      </p:bgPr>
    </p:bg>
    <p:spTree>
      <p:nvGrpSpPr>
        <p:cNvPr id="1" name=""/>
        <p:cNvGrpSpPr/>
        <p:nvPr/>
      </p:nvGrpSpPr>
      <p:grpSpPr>
        <a:xfrm>
          <a:off x="0" y="0"/>
          <a:ext cx="0" cy="0"/>
          <a:chOff x="0" y="0"/>
          <a:chExt cx="0" cy="0"/>
        </a:xfrm>
      </p:grpSpPr>
      <p:pic>
        <p:nvPicPr>
          <p:cNvPr id="4" name="Picture 4">
            <a:extLst>
              <a:ext uri="{FF2B5EF4-FFF2-40B4-BE49-F238E27FC236}">
                <a16:creationId xmlns:a16="http://schemas.microsoft.com/office/drawing/2014/main" id="{B5862E14-4541-764E-A530-D2F35EF09800}"/>
              </a:ext>
            </a:extLst>
          </p:cNvPr>
          <p:cNvPicPr>
            <a:picLocks noChangeAspect="1"/>
          </p:cNvPicPr>
          <p:nvPr/>
        </p:nvPicPr>
        <p:blipFill>
          <a:blip r:embed="rId3"/>
          <a:stretch>
            <a:fillRect/>
          </a:stretch>
        </p:blipFill>
        <p:spPr>
          <a:xfrm>
            <a:off x="10325648" y="5008513"/>
            <a:ext cx="1654685" cy="1655763"/>
          </a:xfrm>
          <a:prstGeom prst="rect">
            <a:avLst/>
          </a:prstGeom>
        </p:spPr>
      </p:pic>
      <p:sp>
        <p:nvSpPr>
          <p:cNvPr id="2" name="TextBox 1">
            <a:extLst>
              <a:ext uri="{FF2B5EF4-FFF2-40B4-BE49-F238E27FC236}">
                <a16:creationId xmlns:a16="http://schemas.microsoft.com/office/drawing/2014/main" id="{7E31C5D9-1519-664A-AF56-5FF9ADD03114}"/>
              </a:ext>
            </a:extLst>
          </p:cNvPr>
          <p:cNvSpPr txBox="1"/>
          <p:nvPr/>
        </p:nvSpPr>
        <p:spPr>
          <a:xfrm>
            <a:off x="211667" y="193724"/>
            <a:ext cx="8964934" cy="523220"/>
          </a:xfrm>
          <a:prstGeom prst="rect">
            <a:avLst/>
          </a:prstGeom>
          <a:noFill/>
        </p:spPr>
        <p:txBody>
          <a:bodyPr wrap="square" rtlCol="0">
            <a:spAutoFit/>
          </a:bodyPr>
          <a:ls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a:r>
              <a:rPr lang="en-GB" sz="2800" b="1" i="0" kern="1200" dirty="0">
                <a:solidFill>
                  <a:schemeClr val="bg1">
                    <a:lumMod val="25000"/>
                  </a:schemeClr>
                </a:solidFill>
                <a:effectLst/>
                <a:latin typeface="Times New Roman" panose="02020603050405020304" pitchFamily="18" charset="0"/>
                <a:ea typeface="+mn-ea"/>
                <a:cs typeface="+mn-cs"/>
              </a:rPr>
              <a:t>Saint Thomas Aquinas</a:t>
            </a:r>
            <a:endParaRPr lang="en-GB" sz="2800" b="1" dirty="0">
              <a:solidFill>
                <a:schemeClr val="bg1">
                  <a:lumMod val="25000"/>
                </a:schemeClr>
              </a:solidFill>
              <a:effectLst/>
              <a:latin typeface="Times New Roman" panose="020F0502020204030204" pitchFamily="34" charset="0"/>
            </a:endParaRPr>
          </a:p>
        </p:txBody>
      </p:sp>
      <p:sp>
        <p:nvSpPr>
          <p:cNvPr id="3" name="TextBox 2">
            <a:extLst>
              <a:ext uri="{FF2B5EF4-FFF2-40B4-BE49-F238E27FC236}">
                <a16:creationId xmlns:a16="http://schemas.microsoft.com/office/drawing/2014/main" id="{6A162A49-8D2E-8A44-B41C-031CA31017D1}"/>
              </a:ext>
            </a:extLst>
          </p:cNvPr>
          <p:cNvSpPr txBox="1"/>
          <p:nvPr/>
        </p:nvSpPr>
        <p:spPr>
          <a:xfrm>
            <a:off x="211665" y="976702"/>
            <a:ext cx="8964934" cy="1938992"/>
          </a:xfrm>
          <a:prstGeom prst="rect">
            <a:avLst/>
          </a:prstGeom>
          <a:noFill/>
        </p:spPr>
        <p:txBody>
          <a:bodyPr wrap="square" rtlCol="0">
            <a:spAutoFit/>
          </a:bodyPr>
          <a:lstStyle/>
          <a:p>
            <a:r>
              <a:rPr lang="en-GB" sz="2400" i="1" dirty="0">
                <a:solidFill>
                  <a:schemeClr val="bg1">
                    <a:lumMod val="25000"/>
                  </a:schemeClr>
                </a:solidFill>
                <a:latin typeface="Times New Roman" panose="02020603050405020304" pitchFamily="18" charset="0"/>
                <a:cs typeface="Times New Roman" panose="02020603050405020304" pitchFamily="18" charset="0"/>
              </a:rPr>
              <a:t>It</a:t>
            </a:r>
            <a:r>
              <a:rPr lang="en-GB" sz="2400" b="0" i="1" dirty="0">
                <a:solidFill>
                  <a:schemeClr val="bg1">
                    <a:lumMod val="25000"/>
                  </a:schemeClr>
                </a:solidFill>
                <a:effectLst/>
                <a:latin typeface="Times New Roman" panose="02020603050405020304" pitchFamily="18" charset="0"/>
                <a:cs typeface="Times New Roman" panose="02020603050405020304" pitchFamily="18" charset="0"/>
              </a:rPr>
              <a:t> is written (Ex. 22:2): "If a thief be found breaking into a house or undermining it, and be wounded so as to die; he that slew him shall not be guilty of blood." Now it is much more lawful to defend one's life than one's house. Therefore neither is a man guilty of murder if he kill another in defense of his own life. [</a:t>
            </a:r>
            <a:r>
              <a:rPr lang="en-GB" sz="2400" i="1" dirty="0">
                <a:solidFill>
                  <a:schemeClr val="bg1">
                    <a:lumMod val="25000"/>
                  </a:schemeClr>
                </a:solidFill>
                <a:latin typeface="Times New Roman" panose="02020603050405020304" pitchFamily="18" charset="0"/>
                <a:cs typeface="Times New Roman" panose="02020603050405020304" pitchFamily="18" charset="0"/>
              </a:rPr>
              <a:t>12]</a:t>
            </a:r>
            <a:endParaRPr lang="en-GB" sz="2400" i="1" dirty="0">
              <a:solidFill>
                <a:schemeClr val="bg1">
                  <a:lumMod val="25000"/>
                </a:schemeClr>
              </a:solidFill>
              <a:effectLst/>
              <a:latin typeface="Times New Roman" panose="02020603050405020304" pitchFamily="18" charset="0"/>
              <a:cs typeface="Times New Roman" panose="02020603050405020304" pitchFamily="18" charset="0"/>
            </a:endParaRPr>
          </a:p>
        </p:txBody>
      </p:sp>
      <p:sp>
        <p:nvSpPr>
          <p:cNvPr id="7" name="TextBox 6">
            <a:extLst>
              <a:ext uri="{FF2B5EF4-FFF2-40B4-BE49-F238E27FC236}">
                <a16:creationId xmlns:a16="http://schemas.microsoft.com/office/drawing/2014/main" id="{47DF25CD-3648-A146-8F44-0B15DF3FF687}"/>
              </a:ext>
            </a:extLst>
          </p:cNvPr>
          <p:cNvSpPr txBox="1"/>
          <p:nvPr/>
        </p:nvSpPr>
        <p:spPr>
          <a:xfrm>
            <a:off x="211665" y="3175452"/>
            <a:ext cx="8964934" cy="3416320"/>
          </a:xfrm>
          <a:prstGeom prst="rect">
            <a:avLst/>
          </a:prstGeom>
          <a:noFill/>
        </p:spPr>
        <p:txBody>
          <a:bodyPr wrap="square" rtlCol="0">
            <a:spAutoFit/>
          </a:bodyPr>
          <a:lstStyle/>
          <a:p>
            <a:r>
              <a:rPr lang="en-GB" sz="2400" b="0" i="1" dirty="0">
                <a:solidFill>
                  <a:schemeClr val="bg1">
                    <a:lumMod val="25000"/>
                  </a:schemeClr>
                </a:solidFill>
                <a:effectLst/>
                <a:latin typeface="Times New Roman" panose="02020603050405020304" pitchFamily="18" charset="0"/>
                <a:cs typeface="Times New Roman" panose="02020603050405020304" pitchFamily="18" charset="0"/>
              </a:rPr>
              <a:t>Accordingly the act of self-defense may have two effects, one is the saving of one's life, the other is the slaying of the aggressor. Therefore this act, since one's intention is to save one's own life, is not unlawful, seeing that it is natural to everything to keep itself in "being," as far as possible. And yet, though proceeding from a good intention, an act may be rendered unlawful, if it be out of proportion to the end. Wherefore if a man, in self-defense, uses more than necessary violence, it will be unlawful: whereas if he repel force with moderation his defense will be lawful. [13]</a:t>
            </a:r>
            <a:endParaRPr lang="en-GB" sz="2400" i="1" dirty="0">
              <a:solidFill>
                <a:schemeClr val="bg1">
                  <a:lumMod val="25000"/>
                </a:schemeClr>
              </a:solidFill>
              <a:effectLst/>
              <a:latin typeface="Times New Roman" panose="02020603050405020304" pitchFamily="18" charset="0"/>
              <a:cs typeface="Times New Roman" panose="02020603050405020304" pitchFamily="18" charset="0"/>
            </a:endParaRPr>
          </a:p>
        </p:txBody>
      </p:sp>
      <p:pic>
        <p:nvPicPr>
          <p:cNvPr id="5" name="Picture 6">
            <a:extLst>
              <a:ext uri="{FF2B5EF4-FFF2-40B4-BE49-F238E27FC236}">
                <a16:creationId xmlns:a16="http://schemas.microsoft.com/office/drawing/2014/main" id="{81C8F1F4-464A-DD45-BAC9-4556D0FA7D60}"/>
              </a:ext>
            </a:extLst>
          </p:cNvPr>
          <p:cNvPicPr>
            <a:picLocks noChangeAspect="1"/>
          </p:cNvPicPr>
          <p:nvPr/>
        </p:nvPicPr>
        <p:blipFill rotWithShape="1">
          <a:blip r:embed="rId4"/>
          <a:srcRect l="775" r="-1"/>
          <a:stretch/>
        </p:blipFill>
        <p:spPr>
          <a:xfrm>
            <a:off x="9405123" y="193724"/>
            <a:ext cx="2575210" cy="3918657"/>
          </a:xfrm>
          <a:prstGeom prst="rect">
            <a:avLst/>
          </a:prstGeom>
          <a:ln w="38100" cap="sq">
            <a:solidFill>
              <a:srgbClr val="000000"/>
            </a:solidFill>
            <a:prstDash val="solid"/>
            <a:miter lim="800000"/>
          </a:ln>
          <a:effectLst>
            <a:outerShdw blurRad="50800" dist="38100" dir="2700000" algn="tl" rotWithShape="0">
              <a:srgbClr val="000000">
                <a:alpha val="43000"/>
              </a:srgbClr>
            </a:outerShdw>
          </a:effectLst>
        </p:spPr>
      </p:pic>
      <p:sp>
        <p:nvSpPr>
          <p:cNvPr id="9" name="TextBox 8">
            <a:extLst>
              <a:ext uri="{FF2B5EF4-FFF2-40B4-BE49-F238E27FC236}">
                <a16:creationId xmlns:a16="http://schemas.microsoft.com/office/drawing/2014/main" id="{3BCEA071-4298-7440-B729-C1E367ACF841}"/>
              </a:ext>
            </a:extLst>
          </p:cNvPr>
          <p:cNvSpPr txBox="1"/>
          <p:nvPr/>
        </p:nvSpPr>
        <p:spPr>
          <a:xfrm>
            <a:off x="9405123" y="4237281"/>
            <a:ext cx="2825633" cy="646331"/>
          </a:xfrm>
          <a:prstGeom prst="rect">
            <a:avLst/>
          </a:prstGeom>
          <a:noFill/>
        </p:spPr>
        <p:txBody>
          <a:bodyPr wrap="square" rtlCol="0">
            <a:spAutoFit/>
          </a:bodyPr>
          <a:lstStyle/>
          <a:p>
            <a:pPr algn="l"/>
            <a:r>
              <a:rPr lang="en-GB" i="1" dirty="0">
                <a:solidFill>
                  <a:schemeClr val="bg1">
                    <a:lumMod val="25000"/>
                  </a:schemeClr>
                </a:solidFill>
                <a:latin typeface="Times New Roman" panose="02020603050405020304" pitchFamily="18" charset="0"/>
                <a:cs typeface="Times New Roman" panose="02020603050405020304" pitchFamily="18" charset="0"/>
              </a:rPr>
              <a:t>Fig. 2 – Depiction of </a:t>
            </a:r>
          </a:p>
          <a:p>
            <a:pPr algn="l"/>
            <a:r>
              <a:rPr lang="en-GB" i="1" dirty="0">
                <a:solidFill>
                  <a:schemeClr val="bg1">
                    <a:lumMod val="25000"/>
                  </a:schemeClr>
                </a:solidFill>
                <a:latin typeface="Times New Roman" panose="02020603050405020304" pitchFamily="18" charset="0"/>
                <a:cs typeface="Times New Roman" panose="02020603050405020304" pitchFamily="18" charset="0"/>
              </a:rPr>
              <a:t>St. Thomas Aquinas, 1478.</a:t>
            </a:r>
            <a:endParaRPr lang="en-US" i="1" dirty="0">
              <a:solidFill>
                <a:schemeClr val="bg1">
                  <a:lumMod val="25000"/>
                </a:schemeClr>
              </a:solidFill>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255959151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3" presetClass="emph" presetSubtype="2" fill="hold" grpId="0" nodeType="clickEffect">
                                  <p:stCondLst>
                                    <p:cond delay="0"/>
                                  </p:stCondLst>
                                  <p:childTnLst>
                                    <p:animClr clrSpc="rgb" dir="cw">
                                      <p:cBhvr override="childStyle">
                                        <p:cTn id="6" dur="2000" fill="hold"/>
                                        <p:tgtEl>
                                          <p:spTgt spid="2"/>
                                        </p:tgtEl>
                                        <p:attrNameLst>
                                          <p:attrName>style.color</p:attrName>
                                        </p:attrNameLst>
                                      </p:cBhvr>
                                      <p:to>
                                        <a:srgbClr val="FFFFFF"/>
                                      </p:to>
                                    </p:animClr>
                                  </p:childTnLst>
                                </p:cTn>
                              </p:par>
                            </p:childTnLst>
                          </p:cTn>
                        </p:par>
                      </p:childTnLst>
                    </p:cTn>
                  </p:par>
                  <p:par>
                    <p:cTn id="7" fill="hold">
                      <p:stCondLst>
                        <p:cond delay="indefinite"/>
                      </p:stCondLst>
                      <p:childTnLst>
                        <p:par>
                          <p:cTn id="8" fill="hold">
                            <p:stCondLst>
                              <p:cond delay="0"/>
                            </p:stCondLst>
                            <p:childTnLst>
                              <p:par>
                                <p:cTn id="9" presetID="3" presetClass="emph" presetSubtype="2" fill="hold" grpId="1" nodeType="clickEffect">
                                  <p:stCondLst>
                                    <p:cond delay="0"/>
                                  </p:stCondLst>
                                  <p:childTnLst>
                                    <p:animClr clrSpc="rgb" dir="cw">
                                      <p:cBhvr override="childStyle">
                                        <p:cTn id="10" dur="2000" fill="hold"/>
                                        <p:tgtEl>
                                          <p:spTgt spid="2"/>
                                        </p:tgtEl>
                                        <p:attrNameLst>
                                          <p:attrName>style.color</p:attrName>
                                        </p:attrNameLst>
                                      </p:cBhvr>
                                      <p:to>
                                        <a:srgbClr val="3F3F3F"/>
                                      </p:to>
                                    </p:animClr>
                                  </p:childTnLst>
                                </p:cTn>
                              </p:par>
                            </p:childTnLst>
                          </p:cTn>
                        </p:par>
                      </p:childTnLst>
                    </p:cTn>
                  </p:par>
                  <p:par>
                    <p:cTn id="11" fill="hold">
                      <p:stCondLst>
                        <p:cond delay="indefinite"/>
                      </p:stCondLst>
                      <p:childTnLst>
                        <p:par>
                          <p:cTn id="12" fill="hold">
                            <p:stCondLst>
                              <p:cond delay="0"/>
                            </p:stCondLst>
                            <p:childTnLst>
                              <p:par>
                                <p:cTn id="13" presetID="3" presetClass="emph" presetSubtype="2" fill="hold" grpId="0" nodeType="clickEffect">
                                  <p:stCondLst>
                                    <p:cond delay="0"/>
                                  </p:stCondLst>
                                  <p:childTnLst>
                                    <p:animClr clrSpc="rgb" dir="cw">
                                      <p:cBhvr override="childStyle">
                                        <p:cTn id="14" dur="2000" fill="hold"/>
                                        <p:tgtEl>
                                          <p:spTgt spid="3"/>
                                        </p:tgtEl>
                                        <p:attrNameLst>
                                          <p:attrName>style.color</p:attrName>
                                        </p:attrNameLst>
                                      </p:cBhvr>
                                      <p:to>
                                        <a:srgbClr val="FFFFFF"/>
                                      </p:to>
                                    </p:animClr>
                                  </p:childTnLst>
                                </p:cTn>
                              </p:par>
                            </p:childTnLst>
                          </p:cTn>
                        </p:par>
                      </p:childTnLst>
                    </p:cTn>
                  </p:par>
                  <p:par>
                    <p:cTn id="15" fill="hold">
                      <p:stCondLst>
                        <p:cond delay="indefinite"/>
                      </p:stCondLst>
                      <p:childTnLst>
                        <p:par>
                          <p:cTn id="16" fill="hold">
                            <p:stCondLst>
                              <p:cond delay="0"/>
                            </p:stCondLst>
                            <p:childTnLst>
                              <p:par>
                                <p:cTn id="17" presetID="3" presetClass="emph" presetSubtype="2" fill="hold" grpId="1" nodeType="clickEffect">
                                  <p:stCondLst>
                                    <p:cond delay="0"/>
                                  </p:stCondLst>
                                  <p:childTnLst>
                                    <p:animClr clrSpc="rgb" dir="cw">
                                      <p:cBhvr override="childStyle">
                                        <p:cTn id="18" dur="2000" fill="hold"/>
                                        <p:tgtEl>
                                          <p:spTgt spid="3"/>
                                        </p:tgtEl>
                                        <p:attrNameLst>
                                          <p:attrName>style.color</p:attrName>
                                        </p:attrNameLst>
                                      </p:cBhvr>
                                      <p:to>
                                        <a:srgbClr val="3F3F3F"/>
                                      </p:to>
                                    </p:animClr>
                                  </p:childTnLst>
                                </p:cTn>
                              </p:par>
                            </p:childTnLst>
                          </p:cTn>
                        </p:par>
                      </p:childTnLst>
                    </p:cTn>
                  </p:par>
                  <p:par>
                    <p:cTn id="19" fill="hold">
                      <p:stCondLst>
                        <p:cond delay="indefinite"/>
                      </p:stCondLst>
                      <p:childTnLst>
                        <p:par>
                          <p:cTn id="20" fill="hold">
                            <p:stCondLst>
                              <p:cond delay="0"/>
                            </p:stCondLst>
                            <p:childTnLst>
                              <p:par>
                                <p:cTn id="21" presetID="3" presetClass="emph" presetSubtype="2" fill="hold" grpId="0" nodeType="clickEffect">
                                  <p:stCondLst>
                                    <p:cond delay="0"/>
                                  </p:stCondLst>
                                  <p:childTnLst>
                                    <p:animClr clrSpc="rgb" dir="cw">
                                      <p:cBhvr override="childStyle">
                                        <p:cTn id="22" dur="2000" fill="hold"/>
                                        <p:tgtEl>
                                          <p:spTgt spid="7"/>
                                        </p:tgtEl>
                                        <p:attrNameLst>
                                          <p:attrName>style.color</p:attrName>
                                        </p:attrNameLst>
                                      </p:cBhvr>
                                      <p:to>
                                        <a:srgbClr val="FFFFFF"/>
                                      </p:to>
                                    </p:animClr>
                                  </p:childTnLst>
                                </p:cTn>
                              </p:par>
                            </p:childTnLst>
                          </p:cTn>
                        </p:par>
                      </p:childTnLst>
                    </p:cTn>
                  </p:par>
                  <p:par>
                    <p:cTn id="23" fill="hold">
                      <p:stCondLst>
                        <p:cond delay="indefinite"/>
                      </p:stCondLst>
                      <p:childTnLst>
                        <p:par>
                          <p:cTn id="24" fill="hold">
                            <p:stCondLst>
                              <p:cond delay="0"/>
                            </p:stCondLst>
                            <p:childTnLst>
                              <p:par>
                                <p:cTn id="25" presetID="3" presetClass="emph" presetSubtype="2" fill="hold" grpId="1" nodeType="clickEffect">
                                  <p:stCondLst>
                                    <p:cond delay="0"/>
                                  </p:stCondLst>
                                  <p:childTnLst>
                                    <p:animClr clrSpc="rgb" dir="cw">
                                      <p:cBhvr override="childStyle">
                                        <p:cTn id="26" dur="2000" fill="hold"/>
                                        <p:tgtEl>
                                          <p:spTgt spid="7"/>
                                        </p:tgtEl>
                                        <p:attrNameLst>
                                          <p:attrName>style.color</p:attrName>
                                        </p:attrNameLst>
                                      </p:cBhvr>
                                      <p:to>
                                        <a:srgbClr val="3F3F3F"/>
                                      </p:to>
                                    </p:animClr>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2" grpId="1"/>
      <p:bldP spid="3" grpId="0"/>
      <p:bldP spid="3" grpId="1"/>
      <p:bldP spid="7" grpId="0"/>
      <p:bldP spid="7" grpId="1"/>
    </p:bldLst>
  </p:timing>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tx2">
            <a:lumMod val="50000"/>
          </a:schemeClr>
        </a:solidFill>
        <a:effectLst/>
      </p:bgPr>
    </p:bg>
    <p:spTree>
      <p:nvGrpSpPr>
        <p:cNvPr id="1" name=""/>
        <p:cNvGrpSpPr/>
        <p:nvPr/>
      </p:nvGrpSpPr>
      <p:grpSpPr>
        <a:xfrm>
          <a:off x="0" y="0"/>
          <a:ext cx="0" cy="0"/>
          <a:chOff x="0" y="0"/>
          <a:chExt cx="0" cy="0"/>
        </a:xfrm>
      </p:grpSpPr>
      <p:pic>
        <p:nvPicPr>
          <p:cNvPr id="4" name="Picture 4">
            <a:extLst>
              <a:ext uri="{FF2B5EF4-FFF2-40B4-BE49-F238E27FC236}">
                <a16:creationId xmlns:a16="http://schemas.microsoft.com/office/drawing/2014/main" id="{B5862E14-4541-764E-A530-D2F35EF09800}"/>
              </a:ext>
            </a:extLst>
          </p:cNvPr>
          <p:cNvPicPr>
            <a:picLocks noChangeAspect="1"/>
          </p:cNvPicPr>
          <p:nvPr/>
        </p:nvPicPr>
        <p:blipFill>
          <a:blip r:embed="rId3"/>
          <a:stretch>
            <a:fillRect/>
          </a:stretch>
        </p:blipFill>
        <p:spPr>
          <a:xfrm>
            <a:off x="10325648" y="5008513"/>
            <a:ext cx="1654685" cy="1655763"/>
          </a:xfrm>
          <a:prstGeom prst="rect">
            <a:avLst/>
          </a:prstGeom>
        </p:spPr>
      </p:pic>
      <p:sp>
        <p:nvSpPr>
          <p:cNvPr id="2" name="TextBox 1">
            <a:extLst>
              <a:ext uri="{FF2B5EF4-FFF2-40B4-BE49-F238E27FC236}">
                <a16:creationId xmlns:a16="http://schemas.microsoft.com/office/drawing/2014/main" id="{7E31C5D9-1519-664A-AF56-5FF9ADD03114}"/>
              </a:ext>
            </a:extLst>
          </p:cNvPr>
          <p:cNvSpPr txBox="1"/>
          <p:nvPr/>
        </p:nvSpPr>
        <p:spPr>
          <a:xfrm>
            <a:off x="211667" y="193724"/>
            <a:ext cx="8964934" cy="523220"/>
          </a:xfrm>
          <a:prstGeom prst="rect">
            <a:avLst/>
          </a:prstGeom>
          <a:noFill/>
        </p:spPr>
        <p:txBody>
          <a:bodyPr wrap="square" rtlCol="0">
            <a:spAutoFit/>
          </a:bodyPr>
          <a:ls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a:r>
              <a:rPr lang="en-GB" sz="2800" b="1" i="0" kern="1200" dirty="0">
                <a:solidFill>
                  <a:schemeClr val="bg1">
                    <a:lumMod val="25000"/>
                  </a:schemeClr>
                </a:solidFill>
                <a:effectLst/>
                <a:latin typeface="Times New Roman" panose="02020603050405020304" pitchFamily="18" charset="0"/>
                <a:ea typeface="+mn-ea"/>
                <a:cs typeface="+mn-cs"/>
              </a:rPr>
              <a:t>Other Notable Contributions</a:t>
            </a:r>
            <a:endParaRPr lang="en-GB" sz="2800" b="1" dirty="0">
              <a:solidFill>
                <a:schemeClr val="bg1">
                  <a:lumMod val="25000"/>
                </a:schemeClr>
              </a:solidFill>
              <a:effectLst/>
              <a:latin typeface="Times New Roman" panose="020F0502020204030204" pitchFamily="34" charset="0"/>
            </a:endParaRPr>
          </a:p>
        </p:txBody>
      </p:sp>
      <p:sp>
        <p:nvSpPr>
          <p:cNvPr id="3" name="TextBox 2">
            <a:extLst>
              <a:ext uri="{FF2B5EF4-FFF2-40B4-BE49-F238E27FC236}">
                <a16:creationId xmlns:a16="http://schemas.microsoft.com/office/drawing/2014/main" id="{BDD30428-386F-7347-B617-3C2B372D143A}"/>
              </a:ext>
            </a:extLst>
          </p:cNvPr>
          <p:cNvSpPr txBox="1"/>
          <p:nvPr/>
        </p:nvSpPr>
        <p:spPr>
          <a:xfrm>
            <a:off x="211666" y="1656600"/>
            <a:ext cx="11768667" cy="3046988"/>
          </a:xfrm>
          <a:prstGeom prst="rect">
            <a:avLst/>
          </a:prstGeom>
          <a:noFill/>
        </p:spPr>
        <p:txBody>
          <a:bodyPr wrap="square" rtlCol="0">
            <a:spAutoFit/>
          </a:bodyPr>
          <a:lstStyle/>
          <a:p>
            <a:r>
              <a:rPr lang="en-GB" sz="2400" b="0" i="1" dirty="0">
                <a:solidFill>
                  <a:schemeClr val="bg1">
                    <a:lumMod val="25000"/>
                  </a:schemeClr>
                </a:solidFill>
                <a:effectLst/>
                <a:latin typeface="Times New Roman" panose="02020603050405020304" pitchFamily="18" charset="0"/>
                <a:cs typeface="Times New Roman" panose="02020603050405020304" pitchFamily="18" charset="0"/>
              </a:rPr>
              <a:t>Certainly, the intrinsic value of life and the duty to love oneself no less than others are the basis of a true right to self-defence. The demanding commandment of love of neighbour, set forth in the Old Testament and confirmed by Jesus, itself presupposes love of oneself as the basis of comparison. Consequently, no one can renounce the right to self-defence out of lack of love for life or for self. Unfortunately it happens that the need to render the aggressor incapable of causing harm sometimes involves taking his life. In this case, the fatal outcome is attributable to the aggressor whose action brought it about, even though he may not be morally responsible because of a lack of the use of reason. [15]</a:t>
            </a:r>
            <a:endParaRPr lang="en-GB" sz="2400" i="1" dirty="0">
              <a:solidFill>
                <a:schemeClr val="bg1">
                  <a:lumMod val="25000"/>
                </a:schemeClr>
              </a:solidFill>
              <a:effectLst/>
              <a:latin typeface="Times New Roman" panose="02020603050405020304" pitchFamily="18" charset="0"/>
              <a:cs typeface="Times New Roman" panose="02020603050405020304" pitchFamily="18" charset="0"/>
            </a:endParaRPr>
          </a:p>
        </p:txBody>
      </p:sp>
      <p:sp>
        <p:nvSpPr>
          <p:cNvPr id="7" name="TextBox 6">
            <a:extLst>
              <a:ext uri="{FF2B5EF4-FFF2-40B4-BE49-F238E27FC236}">
                <a16:creationId xmlns:a16="http://schemas.microsoft.com/office/drawing/2014/main" id="{ADB5641D-AEC5-FE43-A9DD-CDB11A80A856}"/>
              </a:ext>
            </a:extLst>
          </p:cNvPr>
          <p:cNvSpPr txBox="1"/>
          <p:nvPr/>
        </p:nvSpPr>
        <p:spPr>
          <a:xfrm>
            <a:off x="211666" y="5008513"/>
            <a:ext cx="9479645" cy="1569660"/>
          </a:xfrm>
          <a:prstGeom prst="rect">
            <a:avLst/>
          </a:prstGeom>
          <a:noFill/>
        </p:spPr>
        <p:txBody>
          <a:bodyPr wrap="square" rtlCol="0">
            <a:spAutoFit/>
          </a:bodyPr>
          <a:lstStyle/>
          <a:p>
            <a:r>
              <a:rPr lang="en-GB" sz="2400" i="1" dirty="0">
                <a:solidFill>
                  <a:schemeClr val="bg1">
                    <a:lumMod val="25000"/>
                  </a:schemeClr>
                </a:solidFill>
                <a:latin typeface="Times New Roman" panose="02020603050405020304" pitchFamily="18" charset="0"/>
                <a:cs typeface="Times New Roman" panose="02020603050405020304" pitchFamily="18" charset="0"/>
              </a:rPr>
              <a:t>It</a:t>
            </a:r>
            <a:r>
              <a:rPr lang="en-GB" sz="2400" b="0" i="1" dirty="0">
                <a:solidFill>
                  <a:schemeClr val="bg1">
                    <a:lumMod val="25000"/>
                  </a:schemeClr>
                </a:solidFill>
                <a:effectLst/>
                <a:latin typeface="Times New Roman" panose="02020603050405020304" pitchFamily="18" charset="0"/>
                <a:cs typeface="Times New Roman" panose="02020603050405020304" pitchFamily="18" charset="0"/>
              </a:rPr>
              <a:t> is lawful to kill when fighting in a just war; when carrying out by order of the Supreme Authority a sentence of death in punishment of a crime; and, finally, in cases of necessary and lawful defence of one's own life against an unjust aggressor. [16]</a:t>
            </a:r>
            <a:endParaRPr lang="en-GB" sz="2400" i="1" dirty="0">
              <a:solidFill>
                <a:schemeClr val="bg1">
                  <a:lumMod val="25000"/>
                </a:schemeClr>
              </a:solidFill>
              <a:effectLst/>
              <a:latin typeface="Times New Roman" panose="02020603050405020304" pitchFamily="18" charset="0"/>
              <a:cs typeface="Times New Roman" panose="02020603050405020304" pitchFamily="18" charset="0"/>
            </a:endParaRPr>
          </a:p>
        </p:txBody>
      </p:sp>
      <p:sp>
        <p:nvSpPr>
          <p:cNvPr id="9" name="TextBox 8">
            <a:extLst>
              <a:ext uri="{FF2B5EF4-FFF2-40B4-BE49-F238E27FC236}">
                <a16:creationId xmlns:a16="http://schemas.microsoft.com/office/drawing/2014/main" id="{53D7AB7F-D228-7248-AED6-84EBF8C855AC}"/>
              </a:ext>
            </a:extLst>
          </p:cNvPr>
          <p:cNvSpPr txBox="1"/>
          <p:nvPr/>
        </p:nvSpPr>
        <p:spPr>
          <a:xfrm>
            <a:off x="211667" y="955939"/>
            <a:ext cx="11980333" cy="461665"/>
          </a:xfrm>
          <a:prstGeom prst="rect">
            <a:avLst/>
          </a:prstGeom>
          <a:noFill/>
        </p:spPr>
        <p:txBody>
          <a:bodyPr wrap="square" rtlCol="0">
            <a:spAutoFit/>
          </a:bodyPr>
          <a:lstStyle/>
          <a:p>
            <a:r>
              <a:rPr lang="en-GB" sz="2400" b="0" i="1" u="none" strike="noStrike" dirty="0">
                <a:solidFill>
                  <a:schemeClr val="bg1">
                    <a:lumMod val="25000"/>
                  </a:schemeClr>
                </a:solidFill>
                <a:effectLst/>
                <a:latin typeface="Times New Roman" panose="02020603050405020304" pitchFamily="18" charset="0"/>
                <a:cs typeface="Times New Roman" panose="02020603050405020304" pitchFamily="18" charset="0"/>
              </a:rPr>
              <a:t>Human life is sacred because – from its beginning – it involves the creative action of God. [14]</a:t>
            </a:r>
            <a:endParaRPr lang="en-GB" sz="2400" i="1" dirty="0">
              <a:solidFill>
                <a:schemeClr val="bg1">
                  <a:lumMod val="25000"/>
                </a:schemeClr>
              </a:solidFill>
              <a:effectLst/>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93906421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3" presetClass="emph" presetSubtype="2" fill="hold" grpId="0" nodeType="clickEffect">
                                  <p:stCondLst>
                                    <p:cond delay="0"/>
                                  </p:stCondLst>
                                  <p:childTnLst>
                                    <p:animClr clrSpc="rgb" dir="cw">
                                      <p:cBhvr override="childStyle">
                                        <p:cTn id="6" dur="2000" fill="hold"/>
                                        <p:tgtEl>
                                          <p:spTgt spid="2"/>
                                        </p:tgtEl>
                                        <p:attrNameLst>
                                          <p:attrName>style.color</p:attrName>
                                        </p:attrNameLst>
                                      </p:cBhvr>
                                      <p:to>
                                        <a:srgbClr val="FFFFFF"/>
                                      </p:to>
                                    </p:animClr>
                                  </p:childTnLst>
                                </p:cTn>
                              </p:par>
                            </p:childTnLst>
                          </p:cTn>
                        </p:par>
                      </p:childTnLst>
                    </p:cTn>
                  </p:par>
                  <p:par>
                    <p:cTn id="7" fill="hold">
                      <p:stCondLst>
                        <p:cond delay="indefinite"/>
                      </p:stCondLst>
                      <p:childTnLst>
                        <p:par>
                          <p:cTn id="8" fill="hold">
                            <p:stCondLst>
                              <p:cond delay="0"/>
                            </p:stCondLst>
                            <p:childTnLst>
                              <p:par>
                                <p:cTn id="9" presetID="3" presetClass="emph" presetSubtype="2" fill="hold" grpId="1" nodeType="clickEffect">
                                  <p:stCondLst>
                                    <p:cond delay="0"/>
                                  </p:stCondLst>
                                  <p:childTnLst>
                                    <p:animClr clrSpc="rgb" dir="cw">
                                      <p:cBhvr override="childStyle">
                                        <p:cTn id="10" dur="2000" fill="hold"/>
                                        <p:tgtEl>
                                          <p:spTgt spid="2"/>
                                        </p:tgtEl>
                                        <p:attrNameLst>
                                          <p:attrName>style.color</p:attrName>
                                        </p:attrNameLst>
                                      </p:cBhvr>
                                      <p:to>
                                        <a:srgbClr val="3F3F3F"/>
                                      </p:to>
                                    </p:animClr>
                                  </p:childTnLst>
                                </p:cTn>
                              </p:par>
                            </p:childTnLst>
                          </p:cTn>
                        </p:par>
                      </p:childTnLst>
                    </p:cTn>
                  </p:par>
                  <p:par>
                    <p:cTn id="11" fill="hold">
                      <p:stCondLst>
                        <p:cond delay="indefinite"/>
                      </p:stCondLst>
                      <p:childTnLst>
                        <p:par>
                          <p:cTn id="12" fill="hold">
                            <p:stCondLst>
                              <p:cond delay="0"/>
                            </p:stCondLst>
                            <p:childTnLst>
                              <p:par>
                                <p:cTn id="13" presetID="3" presetClass="emph" presetSubtype="2" fill="hold" grpId="0" nodeType="clickEffect">
                                  <p:stCondLst>
                                    <p:cond delay="0"/>
                                  </p:stCondLst>
                                  <p:childTnLst>
                                    <p:animClr clrSpc="rgb" dir="cw">
                                      <p:cBhvr override="childStyle">
                                        <p:cTn id="14" dur="2000" fill="hold"/>
                                        <p:tgtEl>
                                          <p:spTgt spid="9"/>
                                        </p:tgtEl>
                                        <p:attrNameLst>
                                          <p:attrName>style.color</p:attrName>
                                        </p:attrNameLst>
                                      </p:cBhvr>
                                      <p:to>
                                        <a:srgbClr val="FFFFFF"/>
                                      </p:to>
                                    </p:animClr>
                                  </p:childTnLst>
                                </p:cTn>
                              </p:par>
                            </p:childTnLst>
                          </p:cTn>
                        </p:par>
                      </p:childTnLst>
                    </p:cTn>
                  </p:par>
                  <p:par>
                    <p:cTn id="15" fill="hold">
                      <p:stCondLst>
                        <p:cond delay="indefinite"/>
                      </p:stCondLst>
                      <p:childTnLst>
                        <p:par>
                          <p:cTn id="16" fill="hold">
                            <p:stCondLst>
                              <p:cond delay="0"/>
                            </p:stCondLst>
                            <p:childTnLst>
                              <p:par>
                                <p:cTn id="17" presetID="3" presetClass="emph" presetSubtype="2" fill="hold" grpId="1" nodeType="clickEffect">
                                  <p:stCondLst>
                                    <p:cond delay="0"/>
                                  </p:stCondLst>
                                  <p:childTnLst>
                                    <p:animClr clrSpc="rgb" dir="cw">
                                      <p:cBhvr override="childStyle">
                                        <p:cTn id="18" dur="2000" fill="hold"/>
                                        <p:tgtEl>
                                          <p:spTgt spid="9"/>
                                        </p:tgtEl>
                                        <p:attrNameLst>
                                          <p:attrName>style.color</p:attrName>
                                        </p:attrNameLst>
                                      </p:cBhvr>
                                      <p:to>
                                        <a:srgbClr val="3F3F3F"/>
                                      </p:to>
                                    </p:animClr>
                                  </p:childTnLst>
                                </p:cTn>
                              </p:par>
                            </p:childTnLst>
                          </p:cTn>
                        </p:par>
                      </p:childTnLst>
                    </p:cTn>
                  </p:par>
                  <p:par>
                    <p:cTn id="19" fill="hold">
                      <p:stCondLst>
                        <p:cond delay="indefinite"/>
                      </p:stCondLst>
                      <p:childTnLst>
                        <p:par>
                          <p:cTn id="20" fill="hold">
                            <p:stCondLst>
                              <p:cond delay="0"/>
                            </p:stCondLst>
                            <p:childTnLst>
                              <p:par>
                                <p:cTn id="21" presetID="3" presetClass="emph" presetSubtype="2" fill="hold" grpId="0" nodeType="clickEffect">
                                  <p:stCondLst>
                                    <p:cond delay="0"/>
                                  </p:stCondLst>
                                  <p:childTnLst>
                                    <p:animClr clrSpc="rgb" dir="cw">
                                      <p:cBhvr override="childStyle">
                                        <p:cTn id="22" dur="2000" fill="hold"/>
                                        <p:tgtEl>
                                          <p:spTgt spid="3"/>
                                        </p:tgtEl>
                                        <p:attrNameLst>
                                          <p:attrName>style.color</p:attrName>
                                        </p:attrNameLst>
                                      </p:cBhvr>
                                      <p:to>
                                        <a:srgbClr val="FFFFFF"/>
                                      </p:to>
                                    </p:animClr>
                                  </p:childTnLst>
                                </p:cTn>
                              </p:par>
                            </p:childTnLst>
                          </p:cTn>
                        </p:par>
                      </p:childTnLst>
                    </p:cTn>
                  </p:par>
                  <p:par>
                    <p:cTn id="23" fill="hold">
                      <p:stCondLst>
                        <p:cond delay="indefinite"/>
                      </p:stCondLst>
                      <p:childTnLst>
                        <p:par>
                          <p:cTn id="24" fill="hold">
                            <p:stCondLst>
                              <p:cond delay="0"/>
                            </p:stCondLst>
                            <p:childTnLst>
                              <p:par>
                                <p:cTn id="25" presetID="3" presetClass="emph" presetSubtype="2" fill="hold" grpId="1" nodeType="clickEffect">
                                  <p:stCondLst>
                                    <p:cond delay="0"/>
                                  </p:stCondLst>
                                  <p:childTnLst>
                                    <p:animClr clrSpc="rgb" dir="cw">
                                      <p:cBhvr override="childStyle">
                                        <p:cTn id="26" dur="2000" fill="hold"/>
                                        <p:tgtEl>
                                          <p:spTgt spid="3"/>
                                        </p:tgtEl>
                                        <p:attrNameLst>
                                          <p:attrName>style.color</p:attrName>
                                        </p:attrNameLst>
                                      </p:cBhvr>
                                      <p:to>
                                        <a:srgbClr val="3F3F3F"/>
                                      </p:to>
                                    </p:animClr>
                                  </p:childTnLst>
                                </p:cTn>
                              </p:par>
                            </p:childTnLst>
                          </p:cTn>
                        </p:par>
                      </p:childTnLst>
                    </p:cTn>
                  </p:par>
                  <p:par>
                    <p:cTn id="27" fill="hold">
                      <p:stCondLst>
                        <p:cond delay="indefinite"/>
                      </p:stCondLst>
                      <p:childTnLst>
                        <p:par>
                          <p:cTn id="28" fill="hold">
                            <p:stCondLst>
                              <p:cond delay="0"/>
                            </p:stCondLst>
                            <p:childTnLst>
                              <p:par>
                                <p:cTn id="29" presetID="3" presetClass="emph" presetSubtype="2" fill="hold" grpId="0" nodeType="clickEffect">
                                  <p:stCondLst>
                                    <p:cond delay="0"/>
                                  </p:stCondLst>
                                  <p:childTnLst>
                                    <p:animClr clrSpc="rgb" dir="cw">
                                      <p:cBhvr override="childStyle">
                                        <p:cTn id="30" dur="2000" fill="hold"/>
                                        <p:tgtEl>
                                          <p:spTgt spid="7"/>
                                        </p:tgtEl>
                                        <p:attrNameLst>
                                          <p:attrName>style.color</p:attrName>
                                        </p:attrNameLst>
                                      </p:cBhvr>
                                      <p:to>
                                        <a:srgbClr val="FFFFFF"/>
                                      </p:to>
                                    </p:animClr>
                                  </p:childTnLst>
                                </p:cTn>
                              </p:par>
                            </p:childTnLst>
                          </p:cTn>
                        </p:par>
                      </p:childTnLst>
                    </p:cTn>
                  </p:par>
                  <p:par>
                    <p:cTn id="31" fill="hold">
                      <p:stCondLst>
                        <p:cond delay="indefinite"/>
                      </p:stCondLst>
                      <p:childTnLst>
                        <p:par>
                          <p:cTn id="32" fill="hold">
                            <p:stCondLst>
                              <p:cond delay="0"/>
                            </p:stCondLst>
                            <p:childTnLst>
                              <p:par>
                                <p:cTn id="33" presetID="3" presetClass="emph" presetSubtype="2" fill="hold" grpId="1" nodeType="clickEffect">
                                  <p:stCondLst>
                                    <p:cond delay="0"/>
                                  </p:stCondLst>
                                  <p:childTnLst>
                                    <p:animClr clrSpc="rgb" dir="cw">
                                      <p:cBhvr override="childStyle">
                                        <p:cTn id="34" dur="2000" fill="hold"/>
                                        <p:tgtEl>
                                          <p:spTgt spid="7"/>
                                        </p:tgtEl>
                                        <p:attrNameLst>
                                          <p:attrName>style.color</p:attrName>
                                        </p:attrNameLst>
                                      </p:cBhvr>
                                      <p:to>
                                        <a:srgbClr val="3F3F3F"/>
                                      </p:to>
                                    </p:animClr>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2" grpId="1"/>
      <p:bldP spid="3" grpId="0"/>
      <p:bldP spid="3" grpId="1"/>
      <p:bldP spid="7" grpId="0"/>
      <p:bldP spid="7" grpId="1"/>
      <p:bldP spid="9" grpId="0"/>
      <p:bldP spid="9" grpId="1"/>
    </p:bldLst>
  </p:timing>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tx2">
            <a:lumMod val="50000"/>
          </a:schemeClr>
        </a:solidFill>
        <a:effectLst/>
      </p:bgPr>
    </p:bg>
    <p:spTree>
      <p:nvGrpSpPr>
        <p:cNvPr id="1" name=""/>
        <p:cNvGrpSpPr/>
        <p:nvPr/>
      </p:nvGrpSpPr>
      <p:grpSpPr>
        <a:xfrm>
          <a:off x="0" y="0"/>
          <a:ext cx="0" cy="0"/>
          <a:chOff x="0" y="0"/>
          <a:chExt cx="0" cy="0"/>
        </a:xfrm>
      </p:grpSpPr>
      <p:pic>
        <p:nvPicPr>
          <p:cNvPr id="4" name="Picture 4">
            <a:extLst>
              <a:ext uri="{FF2B5EF4-FFF2-40B4-BE49-F238E27FC236}">
                <a16:creationId xmlns:a16="http://schemas.microsoft.com/office/drawing/2014/main" id="{B5862E14-4541-764E-A530-D2F35EF09800}"/>
              </a:ext>
            </a:extLst>
          </p:cNvPr>
          <p:cNvPicPr>
            <a:picLocks noChangeAspect="1"/>
          </p:cNvPicPr>
          <p:nvPr/>
        </p:nvPicPr>
        <p:blipFill>
          <a:blip r:embed="rId3"/>
          <a:stretch>
            <a:fillRect/>
          </a:stretch>
        </p:blipFill>
        <p:spPr>
          <a:xfrm>
            <a:off x="10325648" y="5008513"/>
            <a:ext cx="1654685" cy="1655763"/>
          </a:xfrm>
          <a:prstGeom prst="rect">
            <a:avLst/>
          </a:prstGeom>
        </p:spPr>
      </p:pic>
      <p:sp>
        <p:nvSpPr>
          <p:cNvPr id="2" name="TextBox 1">
            <a:extLst>
              <a:ext uri="{FF2B5EF4-FFF2-40B4-BE49-F238E27FC236}">
                <a16:creationId xmlns:a16="http://schemas.microsoft.com/office/drawing/2014/main" id="{7E31C5D9-1519-664A-AF56-5FF9ADD03114}"/>
              </a:ext>
            </a:extLst>
          </p:cNvPr>
          <p:cNvSpPr txBox="1"/>
          <p:nvPr/>
        </p:nvSpPr>
        <p:spPr>
          <a:xfrm>
            <a:off x="211667" y="193724"/>
            <a:ext cx="8964934" cy="954107"/>
          </a:xfrm>
          <a:prstGeom prst="rect">
            <a:avLst/>
          </a:prstGeom>
          <a:noFill/>
        </p:spPr>
        <p:txBody>
          <a:bodyPr wrap="square" rtlCol="0">
            <a:spAutoFit/>
          </a:bodyPr>
          <a:ls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a:r>
              <a:rPr lang="en-GB" sz="2800" dirty="0">
                <a:solidFill>
                  <a:schemeClr val="bg1">
                    <a:lumMod val="25000"/>
                  </a:schemeClr>
                </a:solidFill>
                <a:latin typeface="Times New Roman" panose="02020603050405020304" pitchFamily="18" charset="0"/>
              </a:rPr>
              <a:t>In Conclusion:</a:t>
            </a:r>
          </a:p>
          <a:p>
            <a:r>
              <a:rPr lang="en-GB" sz="2800" dirty="0">
                <a:solidFill>
                  <a:schemeClr val="bg1">
                    <a:lumMod val="25000"/>
                  </a:schemeClr>
                </a:solidFill>
                <a:latin typeface="Times New Roman" panose="02020603050405020304" pitchFamily="18" charset="0"/>
              </a:rPr>
              <a:t>A Catholic Perspective on Self-Defence</a:t>
            </a:r>
            <a:endParaRPr lang="en-GB" sz="2800" b="1" i="0" kern="1200" dirty="0">
              <a:solidFill>
                <a:schemeClr val="bg1">
                  <a:lumMod val="25000"/>
                </a:schemeClr>
              </a:solidFill>
              <a:effectLst/>
              <a:latin typeface="Times New Roman" panose="02020603050405020304" pitchFamily="18" charset="0"/>
              <a:ea typeface="+mn-ea"/>
              <a:cs typeface="+mn-cs"/>
            </a:endParaRPr>
          </a:p>
        </p:txBody>
      </p:sp>
      <p:sp>
        <p:nvSpPr>
          <p:cNvPr id="6" name="TextBox 5">
            <a:extLst>
              <a:ext uri="{FF2B5EF4-FFF2-40B4-BE49-F238E27FC236}">
                <a16:creationId xmlns:a16="http://schemas.microsoft.com/office/drawing/2014/main" id="{FBFB7CEC-7938-EE49-875E-9D8A5ABEC5D4}"/>
              </a:ext>
            </a:extLst>
          </p:cNvPr>
          <p:cNvSpPr txBox="1"/>
          <p:nvPr/>
        </p:nvSpPr>
        <p:spPr>
          <a:xfrm>
            <a:off x="211667" y="2460718"/>
            <a:ext cx="5684761" cy="1569660"/>
          </a:xfrm>
          <a:prstGeom prst="rect">
            <a:avLst/>
          </a:prstGeom>
          <a:noFill/>
        </p:spPr>
        <p:txBody>
          <a:bodyPr wrap="square" rtlCol="0">
            <a:spAutoFit/>
          </a:bodyPr>
          <a:lstStyle/>
          <a:p>
            <a:r>
              <a:rPr lang="en-GB" sz="2400" i="1" dirty="0">
                <a:solidFill>
                  <a:schemeClr val="bg1">
                    <a:lumMod val="25000"/>
                  </a:schemeClr>
                </a:solidFill>
                <a:latin typeface="Times New Roman" panose="02020603050405020304" pitchFamily="18" charset="0"/>
                <a:ea typeface="Times New Roman" panose="02020603050405020304" pitchFamily="18" charset="0"/>
                <a:cs typeface="Times New Roman" panose="02020603050405020304" pitchFamily="18" charset="0"/>
              </a:rPr>
              <a:t>A </a:t>
            </a:r>
            <a:r>
              <a:rPr lang="en-GB" sz="2400" i="1" dirty="0">
                <a:solidFill>
                  <a:schemeClr val="bg1">
                    <a:lumMod val="25000"/>
                  </a:schemeClr>
                </a:solidFill>
                <a:effectLst/>
                <a:latin typeface="Times New Roman" panose="02020603050405020304" pitchFamily="18" charset="0"/>
                <a:ea typeface="Times New Roman" panose="02020603050405020304" pitchFamily="18" charset="0"/>
                <a:cs typeface="Times New Roman" panose="02020603050405020304" pitchFamily="18" charset="0"/>
              </a:rPr>
              <a:t>man finds three things which he is to love: God, himself, and his neighbour; for a man who loves God does not err in loving himself.</a:t>
            </a:r>
            <a:r>
              <a:rPr lang="en-GB" sz="2400" i="1" dirty="0">
                <a:solidFill>
                  <a:schemeClr val="bg1">
                    <a:lumMod val="25000"/>
                  </a:schemeClr>
                </a:solidFill>
                <a:latin typeface="Times New Roman" panose="02020603050405020304" pitchFamily="18" charset="0"/>
                <a:ea typeface="Times New Roman" panose="02020603050405020304" pitchFamily="18" charset="0"/>
                <a:cs typeface="Times New Roman" panose="02020603050405020304" pitchFamily="18" charset="0"/>
              </a:rPr>
              <a:t> [17]</a:t>
            </a:r>
            <a:endParaRPr lang="en-GB" sz="2400" i="1" dirty="0">
              <a:solidFill>
                <a:schemeClr val="bg1">
                  <a:lumMod val="25000"/>
                </a:schemeClr>
              </a:solidFill>
              <a:effectLst/>
              <a:latin typeface="Times New Roman" panose="02020603050405020304" pitchFamily="18" charset="0"/>
              <a:ea typeface="Times New Roman" panose="02020603050405020304" pitchFamily="18" charset="0"/>
              <a:cs typeface="Times New Roman" panose="02020603050405020304" pitchFamily="18" charset="0"/>
            </a:endParaRPr>
          </a:p>
        </p:txBody>
      </p:sp>
      <p:pic>
        <p:nvPicPr>
          <p:cNvPr id="5" name="Picture 6">
            <a:extLst>
              <a:ext uri="{FF2B5EF4-FFF2-40B4-BE49-F238E27FC236}">
                <a16:creationId xmlns:a16="http://schemas.microsoft.com/office/drawing/2014/main" id="{F2303C0D-B63B-7D49-AA97-3AB029DAE89A}"/>
              </a:ext>
            </a:extLst>
          </p:cNvPr>
          <p:cNvPicPr>
            <a:picLocks noChangeAspect="1"/>
          </p:cNvPicPr>
          <p:nvPr/>
        </p:nvPicPr>
        <p:blipFill rotWithShape="1">
          <a:blip r:embed="rId4"/>
          <a:srcRect l="13182" r="19865"/>
          <a:stretch/>
        </p:blipFill>
        <p:spPr>
          <a:xfrm>
            <a:off x="6886154" y="193724"/>
            <a:ext cx="5094179" cy="4286878"/>
          </a:xfrm>
          <a:prstGeom prst="rect">
            <a:avLst/>
          </a:prstGeom>
          <a:ln w="38100" cap="sq">
            <a:solidFill>
              <a:srgbClr val="000000"/>
            </a:solidFill>
            <a:prstDash val="solid"/>
            <a:miter lim="800000"/>
          </a:ln>
          <a:effectLst>
            <a:outerShdw blurRad="50800" dist="38100" dir="2700000" algn="tl" rotWithShape="0">
              <a:srgbClr val="000000">
                <a:alpha val="43000"/>
              </a:srgbClr>
            </a:outerShdw>
          </a:effectLst>
        </p:spPr>
      </p:pic>
      <p:sp>
        <p:nvSpPr>
          <p:cNvPr id="8" name="TextBox 7">
            <a:extLst>
              <a:ext uri="{FF2B5EF4-FFF2-40B4-BE49-F238E27FC236}">
                <a16:creationId xmlns:a16="http://schemas.microsoft.com/office/drawing/2014/main" id="{2DAB25B1-0C6C-A548-96D7-31F26B62DF19}"/>
              </a:ext>
            </a:extLst>
          </p:cNvPr>
          <p:cNvSpPr txBox="1"/>
          <p:nvPr/>
        </p:nvSpPr>
        <p:spPr>
          <a:xfrm>
            <a:off x="211667" y="5343265"/>
            <a:ext cx="9691309" cy="1200329"/>
          </a:xfrm>
          <a:prstGeom prst="rect">
            <a:avLst/>
          </a:prstGeom>
          <a:noFill/>
        </p:spPr>
        <p:txBody>
          <a:bodyPr wrap="square" rtlCol="0">
            <a:spAutoFit/>
          </a:bodyPr>
          <a:lstStyle/>
          <a:p>
            <a:r>
              <a:rPr lang="en-GB" sz="2400" i="1" dirty="0">
                <a:solidFill>
                  <a:schemeClr val="bg1">
                    <a:lumMod val="25000"/>
                  </a:schemeClr>
                </a:solidFill>
                <a:effectLst/>
                <a:latin typeface="Times New Roman" panose="02020603050405020304" pitchFamily="18" charset="0"/>
                <a:ea typeface="Times New Roman" panose="02020603050405020304" pitchFamily="18" charset="0"/>
                <a:cs typeface="Times New Roman" panose="02020603050405020304" pitchFamily="18" charset="0"/>
              </a:rPr>
              <a:t>“</a:t>
            </a:r>
            <a:r>
              <a:rPr lang="en-GB" sz="2400" b="0" i="1" u="none" strike="noStrike" dirty="0">
                <a:solidFill>
                  <a:schemeClr val="bg1">
                    <a:lumMod val="25000"/>
                  </a:schemeClr>
                </a:solidFill>
                <a:effectLst/>
                <a:latin typeface="Times New Roman" panose="02020603050405020304" pitchFamily="18" charset="0"/>
                <a:cs typeface="Times New Roman" panose="02020603050405020304" pitchFamily="18" charset="0"/>
              </a:rPr>
              <a:t>The jury reached the correct verdict – self-defence is not illegal – and . . . I’m glad that everything went well. It’s been a rough journey, but we made it through.” [18]</a:t>
            </a:r>
            <a:endParaRPr lang="en-GB" sz="2400" i="1" dirty="0">
              <a:solidFill>
                <a:schemeClr val="bg1">
                  <a:lumMod val="25000"/>
                </a:schemeClr>
              </a:solidFill>
              <a:effectLst/>
              <a:latin typeface="Times New Roman" panose="02020603050405020304" pitchFamily="18" charset="0"/>
              <a:ea typeface="Times New Roman" panose="02020603050405020304" pitchFamily="18" charset="0"/>
              <a:cs typeface="Times New Roman" panose="02020603050405020304" pitchFamily="18" charset="0"/>
            </a:endParaRPr>
          </a:p>
        </p:txBody>
      </p:sp>
      <p:sp>
        <p:nvSpPr>
          <p:cNvPr id="9" name="TextBox 8">
            <a:extLst>
              <a:ext uri="{FF2B5EF4-FFF2-40B4-BE49-F238E27FC236}">
                <a16:creationId xmlns:a16="http://schemas.microsoft.com/office/drawing/2014/main" id="{5F121022-2B66-1547-B968-E09F199ADF35}"/>
              </a:ext>
            </a:extLst>
          </p:cNvPr>
          <p:cNvSpPr txBox="1"/>
          <p:nvPr/>
        </p:nvSpPr>
        <p:spPr>
          <a:xfrm>
            <a:off x="6843722" y="4559891"/>
            <a:ext cx="5179041" cy="369332"/>
          </a:xfrm>
          <a:prstGeom prst="rect">
            <a:avLst/>
          </a:prstGeom>
          <a:noFill/>
        </p:spPr>
        <p:txBody>
          <a:bodyPr wrap="square" rtlCol="0">
            <a:spAutoFit/>
          </a:bodyPr>
          <a:lstStyle/>
          <a:p>
            <a:pPr algn="l"/>
            <a:r>
              <a:rPr lang="en-GB" i="1" dirty="0">
                <a:solidFill>
                  <a:schemeClr val="bg1">
                    <a:lumMod val="25000"/>
                  </a:schemeClr>
                </a:solidFill>
                <a:latin typeface="Times New Roman" panose="02020603050405020304" pitchFamily="18" charset="0"/>
                <a:cs typeface="Times New Roman" panose="02020603050405020304" pitchFamily="18" charset="0"/>
              </a:rPr>
              <a:t>Fig. 3 – Rittenhouse collapses into tears upon verdict.</a:t>
            </a:r>
            <a:endParaRPr lang="en-US" i="1" dirty="0">
              <a:solidFill>
                <a:schemeClr val="bg1">
                  <a:lumMod val="25000"/>
                </a:schemeClr>
              </a:solidFill>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363169839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3" presetClass="emph" presetSubtype="2" fill="hold" grpId="0" nodeType="clickEffect">
                                  <p:stCondLst>
                                    <p:cond delay="0"/>
                                  </p:stCondLst>
                                  <p:childTnLst>
                                    <p:animClr clrSpc="rgb" dir="cw">
                                      <p:cBhvr override="childStyle">
                                        <p:cTn id="6" dur="2000" fill="hold"/>
                                        <p:tgtEl>
                                          <p:spTgt spid="2"/>
                                        </p:tgtEl>
                                        <p:attrNameLst>
                                          <p:attrName>style.color</p:attrName>
                                        </p:attrNameLst>
                                      </p:cBhvr>
                                      <p:to>
                                        <a:srgbClr val="FFFFFF"/>
                                      </p:to>
                                    </p:animClr>
                                  </p:childTnLst>
                                </p:cTn>
                              </p:par>
                            </p:childTnLst>
                          </p:cTn>
                        </p:par>
                      </p:childTnLst>
                    </p:cTn>
                  </p:par>
                  <p:par>
                    <p:cTn id="7" fill="hold">
                      <p:stCondLst>
                        <p:cond delay="indefinite"/>
                      </p:stCondLst>
                      <p:childTnLst>
                        <p:par>
                          <p:cTn id="8" fill="hold">
                            <p:stCondLst>
                              <p:cond delay="0"/>
                            </p:stCondLst>
                            <p:childTnLst>
                              <p:par>
                                <p:cTn id="9" presetID="3" presetClass="emph" presetSubtype="2" fill="hold" grpId="1" nodeType="clickEffect">
                                  <p:stCondLst>
                                    <p:cond delay="0"/>
                                  </p:stCondLst>
                                  <p:childTnLst>
                                    <p:animClr clrSpc="rgb" dir="cw">
                                      <p:cBhvr override="childStyle">
                                        <p:cTn id="10" dur="2000" fill="hold"/>
                                        <p:tgtEl>
                                          <p:spTgt spid="2"/>
                                        </p:tgtEl>
                                        <p:attrNameLst>
                                          <p:attrName>style.color</p:attrName>
                                        </p:attrNameLst>
                                      </p:cBhvr>
                                      <p:to>
                                        <a:srgbClr val="3F3F3F"/>
                                      </p:to>
                                    </p:animClr>
                                  </p:childTnLst>
                                </p:cTn>
                              </p:par>
                            </p:childTnLst>
                          </p:cTn>
                        </p:par>
                      </p:childTnLst>
                    </p:cTn>
                  </p:par>
                  <p:par>
                    <p:cTn id="11" fill="hold">
                      <p:stCondLst>
                        <p:cond delay="indefinite"/>
                      </p:stCondLst>
                      <p:childTnLst>
                        <p:par>
                          <p:cTn id="12" fill="hold">
                            <p:stCondLst>
                              <p:cond delay="0"/>
                            </p:stCondLst>
                            <p:childTnLst>
                              <p:par>
                                <p:cTn id="13" presetID="3" presetClass="emph" presetSubtype="2" fill="hold" grpId="0" nodeType="clickEffect">
                                  <p:stCondLst>
                                    <p:cond delay="0"/>
                                  </p:stCondLst>
                                  <p:childTnLst>
                                    <p:animClr clrSpc="rgb" dir="cw">
                                      <p:cBhvr override="childStyle">
                                        <p:cTn id="14" dur="2000" fill="hold"/>
                                        <p:tgtEl>
                                          <p:spTgt spid="6"/>
                                        </p:tgtEl>
                                        <p:attrNameLst>
                                          <p:attrName>style.color</p:attrName>
                                        </p:attrNameLst>
                                      </p:cBhvr>
                                      <p:to>
                                        <a:srgbClr val="FFFFFF"/>
                                      </p:to>
                                    </p:animClr>
                                  </p:childTnLst>
                                </p:cTn>
                              </p:par>
                            </p:childTnLst>
                          </p:cTn>
                        </p:par>
                      </p:childTnLst>
                    </p:cTn>
                  </p:par>
                  <p:par>
                    <p:cTn id="15" fill="hold">
                      <p:stCondLst>
                        <p:cond delay="indefinite"/>
                      </p:stCondLst>
                      <p:childTnLst>
                        <p:par>
                          <p:cTn id="16" fill="hold">
                            <p:stCondLst>
                              <p:cond delay="0"/>
                            </p:stCondLst>
                            <p:childTnLst>
                              <p:par>
                                <p:cTn id="17" presetID="3" presetClass="emph" presetSubtype="2" fill="hold" grpId="1" nodeType="clickEffect">
                                  <p:stCondLst>
                                    <p:cond delay="0"/>
                                  </p:stCondLst>
                                  <p:childTnLst>
                                    <p:animClr clrSpc="rgb" dir="cw">
                                      <p:cBhvr override="childStyle">
                                        <p:cTn id="18" dur="2000" fill="hold"/>
                                        <p:tgtEl>
                                          <p:spTgt spid="6"/>
                                        </p:tgtEl>
                                        <p:attrNameLst>
                                          <p:attrName>style.color</p:attrName>
                                        </p:attrNameLst>
                                      </p:cBhvr>
                                      <p:to>
                                        <a:srgbClr val="3F3F3F"/>
                                      </p:to>
                                    </p:animClr>
                                  </p:childTnLst>
                                </p:cTn>
                              </p:par>
                            </p:childTnLst>
                          </p:cTn>
                        </p:par>
                      </p:childTnLst>
                    </p:cTn>
                  </p:par>
                  <p:par>
                    <p:cTn id="19" fill="hold">
                      <p:stCondLst>
                        <p:cond delay="indefinite"/>
                      </p:stCondLst>
                      <p:childTnLst>
                        <p:par>
                          <p:cTn id="20" fill="hold">
                            <p:stCondLst>
                              <p:cond delay="0"/>
                            </p:stCondLst>
                            <p:childTnLst>
                              <p:par>
                                <p:cTn id="21" presetID="3" presetClass="emph" presetSubtype="2" fill="hold" grpId="0" nodeType="clickEffect">
                                  <p:stCondLst>
                                    <p:cond delay="0"/>
                                  </p:stCondLst>
                                  <p:childTnLst>
                                    <p:animClr clrSpc="rgb" dir="cw">
                                      <p:cBhvr override="childStyle">
                                        <p:cTn id="22" dur="2000" fill="hold"/>
                                        <p:tgtEl>
                                          <p:spTgt spid="8"/>
                                        </p:tgtEl>
                                        <p:attrNameLst>
                                          <p:attrName>style.color</p:attrName>
                                        </p:attrNameLst>
                                      </p:cBhvr>
                                      <p:to>
                                        <a:srgbClr val="FFFFFF"/>
                                      </p:to>
                                    </p:animClr>
                                  </p:childTnLst>
                                </p:cTn>
                              </p:par>
                            </p:childTnLst>
                          </p:cTn>
                        </p:par>
                      </p:childTnLst>
                    </p:cTn>
                  </p:par>
                  <p:par>
                    <p:cTn id="23" fill="hold">
                      <p:stCondLst>
                        <p:cond delay="indefinite"/>
                      </p:stCondLst>
                      <p:childTnLst>
                        <p:par>
                          <p:cTn id="24" fill="hold">
                            <p:stCondLst>
                              <p:cond delay="0"/>
                            </p:stCondLst>
                            <p:childTnLst>
                              <p:par>
                                <p:cTn id="25" presetID="3" presetClass="emph" presetSubtype="2" fill="hold" grpId="1" nodeType="clickEffect">
                                  <p:stCondLst>
                                    <p:cond delay="0"/>
                                  </p:stCondLst>
                                  <p:childTnLst>
                                    <p:animClr clrSpc="rgb" dir="cw">
                                      <p:cBhvr override="childStyle">
                                        <p:cTn id="26" dur="2000" fill="hold"/>
                                        <p:tgtEl>
                                          <p:spTgt spid="8"/>
                                        </p:tgtEl>
                                        <p:attrNameLst>
                                          <p:attrName>style.color</p:attrName>
                                        </p:attrNameLst>
                                      </p:cBhvr>
                                      <p:to>
                                        <a:srgbClr val="3F3F3F"/>
                                      </p:to>
                                    </p:animClr>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2" grpId="1"/>
      <p:bldP spid="6" grpId="0"/>
      <p:bldP spid="6" grpId="1"/>
      <p:bldP spid="8" grpId="0"/>
      <p:bldP spid="8" grpId="1"/>
    </p:bldLst>
  </p:timing>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tx2">
            <a:lumMod val="50000"/>
          </a:schemeClr>
        </a:solidFill>
        <a:effectLst/>
      </p:bgPr>
    </p:bg>
    <p:spTree>
      <p:nvGrpSpPr>
        <p:cNvPr id="1" name=""/>
        <p:cNvGrpSpPr/>
        <p:nvPr/>
      </p:nvGrpSpPr>
      <p:grpSpPr>
        <a:xfrm>
          <a:off x="0" y="0"/>
          <a:ext cx="0" cy="0"/>
          <a:chOff x="0" y="0"/>
          <a:chExt cx="0" cy="0"/>
        </a:xfrm>
      </p:grpSpPr>
      <p:pic>
        <p:nvPicPr>
          <p:cNvPr id="4" name="Picture 4">
            <a:extLst>
              <a:ext uri="{FF2B5EF4-FFF2-40B4-BE49-F238E27FC236}">
                <a16:creationId xmlns:a16="http://schemas.microsoft.com/office/drawing/2014/main" id="{B5862E14-4541-764E-A530-D2F35EF09800}"/>
              </a:ext>
            </a:extLst>
          </p:cNvPr>
          <p:cNvPicPr>
            <a:picLocks noChangeAspect="1"/>
          </p:cNvPicPr>
          <p:nvPr/>
        </p:nvPicPr>
        <p:blipFill>
          <a:blip r:embed="rId2"/>
          <a:stretch>
            <a:fillRect/>
          </a:stretch>
        </p:blipFill>
        <p:spPr>
          <a:xfrm>
            <a:off x="10325648" y="5008513"/>
            <a:ext cx="1654685" cy="1655763"/>
          </a:xfrm>
          <a:prstGeom prst="rect">
            <a:avLst/>
          </a:prstGeom>
        </p:spPr>
      </p:pic>
      <p:sp>
        <p:nvSpPr>
          <p:cNvPr id="9" name="TextBox 8">
            <a:extLst>
              <a:ext uri="{FF2B5EF4-FFF2-40B4-BE49-F238E27FC236}">
                <a16:creationId xmlns:a16="http://schemas.microsoft.com/office/drawing/2014/main" id="{AEF456F0-F98D-014B-A6B7-23FC59E8B0ED}"/>
              </a:ext>
            </a:extLst>
          </p:cNvPr>
          <p:cNvSpPr txBox="1"/>
          <p:nvPr/>
        </p:nvSpPr>
        <p:spPr>
          <a:xfrm>
            <a:off x="211667" y="1228397"/>
            <a:ext cx="10113981" cy="4401205"/>
          </a:xfrm>
          <a:prstGeom prst="rect">
            <a:avLst/>
          </a:prstGeom>
          <a:noFill/>
        </p:spPr>
        <p:txBody>
          <a:bodyPr wrap="square">
            <a:spAutoFit/>
          </a:bodyPr>
          <a:lstStyle/>
          <a:p>
            <a:r>
              <a:rPr lang="en-GB" sz="1400" dirty="0">
                <a:solidFill>
                  <a:schemeClr val="bg1"/>
                </a:solidFill>
                <a:latin typeface="Times New Roman" panose="02020603050405020304" pitchFamily="18" charset="0"/>
                <a:cs typeface="Times New Roman" panose="02020603050405020304" pitchFamily="18" charset="0"/>
              </a:rPr>
              <a:t>[1]</a:t>
            </a:r>
            <a:r>
              <a:rPr lang="en-GB" sz="1400" dirty="0">
                <a:solidFill>
                  <a:schemeClr val="bg1"/>
                </a:solidFill>
                <a:effectLst/>
                <a:latin typeface="Times New Roman" panose="02020603050405020304" pitchFamily="18" charset="0"/>
                <a:ea typeface="Times New Roman" panose="02020603050405020304" pitchFamily="18" charset="0"/>
                <a:cs typeface="Times New Roman" panose="02020603050405020304" pitchFamily="18" charset="0"/>
              </a:rPr>
              <a:t> New Living Translation</a:t>
            </a:r>
            <a:r>
              <a:rPr lang="en-GB" sz="1400" i="1" dirty="0">
                <a:solidFill>
                  <a:schemeClr val="bg1"/>
                </a:solidFill>
                <a:effectLst/>
                <a:latin typeface="Times New Roman" panose="02020603050405020304" pitchFamily="18" charset="0"/>
                <a:ea typeface="Times New Roman" panose="02020603050405020304" pitchFamily="18" charset="0"/>
                <a:cs typeface="Times New Roman" panose="02020603050405020304" pitchFamily="18" charset="0"/>
              </a:rPr>
              <a:t>, The Holy Bible Containing the Old and New Testaments</a:t>
            </a:r>
            <a:r>
              <a:rPr lang="en-GB" sz="1400" dirty="0">
                <a:solidFill>
                  <a:schemeClr val="bg1"/>
                </a:solidFill>
                <a:effectLst/>
                <a:latin typeface="Times New Roman" panose="02020603050405020304" pitchFamily="18" charset="0"/>
                <a:ea typeface="Times New Roman" panose="02020603050405020304" pitchFamily="18" charset="0"/>
                <a:cs typeface="Times New Roman" panose="02020603050405020304" pitchFamily="18" charset="0"/>
              </a:rPr>
              <a:t> (</a:t>
            </a:r>
            <a:r>
              <a:rPr lang="en-GB" sz="1400" i="0" strike="noStrike" dirty="0" err="1">
                <a:solidFill>
                  <a:schemeClr val="bg1"/>
                </a:solidFill>
                <a:effectLst/>
                <a:latin typeface="Times New Roman" panose="02020603050405020304" pitchFamily="18" charset="0"/>
                <a:cs typeface="Times New Roman" panose="02020603050405020304" pitchFamily="18" charset="0"/>
              </a:rPr>
              <a:t>Tyndale</a:t>
            </a:r>
            <a:r>
              <a:rPr lang="en-GB" sz="1400" i="0" strike="noStrike" dirty="0">
                <a:solidFill>
                  <a:schemeClr val="bg1"/>
                </a:solidFill>
                <a:effectLst/>
                <a:latin typeface="Times New Roman" panose="02020603050405020304" pitchFamily="18" charset="0"/>
                <a:cs typeface="Times New Roman" panose="02020603050405020304" pitchFamily="18" charset="0"/>
              </a:rPr>
              <a:t> House Publishers, 1996)</a:t>
            </a:r>
            <a:r>
              <a:rPr lang="en-GB" sz="1400" dirty="0">
                <a:solidFill>
                  <a:schemeClr val="bg1"/>
                </a:solidFill>
                <a:latin typeface="Times New Roman" panose="02020603050405020304" pitchFamily="18" charset="0"/>
                <a:cs typeface="Times New Roman" panose="02020603050405020304" pitchFamily="18" charset="0"/>
              </a:rPr>
              <a:t> Matthew 22:39.</a:t>
            </a:r>
          </a:p>
          <a:p>
            <a:r>
              <a:rPr lang="en-GB" sz="1400" dirty="0">
                <a:solidFill>
                  <a:schemeClr val="bg1"/>
                </a:solidFill>
                <a:latin typeface="Times New Roman" panose="02020603050405020304" pitchFamily="18" charset="0"/>
                <a:cs typeface="Times New Roman" panose="02020603050405020304" pitchFamily="18" charset="0"/>
              </a:rPr>
              <a:t>[2] </a:t>
            </a:r>
            <a:r>
              <a:rPr lang="en-GB" sz="1400" dirty="0">
                <a:solidFill>
                  <a:schemeClr val="bg1"/>
                </a:solidFill>
                <a:effectLst/>
                <a:latin typeface="Times New Roman" panose="02020603050405020304" pitchFamily="18" charset="0"/>
                <a:ea typeface="Times New Roman" panose="02020603050405020304" pitchFamily="18" charset="0"/>
                <a:cs typeface="Times New Roman" panose="02020603050405020304" pitchFamily="18" charset="0"/>
              </a:rPr>
              <a:t>Catholic Church, </a:t>
            </a:r>
            <a:r>
              <a:rPr lang="en-GB" sz="1400" i="1" dirty="0">
                <a:solidFill>
                  <a:schemeClr val="bg1"/>
                </a:solidFill>
                <a:effectLst/>
                <a:latin typeface="Times New Roman" panose="02020603050405020304" pitchFamily="18" charset="0"/>
                <a:ea typeface="Times New Roman" panose="02020603050405020304" pitchFamily="18" charset="0"/>
                <a:cs typeface="Times New Roman" panose="02020603050405020304" pitchFamily="18" charset="0"/>
              </a:rPr>
              <a:t>Catechism of the Catholic Church</a:t>
            </a:r>
            <a:r>
              <a:rPr lang="en-GB" sz="1400" dirty="0">
                <a:solidFill>
                  <a:schemeClr val="bg1"/>
                </a:solidFill>
                <a:effectLst/>
                <a:latin typeface="Times New Roman" panose="02020603050405020304" pitchFamily="18" charset="0"/>
                <a:ea typeface="Times New Roman" panose="02020603050405020304" pitchFamily="18" charset="0"/>
                <a:cs typeface="Times New Roman" panose="02020603050405020304" pitchFamily="18" charset="0"/>
              </a:rPr>
              <a:t> (New York: Doubleday, 1995), para. </a:t>
            </a:r>
            <a:r>
              <a:rPr lang="en-GB" sz="1400" dirty="0">
                <a:solidFill>
                  <a:schemeClr val="bg1"/>
                </a:solidFill>
                <a:latin typeface="Times New Roman" panose="02020603050405020304" pitchFamily="18" charset="0"/>
                <a:ea typeface="Times New Roman" panose="02020603050405020304" pitchFamily="18" charset="0"/>
                <a:cs typeface="Times New Roman" panose="02020603050405020304" pitchFamily="18" charset="0"/>
              </a:rPr>
              <a:t>2264.</a:t>
            </a:r>
          </a:p>
          <a:p>
            <a:r>
              <a:rPr lang="en-GB" sz="1400" dirty="0">
                <a:solidFill>
                  <a:schemeClr val="bg1"/>
                </a:solidFill>
                <a:latin typeface="Times New Roman" panose="02020603050405020304" pitchFamily="18" charset="0"/>
                <a:cs typeface="Times New Roman" panose="02020603050405020304" pitchFamily="18" charset="0"/>
              </a:rPr>
              <a:t>[3] Holy Bible, Exodus 20:13.</a:t>
            </a:r>
          </a:p>
          <a:p>
            <a:r>
              <a:rPr lang="en-GB" sz="1400" dirty="0">
                <a:solidFill>
                  <a:schemeClr val="bg1"/>
                </a:solidFill>
                <a:latin typeface="Times New Roman" panose="02020603050405020304" pitchFamily="18" charset="0"/>
                <a:cs typeface="Times New Roman" panose="02020603050405020304" pitchFamily="18" charset="0"/>
              </a:rPr>
              <a:t>[4] Ibid.</a:t>
            </a:r>
            <a:r>
              <a:rPr lang="en-GB" sz="1400" dirty="0">
                <a:solidFill>
                  <a:schemeClr val="bg1"/>
                </a:solidFill>
                <a:effectLst/>
                <a:latin typeface="Times New Roman" panose="02020603050405020304" pitchFamily="18" charset="0"/>
                <a:ea typeface="Times New Roman" panose="02020603050405020304" pitchFamily="18" charset="0"/>
                <a:cs typeface="Times New Roman" panose="02020603050405020304" pitchFamily="18" charset="0"/>
              </a:rPr>
              <a:t>, </a:t>
            </a:r>
            <a:r>
              <a:rPr lang="en-GB" sz="1400" i="0" dirty="0">
                <a:solidFill>
                  <a:schemeClr val="bg1"/>
                </a:solidFill>
                <a:effectLst/>
                <a:latin typeface="Times New Roman" panose="02020603050405020304" pitchFamily="18" charset="0"/>
                <a:cs typeface="Times New Roman" panose="02020603050405020304" pitchFamily="18" charset="0"/>
              </a:rPr>
              <a:t>Luke 11:21.</a:t>
            </a:r>
            <a:endParaRPr lang="en-GB" sz="1400" dirty="0">
              <a:solidFill>
                <a:schemeClr val="bg1"/>
              </a:solidFill>
              <a:latin typeface="Times New Roman" panose="02020603050405020304" pitchFamily="18" charset="0"/>
              <a:cs typeface="Times New Roman" panose="02020603050405020304" pitchFamily="18" charset="0"/>
            </a:endParaRPr>
          </a:p>
          <a:p>
            <a:pPr algn="l"/>
            <a:r>
              <a:rPr lang="en-GB" sz="1400" dirty="0">
                <a:solidFill>
                  <a:schemeClr val="bg1"/>
                </a:solidFill>
                <a:latin typeface="Times New Roman" panose="02020603050405020304" pitchFamily="18" charset="0"/>
                <a:cs typeface="Times New Roman" panose="02020603050405020304" pitchFamily="18" charset="0"/>
              </a:rPr>
              <a:t>[5] Ibid., </a:t>
            </a:r>
            <a:r>
              <a:rPr lang="en-US" sz="1400" dirty="0">
                <a:solidFill>
                  <a:schemeClr val="bg1"/>
                </a:solidFill>
                <a:latin typeface="Times New Roman" panose="02020603050405020304" pitchFamily="18" charset="0"/>
                <a:cs typeface="Times New Roman" panose="02020603050405020304" pitchFamily="18" charset="0"/>
              </a:rPr>
              <a:t>Luke 22:36</a:t>
            </a:r>
            <a:r>
              <a:rPr lang="en-GB" sz="1400" dirty="0">
                <a:solidFill>
                  <a:schemeClr val="bg1"/>
                </a:solidFill>
                <a:latin typeface="Times New Roman" panose="02020603050405020304" pitchFamily="18" charset="0"/>
                <a:cs typeface="Times New Roman" panose="02020603050405020304" pitchFamily="18" charset="0"/>
              </a:rPr>
              <a:t>.</a:t>
            </a:r>
          </a:p>
          <a:p>
            <a:r>
              <a:rPr lang="en-GB" sz="1400" dirty="0">
                <a:solidFill>
                  <a:schemeClr val="bg1"/>
                </a:solidFill>
                <a:latin typeface="Times New Roman" panose="02020603050405020304" pitchFamily="18" charset="0"/>
                <a:cs typeface="Times New Roman" panose="02020603050405020304" pitchFamily="18" charset="0"/>
              </a:rPr>
              <a:t>[6] Ibid., Luke 22:38.</a:t>
            </a:r>
          </a:p>
          <a:p>
            <a:r>
              <a:rPr lang="en-GB" sz="1400" i="0" dirty="0">
                <a:solidFill>
                  <a:schemeClr val="bg1"/>
                </a:solidFill>
                <a:effectLst/>
                <a:latin typeface="Times New Roman" panose="02020603050405020304" pitchFamily="18" charset="0"/>
                <a:cs typeface="Times New Roman" panose="02020603050405020304" pitchFamily="18" charset="0"/>
              </a:rPr>
              <a:t>[7] </a:t>
            </a:r>
            <a:r>
              <a:rPr lang="en-GB" sz="1400" dirty="0">
                <a:solidFill>
                  <a:schemeClr val="bg1"/>
                </a:solidFill>
                <a:latin typeface="Times New Roman" panose="02020603050405020304" pitchFamily="18" charset="0"/>
                <a:cs typeface="Times New Roman" panose="02020603050405020304" pitchFamily="18" charset="0"/>
              </a:rPr>
              <a:t>Ibid.,</a:t>
            </a:r>
            <a:r>
              <a:rPr lang="en-GB" sz="1400" i="0" dirty="0">
                <a:solidFill>
                  <a:schemeClr val="bg1"/>
                </a:solidFill>
                <a:effectLst/>
                <a:latin typeface="Times New Roman" panose="02020603050405020304" pitchFamily="18" charset="0"/>
                <a:cs typeface="Times New Roman" panose="02020603050405020304" pitchFamily="18" charset="0"/>
              </a:rPr>
              <a:t> Psalm 18:34.</a:t>
            </a:r>
          </a:p>
          <a:p>
            <a:r>
              <a:rPr lang="en-GB" sz="1400" dirty="0">
                <a:solidFill>
                  <a:schemeClr val="bg1"/>
                </a:solidFill>
                <a:latin typeface="Times New Roman" panose="02020603050405020304" pitchFamily="18" charset="0"/>
                <a:cs typeface="Times New Roman" panose="02020603050405020304" pitchFamily="18" charset="0"/>
              </a:rPr>
              <a:t>[8] Ibid., </a:t>
            </a:r>
            <a:r>
              <a:rPr lang="en-GB" sz="1400" i="0" dirty="0">
                <a:solidFill>
                  <a:schemeClr val="bg1"/>
                </a:solidFill>
                <a:effectLst/>
                <a:latin typeface="Times New Roman" panose="02020603050405020304" pitchFamily="18" charset="0"/>
                <a:cs typeface="Times New Roman" panose="02020603050405020304" pitchFamily="18" charset="0"/>
              </a:rPr>
              <a:t>Psalm 144:1.</a:t>
            </a:r>
          </a:p>
          <a:p>
            <a:r>
              <a:rPr lang="en-GB" sz="1400" i="0" dirty="0">
                <a:solidFill>
                  <a:schemeClr val="bg1"/>
                </a:solidFill>
                <a:effectLst/>
                <a:latin typeface="Times New Roman" panose="02020603050405020304" pitchFamily="18" charset="0"/>
                <a:cs typeface="Times New Roman" panose="02020603050405020304" pitchFamily="18" charset="0"/>
              </a:rPr>
              <a:t>[9] </a:t>
            </a:r>
            <a:r>
              <a:rPr lang="en-GB" sz="1400" dirty="0">
                <a:solidFill>
                  <a:schemeClr val="bg1"/>
                </a:solidFill>
                <a:latin typeface="Times New Roman" panose="02020603050405020304" pitchFamily="18" charset="0"/>
                <a:cs typeface="Times New Roman" panose="02020603050405020304" pitchFamily="18" charset="0"/>
              </a:rPr>
              <a:t>Ibid., </a:t>
            </a:r>
            <a:r>
              <a:rPr lang="en-GB" sz="1400" i="0" dirty="0">
                <a:solidFill>
                  <a:schemeClr val="bg1"/>
                </a:solidFill>
                <a:effectLst/>
                <a:latin typeface="Times New Roman" panose="02020603050405020304" pitchFamily="18" charset="0"/>
                <a:cs typeface="Times New Roman" panose="02020603050405020304" pitchFamily="18" charset="0"/>
              </a:rPr>
              <a:t>II Samuel 22:35.</a:t>
            </a:r>
          </a:p>
          <a:p>
            <a:r>
              <a:rPr lang="en-GB" sz="1400" dirty="0">
                <a:solidFill>
                  <a:schemeClr val="bg1"/>
                </a:solidFill>
                <a:latin typeface="Times New Roman" panose="02020603050405020304" pitchFamily="18" charset="0"/>
                <a:cs typeface="Times New Roman" panose="02020603050405020304" pitchFamily="18" charset="0"/>
              </a:rPr>
              <a:t>[10] </a:t>
            </a:r>
            <a:r>
              <a:rPr lang="en-GB" sz="1400" dirty="0">
                <a:solidFill>
                  <a:schemeClr val="bg1"/>
                </a:solidFill>
                <a:effectLst/>
                <a:latin typeface="Times New Roman" panose="02020603050405020304" pitchFamily="18" charset="0"/>
                <a:ea typeface="Times New Roman" panose="02020603050405020304" pitchFamily="18" charset="0"/>
                <a:cs typeface="Times New Roman" panose="02020603050405020304" pitchFamily="18" charset="0"/>
              </a:rPr>
              <a:t>Catholic Church, </a:t>
            </a:r>
            <a:r>
              <a:rPr lang="en-GB" sz="1400" i="1" dirty="0">
                <a:solidFill>
                  <a:schemeClr val="bg1"/>
                </a:solidFill>
                <a:effectLst/>
                <a:latin typeface="Times New Roman" panose="02020603050405020304" pitchFamily="18" charset="0"/>
                <a:ea typeface="Times New Roman" panose="02020603050405020304" pitchFamily="18" charset="0"/>
                <a:cs typeface="Times New Roman" panose="02020603050405020304" pitchFamily="18" charset="0"/>
              </a:rPr>
              <a:t>Catechism</a:t>
            </a:r>
            <a:r>
              <a:rPr lang="en-GB" sz="1400" i="1" dirty="0">
                <a:solidFill>
                  <a:schemeClr val="bg1"/>
                </a:solidFill>
                <a:latin typeface="Times New Roman" panose="02020603050405020304" pitchFamily="18" charset="0"/>
                <a:ea typeface="Times New Roman" panose="02020603050405020304" pitchFamily="18" charset="0"/>
                <a:cs typeface="Times New Roman" panose="02020603050405020304" pitchFamily="18" charset="0"/>
              </a:rPr>
              <a:t>, para. </a:t>
            </a:r>
            <a:r>
              <a:rPr lang="en-GB" sz="1400" dirty="0">
                <a:solidFill>
                  <a:schemeClr val="bg1"/>
                </a:solidFill>
                <a:latin typeface="Times New Roman" panose="02020603050405020304" pitchFamily="18" charset="0"/>
                <a:cs typeface="Times New Roman" panose="02020603050405020304" pitchFamily="18" charset="0"/>
              </a:rPr>
              <a:t>2264.</a:t>
            </a:r>
            <a:endParaRPr lang="en-GB" sz="1400" i="0" dirty="0">
              <a:solidFill>
                <a:schemeClr val="bg1"/>
              </a:solidFill>
              <a:effectLst/>
              <a:latin typeface="Times New Roman" panose="02020603050405020304" pitchFamily="18" charset="0"/>
              <a:cs typeface="Times New Roman" panose="02020603050405020304" pitchFamily="18" charset="0"/>
            </a:endParaRPr>
          </a:p>
          <a:p>
            <a:r>
              <a:rPr lang="en-GB" sz="1400" dirty="0">
                <a:solidFill>
                  <a:schemeClr val="bg1"/>
                </a:solidFill>
                <a:latin typeface="Times New Roman" panose="02020603050405020304" pitchFamily="18" charset="0"/>
                <a:cs typeface="Times New Roman" panose="02020603050405020304" pitchFamily="18" charset="0"/>
              </a:rPr>
              <a:t>[11] Ibid.</a:t>
            </a:r>
            <a:r>
              <a:rPr lang="en-GB" sz="1400" i="1" dirty="0">
                <a:solidFill>
                  <a:schemeClr val="bg1"/>
                </a:solidFill>
                <a:latin typeface="Times New Roman" panose="02020603050405020304" pitchFamily="18" charset="0"/>
                <a:ea typeface="Times New Roman" panose="02020603050405020304" pitchFamily="18" charset="0"/>
                <a:cs typeface="Times New Roman" panose="02020603050405020304" pitchFamily="18" charset="0"/>
              </a:rPr>
              <a:t>, para. </a:t>
            </a:r>
            <a:r>
              <a:rPr lang="en-GB" sz="1400" dirty="0">
                <a:solidFill>
                  <a:schemeClr val="bg1"/>
                </a:solidFill>
                <a:latin typeface="Times New Roman" panose="02020603050405020304" pitchFamily="18" charset="0"/>
                <a:cs typeface="Times New Roman" panose="02020603050405020304" pitchFamily="18" charset="0"/>
              </a:rPr>
              <a:t>2265.</a:t>
            </a:r>
          </a:p>
          <a:p>
            <a:r>
              <a:rPr lang="en-GB" sz="1400" i="0" dirty="0">
                <a:solidFill>
                  <a:schemeClr val="bg1"/>
                </a:solidFill>
                <a:effectLst/>
                <a:latin typeface="Times New Roman" panose="02020603050405020304" pitchFamily="18" charset="0"/>
                <a:cs typeface="Times New Roman" panose="02020603050405020304" pitchFamily="18" charset="0"/>
              </a:rPr>
              <a:t>[12] St. Thomas Aquinas, </a:t>
            </a:r>
            <a:r>
              <a:rPr lang="en-GB" sz="1400" i="1" dirty="0">
                <a:solidFill>
                  <a:schemeClr val="bg1"/>
                </a:solidFill>
                <a:effectLst/>
                <a:latin typeface="Times New Roman" panose="02020603050405020304" pitchFamily="18" charset="0"/>
                <a:cs typeface="Times New Roman" panose="02020603050405020304" pitchFamily="18" charset="0"/>
              </a:rPr>
              <a:t>Summa </a:t>
            </a:r>
            <a:r>
              <a:rPr lang="en-GB" sz="1400" i="1" dirty="0" err="1">
                <a:solidFill>
                  <a:schemeClr val="bg1"/>
                </a:solidFill>
                <a:effectLst/>
                <a:latin typeface="Times New Roman" panose="02020603050405020304" pitchFamily="18" charset="0"/>
                <a:cs typeface="Times New Roman" panose="02020603050405020304" pitchFamily="18" charset="0"/>
              </a:rPr>
              <a:t>Theologiæ</a:t>
            </a:r>
            <a:r>
              <a:rPr lang="en-GB" sz="1400" i="0" dirty="0">
                <a:solidFill>
                  <a:schemeClr val="bg1"/>
                </a:solidFill>
                <a:effectLst/>
                <a:latin typeface="Times New Roman" panose="02020603050405020304" pitchFamily="18" charset="0"/>
                <a:cs typeface="Times New Roman" panose="02020603050405020304" pitchFamily="18" charset="0"/>
              </a:rPr>
              <a:t>, II-II, Q. 64, Art. 7, ad. 5, s. c.</a:t>
            </a:r>
          </a:p>
          <a:p>
            <a:r>
              <a:rPr lang="en-GB" sz="1400" dirty="0">
                <a:solidFill>
                  <a:schemeClr val="bg1"/>
                </a:solidFill>
                <a:latin typeface="Times New Roman" panose="02020603050405020304" pitchFamily="18" charset="0"/>
                <a:cs typeface="Times New Roman" panose="02020603050405020304" pitchFamily="18" charset="0"/>
              </a:rPr>
              <a:t>[13] Ibid.</a:t>
            </a:r>
            <a:r>
              <a:rPr lang="en-GB" sz="1400" i="0" dirty="0">
                <a:solidFill>
                  <a:schemeClr val="bg1"/>
                </a:solidFill>
                <a:effectLst/>
                <a:latin typeface="Times New Roman" panose="02020603050405020304" pitchFamily="18" charset="0"/>
                <a:cs typeface="Times New Roman" panose="02020603050405020304" pitchFamily="18" charset="0"/>
              </a:rPr>
              <a:t>, II-II, Q. 64, Art. 7, ad. 5, co.</a:t>
            </a:r>
          </a:p>
          <a:p>
            <a:r>
              <a:rPr lang="en-GB" sz="1400" b="0" i="0" strike="noStrike" dirty="0">
                <a:solidFill>
                  <a:schemeClr val="bg1"/>
                </a:solidFill>
                <a:effectLst/>
                <a:latin typeface="Times New Roman" panose="02020603050405020304" pitchFamily="18" charset="0"/>
                <a:cs typeface="Times New Roman" panose="02020603050405020304" pitchFamily="18" charset="0"/>
              </a:rPr>
              <a:t>[14] John XXIII, Encyclical </a:t>
            </a:r>
            <a:r>
              <a:rPr lang="en-GB" sz="1400" b="0" i="1" strike="noStrike" dirty="0">
                <a:solidFill>
                  <a:schemeClr val="bg1"/>
                </a:solidFill>
                <a:effectLst/>
                <a:latin typeface="Times New Roman" panose="02020603050405020304" pitchFamily="18" charset="0"/>
                <a:cs typeface="Times New Roman" panose="02020603050405020304" pitchFamily="18" charset="0"/>
              </a:rPr>
              <a:t>Mater et </a:t>
            </a:r>
            <a:r>
              <a:rPr lang="en-GB" sz="1400" b="0" i="1" strike="noStrike" dirty="0" err="1">
                <a:solidFill>
                  <a:schemeClr val="bg1"/>
                </a:solidFill>
                <a:effectLst/>
                <a:latin typeface="Times New Roman" panose="02020603050405020304" pitchFamily="18" charset="0"/>
                <a:cs typeface="Times New Roman" panose="02020603050405020304" pitchFamily="18" charset="0"/>
              </a:rPr>
              <a:t>Magistra</a:t>
            </a:r>
            <a:r>
              <a:rPr lang="en-GB" sz="1400" b="0" i="0" strike="noStrike" dirty="0">
                <a:solidFill>
                  <a:schemeClr val="bg1"/>
                </a:solidFill>
                <a:effectLst/>
                <a:latin typeface="Times New Roman" panose="02020603050405020304" pitchFamily="18" charset="0"/>
                <a:cs typeface="Times New Roman" panose="02020603050405020304" pitchFamily="18" charset="0"/>
              </a:rPr>
              <a:t>, III: AAS 53 (1961) 447; cf. John Paul II, </a:t>
            </a:r>
            <a:r>
              <a:rPr lang="en-GB" sz="1400" b="0" i="1" strike="noStrike" dirty="0">
                <a:solidFill>
                  <a:schemeClr val="bg1"/>
                </a:solidFill>
                <a:effectLst/>
                <a:latin typeface="Times New Roman" panose="02020603050405020304" pitchFamily="18" charset="0"/>
                <a:cs typeface="Times New Roman" panose="02020603050405020304" pitchFamily="18" charset="0"/>
              </a:rPr>
              <a:t>Discourse to priests participating in a seminar on "Responsible Procreation"</a:t>
            </a:r>
            <a:r>
              <a:rPr lang="en-GB" sz="1400" b="0" i="0" strike="noStrike" dirty="0">
                <a:solidFill>
                  <a:schemeClr val="bg1"/>
                </a:solidFill>
                <a:effectLst/>
                <a:latin typeface="Times New Roman" panose="02020603050405020304" pitchFamily="18" charset="0"/>
                <a:cs typeface="Times New Roman" panose="02020603050405020304" pitchFamily="18" charset="0"/>
              </a:rPr>
              <a:t>, 17 September 1983, </a:t>
            </a:r>
            <a:r>
              <a:rPr lang="en-GB" sz="1400" b="0" i="1" strike="noStrike" dirty="0">
                <a:solidFill>
                  <a:schemeClr val="bg1"/>
                </a:solidFill>
                <a:effectLst/>
                <a:latin typeface="Times New Roman" panose="02020603050405020304" pitchFamily="18" charset="0"/>
                <a:cs typeface="Times New Roman" panose="02020603050405020304" pitchFamily="18" charset="0"/>
              </a:rPr>
              <a:t>Insegnamenti di Giovanni Paolo II</a:t>
            </a:r>
            <a:r>
              <a:rPr lang="en-GB" sz="1400" b="0" i="0" strike="noStrike" dirty="0">
                <a:solidFill>
                  <a:schemeClr val="bg1"/>
                </a:solidFill>
                <a:effectLst/>
                <a:latin typeface="Times New Roman" panose="02020603050405020304" pitchFamily="18" charset="0"/>
                <a:cs typeface="Times New Roman" panose="02020603050405020304" pitchFamily="18" charset="0"/>
              </a:rPr>
              <a:t>, VI, </a:t>
            </a:r>
            <a:r>
              <a:rPr lang="en-GB" sz="1400" i="0" strike="noStrike" dirty="0">
                <a:solidFill>
                  <a:schemeClr val="bg1"/>
                </a:solidFill>
                <a:effectLst/>
                <a:latin typeface="Times New Roman" panose="02020603050405020304" pitchFamily="18" charset="0"/>
                <a:cs typeface="Times New Roman" panose="02020603050405020304" pitchFamily="18" charset="0"/>
              </a:rPr>
              <a:t>2 (1983) 562.</a:t>
            </a:r>
            <a:endParaRPr lang="en-GB" sz="1400" i="0" dirty="0">
              <a:solidFill>
                <a:schemeClr val="bg1"/>
              </a:solidFill>
              <a:effectLst/>
              <a:latin typeface="Times New Roman" panose="02020603050405020304" pitchFamily="18" charset="0"/>
              <a:cs typeface="Times New Roman" panose="02020603050405020304" pitchFamily="18" charset="0"/>
            </a:endParaRPr>
          </a:p>
          <a:p>
            <a:r>
              <a:rPr lang="en-GB" sz="1400" dirty="0">
                <a:solidFill>
                  <a:schemeClr val="bg1"/>
                </a:solidFill>
                <a:latin typeface="Times New Roman" panose="02020603050405020304" pitchFamily="18" charset="0"/>
                <a:cs typeface="Times New Roman" panose="02020603050405020304" pitchFamily="18" charset="0"/>
              </a:rPr>
              <a:t>[15] </a:t>
            </a:r>
            <a:r>
              <a:rPr lang="en-GB" sz="1400" i="0" strike="noStrike" dirty="0">
                <a:solidFill>
                  <a:schemeClr val="bg1"/>
                </a:solidFill>
                <a:effectLst/>
                <a:latin typeface="Times New Roman" panose="02020603050405020304" pitchFamily="18" charset="0"/>
                <a:cs typeface="Times New Roman" panose="02020603050405020304" pitchFamily="18" charset="0"/>
              </a:rPr>
              <a:t>John Paul II, </a:t>
            </a:r>
            <a:r>
              <a:rPr lang="en-GB" sz="1400" i="1" dirty="0">
                <a:solidFill>
                  <a:schemeClr val="bg1"/>
                </a:solidFill>
                <a:effectLst/>
                <a:latin typeface="Times New Roman" panose="02020603050405020304" pitchFamily="18" charset="0"/>
                <a:cs typeface="Times New Roman" panose="02020603050405020304" pitchFamily="18" charset="0"/>
              </a:rPr>
              <a:t>Evangelium Vitae</a:t>
            </a:r>
            <a:r>
              <a:rPr lang="en-GB" sz="1400" i="1" dirty="0">
                <a:solidFill>
                  <a:schemeClr val="bg1"/>
                </a:solidFill>
                <a:latin typeface="Times New Roman" panose="02020603050405020304" pitchFamily="18" charset="0"/>
                <a:cs typeface="Times New Roman" panose="02020603050405020304" pitchFamily="18" charset="0"/>
              </a:rPr>
              <a:t>: the </a:t>
            </a:r>
            <a:r>
              <a:rPr lang="en-GB" sz="1400" i="1" dirty="0">
                <a:solidFill>
                  <a:schemeClr val="bg1"/>
                </a:solidFill>
                <a:effectLst/>
                <a:latin typeface="Times New Roman" panose="02020603050405020304" pitchFamily="18" charset="0"/>
                <a:cs typeface="Times New Roman" panose="02020603050405020304" pitchFamily="18" charset="0"/>
              </a:rPr>
              <a:t>Encyclical of Pope St. John Paul II</a:t>
            </a:r>
            <a:r>
              <a:rPr lang="en-GB" sz="1400" i="1" dirty="0">
                <a:solidFill>
                  <a:schemeClr val="bg1"/>
                </a:solidFill>
                <a:latin typeface="Times New Roman" panose="02020603050405020304" pitchFamily="18" charset="0"/>
                <a:cs typeface="Times New Roman" panose="02020603050405020304" pitchFamily="18" charset="0"/>
              </a:rPr>
              <a:t> </a:t>
            </a:r>
            <a:r>
              <a:rPr lang="en-GB" sz="1400" i="0" dirty="0">
                <a:solidFill>
                  <a:schemeClr val="bg1"/>
                </a:solidFill>
                <a:effectLst/>
                <a:latin typeface="Times New Roman" panose="02020603050405020304" pitchFamily="18" charset="0"/>
                <a:cs typeface="Times New Roman" panose="02020603050405020304" pitchFamily="18" charset="0"/>
              </a:rPr>
              <a:t>(Rome: Vatican City, 1995), </a:t>
            </a:r>
            <a:r>
              <a:rPr lang="en-GB" sz="1400" dirty="0">
                <a:solidFill>
                  <a:schemeClr val="bg1"/>
                </a:solidFill>
                <a:latin typeface="Times New Roman" panose="02020603050405020304" pitchFamily="18" charset="0"/>
                <a:cs typeface="Times New Roman" panose="02020603050405020304" pitchFamily="18" charset="0"/>
              </a:rPr>
              <a:t>ch. III, para. 55.</a:t>
            </a:r>
            <a:endParaRPr lang="en-GB" sz="1400" i="0" dirty="0">
              <a:solidFill>
                <a:schemeClr val="bg1"/>
              </a:solidFill>
              <a:effectLst/>
              <a:latin typeface="Times New Roman" panose="02020603050405020304" pitchFamily="18" charset="0"/>
              <a:cs typeface="Times New Roman" panose="02020603050405020304" pitchFamily="18" charset="0"/>
            </a:endParaRPr>
          </a:p>
          <a:p>
            <a:r>
              <a:rPr lang="en-GB" sz="1400" dirty="0">
                <a:solidFill>
                  <a:schemeClr val="bg1"/>
                </a:solidFill>
                <a:latin typeface="Times New Roman" panose="02020603050405020304" pitchFamily="18" charset="0"/>
                <a:cs typeface="Times New Roman" panose="02020603050405020304" pitchFamily="18" charset="0"/>
              </a:rPr>
              <a:t>[16] </a:t>
            </a:r>
            <a:r>
              <a:rPr lang="en-GB" sz="1400" i="0" strike="noStrike" dirty="0">
                <a:solidFill>
                  <a:schemeClr val="bg1"/>
                </a:solidFill>
                <a:effectLst/>
                <a:latin typeface="Times New Roman" panose="02020603050405020304" pitchFamily="18" charset="0"/>
                <a:cs typeface="Times New Roman" panose="02020603050405020304" pitchFamily="18" charset="0"/>
              </a:rPr>
              <a:t>St. Pius X, </a:t>
            </a:r>
            <a:r>
              <a:rPr lang="en-GB" sz="1400" i="1" dirty="0">
                <a:solidFill>
                  <a:schemeClr val="bg1"/>
                </a:solidFill>
                <a:latin typeface="Times New Roman" panose="02020603050405020304" pitchFamily="18" charset="0"/>
                <a:cs typeface="Times New Roman" panose="02020603050405020304" pitchFamily="18" charset="0"/>
              </a:rPr>
              <a:t>The Catechism of Pope St. Pius X</a:t>
            </a:r>
            <a:r>
              <a:rPr lang="en-GB" sz="1400" dirty="0">
                <a:solidFill>
                  <a:schemeClr val="bg1"/>
                </a:solidFill>
                <a:latin typeface="Times New Roman" panose="02020603050405020304" pitchFamily="18" charset="0"/>
                <a:cs typeface="Times New Roman" panose="02020603050405020304" pitchFamily="18" charset="0"/>
              </a:rPr>
              <a:t> (Rome: Vatican City, </a:t>
            </a:r>
            <a:r>
              <a:rPr lang="en-GB" sz="1400" i="0" dirty="0">
                <a:solidFill>
                  <a:schemeClr val="bg1"/>
                </a:solidFill>
                <a:effectLst/>
                <a:latin typeface="Times New Roman" panose="02020603050405020304" pitchFamily="18" charset="0"/>
                <a:cs typeface="Times New Roman" panose="02020603050405020304" pitchFamily="18" charset="0"/>
              </a:rPr>
              <a:t>1905), </a:t>
            </a:r>
            <a:r>
              <a:rPr lang="en-GB" sz="1400" dirty="0">
                <a:solidFill>
                  <a:schemeClr val="bg1"/>
                </a:solidFill>
                <a:latin typeface="Times New Roman" panose="02020603050405020304" pitchFamily="18" charset="0"/>
                <a:cs typeface="Times New Roman" panose="02020603050405020304" pitchFamily="18" charset="0"/>
              </a:rPr>
              <a:t>The Fifth Commandment, Q. 3. </a:t>
            </a:r>
            <a:endParaRPr lang="en-GB" sz="1400" i="0" dirty="0">
              <a:solidFill>
                <a:schemeClr val="bg1"/>
              </a:solidFill>
              <a:effectLst/>
              <a:latin typeface="Times New Roman" panose="02020603050405020304" pitchFamily="18" charset="0"/>
              <a:cs typeface="Times New Roman" panose="02020603050405020304" pitchFamily="18" charset="0"/>
            </a:endParaRPr>
          </a:p>
          <a:p>
            <a:r>
              <a:rPr lang="en-GB" sz="1400" dirty="0">
                <a:solidFill>
                  <a:schemeClr val="bg1"/>
                </a:solidFill>
                <a:latin typeface="Times New Roman" panose="02020603050405020304" pitchFamily="18" charset="0"/>
                <a:cs typeface="Times New Roman" panose="02020603050405020304" pitchFamily="18" charset="0"/>
              </a:rPr>
              <a:t>[17] </a:t>
            </a:r>
            <a:r>
              <a:rPr lang="en-GB" sz="1400" dirty="0">
                <a:solidFill>
                  <a:schemeClr val="bg1"/>
                </a:solidFill>
                <a:effectLst/>
                <a:latin typeface="Times New Roman" panose="02020603050405020304" pitchFamily="18" charset="0"/>
                <a:ea typeface="Times New Roman" panose="02020603050405020304" pitchFamily="18" charset="0"/>
                <a:cs typeface="Times New Roman" panose="02020603050405020304" pitchFamily="18" charset="0"/>
              </a:rPr>
              <a:t>Augustine, </a:t>
            </a:r>
            <a:r>
              <a:rPr lang="en-GB" sz="1400" i="1" dirty="0">
                <a:solidFill>
                  <a:schemeClr val="bg1"/>
                </a:solidFill>
                <a:effectLst/>
                <a:latin typeface="Times New Roman" panose="02020603050405020304" pitchFamily="18" charset="0"/>
                <a:ea typeface="Times New Roman" panose="02020603050405020304" pitchFamily="18" charset="0"/>
                <a:cs typeface="Times New Roman" panose="02020603050405020304" pitchFamily="18" charset="0"/>
              </a:rPr>
              <a:t>The</a:t>
            </a:r>
            <a:r>
              <a:rPr lang="en-GB" sz="1400" dirty="0">
                <a:solidFill>
                  <a:schemeClr val="bg1"/>
                </a:solidFill>
                <a:effectLst/>
                <a:latin typeface="Times New Roman" panose="02020603050405020304" pitchFamily="18" charset="0"/>
                <a:ea typeface="Times New Roman" panose="02020603050405020304" pitchFamily="18" charset="0"/>
                <a:cs typeface="Times New Roman" panose="02020603050405020304" pitchFamily="18" charset="0"/>
              </a:rPr>
              <a:t> </a:t>
            </a:r>
            <a:r>
              <a:rPr lang="en-GB" sz="1400" i="1" dirty="0">
                <a:solidFill>
                  <a:schemeClr val="bg1"/>
                </a:solidFill>
                <a:effectLst/>
                <a:latin typeface="Times New Roman" panose="02020603050405020304" pitchFamily="18" charset="0"/>
                <a:ea typeface="Times New Roman" panose="02020603050405020304" pitchFamily="18" charset="0"/>
                <a:cs typeface="Times New Roman" panose="02020603050405020304" pitchFamily="18" charset="0"/>
              </a:rPr>
              <a:t>City of God Against the Pagans</a:t>
            </a:r>
            <a:r>
              <a:rPr lang="en-GB" sz="1400" dirty="0">
                <a:solidFill>
                  <a:schemeClr val="bg1"/>
                </a:solidFill>
                <a:effectLst/>
                <a:latin typeface="Times New Roman" panose="02020603050405020304" pitchFamily="18" charset="0"/>
                <a:ea typeface="Times New Roman" panose="02020603050405020304" pitchFamily="18" charset="0"/>
                <a:cs typeface="Times New Roman" panose="02020603050405020304" pitchFamily="18" charset="0"/>
              </a:rPr>
              <a:t>, ed. by R. W. Dyson (Cambridge: Cambridge University Press, 1998), p. 941.</a:t>
            </a:r>
          </a:p>
          <a:p>
            <a:pPr fontAlgn="base"/>
            <a:r>
              <a:rPr lang="en-GB" sz="1400" dirty="0">
                <a:solidFill>
                  <a:schemeClr val="bg1"/>
                </a:solidFill>
                <a:latin typeface="Times New Roman" panose="02020603050405020304" pitchFamily="18" charset="0"/>
                <a:cs typeface="Times New Roman" panose="02020603050405020304" pitchFamily="18" charset="0"/>
              </a:rPr>
              <a:t>[18] Patrick Reilly, The New York Post, </a:t>
            </a:r>
            <a:r>
              <a:rPr lang="en-GB" sz="1400" i="1" dirty="0">
                <a:solidFill>
                  <a:schemeClr val="bg1"/>
                </a:solidFill>
                <a:latin typeface="Times New Roman" panose="02020603050405020304" pitchFamily="18" charset="0"/>
                <a:cs typeface="Times New Roman" panose="02020603050405020304" pitchFamily="18" charset="0"/>
              </a:rPr>
              <a:t>A Smiling Kyle Rittenhouse Says Jury Came to ‘Correct Verdict’ in Tucker Carlson Interview</a:t>
            </a:r>
            <a:r>
              <a:rPr lang="en-GB" sz="1400" dirty="0">
                <a:solidFill>
                  <a:schemeClr val="bg1"/>
                </a:solidFill>
                <a:latin typeface="Times New Roman" panose="02020603050405020304" pitchFamily="18" charset="0"/>
                <a:cs typeface="Times New Roman" panose="02020603050405020304" pitchFamily="18" charset="0"/>
              </a:rPr>
              <a:t> (2021) </a:t>
            </a:r>
            <a:r>
              <a:rPr lang="en-GB" sz="1400" dirty="0">
                <a:solidFill>
                  <a:schemeClr val="bg1"/>
                </a:solidFill>
                <a:latin typeface="Times New Roman" panose="02020603050405020304" pitchFamily="18" charset="0"/>
                <a:cs typeface="Times New Roman" panose="02020603050405020304" pitchFamily="18" charset="0"/>
                <a:hlinkClick r:id="rId3">
                  <a:extLst>
                    <a:ext uri="{A12FA001-AC4F-418D-AE19-62706E023703}">
                      <ahyp:hlinkClr xmlns:ahyp="http://schemas.microsoft.com/office/drawing/2018/hyperlinkcolor" val="tx"/>
                    </a:ext>
                  </a:extLst>
                </a:hlinkClick>
              </a:rPr>
              <a:t>https://</a:t>
            </a:r>
            <a:r>
              <a:rPr lang="en-GB" sz="1400" dirty="0" err="1">
                <a:solidFill>
                  <a:schemeClr val="bg1"/>
                </a:solidFill>
                <a:latin typeface="Times New Roman" panose="02020603050405020304" pitchFamily="18" charset="0"/>
                <a:cs typeface="Times New Roman" panose="02020603050405020304" pitchFamily="18" charset="0"/>
                <a:hlinkClick r:id="rId3">
                  <a:extLst>
                    <a:ext uri="{A12FA001-AC4F-418D-AE19-62706E023703}">
                      <ahyp:hlinkClr xmlns:ahyp="http://schemas.microsoft.com/office/drawing/2018/hyperlinkcolor" val="tx"/>
                    </a:ext>
                  </a:extLst>
                </a:hlinkClick>
              </a:rPr>
              <a:t>nypost.com</a:t>
            </a:r>
            <a:r>
              <a:rPr lang="en-GB" sz="1400" dirty="0">
                <a:solidFill>
                  <a:schemeClr val="bg1"/>
                </a:solidFill>
                <a:latin typeface="Times New Roman" panose="02020603050405020304" pitchFamily="18" charset="0"/>
                <a:cs typeface="Times New Roman" panose="02020603050405020304" pitchFamily="18" charset="0"/>
                <a:hlinkClick r:id="rId3">
                  <a:extLst>
                    <a:ext uri="{A12FA001-AC4F-418D-AE19-62706E023703}">
                      <ahyp:hlinkClr xmlns:ahyp="http://schemas.microsoft.com/office/drawing/2018/hyperlinkcolor" val="tx"/>
                    </a:ext>
                  </a:extLst>
                </a:hlinkClick>
              </a:rPr>
              <a:t>/2021/11/19/kyle-rittenhouse-interview-with-tucker-carlson-to-air-on-</a:t>
            </a:r>
            <a:r>
              <a:rPr lang="en-GB" sz="1400" dirty="0" err="1">
                <a:solidFill>
                  <a:schemeClr val="bg1"/>
                </a:solidFill>
                <a:latin typeface="Times New Roman" panose="02020603050405020304" pitchFamily="18" charset="0"/>
                <a:cs typeface="Times New Roman" panose="02020603050405020304" pitchFamily="18" charset="0"/>
                <a:hlinkClick r:id="rId3">
                  <a:extLst>
                    <a:ext uri="{A12FA001-AC4F-418D-AE19-62706E023703}">
                      <ahyp:hlinkClr xmlns:ahyp="http://schemas.microsoft.com/office/drawing/2018/hyperlinkcolor" val="tx"/>
                    </a:ext>
                  </a:extLst>
                </a:hlinkClick>
              </a:rPr>
              <a:t>monday</a:t>
            </a:r>
            <a:r>
              <a:rPr lang="en-GB" sz="1400" dirty="0">
                <a:solidFill>
                  <a:schemeClr val="bg1"/>
                </a:solidFill>
                <a:latin typeface="Times New Roman" panose="02020603050405020304" pitchFamily="18" charset="0"/>
                <a:cs typeface="Times New Roman" panose="02020603050405020304" pitchFamily="18" charset="0"/>
                <a:hlinkClick r:id="rId3">
                  <a:extLst>
                    <a:ext uri="{A12FA001-AC4F-418D-AE19-62706E023703}">
                      <ahyp:hlinkClr xmlns:ahyp="http://schemas.microsoft.com/office/drawing/2018/hyperlinkcolor" val="tx"/>
                    </a:ext>
                  </a:extLst>
                </a:hlinkClick>
              </a:rPr>
              <a:t>/</a:t>
            </a:r>
            <a:r>
              <a:rPr lang="en-GB" sz="1400" dirty="0">
                <a:solidFill>
                  <a:schemeClr val="bg1"/>
                </a:solidFill>
                <a:latin typeface="Times New Roman" panose="02020603050405020304" pitchFamily="18" charset="0"/>
                <a:cs typeface="Times New Roman" panose="02020603050405020304" pitchFamily="18" charset="0"/>
              </a:rPr>
              <a:t> [accessed 27</a:t>
            </a:r>
            <a:r>
              <a:rPr lang="en-GB" sz="1400" baseline="30000" dirty="0">
                <a:solidFill>
                  <a:schemeClr val="bg1"/>
                </a:solidFill>
                <a:latin typeface="Times New Roman" panose="02020603050405020304" pitchFamily="18" charset="0"/>
                <a:cs typeface="Times New Roman" panose="02020603050405020304" pitchFamily="18" charset="0"/>
              </a:rPr>
              <a:t>th</a:t>
            </a:r>
            <a:r>
              <a:rPr lang="en-GB" sz="1400" dirty="0">
                <a:solidFill>
                  <a:schemeClr val="bg1"/>
                </a:solidFill>
                <a:latin typeface="Times New Roman" panose="02020603050405020304" pitchFamily="18" charset="0"/>
                <a:cs typeface="Times New Roman" panose="02020603050405020304" pitchFamily="18" charset="0"/>
              </a:rPr>
              <a:t> November 2021].</a:t>
            </a:r>
            <a:endParaRPr lang="en-GB" sz="1400" dirty="0">
              <a:solidFill>
                <a:schemeClr val="bg1"/>
              </a:solidFill>
              <a:effectLst/>
              <a:latin typeface="Times New Roman" panose="02020603050405020304" pitchFamily="18" charset="0"/>
              <a:cs typeface="Times New Roman" panose="02020603050405020304" pitchFamily="18" charset="0"/>
            </a:endParaRPr>
          </a:p>
        </p:txBody>
      </p:sp>
      <p:sp>
        <p:nvSpPr>
          <p:cNvPr id="11" name="TextBox 10">
            <a:extLst>
              <a:ext uri="{FF2B5EF4-FFF2-40B4-BE49-F238E27FC236}">
                <a16:creationId xmlns:a16="http://schemas.microsoft.com/office/drawing/2014/main" id="{0090BF8D-F5DE-DB4B-9942-A728337DA7D1}"/>
              </a:ext>
            </a:extLst>
          </p:cNvPr>
          <p:cNvSpPr txBox="1"/>
          <p:nvPr/>
        </p:nvSpPr>
        <p:spPr>
          <a:xfrm>
            <a:off x="211667" y="193555"/>
            <a:ext cx="8964934" cy="523220"/>
          </a:xfrm>
          <a:prstGeom prst="rect">
            <a:avLst/>
          </a:prstGeom>
          <a:noFill/>
        </p:spPr>
        <p:txBody>
          <a:bodyPr wrap="square" rtlCol="0">
            <a:spAutoFit/>
          </a:bodyPr>
          <a:lstStyle/>
          <a:p>
            <a:r>
              <a:rPr lang="en-GB" sz="2800" b="1" i="0" dirty="0">
                <a:solidFill>
                  <a:schemeClr val="bg1"/>
                </a:solidFill>
                <a:effectLst/>
                <a:latin typeface="Times New Roman" panose="020F0502020204030204" pitchFamily="34" charset="0"/>
              </a:rPr>
              <a:t>References:</a:t>
            </a:r>
            <a:endParaRPr lang="en-GB" sz="2800" baseline="30000" dirty="0">
              <a:solidFill>
                <a:schemeClr val="bg1"/>
              </a:solidFill>
              <a:effectLst/>
              <a:latin typeface="Times New Roman" panose="020F0502020204030204" pitchFamily="34" charset="0"/>
            </a:endParaRPr>
          </a:p>
        </p:txBody>
      </p:sp>
    </p:spTree>
    <p:extLst>
      <p:ext uri="{BB962C8B-B14F-4D97-AF65-F5344CB8AC3E}">
        <p14:creationId xmlns:p14="http://schemas.microsoft.com/office/powerpoint/2010/main" val="121553600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3" presetClass="emph" presetSubtype="2" fill="hold" grpId="0" nodeType="clickEffect">
                                  <p:stCondLst>
                                    <p:cond delay="0"/>
                                  </p:stCondLst>
                                  <p:childTnLst>
                                    <p:animClr clrSpc="rgb" dir="cw">
                                      <p:cBhvr override="childStyle">
                                        <p:cTn id="6" dur="2000" fill="hold"/>
                                        <p:tgtEl>
                                          <p:spTgt spid="11"/>
                                        </p:tgtEl>
                                        <p:attrNameLst>
                                          <p:attrName>style.color</p:attrName>
                                        </p:attrNameLst>
                                      </p:cBhvr>
                                      <p:to>
                                        <a:srgbClr val="FFFFFF"/>
                                      </p:to>
                                    </p:animClr>
                                  </p:childTnLst>
                                </p:cTn>
                              </p:par>
                            </p:childTnLst>
                          </p:cTn>
                        </p:par>
                      </p:childTnLst>
                    </p:cTn>
                  </p:par>
                  <p:par>
                    <p:cTn id="7" fill="hold">
                      <p:stCondLst>
                        <p:cond delay="indefinite"/>
                      </p:stCondLst>
                      <p:childTnLst>
                        <p:par>
                          <p:cTn id="8" fill="hold">
                            <p:stCondLst>
                              <p:cond delay="0"/>
                            </p:stCondLst>
                            <p:childTnLst>
                              <p:par>
                                <p:cTn id="9" presetID="3" presetClass="emph" presetSubtype="2" fill="hold" grpId="1" nodeType="clickEffect">
                                  <p:stCondLst>
                                    <p:cond delay="0"/>
                                  </p:stCondLst>
                                  <p:childTnLst>
                                    <p:animClr clrSpc="rgb" dir="cw">
                                      <p:cBhvr override="childStyle">
                                        <p:cTn id="10" dur="2000" fill="hold"/>
                                        <p:tgtEl>
                                          <p:spTgt spid="11"/>
                                        </p:tgtEl>
                                        <p:attrNameLst>
                                          <p:attrName>style.color</p:attrName>
                                        </p:attrNameLst>
                                      </p:cBhvr>
                                      <p:to>
                                        <a:srgbClr val="3F3F3F"/>
                                      </p:to>
                                    </p:animClr>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1" grpId="0"/>
      <p:bldP spid="11" grpId="1"/>
    </p:bldLst>
  </p:timing>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tx2">
            <a:lumMod val="50000"/>
          </a:schemeClr>
        </a:solidFill>
        <a:effectLst/>
      </p:bgPr>
    </p:bg>
    <p:spTree>
      <p:nvGrpSpPr>
        <p:cNvPr id="1" name=""/>
        <p:cNvGrpSpPr/>
        <p:nvPr/>
      </p:nvGrpSpPr>
      <p:grpSpPr>
        <a:xfrm>
          <a:off x="0" y="0"/>
          <a:ext cx="0" cy="0"/>
          <a:chOff x="0" y="0"/>
          <a:chExt cx="0" cy="0"/>
        </a:xfrm>
      </p:grpSpPr>
      <p:pic>
        <p:nvPicPr>
          <p:cNvPr id="4" name="Picture 4">
            <a:extLst>
              <a:ext uri="{FF2B5EF4-FFF2-40B4-BE49-F238E27FC236}">
                <a16:creationId xmlns:a16="http://schemas.microsoft.com/office/drawing/2014/main" id="{B5862E14-4541-764E-A530-D2F35EF09800}"/>
              </a:ext>
            </a:extLst>
          </p:cNvPr>
          <p:cNvPicPr>
            <a:picLocks noChangeAspect="1"/>
          </p:cNvPicPr>
          <p:nvPr/>
        </p:nvPicPr>
        <p:blipFill>
          <a:blip r:embed="rId2"/>
          <a:stretch>
            <a:fillRect/>
          </a:stretch>
        </p:blipFill>
        <p:spPr>
          <a:xfrm>
            <a:off x="10325648" y="5008513"/>
            <a:ext cx="1654685" cy="1655763"/>
          </a:xfrm>
          <a:prstGeom prst="rect">
            <a:avLst/>
          </a:prstGeom>
        </p:spPr>
      </p:pic>
      <p:sp>
        <p:nvSpPr>
          <p:cNvPr id="9" name="TextBox 8">
            <a:extLst>
              <a:ext uri="{FF2B5EF4-FFF2-40B4-BE49-F238E27FC236}">
                <a16:creationId xmlns:a16="http://schemas.microsoft.com/office/drawing/2014/main" id="{AEF456F0-F98D-014B-A6B7-23FC59E8B0ED}"/>
              </a:ext>
            </a:extLst>
          </p:cNvPr>
          <p:cNvSpPr txBox="1"/>
          <p:nvPr/>
        </p:nvSpPr>
        <p:spPr>
          <a:xfrm>
            <a:off x="211667" y="2736502"/>
            <a:ext cx="9948334" cy="1384995"/>
          </a:xfrm>
          <a:prstGeom prst="rect">
            <a:avLst/>
          </a:prstGeom>
          <a:noFill/>
        </p:spPr>
        <p:txBody>
          <a:bodyPr wrap="square">
            <a:spAutoFit/>
          </a:bodyPr>
          <a:lstStyle/>
          <a:p>
            <a:r>
              <a:rPr lang="en-GB" sz="1400" i="0" dirty="0">
                <a:solidFill>
                  <a:schemeClr val="bg1"/>
                </a:solidFill>
                <a:effectLst/>
                <a:latin typeface="Times New Roman" panose="02020603050405020304" pitchFamily="18" charset="0"/>
                <a:cs typeface="Times New Roman" panose="02020603050405020304" pitchFamily="18" charset="0"/>
              </a:rPr>
              <a:t>Fig. 1 – “Saint Paul”, </a:t>
            </a:r>
            <a:r>
              <a:rPr lang="en-GB" sz="1400" b="0" i="0" u="none" strike="noStrike" dirty="0">
                <a:solidFill>
                  <a:schemeClr val="bg1"/>
                </a:solidFill>
                <a:effectLst/>
                <a:latin typeface="Times New Roman" panose="02020603050405020304" pitchFamily="18" charset="0"/>
                <a:cs typeface="Times New Roman" panose="02020603050405020304" pitchFamily="18" charset="0"/>
              </a:rPr>
              <a:t>Masaccio, 1426, Tempera on wood, 51 x 30 cm, Museo Nazionale, Pisa.</a:t>
            </a:r>
            <a:endParaRPr lang="en-GB" sz="1400" i="0" dirty="0">
              <a:solidFill>
                <a:schemeClr val="bg1"/>
              </a:solidFill>
              <a:effectLst/>
              <a:latin typeface="Times New Roman" panose="02020603050405020304" pitchFamily="18" charset="0"/>
              <a:cs typeface="Times New Roman" panose="02020603050405020304" pitchFamily="18" charset="0"/>
            </a:endParaRPr>
          </a:p>
          <a:p>
            <a:r>
              <a:rPr lang="en-GB" sz="1400" i="0" dirty="0">
                <a:solidFill>
                  <a:schemeClr val="bg1"/>
                </a:solidFill>
                <a:effectLst/>
                <a:latin typeface="Times New Roman" panose="02020603050405020304" pitchFamily="18" charset="0"/>
                <a:cs typeface="Times New Roman" panose="02020603050405020304" pitchFamily="18" charset="0"/>
              </a:rPr>
              <a:t>Fig. 2 – “Saint Thomas Aquinas, </a:t>
            </a:r>
            <a:r>
              <a:rPr lang="en-GB" sz="1400" i="0" dirty="0" err="1">
                <a:solidFill>
                  <a:schemeClr val="bg1"/>
                </a:solidFill>
                <a:effectLst/>
                <a:latin typeface="Times New Roman" panose="02020603050405020304" pitchFamily="18" charset="0"/>
                <a:cs typeface="Times New Roman" panose="02020603050405020304" pitchFamily="18" charset="0"/>
              </a:rPr>
              <a:t>Crivelli</a:t>
            </a:r>
            <a:r>
              <a:rPr lang="en-GB" sz="1400" i="0" dirty="0">
                <a:solidFill>
                  <a:schemeClr val="bg1"/>
                </a:solidFill>
                <a:effectLst/>
                <a:latin typeface="Times New Roman" panose="02020603050405020304" pitchFamily="18" charset="0"/>
                <a:cs typeface="Times New Roman" panose="02020603050405020304" pitchFamily="18" charset="0"/>
              </a:rPr>
              <a:t>, 1476, Tempera on poplar, 60.5 x 39.5 cm, </a:t>
            </a:r>
            <a:r>
              <a:rPr lang="en-GB" sz="1400" dirty="0">
                <a:solidFill>
                  <a:schemeClr val="bg1"/>
                </a:solidFill>
                <a:latin typeface="Times New Roman" panose="02020603050405020304" pitchFamily="18" charset="0"/>
                <a:cs typeface="Times New Roman" panose="02020603050405020304" pitchFamily="18" charset="0"/>
              </a:rPr>
              <a:t>T</a:t>
            </a:r>
            <a:r>
              <a:rPr lang="en-GB" sz="1400" b="0" i="0" u="none" strike="noStrike" dirty="0">
                <a:solidFill>
                  <a:schemeClr val="bg1"/>
                </a:solidFill>
                <a:effectLst/>
                <a:latin typeface="Times New Roman" panose="02020603050405020304" pitchFamily="18" charset="0"/>
                <a:cs typeface="Times New Roman" panose="02020603050405020304" pitchFamily="18" charset="0"/>
              </a:rPr>
              <a:t>he National Gallery, London.</a:t>
            </a:r>
            <a:endParaRPr lang="en-GB" sz="1400" dirty="0">
              <a:solidFill>
                <a:schemeClr val="bg1"/>
              </a:solidFill>
              <a:latin typeface="Times New Roman" panose="02020603050405020304" pitchFamily="18" charset="0"/>
              <a:cs typeface="Times New Roman" panose="02020603050405020304" pitchFamily="18" charset="0"/>
            </a:endParaRPr>
          </a:p>
          <a:p>
            <a:r>
              <a:rPr lang="en-GB" sz="1400" i="0" dirty="0">
                <a:solidFill>
                  <a:schemeClr val="bg1"/>
                </a:solidFill>
                <a:effectLst/>
                <a:latin typeface="Times New Roman" panose="02020603050405020304" pitchFamily="18" charset="0"/>
                <a:cs typeface="Times New Roman" panose="02020603050405020304" pitchFamily="18" charset="0"/>
              </a:rPr>
              <a:t>Fig. 3 </a:t>
            </a:r>
            <a:r>
              <a:rPr lang="en-GB" sz="1400" dirty="0">
                <a:solidFill>
                  <a:schemeClr val="bg1"/>
                </a:solidFill>
                <a:latin typeface="Times New Roman" panose="02020603050405020304" pitchFamily="18" charset="0"/>
                <a:cs typeface="Times New Roman" panose="02020603050405020304" pitchFamily="18" charset="0"/>
              </a:rPr>
              <a:t>– AP Photo, The Associated Press, </a:t>
            </a:r>
            <a:r>
              <a:rPr lang="en-GB" sz="1400" i="1" dirty="0">
                <a:solidFill>
                  <a:schemeClr val="bg1"/>
                </a:solidFill>
                <a:latin typeface="Times New Roman" panose="02020603050405020304" pitchFamily="18" charset="0"/>
                <a:cs typeface="Times New Roman" panose="02020603050405020304" pitchFamily="18" charset="0"/>
              </a:rPr>
              <a:t>‘</a:t>
            </a:r>
            <a:r>
              <a:rPr lang="en-GB" sz="1400" b="0" i="1" u="none" strike="noStrike" dirty="0">
                <a:solidFill>
                  <a:schemeClr val="bg1"/>
                </a:solidFill>
                <a:effectLst/>
                <a:latin typeface="Times New Roman" panose="02020603050405020304" pitchFamily="18" charset="0"/>
                <a:cs typeface="Times New Roman" panose="02020603050405020304" pitchFamily="18" charset="0"/>
              </a:rPr>
              <a:t>Kyle Rittenhouse is comforted by his lawyer as he was acquitted of all charges at the Kenosha County Courthouse in Kenosha, Wis., on Friday, Nov. 19, 2021. The jury came back with its verdict after close to 3 1/2 days of deliberation</a:t>
            </a:r>
            <a:r>
              <a:rPr lang="en-GB" sz="1400" b="0" i="0" u="none" strike="noStrike" dirty="0">
                <a:solidFill>
                  <a:schemeClr val="bg1"/>
                </a:solidFill>
                <a:effectLst/>
                <a:latin typeface="Times New Roman" panose="02020603050405020304" pitchFamily="18" charset="0"/>
                <a:cs typeface="Times New Roman" panose="02020603050405020304" pitchFamily="18" charset="0"/>
              </a:rPr>
              <a:t>.’ (19</a:t>
            </a:r>
            <a:r>
              <a:rPr lang="en-GB" sz="1400" b="0" i="0" u="none" strike="noStrike" baseline="30000" dirty="0">
                <a:solidFill>
                  <a:schemeClr val="bg1"/>
                </a:solidFill>
                <a:effectLst/>
                <a:latin typeface="Times New Roman" panose="02020603050405020304" pitchFamily="18" charset="0"/>
                <a:cs typeface="Times New Roman" panose="02020603050405020304" pitchFamily="18" charset="0"/>
              </a:rPr>
              <a:t>th</a:t>
            </a:r>
            <a:r>
              <a:rPr lang="en-GB" sz="1400" b="0" i="0" u="none" strike="noStrike" dirty="0">
                <a:solidFill>
                  <a:schemeClr val="bg1"/>
                </a:solidFill>
                <a:effectLst/>
                <a:latin typeface="Times New Roman" panose="02020603050405020304" pitchFamily="18" charset="0"/>
                <a:cs typeface="Times New Roman" panose="02020603050405020304" pitchFamily="18" charset="0"/>
              </a:rPr>
              <a:t> November 2021) </a:t>
            </a:r>
            <a:r>
              <a:rPr lang="en-GB" sz="1400" i="0" dirty="0">
                <a:solidFill>
                  <a:schemeClr val="bg1"/>
                </a:solidFill>
                <a:effectLst/>
                <a:latin typeface="Times New Roman" panose="02020603050405020304" pitchFamily="18" charset="0"/>
                <a:cs typeface="Times New Roman" panose="02020603050405020304" pitchFamily="18" charset="0"/>
                <a:hlinkClick r:id="rId3">
                  <a:extLst>
                    <a:ext uri="{A12FA001-AC4F-418D-AE19-62706E023703}">
                      <ahyp:hlinkClr xmlns:ahyp="http://schemas.microsoft.com/office/drawing/2018/hyperlinkcolor" val="tx"/>
                    </a:ext>
                  </a:extLst>
                </a:hlinkClick>
              </a:rPr>
              <a:t>https://</a:t>
            </a:r>
            <a:r>
              <a:rPr lang="en-GB" sz="1400" i="0" dirty="0" err="1">
                <a:solidFill>
                  <a:schemeClr val="bg1"/>
                </a:solidFill>
                <a:effectLst/>
                <a:latin typeface="Times New Roman" panose="02020603050405020304" pitchFamily="18" charset="0"/>
                <a:cs typeface="Times New Roman" panose="02020603050405020304" pitchFamily="18" charset="0"/>
                <a:hlinkClick r:id="rId3">
                  <a:extLst>
                    <a:ext uri="{A12FA001-AC4F-418D-AE19-62706E023703}">
                      <ahyp:hlinkClr xmlns:ahyp="http://schemas.microsoft.com/office/drawing/2018/hyperlinkcolor" val="tx"/>
                    </a:ext>
                  </a:extLst>
                </a:hlinkClick>
              </a:rPr>
              <a:t>apnews.com</a:t>
            </a:r>
            <a:r>
              <a:rPr lang="en-GB" sz="1400" i="0" dirty="0">
                <a:solidFill>
                  <a:schemeClr val="bg1"/>
                </a:solidFill>
                <a:effectLst/>
                <a:latin typeface="Times New Roman" panose="02020603050405020304" pitchFamily="18" charset="0"/>
                <a:cs typeface="Times New Roman" panose="02020603050405020304" pitchFamily="18" charset="0"/>
                <a:hlinkClick r:id="rId3">
                  <a:extLst>
                    <a:ext uri="{A12FA001-AC4F-418D-AE19-62706E023703}">
                      <ahyp:hlinkClr xmlns:ahyp="http://schemas.microsoft.com/office/drawing/2018/hyperlinkcolor" val="tx"/>
                    </a:ext>
                  </a:extLst>
                </a:hlinkClick>
              </a:rPr>
              <a:t>/article/kyle-rittenhouse-wisconsin-shootings-kenosha-acquittals-cd9769563ad47f9f389f225c6ecd45c5/gallery/7f526b8a1b414dddb94251cbfcff035f</a:t>
            </a:r>
            <a:r>
              <a:rPr lang="en-GB" sz="1400" i="0" dirty="0">
                <a:solidFill>
                  <a:schemeClr val="bg1"/>
                </a:solidFill>
                <a:effectLst/>
                <a:latin typeface="Times New Roman" panose="02020603050405020304" pitchFamily="18" charset="0"/>
                <a:cs typeface="Times New Roman" panose="02020603050405020304" pitchFamily="18" charset="0"/>
              </a:rPr>
              <a:t> [accessed 27</a:t>
            </a:r>
            <a:r>
              <a:rPr lang="en-GB" sz="1400" i="0" baseline="30000" dirty="0">
                <a:solidFill>
                  <a:schemeClr val="bg1"/>
                </a:solidFill>
                <a:effectLst/>
                <a:latin typeface="Times New Roman" panose="02020603050405020304" pitchFamily="18" charset="0"/>
                <a:cs typeface="Times New Roman" panose="02020603050405020304" pitchFamily="18" charset="0"/>
              </a:rPr>
              <a:t>th</a:t>
            </a:r>
            <a:r>
              <a:rPr lang="en-GB" sz="1400" i="0" dirty="0">
                <a:solidFill>
                  <a:schemeClr val="bg1"/>
                </a:solidFill>
                <a:effectLst/>
                <a:latin typeface="Times New Roman" panose="02020603050405020304" pitchFamily="18" charset="0"/>
                <a:cs typeface="Times New Roman" panose="02020603050405020304" pitchFamily="18" charset="0"/>
              </a:rPr>
              <a:t> November 2021].</a:t>
            </a:r>
          </a:p>
        </p:txBody>
      </p:sp>
      <p:sp>
        <p:nvSpPr>
          <p:cNvPr id="11" name="TextBox 10">
            <a:extLst>
              <a:ext uri="{FF2B5EF4-FFF2-40B4-BE49-F238E27FC236}">
                <a16:creationId xmlns:a16="http://schemas.microsoft.com/office/drawing/2014/main" id="{0090BF8D-F5DE-DB4B-9942-A728337DA7D1}"/>
              </a:ext>
            </a:extLst>
          </p:cNvPr>
          <p:cNvSpPr txBox="1"/>
          <p:nvPr/>
        </p:nvSpPr>
        <p:spPr>
          <a:xfrm>
            <a:off x="211667" y="193555"/>
            <a:ext cx="8964934" cy="523220"/>
          </a:xfrm>
          <a:prstGeom prst="rect">
            <a:avLst/>
          </a:prstGeom>
          <a:noFill/>
        </p:spPr>
        <p:txBody>
          <a:bodyPr wrap="square" rtlCol="0">
            <a:spAutoFit/>
          </a:bodyPr>
          <a:lstStyle/>
          <a:p>
            <a:r>
              <a:rPr lang="en-GB" sz="2800" b="1" dirty="0">
                <a:solidFill>
                  <a:schemeClr val="bg1"/>
                </a:solidFill>
                <a:latin typeface="Times New Roman" panose="020F0502020204030204" pitchFamily="34" charset="0"/>
              </a:rPr>
              <a:t>Visuals</a:t>
            </a:r>
            <a:r>
              <a:rPr lang="en-GB" sz="2800" b="1" i="0" dirty="0">
                <a:solidFill>
                  <a:schemeClr val="bg1"/>
                </a:solidFill>
                <a:effectLst/>
                <a:latin typeface="Times New Roman" panose="020F0502020204030204" pitchFamily="34" charset="0"/>
              </a:rPr>
              <a:t>:</a:t>
            </a:r>
            <a:endParaRPr lang="en-GB" sz="2800" baseline="30000" dirty="0">
              <a:solidFill>
                <a:schemeClr val="bg1"/>
              </a:solidFill>
              <a:effectLst/>
              <a:latin typeface="Times New Roman" panose="020F0502020204030204" pitchFamily="34" charset="0"/>
            </a:endParaRPr>
          </a:p>
        </p:txBody>
      </p:sp>
    </p:spTree>
    <p:extLst>
      <p:ext uri="{BB962C8B-B14F-4D97-AF65-F5344CB8AC3E}">
        <p14:creationId xmlns:p14="http://schemas.microsoft.com/office/powerpoint/2010/main" val="411976638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3" presetClass="emph" presetSubtype="2" fill="hold" grpId="0" nodeType="clickEffect">
                                  <p:stCondLst>
                                    <p:cond delay="0"/>
                                  </p:stCondLst>
                                  <p:childTnLst>
                                    <p:animClr clrSpc="rgb" dir="cw">
                                      <p:cBhvr override="childStyle">
                                        <p:cTn id="6" dur="2000" fill="hold"/>
                                        <p:tgtEl>
                                          <p:spTgt spid="11"/>
                                        </p:tgtEl>
                                        <p:attrNameLst>
                                          <p:attrName>style.color</p:attrName>
                                        </p:attrNameLst>
                                      </p:cBhvr>
                                      <p:to>
                                        <a:srgbClr val="FFFFFF"/>
                                      </p:to>
                                    </p:animClr>
                                  </p:childTnLst>
                                </p:cTn>
                              </p:par>
                            </p:childTnLst>
                          </p:cTn>
                        </p:par>
                      </p:childTnLst>
                    </p:cTn>
                  </p:par>
                  <p:par>
                    <p:cTn id="7" fill="hold">
                      <p:stCondLst>
                        <p:cond delay="indefinite"/>
                      </p:stCondLst>
                      <p:childTnLst>
                        <p:par>
                          <p:cTn id="8" fill="hold">
                            <p:stCondLst>
                              <p:cond delay="0"/>
                            </p:stCondLst>
                            <p:childTnLst>
                              <p:par>
                                <p:cTn id="9" presetID="3" presetClass="emph" presetSubtype="2" fill="hold" grpId="1" nodeType="clickEffect">
                                  <p:stCondLst>
                                    <p:cond delay="0"/>
                                  </p:stCondLst>
                                  <p:childTnLst>
                                    <p:animClr clrSpc="rgb" dir="cw">
                                      <p:cBhvr override="childStyle">
                                        <p:cTn id="10" dur="2000" fill="hold"/>
                                        <p:tgtEl>
                                          <p:spTgt spid="11"/>
                                        </p:tgtEl>
                                        <p:attrNameLst>
                                          <p:attrName>style.color</p:attrName>
                                        </p:attrNameLst>
                                      </p:cBhvr>
                                      <p:to>
                                        <a:srgbClr val="3F3F3F"/>
                                      </p:to>
                                    </p:animClr>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1" grpId="0"/>
      <p:bldP spid="11" grpId="1"/>
    </p:bldLst>
  </p:timing>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tx2">
            <a:lumMod val="50000"/>
          </a:schemeClr>
        </a:solidFill>
        <a:effectLst/>
      </p:bgPr>
    </p:bg>
    <p:spTree>
      <p:nvGrpSpPr>
        <p:cNvPr id="1" name=""/>
        <p:cNvGrpSpPr/>
        <p:nvPr/>
      </p:nvGrpSpPr>
      <p:grpSpPr>
        <a:xfrm>
          <a:off x="0" y="0"/>
          <a:ext cx="0" cy="0"/>
          <a:chOff x="0" y="0"/>
          <a:chExt cx="0" cy="0"/>
        </a:xfrm>
      </p:grpSpPr>
      <p:pic>
        <p:nvPicPr>
          <p:cNvPr id="4" name="Picture 4">
            <a:extLst>
              <a:ext uri="{FF2B5EF4-FFF2-40B4-BE49-F238E27FC236}">
                <a16:creationId xmlns:a16="http://schemas.microsoft.com/office/drawing/2014/main" id="{B5862E14-4541-764E-A530-D2F35EF09800}"/>
              </a:ext>
            </a:extLst>
          </p:cNvPr>
          <p:cNvPicPr>
            <a:picLocks noChangeAspect="1"/>
          </p:cNvPicPr>
          <p:nvPr/>
        </p:nvPicPr>
        <p:blipFill>
          <a:blip r:embed="rId2"/>
          <a:stretch>
            <a:fillRect/>
          </a:stretch>
        </p:blipFill>
        <p:spPr>
          <a:xfrm>
            <a:off x="10325648" y="5008513"/>
            <a:ext cx="1654685" cy="1655763"/>
          </a:xfrm>
          <a:prstGeom prst="rect">
            <a:avLst/>
          </a:prstGeom>
        </p:spPr>
      </p:pic>
      <p:sp>
        <p:nvSpPr>
          <p:cNvPr id="11" name="TextBox 10">
            <a:extLst>
              <a:ext uri="{FF2B5EF4-FFF2-40B4-BE49-F238E27FC236}">
                <a16:creationId xmlns:a16="http://schemas.microsoft.com/office/drawing/2014/main" id="{0090BF8D-F5DE-DB4B-9942-A728337DA7D1}"/>
              </a:ext>
            </a:extLst>
          </p:cNvPr>
          <p:cNvSpPr txBox="1"/>
          <p:nvPr/>
        </p:nvSpPr>
        <p:spPr>
          <a:xfrm>
            <a:off x="211667" y="193555"/>
            <a:ext cx="8964934" cy="523220"/>
          </a:xfrm>
          <a:prstGeom prst="rect">
            <a:avLst/>
          </a:prstGeom>
          <a:noFill/>
        </p:spPr>
        <p:txBody>
          <a:bodyPr wrap="square" rtlCol="0">
            <a:spAutoFit/>
          </a:bodyPr>
          <a:lstStyle/>
          <a:p>
            <a:r>
              <a:rPr lang="en-GB" sz="2800" b="1" dirty="0">
                <a:solidFill>
                  <a:schemeClr val="bg1"/>
                </a:solidFill>
                <a:latin typeface="Times New Roman" panose="020F0502020204030204" pitchFamily="34" charset="0"/>
              </a:rPr>
              <a:t>Bibliography</a:t>
            </a:r>
            <a:r>
              <a:rPr lang="en-GB" sz="2800" b="1" i="0" dirty="0">
                <a:solidFill>
                  <a:schemeClr val="bg1"/>
                </a:solidFill>
                <a:effectLst/>
                <a:latin typeface="Times New Roman" panose="020F0502020204030204" pitchFamily="34" charset="0"/>
              </a:rPr>
              <a:t>:</a:t>
            </a:r>
            <a:endParaRPr lang="en-GB" sz="2800" baseline="30000" dirty="0">
              <a:solidFill>
                <a:schemeClr val="bg1"/>
              </a:solidFill>
              <a:effectLst/>
              <a:latin typeface="Times New Roman" panose="020F0502020204030204" pitchFamily="34" charset="0"/>
            </a:endParaRPr>
          </a:p>
        </p:txBody>
      </p:sp>
      <p:sp>
        <p:nvSpPr>
          <p:cNvPr id="2" name="TextBox 1">
            <a:extLst>
              <a:ext uri="{FF2B5EF4-FFF2-40B4-BE49-F238E27FC236}">
                <a16:creationId xmlns:a16="http://schemas.microsoft.com/office/drawing/2014/main" id="{60117BDA-CB4A-584B-ACB3-4D1AE33B3B32}"/>
              </a:ext>
            </a:extLst>
          </p:cNvPr>
          <p:cNvSpPr txBox="1"/>
          <p:nvPr/>
        </p:nvSpPr>
        <p:spPr>
          <a:xfrm>
            <a:off x="211667" y="1551563"/>
            <a:ext cx="10113981" cy="3754874"/>
          </a:xfrm>
          <a:prstGeom prst="rect">
            <a:avLst/>
          </a:prstGeom>
          <a:noFill/>
        </p:spPr>
        <p:txBody>
          <a:bodyPr wrap="square">
            <a:spAutoFit/>
          </a:bodyPr>
          <a:lstStyle/>
          <a:p>
            <a:r>
              <a:rPr lang="en-GB" sz="1400" i="0" dirty="0">
                <a:solidFill>
                  <a:schemeClr val="bg1"/>
                </a:solidFill>
                <a:effectLst/>
                <a:latin typeface="Times New Roman" panose="02020603050405020304" pitchFamily="18" charset="0"/>
                <a:cs typeface="Times New Roman" panose="02020603050405020304" pitchFamily="18" charset="0"/>
              </a:rPr>
              <a:t>Aquinas, Thomas, </a:t>
            </a:r>
            <a:r>
              <a:rPr lang="en-GB" sz="1400" i="1" dirty="0">
                <a:solidFill>
                  <a:schemeClr val="bg1"/>
                </a:solidFill>
                <a:effectLst/>
                <a:latin typeface="Times New Roman" panose="02020603050405020304" pitchFamily="18" charset="0"/>
                <a:cs typeface="Times New Roman" panose="02020603050405020304" pitchFamily="18" charset="0"/>
              </a:rPr>
              <a:t>Summa </a:t>
            </a:r>
            <a:r>
              <a:rPr lang="en-GB" sz="1400" i="1" dirty="0" err="1">
                <a:solidFill>
                  <a:schemeClr val="bg1"/>
                </a:solidFill>
                <a:effectLst/>
                <a:latin typeface="Times New Roman" panose="02020603050405020304" pitchFamily="18" charset="0"/>
                <a:cs typeface="Times New Roman" panose="02020603050405020304" pitchFamily="18" charset="0"/>
              </a:rPr>
              <a:t>Theologiæ</a:t>
            </a:r>
            <a:r>
              <a:rPr lang="en-GB" sz="1400" i="0" dirty="0">
                <a:solidFill>
                  <a:schemeClr val="bg1"/>
                </a:solidFill>
                <a:effectLst/>
                <a:latin typeface="Times New Roman" panose="02020603050405020304" pitchFamily="18" charset="0"/>
                <a:cs typeface="Times New Roman" panose="02020603050405020304" pitchFamily="18" charset="0"/>
              </a:rPr>
              <a:t>, II-II, trans. by Thomas </a:t>
            </a:r>
            <a:r>
              <a:rPr lang="en-GB" sz="1400" i="0" dirty="0" err="1">
                <a:solidFill>
                  <a:schemeClr val="bg1"/>
                </a:solidFill>
                <a:effectLst/>
                <a:latin typeface="Times New Roman" panose="02020603050405020304" pitchFamily="18" charset="0"/>
                <a:cs typeface="Times New Roman" panose="02020603050405020304" pitchFamily="18" charset="0"/>
              </a:rPr>
              <a:t>Gornall</a:t>
            </a:r>
            <a:r>
              <a:rPr lang="en-GB" sz="1400" i="0" dirty="0">
                <a:solidFill>
                  <a:schemeClr val="bg1"/>
                </a:solidFill>
                <a:effectLst/>
                <a:latin typeface="Times New Roman" panose="02020603050405020304" pitchFamily="18" charset="0"/>
                <a:cs typeface="Times New Roman" panose="02020603050405020304" pitchFamily="18" charset="0"/>
              </a:rPr>
              <a:t> (London: Blackfriars, 1964)</a:t>
            </a:r>
            <a:endParaRPr lang="en-GB" sz="1400" dirty="0">
              <a:solidFill>
                <a:schemeClr val="bg1"/>
              </a:solidFill>
              <a:effectLst/>
              <a:latin typeface="Times New Roman" panose="02020603050405020304" pitchFamily="18" charset="0"/>
              <a:ea typeface="Times New Roman" panose="02020603050405020304" pitchFamily="18" charset="0"/>
              <a:cs typeface="Times New Roman" panose="02020603050405020304" pitchFamily="18" charset="0"/>
            </a:endParaRPr>
          </a:p>
          <a:p>
            <a:endParaRPr lang="en-GB" sz="1400" dirty="0">
              <a:solidFill>
                <a:schemeClr val="bg1"/>
              </a:solidFill>
              <a:latin typeface="Times New Roman" panose="02020603050405020304" pitchFamily="18" charset="0"/>
              <a:ea typeface="Times New Roman" panose="02020603050405020304" pitchFamily="18" charset="0"/>
              <a:cs typeface="Times New Roman" panose="02020603050405020304" pitchFamily="18" charset="0"/>
            </a:endParaRPr>
          </a:p>
          <a:p>
            <a:r>
              <a:rPr lang="en-GB" sz="1400" dirty="0">
                <a:solidFill>
                  <a:schemeClr val="bg1"/>
                </a:solidFill>
                <a:effectLst/>
                <a:latin typeface="Times New Roman" panose="02020603050405020304" pitchFamily="18" charset="0"/>
                <a:ea typeface="Times New Roman" panose="02020603050405020304" pitchFamily="18" charset="0"/>
                <a:cs typeface="Times New Roman" panose="02020603050405020304" pitchFamily="18" charset="0"/>
              </a:rPr>
              <a:t>Augustine, </a:t>
            </a:r>
            <a:r>
              <a:rPr lang="en-GB" sz="1400" i="1" dirty="0">
                <a:solidFill>
                  <a:schemeClr val="bg1"/>
                </a:solidFill>
                <a:effectLst/>
                <a:latin typeface="Times New Roman" panose="02020603050405020304" pitchFamily="18" charset="0"/>
                <a:ea typeface="Times New Roman" panose="02020603050405020304" pitchFamily="18" charset="0"/>
                <a:cs typeface="Times New Roman" panose="02020603050405020304" pitchFamily="18" charset="0"/>
              </a:rPr>
              <a:t>The</a:t>
            </a:r>
            <a:r>
              <a:rPr lang="en-GB" sz="1400" dirty="0">
                <a:solidFill>
                  <a:schemeClr val="bg1"/>
                </a:solidFill>
                <a:effectLst/>
                <a:latin typeface="Times New Roman" panose="02020603050405020304" pitchFamily="18" charset="0"/>
                <a:ea typeface="Times New Roman" panose="02020603050405020304" pitchFamily="18" charset="0"/>
                <a:cs typeface="Times New Roman" panose="02020603050405020304" pitchFamily="18" charset="0"/>
              </a:rPr>
              <a:t> </a:t>
            </a:r>
            <a:r>
              <a:rPr lang="en-GB" sz="1400" i="1" dirty="0">
                <a:solidFill>
                  <a:schemeClr val="bg1"/>
                </a:solidFill>
                <a:effectLst/>
                <a:latin typeface="Times New Roman" panose="02020603050405020304" pitchFamily="18" charset="0"/>
                <a:ea typeface="Times New Roman" panose="02020603050405020304" pitchFamily="18" charset="0"/>
                <a:cs typeface="Times New Roman" panose="02020603050405020304" pitchFamily="18" charset="0"/>
              </a:rPr>
              <a:t>City of God Against the Pagans</a:t>
            </a:r>
            <a:r>
              <a:rPr lang="en-GB" sz="1400" dirty="0">
                <a:solidFill>
                  <a:schemeClr val="bg1"/>
                </a:solidFill>
                <a:effectLst/>
                <a:latin typeface="Times New Roman" panose="02020603050405020304" pitchFamily="18" charset="0"/>
                <a:ea typeface="Times New Roman" panose="02020603050405020304" pitchFamily="18" charset="0"/>
                <a:cs typeface="Times New Roman" panose="02020603050405020304" pitchFamily="18" charset="0"/>
              </a:rPr>
              <a:t>, ed. by R. W. Dyson (Cambridge: Cambridge University Press, 1998)</a:t>
            </a:r>
          </a:p>
          <a:p>
            <a:endParaRPr lang="en-GB" sz="1400" dirty="0">
              <a:solidFill>
                <a:schemeClr val="bg1"/>
              </a:solidFill>
              <a:latin typeface="Times New Roman" panose="02020603050405020304" pitchFamily="18" charset="0"/>
              <a:ea typeface="Times New Roman" panose="02020603050405020304" pitchFamily="18" charset="0"/>
              <a:cs typeface="Times New Roman" panose="02020603050405020304" pitchFamily="18" charset="0"/>
            </a:endParaRPr>
          </a:p>
          <a:p>
            <a:r>
              <a:rPr lang="en-GB" sz="1400" dirty="0">
                <a:solidFill>
                  <a:schemeClr val="bg1"/>
                </a:solidFill>
                <a:effectLst/>
                <a:latin typeface="Times New Roman" panose="02020603050405020304" pitchFamily="18" charset="0"/>
                <a:ea typeface="Times New Roman" panose="02020603050405020304" pitchFamily="18" charset="0"/>
                <a:cs typeface="Times New Roman" panose="02020603050405020304" pitchFamily="18" charset="0"/>
              </a:rPr>
              <a:t>Catholic Church, </a:t>
            </a:r>
            <a:r>
              <a:rPr lang="en-GB" sz="1400" i="1" dirty="0">
                <a:solidFill>
                  <a:schemeClr val="bg1"/>
                </a:solidFill>
                <a:effectLst/>
                <a:latin typeface="Times New Roman" panose="02020603050405020304" pitchFamily="18" charset="0"/>
                <a:ea typeface="Times New Roman" panose="02020603050405020304" pitchFamily="18" charset="0"/>
                <a:cs typeface="Times New Roman" panose="02020603050405020304" pitchFamily="18" charset="0"/>
              </a:rPr>
              <a:t>Catechism of the Catholic Church</a:t>
            </a:r>
            <a:r>
              <a:rPr lang="en-GB" sz="1400" dirty="0">
                <a:solidFill>
                  <a:schemeClr val="bg1"/>
                </a:solidFill>
                <a:effectLst/>
                <a:latin typeface="Times New Roman" panose="02020603050405020304" pitchFamily="18" charset="0"/>
                <a:ea typeface="Times New Roman" panose="02020603050405020304" pitchFamily="18" charset="0"/>
                <a:cs typeface="Times New Roman" panose="02020603050405020304" pitchFamily="18" charset="0"/>
              </a:rPr>
              <a:t> (New York: Doubleday, 1995)</a:t>
            </a:r>
            <a:endParaRPr lang="en-GB" sz="1400" i="0" strike="noStrike" dirty="0">
              <a:solidFill>
                <a:schemeClr val="bg1"/>
              </a:solidFill>
              <a:effectLst/>
              <a:latin typeface="Times New Roman" panose="02020603050405020304" pitchFamily="18" charset="0"/>
              <a:cs typeface="Times New Roman" panose="02020603050405020304" pitchFamily="18" charset="0"/>
            </a:endParaRPr>
          </a:p>
          <a:p>
            <a:endParaRPr lang="en-GB" sz="1400" dirty="0">
              <a:solidFill>
                <a:schemeClr val="bg1"/>
              </a:solidFill>
              <a:latin typeface="Times New Roman" panose="02020603050405020304" pitchFamily="18" charset="0"/>
              <a:cs typeface="Times New Roman" panose="02020603050405020304" pitchFamily="18" charset="0"/>
            </a:endParaRPr>
          </a:p>
          <a:p>
            <a:r>
              <a:rPr lang="en-GB" sz="1400" i="0" strike="noStrike" dirty="0">
                <a:solidFill>
                  <a:schemeClr val="bg1"/>
                </a:solidFill>
                <a:effectLst/>
                <a:latin typeface="Times New Roman" panose="02020603050405020304" pitchFamily="18" charset="0"/>
                <a:cs typeface="Times New Roman" panose="02020603050405020304" pitchFamily="18" charset="0"/>
              </a:rPr>
              <a:t>John Paul II, </a:t>
            </a:r>
            <a:r>
              <a:rPr lang="en-GB" sz="1400" i="1" dirty="0">
                <a:solidFill>
                  <a:schemeClr val="bg1"/>
                </a:solidFill>
                <a:effectLst/>
                <a:latin typeface="Times New Roman" panose="02020603050405020304" pitchFamily="18" charset="0"/>
                <a:cs typeface="Times New Roman" panose="02020603050405020304" pitchFamily="18" charset="0"/>
              </a:rPr>
              <a:t>Evangelium Vitae</a:t>
            </a:r>
            <a:r>
              <a:rPr lang="en-GB" sz="1400" i="1" dirty="0">
                <a:solidFill>
                  <a:schemeClr val="bg1"/>
                </a:solidFill>
                <a:latin typeface="Times New Roman" panose="02020603050405020304" pitchFamily="18" charset="0"/>
                <a:cs typeface="Times New Roman" panose="02020603050405020304" pitchFamily="18" charset="0"/>
              </a:rPr>
              <a:t>: the </a:t>
            </a:r>
            <a:r>
              <a:rPr lang="en-GB" sz="1400" i="1" dirty="0">
                <a:solidFill>
                  <a:schemeClr val="bg1"/>
                </a:solidFill>
                <a:effectLst/>
                <a:latin typeface="Times New Roman" panose="02020603050405020304" pitchFamily="18" charset="0"/>
                <a:cs typeface="Times New Roman" panose="02020603050405020304" pitchFamily="18" charset="0"/>
              </a:rPr>
              <a:t>Encyclical of Pope St. John Paul II</a:t>
            </a:r>
            <a:r>
              <a:rPr lang="en-GB" sz="1400" i="1" dirty="0">
                <a:solidFill>
                  <a:schemeClr val="bg1"/>
                </a:solidFill>
                <a:latin typeface="Times New Roman" panose="02020603050405020304" pitchFamily="18" charset="0"/>
                <a:cs typeface="Times New Roman" panose="02020603050405020304" pitchFamily="18" charset="0"/>
              </a:rPr>
              <a:t> </a:t>
            </a:r>
            <a:r>
              <a:rPr lang="en-GB" sz="1400" i="0" dirty="0">
                <a:solidFill>
                  <a:schemeClr val="bg1"/>
                </a:solidFill>
                <a:effectLst/>
                <a:latin typeface="Times New Roman" panose="02020603050405020304" pitchFamily="18" charset="0"/>
                <a:cs typeface="Times New Roman" panose="02020603050405020304" pitchFamily="18" charset="0"/>
              </a:rPr>
              <a:t>(Rome: Vatican City, 1995)</a:t>
            </a:r>
            <a:endParaRPr lang="en-GB" sz="1400" dirty="0">
              <a:solidFill>
                <a:schemeClr val="bg1"/>
              </a:solidFill>
              <a:latin typeface="Times New Roman" panose="02020603050405020304" pitchFamily="18" charset="0"/>
              <a:cs typeface="Times New Roman" panose="02020603050405020304" pitchFamily="18" charset="0"/>
            </a:endParaRPr>
          </a:p>
          <a:p>
            <a:endParaRPr lang="en-GB" sz="1400" i="0" dirty="0">
              <a:solidFill>
                <a:schemeClr val="bg1"/>
              </a:solidFill>
              <a:effectLst/>
              <a:latin typeface="Times New Roman" panose="02020603050405020304" pitchFamily="18" charset="0"/>
              <a:cs typeface="Times New Roman" panose="02020603050405020304" pitchFamily="18" charset="0"/>
            </a:endParaRPr>
          </a:p>
          <a:p>
            <a:r>
              <a:rPr lang="en-GB" sz="1400" b="0" i="0" strike="noStrike" dirty="0">
                <a:solidFill>
                  <a:schemeClr val="bg1"/>
                </a:solidFill>
                <a:effectLst/>
                <a:latin typeface="Times New Roman" panose="02020603050405020304" pitchFamily="18" charset="0"/>
                <a:cs typeface="Times New Roman" panose="02020603050405020304" pitchFamily="18" charset="0"/>
              </a:rPr>
              <a:t>John XXIII, Encyclical </a:t>
            </a:r>
            <a:r>
              <a:rPr lang="en-GB" sz="1400" b="0" i="1" strike="noStrike" dirty="0">
                <a:solidFill>
                  <a:schemeClr val="bg1"/>
                </a:solidFill>
                <a:effectLst/>
                <a:latin typeface="Times New Roman" panose="02020603050405020304" pitchFamily="18" charset="0"/>
                <a:cs typeface="Times New Roman" panose="02020603050405020304" pitchFamily="18" charset="0"/>
              </a:rPr>
              <a:t>Mater et </a:t>
            </a:r>
            <a:r>
              <a:rPr lang="en-GB" sz="1400" b="0" i="1" strike="noStrike" dirty="0" err="1">
                <a:solidFill>
                  <a:schemeClr val="bg1"/>
                </a:solidFill>
                <a:effectLst/>
                <a:latin typeface="Times New Roman" panose="02020603050405020304" pitchFamily="18" charset="0"/>
                <a:cs typeface="Times New Roman" panose="02020603050405020304" pitchFamily="18" charset="0"/>
              </a:rPr>
              <a:t>Magistra</a:t>
            </a:r>
            <a:r>
              <a:rPr lang="en-GB" sz="1400" b="0" i="0" strike="noStrike" dirty="0">
                <a:solidFill>
                  <a:schemeClr val="bg1"/>
                </a:solidFill>
                <a:effectLst/>
                <a:latin typeface="Times New Roman" panose="02020603050405020304" pitchFamily="18" charset="0"/>
                <a:cs typeface="Times New Roman" panose="02020603050405020304" pitchFamily="18" charset="0"/>
              </a:rPr>
              <a:t>, (1961); cf. Pope John Paul II, </a:t>
            </a:r>
            <a:r>
              <a:rPr lang="en-GB" sz="1400" b="0" i="1" strike="noStrike" dirty="0">
                <a:solidFill>
                  <a:schemeClr val="bg1"/>
                </a:solidFill>
                <a:effectLst/>
                <a:latin typeface="Times New Roman" panose="02020603050405020304" pitchFamily="18" charset="0"/>
                <a:cs typeface="Times New Roman" panose="02020603050405020304" pitchFamily="18" charset="0"/>
              </a:rPr>
              <a:t>Discourse to priests participating in a seminar on "Responsible Procreation“</a:t>
            </a:r>
            <a:r>
              <a:rPr lang="en-GB" sz="1400" dirty="0">
                <a:solidFill>
                  <a:schemeClr val="bg1"/>
                </a:solidFill>
                <a:latin typeface="Times New Roman" panose="02020603050405020304" pitchFamily="18" charset="0"/>
                <a:cs typeface="Times New Roman" panose="02020603050405020304" pitchFamily="18" charset="0"/>
              </a:rPr>
              <a:t> </a:t>
            </a:r>
            <a:r>
              <a:rPr lang="en-GB" sz="1400" i="0" strike="noStrike" dirty="0">
                <a:solidFill>
                  <a:schemeClr val="bg1"/>
                </a:solidFill>
                <a:effectLst/>
                <a:latin typeface="Times New Roman" panose="02020603050405020304" pitchFamily="18" charset="0"/>
                <a:cs typeface="Times New Roman" panose="02020603050405020304" pitchFamily="18" charset="0"/>
              </a:rPr>
              <a:t>(1983)</a:t>
            </a:r>
            <a:endParaRPr lang="en-GB" sz="1400" i="0" dirty="0">
              <a:solidFill>
                <a:schemeClr val="bg1"/>
              </a:solidFill>
              <a:effectLst/>
              <a:latin typeface="Times New Roman" panose="02020603050405020304" pitchFamily="18" charset="0"/>
              <a:cs typeface="Times New Roman" panose="02020603050405020304" pitchFamily="18" charset="0"/>
            </a:endParaRPr>
          </a:p>
          <a:p>
            <a:endParaRPr lang="en-GB" sz="1400" i="0" dirty="0">
              <a:solidFill>
                <a:schemeClr val="bg1"/>
              </a:solidFill>
              <a:effectLst/>
              <a:latin typeface="Times New Roman" panose="02020603050405020304" pitchFamily="18" charset="0"/>
              <a:cs typeface="Times New Roman" panose="02020603050405020304" pitchFamily="18" charset="0"/>
            </a:endParaRPr>
          </a:p>
          <a:p>
            <a:r>
              <a:rPr lang="en-GB" sz="1400" i="0" strike="noStrike" dirty="0">
                <a:solidFill>
                  <a:schemeClr val="bg1"/>
                </a:solidFill>
                <a:effectLst/>
                <a:latin typeface="Times New Roman" panose="02020603050405020304" pitchFamily="18" charset="0"/>
                <a:cs typeface="Times New Roman" panose="02020603050405020304" pitchFamily="18" charset="0"/>
              </a:rPr>
              <a:t>Pius X, </a:t>
            </a:r>
            <a:r>
              <a:rPr lang="en-GB" sz="1400" i="1" dirty="0">
                <a:solidFill>
                  <a:schemeClr val="bg1"/>
                </a:solidFill>
                <a:latin typeface="Times New Roman" panose="02020603050405020304" pitchFamily="18" charset="0"/>
                <a:cs typeface="Times New Roman" panose="02020603050405020304" pitchFamily="18" charset="0"/>
              </a:rPr>
              <a:t>The Catechism of Pope St. Pius X</a:t>
            </a:r>
            <a:r>
              <a:rPr lang="en-GB" sz="1400" dirty="0">
                <a:solidFill>
                  <a:schemeClr val="bg1"/>
                </a:solidFill>
                <a:latin typeface="Times New Roman" panose="02020603050405020304" pitchFamily="18" charset="0"/>
                <a:cs typeface="Times New Roman" panose="02020603050405020304" pitchFamily="18" charset="0"/>
              </a:rPr>
              <a:t> (Rome: Vatican City, </a:t>
            </a:r>
            <a:r>
              <a:rPr lang="en-GB" sz="1400" i="0" dirty="0">
                <a:solidFill>
                  <a:schemeClr val="bg1"/>
                </a:solidFill>
                <a:effectLst/>
                <a:latin typeface="Times New Roman" panose="02020603050405020304" pitchFamily="18" charset="0"/>
                <a:cs typeface="Times New Roman" panose="02020603050405020304" pitchFamily="18" charset="0"/>
              </a:rPr>
              <a:t>1905)</a:t>
            </a:r>
          </a:p>
          <a:p>
            <a:endParaRPr lang="en-GB" sz="1400" dirty="0">
              <a:solidFill>
                <a:schemeClr val="bg1"/>
              </a:solidFill>
              <a:latin typeface="Times New Roman" panose="02020603050405020304" pitchFamily="18" charset="0"/>
              <a:cs typeface="Times New Roman" panose="02020603050405020304" pitchFamily="18" charset="0"/>
            </a:endParaRPr>
          </a:p>
          <a:p>
            <a:r>
              <a:rPr lang="en-GB" sz="1400" dirty="0">
                <a:solidFill>
                  <a:schemeClr val="bg1"/>
                </a:solidFill>
                <a:latin typeface="Times New Roman" panose="02020603050405020304" pitchFamily="18" charset="0"/>
                <a:cs typeface="Times New Roman" panose="02020603050405020304" pitchFamily="18" charset="0"/>
              </a:rPr>
              <a:t>Reilly, Patrick, The New York Post, </a:t>
            </a:r>
            <a:r>
              <a:rPr lang="en-GB" sz="1400" i="1" dirty="0">
                <a:solidFill>
                  <a:schemeClr val="bg1"/>
                </a:solidFill>
                <a:latin typeface="Times New Roman" panose="02020603050405020304" pitchFamily="18" charset="0"/>
                <a:cs typeface="Times New Roman" panose="02020603050405020304" pitchFamily="18" charset="0"/>
              </a:rPr>
              <a:t>A Smiling Kyle Rittenhouse Says Jury Came to ‘Correct Verdict’ in Tucker Carlson Interview</a:t>
            </a:r>
            <a:r>
              <a:rPr lang="en-GB" sz="1400" dirty="0">
                <a:solidFill>
                  <a:schemeClr val="bg1"/>
                </a:solidFill>
                <a:latin typeface="Times New Roman" panose="02020603050405020304" pitchFamily="18" charset="0"/>
                <a:cs typeface="Times New Roman" panose="02020603050405020304" pitchFamily="18" charset="0"/>
              </a:rPr>
              <a:t> (2021) </a:t>
            </a:r>
            <a:r>
              <a:rPr lang="en-GB" sz="1400" dirty="0">
                <a:solidFill>
                  <a:schemeClr val="bg1"/>
                </a:solidFill>
                <a:latin typeface="Times New Roman" panose="02020603050405020304" pitchFamily="18" charset="0"/>
                <a:cs typeface="Times New Roman" panose="02020603050405020304" pitchFamily="18" charset="0"/>
                <a:hlinkClick r:id="rId3">
                  <a:extLst>
                    <a:ext uri="{A12FA001-AC4F-418D-AE19-62706E023703}">
                      <ahyp:hlinkClr xmlns:ahyp="http://schemas.microsoft.com/office/drawing/2018/hyperlinkcolor" val="tx"/>
                    </a:ext>
                  </a:extLst>
                </a:hlinkClick>
              </a:rPr>
              <a:t>https://</a:t>
            </a:r>
            <a:r>
              <a:rPr lang="en-GB" sz="1400" dirty="0" err="1">
                <a:solidFill>
                  <a:schemeClr val="bg1"/>
                </a:solidFill>
                <a:latin typeface="Times New Roman" panose="02020603050405020304" pitchFamily="18" charset="0"/>
                <a:cs typeface="Times New Roman" panose="02020603050405020304" pitchFamily="18" charset="0"/>
                <a:hlinkClick r:id="rId3">
                  <a:extLst>
                    <a:ext uri="{A12FA001-AC4F-418D-AE19-62706E023703}">
                      <ahyp:hlinkClr xmlns:ahyp="http://schemas.microsoft.com/office/drawing/2018/hyperlinkcolor" val="tx"/>
                    </a:ext>
                  </a:extLst>
                </a:hlinkClick>
              </a:rPr>
              <a:t>nypost.com</a:t>
            </a:r>
            <a:r>
              <a:rPr lang="en-GB" sz="1400" dirty="0">
                <a:solidFill>
                  <a:schemeClr val="bg1"/>
                </a:solidFill>
                <a:latin typeface="Times New Roman" panose="02020603050405020304" pitchFamily="18" charset="0"/>
                <a:cs typeface="Times New Roman" panose="02020603050405020304" pitchFamily="18" charset="0"/>
                <a:hlinkClick r:id="rId3">
                  <a:extLst>
                    <a:ext uri="{A12FA001-AC4F-418D-AE19-62706E023703}">
                      <ahyp:hlinkClr xmlns:ahyp="http://schemas.microsoft.com/office/drawing/2018/hyperlinkcolor" val="tx"/>
                    </a:ext>
                  </a:extLst>
                </a:hlinkClick>
              </a:rPr>
              <a:t>/2021/11/19/kyle-rittenhouse-interview-with-tucker-carlson-to-air-on-</a:t>
            </a:r>
            <a:r>
              <a:rPr lang="en-GB" sz="1400" dirty="0" err="1">
                <a:solidFill>
                  <a:schemeClr val="bg1"/>
                </a:solidFill>
                <a:latin typeface="Times New Roman" panose="02020603050405020304" pitchFamily="18" charset="0"/>
                <a:cs typeface="Times New Roman" panose="02020603050405020304" pitchFamily="18" charset="0"/>
                <a:hlinkClick r:id="rId3">
                  <a:extLst>
                    <a:ext uri="{A12FA001-AC4F-418D-AE19-62706E023703}">
                      <ahyp:hlinkClr xmlns:ahyp="http://schemas.microsoft.com/office/drawing/2018/hyperlinkcolor" val="tx"/>
                    </a:ext>
                  </a:extLst>
                </a:hlinkClick>
              </a:rPr>
              <a:t>monday</a:t>
            </a:r>
            <a:r>
              <a:rPr lang="en-GB" sz="1400" dirty="0">
                <a:solidFill>
                  <a:schemeClr val="bg1"/>
                </a:solidFill>
                <a:latin typeface="Times New Roman" panose="02020603050405020304" pitchFamily="18" charset="0"/>
                <a:cs typeface="Times New Roman" panose="02020603050405020304" pitchFamily="18" charset="0"/>
                <a:hlinkClick r:id="rId3">
                  <a:extLst>
                    <a:ext uri="{A12FA001-AC4F-418D-AE19-62706E023703}">
                      <ahyp:hlinkClr xmlns:ahyp="http://schemas.microsoft.com/office/drawing/2018/hyperlinkcolor" val="tx"/>
                    </a:ext>
                  </a:extLst>
                </a:hlinkClick>
              </a:rPr>
              <a:t>/</a:t>
            </a:r>
            <a:r>
              <a:rPr lang="en-GB" sz="1400" dirty="0">
                <a:solidFill>
                  <a:schemeClr val="bg1"/>
                </a:solidFill>
                <a:latin typeface="Times New Roman" panose="02020603050405020304" pitchFamily="18" charset="0"/>
                <a:cs typeface="Times New Roman" panose="02020603050405020304" pitchFamily="18" charset="0"/>
              </a:rPr>
              <a:t> [accessed 27</a:t>
            </a:r>
            <a:r>
              <a:rPr lang="en-GB" sz="1400" baseline="30000" dirty="0">
                <a:solidFill>
                  <a:schemeClr val="bg1"/>
                </a:solidFill>
                <a:latin typeface="Times New Roman" panose="02020603050405020304" pitchFamily="18" charset="0"/>
                <a:cs typeface="Times New Roman" panose="02020603050405020304" pitchFamily="18" charset="0"/>
              </a:rPr>
              <a:t>th</a:t>
            </a:r>
            <a:r>
              <a:rPr lang="en-GB" sz="1400" dirty="0">
                <a:solidFill>
                  <a:schemeClr val="bg1"/>
                </a:solidFill>
                <a:latin typeface="Times New Roman" panose="02020603050405020304" pitchFamily="18" charset="0"/>
                <a:cs typeface="Times New Roman" panose="02020603050405020304" pitchFamily="18" charset="0"/>
              </a:rPr>
              <a:t> November 2021].</a:t>
            </a:r>
          </a:p>
          <a:p>
            <a:pPr fontAlgn="base"/>
            <a:endParaRPr lang="en-GB" sz="1400" dirty="0">
              <a:solidFill>
                <a:schemeClr val="bg1"/>
              </a:solidFill>
              <a:effectLst/>
              <a:latin typeface="Times New Roman" panose="02020603050405020304" pitchFamily="18" charset="0"/>
              <a:cs typeface="Times New Roman" panose="02020603050405020304" pitchFamily="18" charset="0"/>
            </a:endParaRPr>
          </a:p>
          <a:p>
            <a:pPr fontAlgn="base"/>
            <a:r>
              <a:rPr lang="en-GB" sz="1400" i="1" dirty="0">
                <a:solidFill>
                  <a:schemeClr val="bg1"/>
                </a:solidFill>
                <a:effectLst/>
                <a:latin typeface="Times New Roman" panose="02020603050405020304" pitchFamily="18" charset="0"/>
                <a:ea typeface="Times New Roman" panose="02020603050405020304" pitchFamily="18" charset="0"/>
                <a:cs typeface="Times New Roman" panose="02020603050405020304" pitchFamily="18" charset="0"/>
              </a:rPr>
              <a:t>The Holy Bible Containing the Old and New Testaments, </a:t>
            </a:r>
            <a:r>
              <a:rPr lang="en-GB" sz="1400" dirty="0">
                <a:solidFill>
                  <a:schemeClr val="bg1"/>
                </a:solidFill>
                <a:latin typeface="Times New Roman" panose="02020603050405020304" pitchFamily="18" charset="0"/>
                <a:ea typeface="Times New Roman" panose="02020603050405020304" pitchFamily="18" charset="0"/>
                <a:cs typeface="Times New Roman" panose="02020603050405020304" pitchFamily="18" charset="0"/>
              </a:rPr>
              <a:t>New</a:t>
            </a:r>
            <a:r>
              <a:rPr lang="en-GB" sz="1400" dirty="0">
                <a:solidFill>
                  <a:schemeClr val="bg1"/>
                </a:solidFill>
                <a:effectLst/>
                <a:latin typeface="Times New Roman" panose="02020603050405020304" pitchFamily="18" charset="0"/>
                <a:ea typeface="Times New Roman" panose="02020603050405020304" pitchFamily="18" charset="0"/>
                <a:cs typeface="Times New Roman" panose="02020603050405020304" pitchFamily="18" charset="0"/>
              </a:rPr>
              <a:t> Living Translation (</a:t>
            </a:r>
            <a:r>
              <a:rPr lang="en-GB" sz="1400" i="0" strike="noStrike" dirty="0" err="1">
                <a:solidFill>
                  <a:schemeClr val="bg1"/>
                </a:solidFill>
                <a:effectLst/>
                <a:latin typeface="Times New Roman" panose="02020603050405020304" pitchFamily="18" charset="0"/>
                <a:cs typeface="Times New Roman" panose="02020603050405020304" pitchFamily="18" charset="0"/>
              </a:rPr>
              <a:t>Tyndale</a:t>
            </a:r>
            <a:r>
              <a:rPr lang="en-GB" sz="1400" i="0" strike="noStrike" dirty="0">
                <a:solidFill>
                  <a:schemeClr val="bg1"/>
                </a:solidFill>
                <a:effectLst/>
                <a:latin typeface="Times New Roman" panose="02020603050405020304" pitchFamily="18" charset="0"/>
                <a:cs typeface="Times New Roman" panose="02020603050405020304" pitchFamily="18" charset="0"/>
              </a:rPr>
              <a:t> House Publishers, 1996)</a:t>
            </a:r>
            <a:endParaRPr lang="en-GB" sz="1400" dirty="0">
              <a:solidFill>
                <a:schemeClr val="bg1"/>
              </a:solidFill>
              <a:effectLst/>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86155869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3" presetClass="emph" presetSubtype="2" fill="hold" grpId="0" nodeType="clickEffect">
                                  <p:stCondLst>
                                    <p:cond delay="0"/>
                                  </p:stCondLst>
                                  <p:childTnLst>
                                    <p:animClr clrSpc="rgb" dir="cw">
                                      <p:cBhvr override="childStyle">
                                        <p:cTn id="6" dur="2000" fill="hold"/>
                                        <p:tgtEl>
                                          <p:spTgt spid="11"/>
                                        </p:tgtEl>
                                        <p:attrNameLst>
                                          <p:attrName>style.color</p:attrName>
                                        </p:attrNameLst>
                                      </p:cBhvr>
                                      <p:to>
                                        <a:srgbClr val="FFFFFF"/>
                                      </p:to>
                                    </p:animClr>
                                  </p:childTnLst>
                                </p:cTn>
                              </p:par>
                            </p:childTnLst>
                          </p:cTn>
                        </p:par>
                      </p:childTnLst>
                    </p:cTn>
                  </p:par>
                  <p:par>
                    <p:cTn id="7" fill="hold">
                      <p:stCondLst>
                        <p:cond delay="indefinite"/>
                      </p:stCondLst>
                      <p:childTnLst>
                        <p:par>
                          <p:cTn id="8" fill="hold">
                            <p:stCondLst>
                              <p:cond delay="0"/>
                            </p:stCondLst>
                            <p:childTnLst>
                              <p:par>
                                <p:cTn id="9" presetID="3" presetClass="emph" presetSubtype="2" fill="hold" grpId="1" nodeType="clickEffect">
                                  <p:stCondLst>
                                    <p:cond delay="0"/>
                                  </p:stCondLst>
                                  <p:childTnLst>
                                    <p:animClr clrSpc="rgb" dir="cw">
                                      <p:cBhvr override="childStyle">
                                        <p:cTn id="10" dur="2000" fill="hold"/>
                                        <p:tgtEl>
                                          <p:spTgt spid="11"/>
                                        </p:tgtEl>
                                        <p:attrNameLst>
                                          <p:attrName>style.color</p:attrName>
                                        </p:attrNameLst>
                                      </p:cBhvr>
                                      <p:to>
                                        <a:srgbClr val="3F3F3F"/>
                                      </p:to>
                                    </p:animClr>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1" grpId="0"/>
      <p:bldP spid="11" grpId="1"/>
    </p:bldLst>
  </p:timing>
</p:sld>
</file>

<file path=ppt/theme/theme1.xml><?xml version="1.0" encoding="utf-8"?>
<a:theme xmlns:a="http://schemas.openxmlformats.org/drawingml/2006/main" name="Office Theme">
  <a:themeElements>
    <a:clrScheme name="Office Them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Them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Application>Microsoft Office PowerPoint</Application>
  <PresentationFormat>Widescreen</PresentationFormat>
  <Slides>11</Slides>
  <Notes>8</Notes>
  <HiddenSlides>0</HiddenSlides>
  <ScaleCrop>false</ScaleCrop>
  <HeadingPairs>
    <vt:vector size="4" baseType="variant">
      <vt:variant>
        <vt:lpstr>Theme</vt:lpstr>
      </vt:variant>
      <vt:variant>
        <vt:i4>1</vt:i4>
      </vt:variant>
      <vt:variant>
        <vt:lpstr>Slide Titles</vt:lpstr>
      </vt:variant>
      <vt:variant>
        <vt:i4>11</vt:i4>
      </vt:variant>
    </vt:vector>
  </HeadingPairs>
  <TitlesOfParts>
    <vt:vector size="12" baseType="lpstr">
      <vt:lpstr>Office Theme</vt:lpstr>
      <vt:lpstr>a Catholic Perspective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Kyle Rittenhouse Did Nothing Wrong:  a Christian Defence of the Kenosha Kid</dc:title>
  <dc:creator>Timothy Davies</dc:creator>
  <cp:lastModifiedBy>Timothy Davies</cp:lastModifiedBy>
  <cp:revision>14</cp:revision>
  <dcterms:created xsi:type="dcterms:W3CDTF">2021-11-22T14:26:18Z</dcterms:created>
  <dcterms:modified xsi:type="dcterms:W3CDTF">2021-11-30T20:55:08Z</dcterms:modified>
</cp:coreProperties>
</file>