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94710" autoAdjust="0"/>
  </p:normalViewPr>
  <p:slideViewPr>
    <p:cSldViewPr snapToGrid="0" snapToObjects="1">
      <p:cViewPr varScale="1">
        <p:scale>
          <a:sx n="18" d="100"/>
          <a:sy n="18" d="100"/>
        </p:scale>
        <p:origin x="2678" y="144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4" Type="http://schemas.openxmlformats.org/officeDocument/2006/relationships/hyperlink" Target="https://doi.org/10.3390/ijerph1805224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33193"/>
            <a:ext cx="18109397" cy="3912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An Assessment of Renewable Energy System Deployment in the Average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Rural Namibian Village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Nathan Skyrme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Supervisor: Andrew Thorn</a:t>
            </a: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Energy &amp; Environmental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331567" y="6257121"/>
            <a:ext cx="6415087" cy="8629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endParaRPr lang="en-GB" sz="2800" dirty="0"/>
          </a:p>
          <a:p>
            <a:r>
              <a:rPr lang="en-GB" sz="2800" dirty="0"/>
              <a:t>Climate change and poverty are currently two of the most prevalent issues globally. There exists a significant potential to tackle both of these issues by deploying renewable energy systems (RES) in impoverished communities. </a:t>
            </a:r>
          </a:p>
          <a:p>
            <a:endParaRPr lang="en-GB" sz="2800" dirty="0"/>
          </a:p>
          <a:p>
            <a:r>
              <a:rPr lang="en-GB" sz="2800" dirty="0"/>
              <a:t>Namibia provides an excellent case for proving that utilising RES can aid in alleviating the effects of poverty and climate change, owing to its abundance of underutilised renewable resource availability.</a:t>
            </a:r>
          </a:p>
          <a:p>
            <a:endParaRPr lang="en-GB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584023" y="25492962"/>
            <a:ext cx="6415087" cy="3243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Government of the United Kingdom, Department for Energy Security, [GOV UK] (2023). </a:t>
            </a:r>
            <a:r>
              <a:rPr lang="en-GB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Annual cost of small-scale solar technology summary - May 2023</a:t>
            </a:r>
            <a:r>
              <a:rPr lang="en-GB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endParaRPr lang="en-US" sz="1400" b="0" i="0" dirty="0">
              <a:solidFill>
                <a:srgbClr val="000000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ct val="50000"/>
              </a:spcBef>
            </a:pPr>
            <a:r>
              <a:rPr lang="en-US" sz="1400" b="0" i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Mathee</a:t>
            </a:r>
            <a:r>
              <a:rPr lang="en-US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A., Moyes, J., </a:t>
            </a:r>
            <a:r>
              <a:rPr lang="en-US" sz="1400" b="0" i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Mkhencele</a:t>
            </a:r>
            <a:r>
              <a:rPr lang="en-US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T., Kleynhans, J., Language, B., </a:t>
            </a:r>
            <a:r>
              <a:rPr lang="en-US" sz="1400" b="0" i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Piketh</a:t>
            </a:r>
            <a:r>
              <a:rPr lang="en-US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sz="1400" b="0" i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Moroe</a:t>
            </a:r>
            <a:r>
              <a:rPr lang="en-US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lang="en-US" sz="1400" b="0" i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Wafawanaka</a:t>
            </a:r>
            <a:r>
              <a:rPr lang="en-US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F., Martinson, N., McMorrow, M., </a:t>
            </a:r>
            <a:r>
              <a:rPr lang="en-US" sz="1400" b="0" i="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Tempia</a:t>
            </a:r>
            <a:r>
              <a:rPr lang="en-US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S., Kahn, K., and Cohen, C. (2021) ‘Housing Quality in a Rural and an Urban Settlement in South Africa’, ‘</a:t>
            </a:r>
            <a:r>
              <a:rPr lang="en-US" sz="14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Health’, </a:t>
            </a:r>
            <a:r>
              <a:rPr lang="en-US" sz="14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18(5), pp. 2240. Available at: </a:t>
            </a:r>
            <a:r>
              <a:rPr lang="en-US" sz="1400" b="0" i="0" u="none" strike="noStrike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https://doi.org/10.3390/ijerph18052240</a:t>
            </a:r>
            <a:endParaRPr lang="en-AU" altLang="en-US" sz="1400" dirty="0">
              <a:latin typeface="Arial" panose="020B0604020202020204" pitchFamily="34" charset="0"/>
              <a:ea typeface="Arial" charset="0"/>
              <a:cs typeface="Arial" panose="020B0604020202020204" pitchFamily="34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4" name="Text Box 6"/>
          <p:cNvSpPr txBox="1">
            <a:spLocks noChangeArrowheads="1"/>
          </p:cNvSpPr>
          <p:nvPr/>
        </p:nvSpPr>
        <p:spPr bwMode="auto">
          <a:xfrm>
            <a:off x="331566" y="13509108"/>
            <a:ext cx="6415087" cy="7982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The primary aim of this project is to assess the issue of electricity access in rural communities and recommend suitable measures to target them.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-</a:t>
            </a:r>
            <a:r>
              <a:rPr lang="en-GB" sz="2800" dirty="0"/>
              <a:t> Conduct research on barriers to energy access and collect data on Namibian communities and renewable energy potential. </a:t>
            </a:r>
            <a:endParaRPr lang="en-GB" altLang="en-US" sz="2800" dirty="0"/>
          </a:p>
          <a:p>
            <a:pPr>
              <a:spcBef>
                <a:spcPct val="50000"/>
              </a:spcBef>
            </a:pPr>
            <a:r>
              <a:rPr lang="en-GB" altLang="en-US" sz="2800" dirty="0"/>
              <a:t>-</a:t>
            </a:r>
            <a:r>
              <a:rPr lang="en-GB" sz="2800" dirty="0"/>
              <a:t> Create a research-based model village, which can be used to estimate energy demand.</a:t>
            </a:r>
            <a:endParaRPr lang="en-GB" altLang="en-US" sz="2800" dirty="0"/>
          </a:p>
          <a:p>
            <a:pPr>
              <a:spcBef>
                <a:spcPct val="50000"/>
              </a:spcBef>
            </a:pPr>
            <a:r>
              <a:rPr lang="en-GB" altLang="en-US" sz="2800" dirty="0"/>
              <a:t>-</a:t>
            </a:r>
            <a:r>
              <a:rPr lang="en-GB" sz="2800" dirty="0"/>
              <a:t> Evaluate viable RES and make a system recommendation with an estimated system cost.</a:t>
            </a:r>
            <a:endParaRPr lang="en-US" altLang="en-US" sz="2800" dirty="0"/>
          </a:p>
        </p:txBody>
      </p:sp>
      <p:sp>
        <p:nvSpPr>
          <p:cNvPr id="46" name="Text Box 6"/>
          <p:cNvSpPr txBox="1">
            <a:spLocks noChangeArrowheads="1"/>
          </p:cNvSpPr>
          <p:nvPr/>
        </p:nvSpPr>
        <p:spPr bwMode="auto">
          <a:xfrm>
            <a:off x="371188" y="21305241"/>
            <a:ext cx="6415087" cy="8844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endParaRPr lang="en-GB" sz="2800" dirty="0"/>
          </a:p>
          <a:p>
            <a:r>
              <a:rPr lang="en-GB" sz="2800" dirty="0"/>
              <a:t>By gathering research from a variety of governmental and global bodies such as The World Bank, a comprehensive understanding of the current issues and barriers to electricity access in Namibia was attained.</a:t>
            </a:r>
          </a:p>
          <a:p>
            <a:endParaRPr lang="en-GB" sz="2800" dirty="0"/>
          </a:p>
          <a:p>
            <a:r>
              <a:rPr lang="en-GB" sz="2800" dirty="0"/>
              <a:t>In order to evaluate the potential resource availability in Namibia, a range of Geographic Information System (GIS) and weather data was collected from sources such as </a:t>
            </a:r>
            <a:r>
              <a:rPr lang="en-GB" sz="2800" dirty="0" err="1"/>
              <a:t>MetOffice</a:t>
            </a:r>
            <a:r>
              <a:rPr lang="en-GB" sz="2800" dirty="0"/>
              <a:t>. 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7" name="Text Box 6"/>
          <p:cNvSpPr txBox="1">
            <a:spLocks noChangeArrowheads="1"/>
          </p:cNvSpPr>
          <p:nvPr/>
        </p:nvSpPr>
        <p:spPr bwMode="auto">
          <a:xfrm>
            <a:off x="7484456" y="17287660"/>
            <a:ext cx="6415087" cy="10783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The literature review revealed a significant gap in the electrification rates of urban and rural areas at, 78% and 36% respectively. Building upon previous initiatives in nations such as Kenya, which successfully raised their electrification rate from 25% to 75% in just 6-years, it was evident that specific and focused efforts, which take full advantage of the nations most abundant renewable resources are needed.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The weather and GIS data collected revealed a high potential for wind, solar and hydro RES. 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The community model consisted of 100 inhabitants, making up 26 households, residing in a semi-arid area. The model incorporates access to a medical facility, primary school and church.</a:t>
            </a:r>
          </a:p>
        </p:txBody>
      </p:sp>
      <p:sp>
        <p:nvSpPr>
          <p:cNvPr id="48" name="Text Box 6"/>
          <p:cNvSpPr txBox="1">
            <a:spLocks noChangeArrowheads="1"/>
          </p:cNvSpPr>
          <p:nvPr/>
        </p:nvSpPr>
        <p:spPr bwMode="auto">
          <a:xfrm>
            <a:off x="14579261" y="16386174"/>
            <a:ext cx="6415087" cy="9490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By implementing RES in rural villages, poverty, climate change and global warming can be addressed simultaneously, and bring a vastly improved quality of life to the local population.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This project serves as a benchmark for real rural villages and how they can be effectively targeted and aided. Acquiring this comprehensive understanding will facilitate the planning and implementation of energy systems into rural villages.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Overall, the execution of these efforts will contribute to the achievement of global goals for universal access to electricity and alleviation of worldwide poverty.</a:t>
            </a:r>
            <a:endParaRPr lang="en-US" altLang="en-US" sz="2800" dirty="0"/>
          </a:p>
        </p:txBody>
      </p:sp>
      <p:sp>
        <p:nvSpPr>
          <p:cNvPr id="49" name="Text Box 6"/>
          <p:cNvSpPr txBox="1">
            <a:spLocks noChangeArrowheads="1"/>
          </p:cNvSpPr>
          <p:nvPr/>
        </p:nvSpPr>
        <p:spPr bwMode="auto">
          <a:xfrm>
            <a:off x="7484455" y="6257121"/>
            <a:ext cx="6415087" cy="11306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2800" dirty="0"/>
              <a:t>A study by (</a:t>
            </a:r>
            <a:r>
              <a:rPr lang="en-GB" sz="2800" dirty="0" err="1"/>
              <a:t>Mathee</a:t>
            </a:r>
            <a:r>
              <a:rPr lang="en-GB" sz="2800" dirty="0"/>
              <a:t> et al., 2021), alongside additional World Bank and Namibian Governmental information, were crucial in determining the characteristics and features of an average rural Namibian village, which was thereby used to create a village model.</a:t>
            </a:r>
          </a:p>
          <a:p>
            <a:endParaRPr lang="en-GB" sz="2800" dirty="0"/>
          </a:p>
          <a:p>
            <a:r>
              <a:rPr lang="en-GB" sz="2800" dirty="0"/>
              <a:t>Energy demand was estimated using the model, the estimation seeks to achieve a balance between the appliances and services that would be feasibly available to the community and those that would be under an ideal scenario. </a:t>
            </a:r>
          </a:p>
          <a:p>
            <a:endParaRPr lang="en-GB" sz="2800" dirty="0"/>
          </a:p>
          <a:p>
            <a:r>
              <a:rPr lang="en-GB" sz="2800" dirty="0"/>
              <a:t>An evaluation was then undertaken to determine the feasibility of potential RES, considering factors such as cost, lifespan, output capacity and system type. Culminating in the recommendation of a system and cost estimate based on (Gov UK, 2023) data.</a:t>
            </a:r>
          </a:p>
        </p:txBody>
      </p:sp>
      <p:sp>
        <p:nvSpPr>
          <p:cNvPr id="60" name="Text Box 25"/>
          <p:cNvSpPr txBox="1">
            <a:spLocks noChangeArrowheads="1"/>
          </p:cNvSpPr>
          <p:nvPr/>
        </p:nvSpPr>
        <p:spPr bwMode="auto">
          <a:xfrm>
            <a:off x="14584023" y="5985453"/>
            <a:ext cx="6410325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Table 1. Total Estimated Demand of Rural Village –Daily and Annual</a:t>
            </a:r>
          </a:p>
        </p:txBody>
      </p:sp>
      <p:pic>
        <p:nvPicPr>
          <p:cNvPr id="11" name="Picture 10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F2ABAEF3-5757-93AF-C1A6-D1222C4674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509" r="25530"/>
          <a:stretch/>
        </p:blipFill>
        <p:spPr>
          <a:xfrm>
            <a:off x="371188" y="2165427"/>
            <a:ext cx="2510597" cy="30632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8CFA517-F0CE-30FA-CB63-6D48BF0AF8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773993" y="7123433"/>
            <a:ext cx="5867400" cy="1762125"/>
          </a:xfrm>
          <a:prstGeom prst="rect">
            <a:avLst/>
          </a:prstGeom>
        </p:spPr>
      </p:pic>
      <p:sp>
        <p:nvSpPr>
          <p:cNvPr id="13" name="Text Box 6">
            <a:extLst>
              <a:ext uri="{FF2B5EF4-FFF2-40B4-BE49-F238E27FC236}">
                <a16:creationId xmlns:a16="http://schemas.microsoft.com/office/drawing/2014/main" id="{D52C2298-DE98-F0C7-C9F7-BB0DF82964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00149" y="8886162"/>
            <a:ext cx="6415087" cy="7859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800" dirty="0"/>
              <a:t>Energy demands calculated were estimated at a requirement of 251.46-kWh daily, or 91,050.23-kWh annually.</a:t>
            </a:r>
            <a:endParaRPr lang="en-US" altLang="en-US" sz="2800" dirty="0"/>
          </a:p>
          <a:p>
            <a:pPr>
              <a:spcBef>
                <a:spcPct val="50000"/>
              </a:spcBef>
            </a:pPr>
            <a:r>
              <a:rPr lang="en-US" altLang="en-US" sz="2800" dirty="0"/>
              <a:t>The RES analysis and comparison concluded that the most appropriate system type would be a 58-kW Solar Photovoltaic system with 12-kW of battery storage. This choice is based on its adaptable power rating, lower capital cost, greater output stability, and longer lifespan.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The system cost was estimated at around £58,928 for the Solar system, and £5,254 for the battery storage, resulting in a total cost of £64,182.</a:t>
            </a:r>
          </a:p>
        </p:txBody>
      </p:sp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467</TotalTime>
  <Words>833</Words>
  <Application>Microsoft Office PowerPoint</Application>
  <PresentationFormat>Custom</PresentationFormat>
  <Paragraphs>43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Nathan Skyrme (2111290)</cp:lastModifiedBy>
  <cp:revision>24</cp:revision>
  <dcterms:created xsi:type="dcterms:W3CDTF">2016-02-25T08:27:32Z</dcterms:created>
  <dcterms:modified xsi:type="dcterms:W3CDTF">2024-05-06T09:22:17Z</dcterms:modified>
</cp:coreProperties>
</file>