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66" r:id="rId5"/>
    <p:sldId id="274" r:id="rId6"/>
    <p:sldId id="275" r:id="rId7"/>
    <p:sldId id="259" r:id="rId8"/>
    <p:sldId id="261" r:id="rId9"/>
    <p:sldId id="260" r:id="rId10"/>
    <p:sldId id="277"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9D9825C-DE1F-446A-A1E3-BE2C3D7B03CB}">
          <p14:sldIdLst>
            <p14:sldId id="256"/>
            <p14:sldId id="277"/>
            <p14:sldId id="262"/>
            <p14:sldId id="259"/>
            <p14:sldId id="261"/>
            <p14:sldId id="260"/>
            <p14:sldId id="266"/>
            <p14:sldId id="257"/>
            <p14:sldId id="275"/>
            <p14:sldId id="27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1" d="100"/>
          <a:sy n="101" d="100"/>
        </p:scale>
        <p:origin x="126" y="4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smtClean="0"/>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C6DC07E-A361-4259-BD7E-968E3189E50B}" type="datetimeFigureOut">
              <a:rPr lang="en-GB" smtClean="0"/>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81BD605-1555-4EB7-B0D2-1C70B31DB71D}" type="slidenum">
              <a:rPr lang="en-GB" smtClean="0"/>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0C6DC07E-A361-4259-BD7E-968E3189E50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C6DC07E-A361-4259-BD7E-968E3189E50B}" type="datetimeFigureOut">
              <a:rPr lang="en-GB" smtClean="0"/>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81BD605-1555-4EB7-B0D2-1C70B31DB71D}" type="slidenum">
              <a:rPr lang="en-GB" smtClean="0"/>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Date Placeholder 4"/>
          <p:cNvSpPr>
            <a:spLocks noGrp="1"/>
          </p:cNvSpPr>
          <p:nvPr>
            <p:ph type="dt" sz="half" idx="10"/>
          </p:nvPr>
        </p:nvSpPr>
        <p:spPr/>
        <p:txBody>
          <a:bodyPr/>
          <a:lstStyle/>
          <a:p>
            <a:fld id="{0C6DC07E-A361-4259-BD7E-968E3189E50B}"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p:nvPr>
        </p:nvSpPr>
        <p:spPr>
          <a:xfrm>
            <a:off x="1257300" y="2909102"/>
            <a:ext cx="4800600" cy="299639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p:nvPr>
        </p:nvSpPr>
        <p:spPr>
          <a:xfrm>
            <a:off x="6633864" y="2909102"/>
            <a:ext cx="4800600" cy="299639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7" name="Date Placeholder 6"/>
          <p:cNvSpPr>
            <a:spLocks noGrp="1"/>
          </p:cNvSpPr>
          <p:nvPr>
            <p:ph type="dt" sz="half" idx="10"/>
          </p:nvPr>
        </p:nvSpPr>
        <p:spPr/>
        <p:txBody>
          <a:bodyPr/>
          <a:lstStyle/>
          <a:p>
            <a:fld id="{0C6DC07E-A361-4259-BD7E-968E3189E50B}"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C6DC07E-A361-4259-BD7E-968E3189E50B}"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6DC07E-A361-4259-BD7E-968E3189E50B}"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showMasterSp="0">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smtClean="0"/>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a:xfrm>
            <a:off x="765051" y="6375679"/>
            <a:ext cx="1233355" cy="348462"/>
          </a:xfrm>
        </p:spPr>
        <p:txBody>
          <a:bodyPr/>
          <a:lstStyle/>
          <a:p>
            <a:fld id="{0C6DC07E-A361-4259-BD7E-968E3189E50B}" type="datetimeFigureOut">
              <a:rPr lang="en-GB" smtClean="0"/>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81BD605-1555-4EB7-B0D2-1C70B31DB71D}" type="slidenum">
              <a:rPr lang="en-GB" smtClean="0"/>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a:xfrm>
            <a:off x="765950" y="6375679"/>
            <a:ext cx="1232456" cy="348462"/>
          </a:xfrm>
        </p:spPr>
        <p:txBody>
          <a:bodyPr/>
          <a:lstStyle/>
          <a:p>
            <a:fld id="{0C6DC07E-A361-4259-BD7E-968E3189E50B}" type="datetimeFigureOut">
              <a:rPr lang="en-GB" smtClean="0"/>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81BD605-1555-4EB7-B0D2-1C70B31DB71D}"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0C6DC07E-A361-4259-BD7E-968E3189E50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10"/>
          </p:nvPr>
        </p:nvSpPr>
        <p:spPr/>
        <p:txBody>
          <a:bodyPr/>
          <a:lstStyle/>
          <a:p>
            <a:fld id="{0C6DC07E-A361-4259-BD7E-968E3189E50B}"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81BD605-1555-4EB7-B0D2-1C70B31DB71D}"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C6DC07E-A361-4259-BD7E-968E3189E50B}" type="datetimeFigureOut">
              <a:rPr lang="en-GB" smtClean="0"/>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81BD605-1555-4EB7-B0D2-1C70B31DB71D}" type="slidenum">
              <a:rPr lang="en-GB" smtClean="0"/>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4.png"/><Relationship Id="rId1"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zh-CN" b="1" dirty="0" smtClean="0"/>
              <a:t>Tesco</a:t>
            </a:r>
            <a:r>
              <a:rPr lang="en-US" altLang="zh-CN" dirty="0" smtClean="0"/>
              <a:t> </a:t>
            </a:r>
            <a:r>
              <a:rPr lang="en-GB" b="1" dirty="0"/>
              <a:t>struggling in the US</a:t>
            </a:r>
            <a:br>
              <a:rPr lang="en-GB" b="1" dirty="0"/>
            </a:b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background</a:t>
            </a:r>
            <a:endParaRPr lang="en-US" dirty="0"/>
          </a:p>
        </p:txBody>
      </p:sp>
      <p:sp>
        <p:nvSpPr>
          <p:cNvPr id="3" name="Content Placeholder 2"/>
          <p:cNvSpPr>
            <a:spLocks noGrp="1"/>
          </p:cNvSpPr>
          <p:nvPr>
            <p:ph idx="1"/>
          </p:nvPr>
        </p:nvSpPr>
        <p:spPr>
          <a:xfrm>
            <a:off x="1251585" y="2286000"/>
            <a:ext cx="6382385" cy="3593465"/>
          </a:xfrm>
        </p:spPr>
        <p:txBody>
          <a:bodyPr>
            <a:normAutofit lnSpcReduction="20000"/>
          </a:bodyPr>
          <a:lstStyle/>
          <a:p>
            <a:r>
              <a:rPr lang="en-GB" dirty="0"/>
              <a:t>Tesco spent a lot of time researching and investigating the U.S. market in order to enter the U.S. market.Tesco’s strategy was to introduce retail oases to the ill-served “food deserts” of the American west, but its chosen states were hit hard by the subprime mortgage crisis, and the flagging economy meant business was bad from the beginning. The stores were often in working-class areas, but, confusingly, seemed to be aimed at upper middle-class shoppers, which meant they were competing with popular US chains Tesco has 200 stores in California, Arizona and Nevada and has lost nearly $ 2 billion so far.</a:t>
            </a:r>
            <a:endParaRPr lang="en-GB" dirty="0"/>
          </a:p>
          <a:p>
            <a:endParaRPr lang="en-GB" dirty="0"/>
          </a:p>
        </p:txBody>
      </p:sp>
      <p:pic>
        <p:nvPicPr>
          <p:cNvPr id="4" name="图片 3"/>
          <p:cNvPicPr>
            <a:picLocks noChangeAspect="1"/>
          </p:cNvPicPr>
          <p:nvPr/>
        </p:nvPicPr>
        <p:blipFill>
          <a:blip r:embed="rId1"/>
          <a:stretch>
            <a:fillRect/>
          </a:stretch>
        </p:blipFill>
        <p:spPr>
          <a:xfrm>
            <a:off x="7633970" y="2286000"/>
            <a:ext cx="4062095" cy="332232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zh-CN" altLang="en-US"/>
              <a:t>the contrast of the Britain and the United States </a:t>
            </a:r>
            <a:endParaRPr lang="zh-CN" altLang="en-US"/>
          </a:p>
        </p:txBody>
      </p:sp>
      <p:pic>
        <p:nvPicPr>
          <p:cNvPr id="4" name="图片 3" descr="A7FKDX2H`XQ0$]D_{$5EZVU"/>
          <p:cNvPicPr>
            <a:picLocks noChangeAspect="1"/>
          </p:cNvPicPr>
          <p:nvPr/>
        </p:nvPicPr>
        <p:blipFill>
          <a:blip r:embed="rId1"/>
          <a:stretch>
            <a:fillRect/>
          </a:stretch>
        </p:blipFill>
        <p:spPr>
          <a:xfrm>
            <a:off x="1402080" y="2352675"/>
            <a:ext cx="9877425" cy="358902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1251585" y="382270"/>
            <a:ext cx="10419080" cy="1492250"/>
          </a:xfrm>
        </p:spPr>
        <p:txBody>
          <a:bodyPr>
            <a:normAutofit/>
          </a:bodyPr>
          <a:p>
            <a:r>
              <a:rPr lang="zh-CN" altLang="en-US" sz="3600"/>
              <a:t>the differences of the uncertainty avoidance</a:t>
            </a:r>
            <a:endParaRPr lang="zh-CN" altLang="en-US" sz="3600"/>
          </a:p>
        </p:txBody>
      </p:sp>
      <p:sp>
        <p:nvSpPr>
          <p:cNvPr id="3" name="内容占位符 2"/>
          <p:cNvSpPr>
            <a:spLocks noGrp="1"/>
          </p:cNvSpPr>
          <p:nvPr>
            <p:ph idx="1"/>
          </p:nvPr>
        </p:nvSpPr>
        <p:spPr>
          <a:xfrm>
            <a:off x="1251585" y="2286000"/>
            <a:ext cx="7151370" cy="3593465"/>
          </a:xfrm>
        </p:spPr>
        <p:txBody>
          <a:bodyPr>
            <a:normAutofit lnSpcReduction="20000"/>
          </a:bodyPr>
          <a:p>
            <a:r>
              <a:rPr lang="en-US" altLang="zh-CN"/>
              <a:t>Uncertainty Avoidance shows whether or not a society avoids and controls uncertainty through formal channels when a society is exposed to uncertain events and unconventional environmental threats.It also shows how well people adapt to new things.</a:t>
            </a:r>
            <a:endParaRPr lang="en-US" altLang="zh-CN"/>
          </a:p>
          <a:p>
            <a:r>
              <a:rPr lang="en-US" altLang="zh-CN"/>
              <a:t>In the USA, People cannot adapt to Tesco well into the market, and compare with the Tesco, they are easy to accept Trader Joe's, on the one hand, Tesco provides things are packaged, customers can not see the real look of the product, it cause some perplex for the American, on the other hand, Americans are accustomed to cashier checkout, but Tesco's checkout is to open self-checkout channel, which Americans can not adapt to it.</a:t>
            </a:r>
            <a:endParaRPr lang="en-US" altLang="zh-CN"/>
          </a:p>
        </p:txBody>
      </p:sp>
      <p:pic>
        <p:nvPicPr>
          <p:cNvPr id="4" name="图片 3"/>
          <p:cNvPicPr>
            <a:picLocks noChangeAspect="1"/>
          </p:cNvPicPr>
          <p:nvPr/>
        </p:nvPicPr>
        <p:blipFill>
          <a:blip r:embed="rId1"/>
          <a:stretch>
            <a:fillRect/>
          </a:stretch>
        </p:blipFill>
        <p:spPr>
          <a:xfrm>
            <a:off x="8622665" y="2286000"/>
            <a:ext cx="3048000" cy="2026920"/>
          </a:xfrm>
          <a:prstGeom prst="rect">
            <a:avLst/>
          </a:prstGeom>
        </p:spPr>
      </p:pic>
      <p:pic>
        <p:nvPicPr>
          <p:cNvPr id="5" name="图片 4"/>
          <p:cNvPicPr>
            <a:picLocks noChangeAspect="1"/>
          </p:cNvPicPr>
          <p:nvPr/>
        </p:nvPicPr>
        <p:blipFill>
          <a:blip r:embed="rId2"/>
          <a:stretch>
            <a:fillRect/>
          </a:stretch>
        </p:blipFill>
        <p:spPr>
          <a:xfrm>
            <a:off x="8623300" y="4355465"/>
            <a:ext cx="3046730" cy="1524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1251585" y="382270"/>
            <a:ext cx="10311130" cy="1492250"/>
          </a:xfrm>
        </p:spPr>
        <p:txBody>
          <a:bodyPr>
            <a:normAutofit/>
          </a:bodyPr>
          <a:p>
            <a:r>
              <a:rPr lang="zh-CN" altLang="en-US" sz="3600"/>
              <a:t>the differences of the long term orientation</a:t>
            </a:r>
            <a:endParaRPr lang="zh-CN" altLang="en-US" sz="3600"/>
          </a:p>
        </p:txBody>
      </p:sp>
      <p:sp>
        <p:nvSpPr>
          <p:cNvPr id="3" name="内容占位符 2"/>
          <p:cNvSpPr>
            <a:spLocks noGrp="1"/>
          </p:cNvSpPr>
          <p:nvPr>
            <p:ph idx="1"/>
          </p:nvPr>
        </p:nvSpPr>
        <p:spPr>
          <a:xfrm>
            <a:off x="5313680" y="2286000"/>
            <a:ext cx="6116320" cy="2438400"/>
          </a:xfrm>
        </p:spPr>
        <p:txBody>
          <a:bodyPr>
            <a:normAutofit lnSpcReduction="20000"/>
          </a:bodyPr>
          <a:p>
            <a:r>
              <a:rPr lang="zh-CN" altLang="en-US">
                <a:latin typeface="Times New Roman" panose="02020603050405020304" charset="0"/>
                <a:sym typeface="+mn-ea"/>
              </a:rPr>
              <a:t>Long-term versus Short-term indicates the degree to which a country is content with its material, emotional, and social needs.</a:t>
            </a:r>
            <a:endParaRPr lang="zh-CN" altLang="en-US">
              <a:latin typeface="Times New Roman" panose="02020603050405020304" charset="0"/>
            </a:endParaRPr>
          </a:p>
          <a:p>
            <a:r>
              <a:rPr lang="en-US" altLang="zh-CN">
                <a:latin typeface="Times New Roman" panose="02020603050405020304" charset="0"/>
                <a:sym typeface="+mn-ea"/>
              </a:rPr>
              <a:t>In the USA, people emphasis on short-term value orientation:. They pay attention to the enjoyment of current life, do not want to sacrifice the present for the future, and their life is more forgiving.They like to buy one-off items.</a:t>
            </a:r>
            <a:endParaRPr lang="en-US" altLang="zh-CN">
              <a:latin typeface="Times New Roman" panose="02020603050405020304" charset="0"/>
              <a:sym typeface="+mn-ea"/>
            </a:endParaRPr>
          </a:p>
          <a:p>
            <a:endParaRPr lang="zh-CN" altLang="en-US"/>
          </a:p>
        </p:txBody>
      </p:sp>
      <p:pic>
        <p:nvPicPr>
          <p:cNvPr id="5" name="图片 4"/>
          <p:cNvPicPr>
            <a:picLocks noChangeAspect="1"/>
          </p:cNvPicPr>
          <p:nvPr/>
        </p:nvPicPr>
        <p:blipFill>
          <a:blip r:embed="rId1"/>
          <a:stretch>
            <a:fillRect/>
          </a:stretch>
        </p:blipFill>
        <p:spPr>
          <a:xfrm>
            <a:off x="1193800" y="2362200"/>
            <a:ext cx="4062095" cy="2286000"/>
          </a:xfrm>
          <a:prstGeom prst="rect">
            <a:avLst/>
          </a:prstGeom>
        </p:spPr>
      </p:pic>
      <p:sp>
        <p:nvSpPr>
          <p:cNvPr id="6" name="文本框 5"/>
          <p:cNvSpPr txBox="1"/>
          <p:nvPr/>
        </p:nvSpPr>
        <p:spPr>
          <a:xfrm>
            <a:off x="1229995" y="4942205"/>
            <a:ext cx="9963150" cy="645160"/>
          </a:xfrm>
          <a:prstGeom prst="rect">
            <a:avLst/>
          </a:prstGeom>
          <a:noFill/>
        </p:spPr>
        <p:txBody>
          <a:bodyPr wrap="square" rtlCol="0">
            <a:spAutoFit/>
          </a:bodyPr>
          <a:p>
            <a:r>
              <a:rPr lang="en-US" altLang="zh-CN">
                <a:latin typeface="Times New Roman" panose="02020603050405020304" charset="0"/>
                <a:sym typeface="+mn-ea"/>
              </a:rPr>
              <a:t>but in the UK, people pay more attention to the future, they will focus on the long-term interests, and people will make long-term plans in their lives.British people buy something more practical and durable.</a:t>
            </a:r>
            <a:endParaRPr lang="zh-CN" altLang="en-US">
              <a:latin typeface="Times New Roman" panose="0202060305040502030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t>The reason why the </a:t>
            </a:r>
            <a:r>
              <a:rPr lang="en-US" dirty="0" err="1" smtClean="0"/>
              <a:t>tesco</a:t>
            </a:r>
            <a:r>
              <a:rPr lang="en-US" dirty="0" smtClean="0"/>
              <a:t> is fail</a:t>
            </a:r>
            <a:endParaRPr lang="en-GB" dirty="0"/>
          </a:p>
        </p:txBody>
      </p:sp>
      <p:sp>
        <p:nvSpPr>
          <p:cNvPr id="3" name="Content Placeholder 2"/>
          <p:cNvSpPr>
            <a:spLocks noGrp="1"/>
          </p:cNvSpPr>
          <p:nvPr>
            <p:ph idx="1"/>
          </p:nvPr>
        </p:nvSpPr>
        <p:spPr/>
        <p:txBody>
          <a:bodyPr>
            <a:normAutofit fontScale="60000"/>
          </a:bodyPr>
          <a:lstStyle/>
          <a:p>
            <a:pPr marL="0" indent="0">
              <a:buNone/>
            </a:pPr>
            <a:r>
              <a:rPr sz="2400" dirty="0" smtClean="0">
                <a:latin typeface="Times New Roman" panose="02020603050405020304" charset="0"/>
              </a:rPr>
              <a:t>Internal reasons:</a:t>
            </a:r>
            <a:endParaRPr sz="2400" dirty="0" smtClean="0">
              <a:latin typeface="Times New Roman" panose="02020603050405020304" charset="0"/>
            </a:endParaRPr>
          </a:p>
          <a:p>
            <a:pPr marL="0" indent="0">
              <a:buNone/>
            </a:pPr>
            <a:r>
              <a:rPr sz="2400" dirty="0" smtClean="0">
                <a:latin typeface="Times New Roman" panose="02020603050405020304" charset="0"/>
              </a:rPr>
              <a:t>Tesco does not know its American customers, and even though they did market research and introduced some market innovations, they did not actually understand the shopping habits of American customers.</a:t>
            </a:r>
            <a:endParaRPr sz="2400" dirty="0" smtClean="0">
              <a:latin typeface="Times New Roman" panose="02020603050405020304" charset="0"/>
            </a:endParaRPr>
          </a:p>
          <a:p>
            <a:pPr marL="0" indent="0">
              <a:buNone/>
            </a:pPr>
            <a:r>
              <a:rPr sz="2400" dirty="0" smtClean="0">
                <a:latin typeface="Times New Roman" panose="02020603050405020304" charset="0"/>
              </a:rPr>
              <a:t>For example: 1. The shopping habits on the east and west coasts of the United States are greatly different. Most people in Tesco's west coast are shopping at one time and buying one-off items at a time. This habit makes Tesco's small package advocate Shopping in the opposite way.</a:t>
            </a:r>
            <a:endParaRPr sz="2400" dirty="0" smtClean="0">
              <a:latin typeface="Times New Roman" panose="02020603050405020304" charset="0"/>
            </a:endParaRPr>
          </a:p>
          <a:p>
            <a:pPr marL="0" indent="0">
              <a:buNone/>
            </a:pPr>
            <a:r>
              <a:rPr sz="2400" dirty="0" smtClean="0">
                <a:latin typeface="Times New Roman" panose="02020603050405020304" charset="0"/>
              </a:rPr>
              <a:t>2. Americans prefer the paid-for-by-some payment behavior over fully autonomous payments.</a:t>
            </a:r>
            <a:endParaRPr sz="2400" dirty="0" smtClean="0">
              <a:latin typeface="Times New Roman" panose="02020603050405020304" charset="0"/>
            </a:endParaRPr>
          </a:p>
          <a:p>
            <a:pPr marL="0" indent="0">
              <a:buNone/>
            </a:pPr>
            <a:r>
              <a:rPr sz="2400" dirty="0" smtClean="0">
                <a:latin typeface="Times New Roman" panose="02020603050405020304" charset="0"/>
              </a:rPr>
              <a:t>3. Tesco offers a lot of its own ready-to-eat food, but Americans do not know it and will not buy it.</a:t>
            </a:r>
            <a:endParaRPr sz="2400" dirty="0" smtClean="0">
              <a:latin typeface="Times New Roman" panose="02020603050405020304" charset="0"/>
            </a:endParaRPr>
          </a:p>
          <a:p>
            <a:pPr marL="0" indent="0">
              <a:buNone/>
            </a:pPr>
            <a:r>
              <a:rPr sz="2400" dirty="0" smtClean="0">
                <a:latin typeface="Times New Roman" panose="02020603050405020304" charset="0"/>
              </a:rPr>
              <a:t>4. The classification of products is still not sufficiently subdivided by region and does not provide the type of preference for people in the region.</a:t>
            </a:r>
            <a:endParaRPr sz="2400" dirty="0" smtClean="0">
              <a:latin typeface="Times New Roman" panose="02020603050405020304" charset="0"/>
            </a:endParaRPr>
          </a:p>
          <a:p>
            <a:pPr marL="0" indent="0">
              <a:buNone/>
            </a:pPr>
            <a:r>
              <a:rPr lang="en-US" sz="2400" dirty="0" smtClean="0">
                <a:latin typeface="Times New Roman" panose="02020603050405020304" charset="0"/>
              </a:rPr>
              <a:t>5.</a:t>
            </a:r>
            <a:r>
              <a:rPr sz="2400" dirty="0" smtClean="0">
                <a:latin typeface="Times New Roman" panose="02020603050405020304" charset="0"/>
              </a:rPr>
              <a:t>Brand recognition is not enough, the brand is not easy to be people remember about themselves.</a:t>
            </a:r>
            <a:endParaRPr sz="2400" dirty="0" smtClean="0">
              <a:latin typeface="Times New Roman" panose="02020603050405020304" charset="0"/>
            </a:endParaRPr>
          </a:p>
          <a:p>
            <a:pPr marL="0" indent="0">
              <a:buNone/>
            </a:pPr>
            <a:r>
              <a:rPr sz="2400" dirty="0" smtClean="0">
                <a:latin typeface="Times New Roman" panose="02020603050405020304" charset="0"/>
              </a:rPr>
              <a:t>6. Operating costs higher than the United Kingdom.</a:t>
            </a:r>
            <a:endParaRPr sz="2400" dirty="0" smtClean="0">
              <a:latin typeface="Times New Roman" panose="02020603050405020304" charset="0"/>
            </a:endParaRPr>
          </a:p>
          <a:p>
            <a:pPr marL="0" indent="0">
              <a:buNone/>
            </a:pPr>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51678" y="1155469"/>
            <a:ext cx="10178322" cy="4724123"/>
          </a:xfrm>
        </p:spPr>
        <p:txBody>
          <a:bodyPr/>
          <a:lstStyle/>
          <a:p>
            <a:r>
              <a:rPr lang="en-US" dirty="0" smtClean="0"/>
              <a:t>The external reason:</a:t>
            </a:r>
            <a:endParaRPr lang="en-US" dirty="0" smtClean="0"/>
          </a:p>
          <a:p>
            <a:r>
              <a:rPr lang="en-GB" sz="2400" dirty="0">
                <a:latin typeface="Times New Roman" panose="02020603050405020304" charset="0"/>
              </a:rPr>
              <a:t>1.2009 global economic recession, the target customers receive the threat of unemployment and salary cuts, the purchase is not strong.</a:t>
            </a:r>
            <a:endParaRPr lang="en-GB" sz="2400" dirty="0">
              <a:latin typeface="Times New Roman" panose="02020603050405020304" charset="0"/>
            </a:endParaRPr>
          </a:p>
          <a:p>
            <a:r>
              <a:rPr lang="en-GB" sz="2400" dirty="0">
                <a:latin typeface="Times New Roman" panose="02020603050405020304" charset="0"/>
              </a:rPr>
              <a:t>2.Tesco's competitors are also beginning to expand the market, such as Aldi.</a:t>
            </a:r>
            <a:endParaRPr lang="en-GB" sz="2400" dirty="0">
              <a:latin typeface="Times New Roman" panose="0202060305040502030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lstStyle/>
          <a:p>
            <a:r>
              <a:rPr lang="en-US" altLang="en-GB" dirty="0"/>
              <a:t>1.</a:t>
            </a:r>
            <a:r>
              <a:rPr lang="en-US" dirty="0"/>
              <a:t>if a company want to enter a new market, they have to make ample analysis of the market and make appropriate adjustments to their strategy according to these analyzes.</a:t>
            </a:r>
            <a:endParaRPr lang="en-US" dirty="0"/>
          </a:p>
          <a:p>
            <a:r>
              <a:rPr lang="en-US" altLang="zh-CN" dirty="0"/>
              <a:t>2.Looking for an economically stable time to enter the U.S. market.</a:t>
            </a:r>
            <a:endParaRPr lang="en-US" altLang="zh-C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references</a:t>
            </a:r>
            <a:endParaRPr lang="en-US" altLang="zh-CN"/>
          </a:p>
        </p:txBody>
      </p:sp>
      <p:sp>
        <p:nvSpPr>
          <p:cNvPr id="3" name="内容占位符 2"/>
          <p:cNvSpPr>
            <a:spLocks noGrp="1"/>
          </p:cNvSpPr>
          <p:nvPr>
            <p:ph idx="1"/>
          </p:nvPr>
        </p:nvSpPr>
        <p:spPr/>
        <p:txBody>
          <a:bodyPr/>
          <a:p>
            <a:r>
              <a:rPr lang="zh-CN" altLang="en-US"/>
              <a:t>MIGLIORE, L.A., 2011. Relation between big five personality traits and Hofstede's cultural dimensions. Cross Cultural Management, 18(1), pp. 38-54.</a:t>
            </a:r>
            <a:endParaRPr lang="zh-CN" altLang="en-US"/>
          </a:p>
          <a:p>
            <a:endParaRPr lang="zh-CN" altLang="en-US"/>
          </a:p>
          <a:p>
            <a:r>
              <a:rPr lang="zh-CN" altLang="en-US"/>
              <a:t>SALEEM, S., LARIMO, J.A., UMMIK, K. and KUUSIK, A., 2015. Cultural and paradoxical values in advertising in Eastern Europe. Baltic Journal of Management, 10(3), pp. 313-330.</a:t>
            </a:r>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354" y="2302624"/>
            <a:ext cx="10178322" cy="5037513"/>
          </a:xfrm>
        </p:spPr>
        <p:txBody>
          <a:bodyPr/>
          <a:lstStyle/>
          <a:p>
            <a:pPr algn="ctr"/>
            <a:r>
              <a:rPr lang="en-US" dirty="0" smtClean="0"/>
              <a:t>Thank you</a:t>
            </a:r>
            <a:endParaRPr lang="en-GB" dirty="0"/>
          </a:p>
        </p:txBody>
      </p:sp>
    </p:spTree>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0</TotalTime>
  <Words>3860</Words>
  <Application>WPS 演示</Application>
  <PresentationFormat>Widescreen</PresentationFormat>
  <Paragraphs>51</Paragraphs>
  <Slides>10</Slides>
  <Notes>0</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10</vt:i4>
      </vt:variant>
    </vt:vector>
  </HeadingPairs>
  <TitlesOfParts>
    <vt:vector size="21" baseType="lpstr">
      <vt:lpstr>Arial</vt:lpstr>
      <vt:lpstr>SimSun</vt:lpstr>
      <vt:lpstr>Wingdings</vt:lpstr>
      <vt:lpstr>Gill Sans MT</vt:lpstr>
      <vt:lpstr>Times New Roman</vt:lpstr>
      <vt:lpstr>Impact</vt:lpstr>
      <vt:lpstr>STZhongsong</vt:lpstr>
      <vt:lpstr>Microsoft YaHei</vt:lpstr>
      <vt:lpstr>Arial Unicode MS</vt:lpstr>
      <vt:lpstr>Calibri</vt:lpstr>
      <vt:lpstr>Badge</vt:lpstr>
      <vt:lpstr>Tesco struggling in the US </vt:lpstr>
      <vt:lpstr>The Tesco’s strategy</vt:lpstr>
      <vt:lpstr>PowerPoint 演示文稿</vt:lpstr>
      <vt:lpstr>PowerPoint 演示文稿</vt:lpstr>
      <vt:lpstr>PowerPoint 演示文稿</vt:lpstr>
      <vt:lpstr>The reason why the tesco is fail</vt:lpstr>
      <vt:lpstr>PowerPoint 演示文稿</vt:lpstr>
      <vt:lpstr>recommendation</vt:lpstr>
      <vt:lpstr>PowerPoint 演示文稿</vt:lpstr>
      <vt:lpstr>Thank you</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 struggling in the US </dc:title>
  <dc:creator>Gaoyu Lin</dc:creator>
  <cp:lastModifiedBy>林高宇</cp:lastModifiedBy>
  <cp:revision>12</cp:revision>
  <dcterms:created xsi:type="dcterms:W3CDTF">2017-11-08T11:20:00Z</dcterms:created>
  <dcterms:modified xsi:type="dcterms:W3CDTF">2017-12-05T02:06:08Z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2052-10.1.0.6930</vt:lpwstr>
  </property>
</Properties>
</file>