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86" r:id="rId3"/>
    <p:sldId id="257" r:id="rId4"/>
    <p:sldId id="258" r:id="rId5"/>
    <p:sldId id="259" r:id="rId6"/>
    <p:sldId id="275" r:id="rId7"/>
    <p:sldId id="279" r:id="rId8"/>
    <p:sldId id="264" r:id="rId9"/>
    <p:sldId id="263" r:id="rId10"/>
    <p:sldId id="284" r:id="rId11"/>
    <p:sldId id="277" r:id="rId12"/>
    <p:sldId id="268" r:id="rId13"/>
    <p:sldId id="266" r:id="rId14"/>
    <p:sldId id="281" r:id="rId15"/>
    <p:sldId id="265" r:id="rId16"/>
    <p:sldId id="282" r:id="rId17"/>
    <p:sldId id="283" r:id="rId18"/>
    <p:sldId id="270" r:id="rId19"/>
    <p:sldId id="267" r:id="rId20"/>
    <p:sldId id="271" r:id="rId21"/>
    <p:sldId id="274" r:id="rId22"/>
    <p:sldId id="287" r:id="rId23"/>
    <p:sldId id="288" r:id="rId24"/>
    <p:sldId id="289" r:id="rId25"/>
    <p:sldId id="285"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65418" autoAdjust="0"/>
  </p:normalViewPr>
  <p:slideViewPr>
    <p:cSldViewPr snapToGrid="0">
      <p:cViewPr varScale="1">
        <p:scale>
          <a:sx n="76" d="100"/>
          <a:sy n="76" d="100"/>
        </p:scale>
        <p:origin x="1662" y="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406F12-1C08-4C73-8A83-8F933C884EC2}" type="datetimeFigureOut">
              <a:rPr lang="en-GB" smtClean="0"/>
              <a:t>13/10/2017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7C3FFD-C94A-472B-BBD7-6BEFE55F3E13}" type="slidenum">
              <a:rPr lang="en-GB" smtClean="0"/>
              <a:t>‹#›</a:t>
            </a:fld>
            <a:endParaRPr lang="en-GB"/>
          </a:p>
        </p:txBody>
      </p:sp>
    </p:spTree>
    <p:extLst>
      <p:ext uri="{BB962C8B-B14F-4D97-AF65-F5344CB8AC3E}">
        <p14:creationId xmlns:p14="http://schemas.microsoft.com/office/powerpoint/2010/main" val="3290120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AU" sz="1200" kern="1200" dirty="0" smtClean="0">
                <a:solidFill>
                  <a:schemeClr val="tx1"/>
                </a:solidFill>
                <a:effectLst/>
                <a:latin typeface="+mn-lt"/>
                <a:ea typeface="+mn-ea"/>
                <a:cs typeface="+mn-cs"/>
              </a:rPr>
              <a:t>The topic of literature reviewing is important, interesting and challenging, but sometimes it can also be daunting and confusing for students. Sometimes the confusion comes from a misunderstanding of the nature of the task of reviewing literature, and of its role in academic research work. This session aims both to confront the intellectual challenges involved in reviewing literature, and also to offer conceptual assistance for thinking through the task, and to give useful practical advice as to how to proceed. In teaching about this, I also stress that, because it is challenging, producing a good literature review is also rewarding.</a:t>
            </a:r>
            <a:endParaRPr lang="en-GB"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Think</a:t>
            </a:r>
            <a:r>
              <a:rPr lang="en-GB" sz="1200" kern="1200" baseline="0" dirty="0" smtClean="0">
                <a:solidFill>
                  <a:schemeClr val="tx1"/>
                </a:solidFill>
                <a:effectLst/>
                <a:latin typeface="+mn-lt"/>
                <a:ea typeface="+mn-ea"/>
                <a:cs typeface="+mn-cs"/>
              </a:rPr>
              <a:t> – Pair – Share – Where are you now?</a:t>
            </a: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C3DB5C2-AD3B-472F-AFDD-01BFDC47B901}" type="slidenum">
              <a:rPr lang="en-GB" smtClean="0"/>
              <a:t>3</a:t>
            </a:fld>
            <a:endParaRPr lang="en-GB"/>
          </a:p>
        </p:txBody>
      </p:sp>
    </p:spTree>
    <p:extLst>
      <p:ext uri="{BB962C8B-B14F-4D97-AF65-F5344CB8AC3E}">
        <p14:creationId xmlns:p14="http://schemas.microsoft.com/office/powerpoint/2010/main" val="38520568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kern="1200" dirty="0" smtClean="0">
                <a:solidFill>
                  <a:schemeClr val="tx1"/>
                </a:solidFill>
                <a:effectLst/>
                <a:latin typeface="+mn-lt"/>
                <a:ea typeface="+mn-ea"/>
                <a:cs typeface="+mn-cs"/>
              </a:rPr>
              <a:t>When thinking about the</a:t>
            </a:r>
            <a:r>
              <a:rPr lang="en-AU" sz="1200" kern="1200" baseline="0" dirty="0" smtClean="0">
                <a:solidFill>
                  <a:schemeClr val="tx1"/>
                </a:solidFill>
                <a:effectLst/>
                <a:latin typeface="+mn-lt"/>
                <a:ea typeface="+mn-ea"/>
                <a:cs typeface="+mn-cs"/>
              </a:rPr>
              <a:t> purposes of a literature review, it can be useful to think about the literature you will review in two ways and to d</a:t>
            </a:r>
            <a:r>
              <a:rPr lang="en-AU" sz="1200" kern="1200" dirty="0" smtClean="0">
                <a:solidFill>
                  <a:schemeClr val="tx1"/>
                </a:solidFill>
                <a:effectLst/>
                <a:latin typeface="+mn-lt"/>
                <a:ea typeface="+mn-ea"/>
                <a:cs typeface="+mn-cs"/>
              </a:rPr>
              <a:t>istinguish between empirical research literature and theoretical literature. </a:t>
            </a:r>
          </a:p>
          <a:p>
            <a:endParaRPr lang="en-AU" sz="1200" kern="1200" dirty="0" smtClean="0">
              <a:solidFill>
                <a:schemeClr val="tx1"/>
              </a:solidFill>
              <a:effectLst/>
              <a:latin typeface="+mn-lt"/>
              <a:ea typeface="+mn-ea"/>
              <a:cs typeface="+mn-cs"/>
            </a:endParaRPr>
          </a:p>
          <a:p>
            <a:r>
              <a:rPr lang="en-AU" sz="1200" kern="1200" dirty="0" smtClean="0">
                <a:solidFill>
                  <a:schemeClr val="tx1"/>
                </a:solidFill>
                <a:effectLst/>
                <a:latin typeface="+mn-lt"/>
                <a:ea typeface="+mn-ea"/>
                <a:cs typeface="+mn-cs"/>
              </a:rPr>
              <a:t>The term ‘theoretical’ is used a bit loosely here (but we can’t think of a better term!). But the idea behind reviewing empirical research literature, and the central question behind it, are clear enough:</a:t>
            </a:r>
            <a:endParaRPr lang="en-GB" sz="1200" kern="1200" dirty="0" smtClean="0">
              <a:solidFill>
                <a:schemeClr val="tx1"/>
              </a:solidFill>
              <a:effectLst/>
              <a:latin typeface="+mn-lt"/>
              <a:ea typeface="+mn-ea"/>
              <a:cs typeface="+mn-cs"/>
            </a:endParaRPr>
          </a:p>
          <a:p>
            <a:r>
              <a:rPr lang="en-AU" sz="1200" i="1" kern="1200" dirty="0" smtClean="0">
                <a:solidFill>
                  <a:schemeClr val="tx1"/>
                </a:solidFill>
                <a:effectLst/>
                <a:latin typeface="+mn-lt"/>
                <a:ea typeface="+mn-ea"/>
                <a:cs typeface="+mn-cs"/>
              </a:rPr>
              <a:t>What previous empirical evidence is there about this question, and what does the empirical evidence tell us about the answer to this question? In other words, based on previous research, what is known and not known about this question?</a:t>
            </a:r>
          </a:p>
          <a:p>
            <a:endParaRPr lang="en-GB" sz="1200" kern="1200" dirty="0" smtClean="0">
              <a:solidFill>
                <a:schemeClr val="tx1"/>
              </a:solidFill>
              <a:effectLst/>
              <a:latin typeface="+mn-lt"/>
              <a:ea typeface="+mn-ea"/>
              <a:cs typeface="+mn-cs"/>
            </a:endParaRPr>
          </a:p>
          <a:p>
            <a:r>
              <a:rPr lang="en-AU" sz="1200" kern="1200" dirty="0" smtClean="0">
                <a:solidFill>
                  <a:schemeClr val="tx1"/>
                </a:solidFill>
                <a:effectLst/>
                <a:latin typeface="+mn-lt"/>
                <a:ea typeface="+mn-ea"/>
                <a:cs typeface="+mn-cs"/>
              </a:rPr>
              <a:t>The general tasks involved in reviewing empirical research literature are to locate and assemble the evidence, to assess it critically, and then, to the extent possible, to assemble it into an overall picture. Often in education research, previous empirical evidence is ‘untidy’ – it doesn’t necessarily fit neatly together into a coherent overall picture, and there are inconsistencies and sometimes contradictions. It is worth pointing out that you are not responsible for this situation, and nor is it the responsibility of your literature review somehow to remedy this. Instead, your job is to ‘tell it like it is’, and to identify inconsistencies that might exist. Also, such inconsistencies may present openings for the present research to be connected to the existing literature. Identifying and describing the state of previous research on the topic is an important part of being critical in reviewing literature; relating the present study to the literature is an important part of building connections.</a:t>
            </a:r>
          </a:p>
          <a:p>
            <a:endParaRPr lang="en-GB" sz="1200" kern="1200" dirty="0" smtClean="0">
              <a:solidFill>
                <a:schemeClr val="tx1"/>
              </a:solidFill>
              <a:effectLst/>
              <a:latin typeface="+mn-lt"/>
              <a:ea typeface="+mn-ea"/>
              <a:cs typeface="+mn-cs"/>
            </a:endParaRPr>
          </a:p>
          <a:p>
            <a:r>
              <a:rPr lang="en-AU" sz="1200" kern="1200" dirty="0" smtClean="0">
                <a:solidFill>
                  <a:schemeClr val="tx1"/>
                </a:solidFill>
                <a:effectLst/>
                <a:latin typeface="+mn-lt"/>
                <a:ea typeface="+mn-ea"/>
                <a:cs typeface="+mn-cs"/>
              </a:rPr>
              <a:t>As noted, the term ‘theoretical’ is used a bit loosely her</a:t>
            </a:r>
            <a:r>
              <a:rPr lang="en-AU" sz="1200" kern="1200" baseline="0" dirty="0" smtClean="0">
                <a:solidFill>
                  <a:schemeClr val="tx1"/>
                </a:solidFill>
                <a:effectLst/>
                <a:latin typeface="+mn-lt"/>
                <a:ea typeface="+mn-ea"/>
                <a:cs typeface="+mn-cs"/>
              </a:rPr>
              <a:t>e but</a:t>
            </a:r>
            <a:r>
              <a:rPr lang="en-AU" sz="1200" kern="1200" dirty="0" smtClean="0">
                <a:solidFill>
                  <a:schemeClr val="tx1"/>
                </a:solidFill>
                <a:effectLst/>
                <a:latin typeface="+mn-lt"/>
                <a:ea typeface="+mn-ea"/>
                <a:cs typeface="+mn-cs"/>
              </a:rPr>
              <a:t> Hart’s definition is useful in saying what is meant by the term here, as are the ideas of ‘relevant concepts, relevant theories and theoretical contexts, and discursive and analytical literature that contains ideas and information relevant to the topic’. In a sense, then, ‘theoretical literature’ here means all literature on the topic, which has some serious academic foundation and credibility, but which is not reporting empirical research results – everything that is not empirical research literature, in other words. This is particularly relevant within</a:t>
            </a:r>
            <a:r>
              <a:rPr lang="en-AU" sz="1200" kern="1200" baseline="0" dirty="0" smtClean="0">
                <a:solidFill>
                  <a:schemeClr val="tx1"/>
                </a:solidFill>
                <a:effectLst/>
                <a:latin typeface="+mn-lt"/>
                <a:ea typeface="+mn-ea"/>
                <a:cs typeface="+mn-cs"/>
              </a:rPr>
              <a:t> social sciences where many of you will be drawing extensively on best practice, key policy documentation, professional literature and so on. </a:t>
            </a:r>
          </a:p>
          <a:p>
            <a:endParaRPr lang="en-AU" sz="1200" kern="1200" baseline="0" dirty="0" smtClean="0">
              <a:solidFill>
                <a:schemeClr val="tx1"/>
              </a:solidFill>
              <a:effectLst/>
              <a:latin typeface="+mn-lt"/>
              <a:ea typeface="+mn-ea"/>
              <a:cs typeface="+mn-cs"/>
            </a:endParaRPr>
          </a:p>
          <a:p>
            <a:r>
              <a:rPr lang="en-AU" sz="1200" b="1" kern="1200" dirty="0" smtClean="0">
                <a:solidFill>
                  <a:schemeClr val="tx1"/>
                </a:solidFill>
                <a:effectLst/>
                <a:latin typeface="+mn-lt"/>
                <a:ea typeface="+mn-ea"/>
                <a:cs typeface="+mn-cs"/>
              </a:rPr>
              <a:t>The overall purposes of the literature review in a dissertation are clear enough:</a:t>
            </a:r>
            <a:endParaRPr lang="en-GB" sz="1200" b="1" kern="1200" dirty="0" smtClean="0">
              <a:solidFill>
                <a:schemeClr val="tx1"/>
              </a:solidFill>
              <a:effectLst/>
              <a:latin typeface="+mn-lt"/>
              <a:ea typeface="+mn-ea"/>
              <a:cs typeface="+mn-cs"/>
            </a:endParaRPr>
          </a:p>
          <a:p>
            <a:pPr lvl="0"/>
            <a:r>
              <a:rPr lang="en-AU" sz="1200" b="1" kern="1200" dirty="0" smtClean="0">
                <a:solidFill>
                  <a:schemeClr val="tx1"/>
                </a:solidFill>
                <a:effectLst/>
                <a:latin typeface="+mn-lt"/>
                <a:ea typeface="+mn-ea"/>
                <a:cs typeface="+mn-cs"/>
              </a:rPr>
              <a:t>to describe current knowledge by bringing together and summarizing current empirical evidence</a:t>
            </a:r>
            <a:endParaRPr lang="en-GB" sz="1200" b="1" kern="1200" dirty="0" smtClean="0">
              <a:solidFill>
                <a:schemeClr val="tx1"/>
              </a:solidFill>
              <a:effectLst/>
              <a:latin typeface="+mn-lt"/>
              <a:ea typeface="+mn-ea"/>
              <a:cs typeface="+mn-cs"/>
            </a:endParaRPr>
          </a:p>
          <a:p>
            <a:pPr lvl="0"/>
            <a:r>
              <a:rPr lang="en-AU" sz="1200" b="1" kern="1200" dirty="0" smtClean="0">
                <a:solidFill>
                  <a:schemeClr val="tx1"/>
                </a:solidFill>
                <a:effectLst/>
                <a:latin typeface="+mn-lt"/>
                <a:ea typeface="+mn-ea"/>
                <a:cs typeface="+mn-cs"/>
              </a:rPr>
              <a:t>to assess critically the overall state of knowledge on the topic</a:t>
            </a:r>
            <a:endParaRPr lang="en-GB" sz="1200" b="1" kern="1200" dirty="0" smtClean="0">
              <a:solidFill>
                <a:schemeClr val="tx1"/>
              </a:solidFill>
              <a:effectLst/>
              <a:latin typeface="+mn-lt"/>
              <a:ea typeface="+mn-ea"/>
              <a:cs typeface="+mn-cs"/>
            </a:endParaRPr>
          </a:p>
          <a:p>
            <a:pPr lvl="0"/>
            <a:r>
              <a:rPr lang="en-AU" sz="1200" b="1" kern="1200" dirty="0" smtClean="0">
                <a:solidFill>
                  <a:schemeClr val="tx1"/>
                </a:solidFill>
                <a:effectLst/>
                <a:latin typeface="+mn-lt"/>
                <a:ea typeface="+mn-ea"/>
                <a:cs typeface="+mn-cs"/>
              </a:rPr>
              <a:t>to locate your study in relation to the literature.</a:t>
            </a:r>
            <a:endParaRPr lang="en-GB" sz="1200" b="1" kern="1200" dirty="0" smtClean="0">
              <a:solidFill>
                <a:schemeClr val="tx1"/>
              </a:solidFill>
              <a:effectLst/>
              <a:latin typeface="+mn-lt"/>
              <a:ea typeface="+mn-ea"/>
              <a:cs typeface="+mn-cs"/>
            </a:endParaRPr>
          </a:p>
          <a:p>
            <a:endParaRPr lang="en-AU" sz="1200" kern="1200" dirty="0" smtClean="0">
              <a:solidFill>
                <a:schemeClr val="tx1"/>
              </a:solidFill>
              <a:effectLst/>
              <a:latin typeface="+mn-lt"/>
              <a:ea typeface="+mn-ea"/>
              <a:cs typeface="+mn-cs"/>
            </a:endParaRPr>
          </a:p>
          <a:p>
            <a:r>
              <a:rPr lang="en-AU" sz="1200" kern="1200" dirty="0" smtClean="0">
                <a:solidFill>
                  <a:schemeClr val="tx1"/>
                </a:solidFill>
                <a:effectLst/>
                <a:latin typeface="+mn-lt"/>
                <a:ea typeface="+mn-ea"/>
                <a:cs typeface="+mn-cs"/>
              </a:rPr>
              <a:t>Being critical throughout is essential in literature reviews at this stage</a:t>
            </a:r>
            <a:r>
              <a:rPr lang="en-AU" sz="1200" kern="1200" baseline="0" dirty="0" smtClean="0">
                <a:solidFill>
                  <a:schemeClr val="tx1"/>
                </a:solidFill>
                <a:effectLst/>
                <a:latin typeface="+mn-lt"/>
                <a:ea typeface="+mn-ea"/>
                <a:cs typeface="+mn-cs"/>
              </a:rPr>
              <a:t> - m</a:t>
            </a:r>
            <a:r>
              <a:rPr lang="en-AU" sz="1200" kern="1200" dirty="0" smtClean="0">
                <a:solidFill>
                  <a:schemeClr val="tx1"/>
                </a:solidFill>
                <a:effectLst/>
                <a:latin typeface="+mn-lt"/>
                <a:ea typeface="+mn-ea"/>
                <a:cs typeface="+mn-cs"/>
              </a:rPr>
              <a:t>aking connections between your study and the literature is also essential – the criticism that the dissertation literature review is unconnected to the rest of the dissertation, that we could remove the literature review section, and the dissertation would lose nothing – is quite common. Most convincing is when these connections are made in several places in the dissertation – of course, in the literature review chapter itself, but also in the introductory chapter, and once again towards the end of the dissertation when findings are being presented and discussed.</a:t>
            </a:r>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57C3FFD-C94A-472B-BBD7-6BEFE55F3E13}" type="slidenum">
              <a:rPr lang="en-GB" smtClean="0"/>
              <a:t>7</a:t>
            </a:fld>
            <a:endParaRPr lang="en-GB"/>
          </a:p>
        </p:txBody>
      </p:sp>
    </p:spTree>
    <p:extLst>
      <p:ext uri="{BB962C8B-B14F-4D97-AF65-F5344CB8AC3E}">
        <p14:creationId xmlns:p14="http://schemas.microsoft.com/office/powerpoint/2010/main" val="25926883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So, in summary, what you are doing in a literature review is: </a:t>
            </a:r>
          </a:p>
        </p:txBody>
      </p:sp>
      <p:sp>
        <p:nvSpPr>
          <p:cNvPr id="4" name="Slide Number Placeholder 3"/>
          <p:cNvSpPr>
            <a:spLocks noGrp="1"/>
          </p:cNvSpPr>
          <p:nvPr>
            <p:ph type="sldNum" sz="quarter" idx="10"/>
          </p:nvPr>
        </p:nvSpPr>
        <p:spPr/>
        <p:txBody>
          <a:bodyPr/>
          <a:lstStyle/>
          <a:p>
            <a:fld id="{DF15635F-7922-4899-BB0F-D71FA1819B9E}" type="slidenum">
              <a:rPr lang="en-GB" smtClean="0"/>
              <a:t>8</a:t>
            </a:fld>
            <a:endParaRPr lang="en-GB"/>
          </a:p>
        </p:txBody>
      </p:sp>
    </p:spTree>
    <p:extLst>
      <p:ext uri="{BB962C8B-B14F-4D97-AF65-F5344CB8AC3E}">
        <p14:creationId xmlns:p14="http://schemas.microsoft.com/office/powerpoint/2010/main" val="39005702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is also reflected in the definition we have here from Reid – he also draws attention to aspects such a link-making and searching for gaps, but he also goes on to set out some useful aspects which can aid us when we think about the structure of our LR.</a:t>
            </a:r>
          </a:p>
          <a:p>
            <a:endParaRPr lang="en-GB" baseline="0" dirty="0" smtClean="0"/>
          </a:p>
          <a:p>
            <a:r>
              <a:rPr lang="en-GB" baseline="0" dirty="0" smtClean="0"/>
              <a:t> Reid suggests that…. </a:t>
            </a:r>
          </a:p>
          <a:p>
            <a:endParaRPr lang="en-GB" baseline="0" dirty="0" smtClean="0"/>
          </a:p>
          <a:p>
            <a:r>
              <a:rPr lang="en-GB" baseline="0" dirty="0" smtClean="0"/>
              <a:t>This is a useful approach – it can also be a way of adding cohesion to the structure of your </a:t>
            </a:r>
            <a:r>
              <a:rPr lang="en-GB" baseline="0" dirty="0" err="1" smtClean="0"/>
              <a:t>Diss</a:t>
            </a:r>
            <a:r>
              <a:rPr lang="en-GB" baseline="0" dirty="0" smtClean="0"/>
              <a:t> as a whole, as the themes explored in the lit review are echoed in later stages when approaching your data analysis, for example. </a:t>
            </a:r>
            <a:endParaRPr lang="en-GB" dirty="0"/>
          </a:p>
        </p:txBody>
      </p:sp>
      <p:sp>
        <p:nvSpPr>
          <p:cNvPr id="4" name="Slide Number Placeholder 3"/>
          <p:cNvSpPr>
            <a:spLocks noGrp="1"/>
          </p:cNvSpPr>
          <p:nvPr>
            <p:ph type="sldNum" sz="quarter" idx="10"/>
          </p:nvPr>
        </p:nvSpPr>
        <p:spPr/>
        <p:txBody>
          <a:bodyPr/>
          <a:lstStyle/>
          <a:p>
            <a:fld id="{D57C3FFD-C94A-472B-BBD7-6BEFE55F3E13}" type="slidenum">
              <a:rPr lang="en-GB" smtClean="0"/>
              <a:t>9</a:t>
            </a:fld>
            <a:endParaRPr lang="en-GB"/>
          </a:p>
        </p:txBody>
      </p:sp>
    </p:spTree>
    <p:extLst>
      <p:ext uri="{BB962C8B-B14F-4D97-AF65-F5344CB8AC3E}">
        <p14:creationId xmlns:p14="http://schemas.microsoft.com/office/powerpoint/2010/main" val="38114004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you read,</a:t>
            </a:r>
            <a:r>
              <a:rPr lang="en-GB" baseline="0" dirty="0" smtClean="0"/>
              <a:t> you will find that your topic of investigation has its roots in a number of theories developed from different perspectives. Exploring your topic in a multidimensional way is important. You need to be ready to see things from a number of different perspectives and to challenge this. </a:t>
            </a:r>
          </a:p>
          <a:p>
            <a:endParaRPr lang="en-GB" baseline="0" dirty="0" smtClean="0"/>
          </a:p>
          <a:p>
            <a:r>
              <a:rPr lang="en-GB" baseline="0" dirty="0" smtClean="0"/>
              <a:t>If you are struggling to make links, or find patterns, identify gaps, it’s possible that you haven’t quite read enough. There is also an element of persistence involved here. For example, it’s unlikely that the template I shared earlier could be completed on the first reading of a text – it’s an ongoing process to which you need to return continually. </a:t>
            </a:r>
          </a:p>
          <a:p>
            <a:endParaRPr lang="en-GB" baseline="0" dirty="0" smtClean="0"/>
          </a:p>
          <a:p>
            <a:r>
              <a:rPr lang="en-GB" baseline="0" dirty="0" smtClean="0"/>
              <a:t>Once you start to find these connections, you will find that they begin to form a ‘story’ in your head – a narrative or setting on which to set and hang your ideas. This is what we call the theoretical framework in which you are setting your study. </a:t>
            </a:r>
            <a:endParaRPr lang="en-GB" dirty="0"/>
          </a:p>
        </p:txBody>
      </p:sp>
      <p:sp>
        <p:nvSpPr>
          <p:cNvPr id="4" name="Slide Number Placeholder 3"/>
          <p:cNvSpPr>
            <a:spLocks noGrp="1"/>
          </p:cNvSpPr>
          <p:nvPr>
            <p:ph type="sldNum" sz="quarter" idx="10"/>
          </p:nvPr>
        </p:nvSpPr>
        <p:spPr/>
        <p:txBody>
          <a:bodyPr/>
          <a:lstStyle/>
          <a:p>
            <a:fld id="{DF15635F-7922-4899-BB0F-D71FA1819B9E}" type="slidenum">
              <a:rPr lang="en-GB" smtClean="0"/>
              <a:t>10</a:t>
            </a:fld>
            <a:endParaRPr lang="en-GB"/>
          </a:p>
        </p:txBody>
      </p:sp>
    </p:spTree>
    <p:extLst>
      <p:ext uri="{BB962C8B-B14F-4D97-AF65-F5344CB8AC3E}">
        <p14:creationId xmlns:p14="http://schemas.microsoft.com/office/powerpoint/2010/main" val="42911302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the TF</a:t>
            </a:r>
            <a:r>
              <a:rPr lang="en-GB" baseline="0" dirty="0" smtClean="0"/>
              <a:t> consists of the theories in which your study is embedded, whilst the conceptual framework describes the aspects you chose from the TF to base your study on. </a:t>
            </a:r>
          </a:p>
          <a:p>
            <a:endParaRPr lang="en-GB" baseline="0" dirty="0" smtClean="0"/>
          </a:p>
          <a:p>
            <a:r>
              <a:rPr lang="en-GB" dirty="0" smtClean="0"/>
              <a:t>The conceptual framework of your study—the system of concepts, assumptions, expectations, beliefs, and theories that supports and informs your research—is a key part of your design (Miles &amp; Huberman, 1994; Robson, 2011). Miles and Huberman (1994) defined a conceptual framework as a</a:t>
            </a:r>
            <a:r>
              <a:rPr lang="en-GB" altLang="en-US" sz="2000" dirty="0" smtClean="0"/>
              <a:t> written or visual presentation that:</a:t>
            </a:r>
          </a:p>
          <a:p>
            <a:pPr>
              <a:buClr>
                <a:srgbClr val="FF0000"/>
              </a:buClr>
            </a:pPr>
            <a:endParaRPr lang="en-GB" altLang="en-US" sz="2000" dirty="0" smtClean="0"/>
          </a:p>
          <a:p>
            <a:pPr lvl="1">
              <a:buClr>
                <a:srgbClr val="FF0000"/>
              </a:buClr>
              <a:buFont typeface="Arial" charset="0"/>
              <a:buChar char="–"/>
            </a:pPr>
            <a:r>
              <a:rPr lang="en-GB" altLang="en-US" sz="2000" dirty="0" smtClean="0"/>
              <a:t>“explains either graphically, or in narrative form, the main things to be studied – the key factors, concepts or variables - </a:t>
            </a:r>
          </a:p>
          <a:p>
            <a:pPr lvl="1">
              <a:buClr>
                <a:srgbClr val="FF0000"/>
              </a:buClr>
              <a:buFont typeface="Arial" charset="0"/>
              <a:buChar char="–"/>
            </a:pPr>
            <a:endParaRPr lang="en-GB" altLang="en-US" sz="2000" dirty="0" smtClean="0"/>
          </a:p>
          <a:p>
            <a:pPr lvl="1">
              <a:buClr>
                <a:srgbClr val="FF0000"/>
              </a:buClr>
              <a:buFont typeface="Arial" charset="0"/>
              <a:buChar char="–"/>
            </a:pPr>
            <a:r>
              <a:rPr lang="en-GB" altLang="en-US" sz="2000" dirty="0" smtClean="0"/>
              <a:t>and the presumed relationship among them”. </a:t>
            </a:r>
          </a:p>
          <a:p>
            <a:pPr lvl="1">
              <a:buClr>
                <a:srgbClr val="FF0000"/>
              </a:buClr>
              <a:buFont typeface="Arial" charset="0"/>
              <a:buChar char="–"/>
            </a:pPr>
            <a:endParaRPr lang="en-GB" altLang="en-US" sz="2000" dirty="0" smtClean="0"/>
          </a:p>
          <a:p>
            <a:pPr lvl="1">
              <a:buClr>
                <a:srgbClr val="FF0000"/>
              </a:buClr>
              <a:buFont typeface="Arial" charset="0"/>
              <a:buNone/>
            </a:pPr>
            <a:r>
              <a:rPr lang="en-GB" altLang="en-US" sz="2000" dirty="0" smtClean="0"/>
              <a:t>(Miles and Huberman, 1994, P18)</a:t>
            </a:r>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Here, I use the term in a broader sense, to refer to the actual ideas and beliefs that you hold about the phenomena studied, whether these are written down or not; this may also be called the “theoretical framework” or “idea context” for the study. </a:t>
            </a:r>
          </a:p>
          <a:p>
            <a:endParaRPr lang="en-GB" dirty="0" smtClean="0"/>
          </a:p>
          <a:p>
            <a:pPr>
              <a:lnSpc>
                <a:spcPct val="80000"/>
              </a:lnSpc>
              <a:buClr>
                <a:srgbClr val="FF0000"/>
              </a:buClr>
            </a:pPr>
            <a:r>
              <a:rPr lang="en-GB" altLang="en-US" sz="2000" dirty="0" smtClean="0"/>
              <a:t>Normally qualitative work is described as starting from an </a:t>
            </a:r>
            <a:r>
              <a:rPr lang="en-GB" altLang="en-US" sz="2000" dirty="0" smtClean="0">
                <a:solidFill>
                  <a:srgbClr val="FF0000"/>
                </a:solidFill>
              </a:rPr>
              <a:t>inductive position, seeking to build up theory,</a:t>
            </a:r>
            <a:r>
              <a:rPr lang="en-GB" altLang="en-US" sz="2000" dirty="0" smtClean="0"/>
              <a:t> with the conceptual framework being ‘</a:t>
            </a:r>
            <a:r>
              <a:rPr lang="en-GB" altLang="en-US" sz="2000" dirty="0" smtClean="0">
                <a:solidFill>
                  <a:srgbClr val="FF0000"/>
                </a:solidFill>
              </a:rPr>
              <a:t>emergent</a:t>
            </a:r>
            <a:r>
              <a:rPr lang="en-GB" altLang="en-US" sz="2000" dirty="0" smtClean="0"/>
              <a:t>’, because existing literature/theories might mislead. </a:t>
            </a:r>
          </a:p>
          <a:p>
            <a:pPr>
              <a:lnSpc>
                <a:spcPct val="80000"/>
              </a:lnSpc>
              <a:buClr>
                <a:srgbClr val="FF0000"/>
              </a:buClr>
            </a:pPr>
            <a:endParaRPr lang="en-GB" altLang="en-US" sz="2000" dirty="0" smtClean="0"/>
          </a:p>
          <a:p>
            <a:pPr>
              <a:lnSpc>
                <a:spcPct val="80000"/>
              </a:lnSpc>
              <a:buClr>
                <a:srgbClr val="FF0000"/>
              </a:buClr>
            </a:pPr>
            <a:r>
              <a:rPr lang="en-GB" altLang="en-US" sz="2000" dirty="0" smtClean="0"/>
              <a:t>However, Miles and Huberman (1994) note that:</a:t>
            </a:r>
          </a:p>
          <a:p>
            <a:pPr>
              <a:lnSpc>
                <a:spcPct val="80000"/>
              </a:lnSpc>
              <a:buClr>
                <a:srgbClr val="FF0000"/>
              </a:buClr>
            </a:pPr>
            <a:endParaRPr lang="en-GB" altLang="en-US" sz="2000" dirty="0" smtClean="0"/>
          </a:p>
          <a:p>
            <a:pPr lvl="1">
              <a:lnSpc>
                <a:spcPct val="80000"/>
              </a:lnSpc>
              <a:buClr>
                <a:srgbClr val="FF0000"/>
              </a:buClr>
              <a:buFont typeface="Arial" charset="0"/>
              <a:buChar char="–"/>
            </a:pPr>
            <a:r>
              <a:rPr lang="en-GB" altLang="en-US" sz="2000" dirty="0" smtClean="0"/>
              <a:t>Researchers generally have some idea of what will feature in the study, a </a:t>
            </a:r>
            <a:r>
              <a:rPr lang="en-GB" altLang="en-US" sz="2000" dirty="0" smtClean="0">
                <a:solidFill>
                  <a:srgbClr val="FF0000"/>
                </a:solidFill>
              </a:rPr>
              <a:t>tentative rudimentary conceptual framework, </a:t>
            </a:r>
            <a:r>
              <a:rPr lang="en-GB" altLang="en-US" sz="2000" dirty="0" smtClean="0"/>
              <a:t>and it is better to have some idea of what you are looking for/at even if that idea changes over time. This is particularly true for </a:t>
            </a:r>
            <a:r>
              <a:rPr lang="en-GB" altLang="en-US" sz="2000" dirty="0" smtClean="0">
                <a:solidFill>
                  <a:srgbClr val="FF0000"/>
                </a:solidFill>
              </a:rPr>
              <a:t>inexperienced and/or time constrained researchers</a:t>
            </a:r>
            <a:r>
              <a:rPr lang="en-GB" altLang="en-US" sz="2000" dirty="0" smtClean="0"/>
              <a:t>.</a:t>
            </a:r>
          </a:p>
          <a:p>
            <a:pPr lvl="1">
              <a:lnSpc>
                <a:spcPct val="80000"/>
              </a:lnSpc>
              <a:buClr>
                <a:srgbClr val="FF0000"/>
              </a:buClr>
              <a:buFont typeface="Arial" charset="0"/>
              <a:buChar char="–"/>
            </a:pPr>
            <a:endParaRPr lang="en-GB" altLang="en-US" sz="1800" dirty="0" smtClean="0"/>
          </a:p>
          <a:p>
            <a:pPr lvl="1">
              <a:lnSpc>
                <a:spcPct val="80000"/>
              </a:lnSpc>
              <a:buClr>
                <a:srgbClr val="FF0000"/>
              </a:buClr>
              <a:buFont typeface="Arial" charset="0"/>
              <a:buChar char="–"/>
            </a:pPr>
            <a:r>
              <a:rPr lang="en-GB" altLang="en-US" sz="2000" dirty="0" smtClean="0"/>
              <a:t>Qualitative research can also be </a:t>
            </a:r>
            <a:r>
              <a:rPr lang="en-GB" altLang="en-US" sz="2000" dirty="0" smtClean="0">
                <a:solidFill>
                  <a:srgbClr val="FF0000"/>
                </a:solidFill>
              </a:rPr>
              <a:t>confirmatory</a:t>
            </a:r>
            <a:r>
              <a:rPr lang="en-GB" altLang="en-US" sz="2000" dirty="0" smtClean="0"/>
              <a:t>. Yin (1994), for example, identified pattern matching and explanation building. </a:t>
            </a:r>
            <a:r>
              <a:rPr lang="en-GB" altLang="en-US" sz="2000" dirty="0" smtClean="0">
                <a:solidFill>
                  <a:srgbClr val="FF0000"/>
                </a:solidFill>
              </a:rPr>
              <a:t>Pattern matching</a:t>
            </a:r>
            <a:r>
              <a:rPr lang="en-GB" altLang="en-US" sz="2000" dirty="0" smtClean="0"/>
              <a:t> starts with existing theory and tests its adequacy in terms of explaining the findings. </a:t>
            </a:r>
            <a:r>
              <a:rPr lang="en-GB" altLang="en-US" sz="2000" dirty="0" smtClean="0">
                <a:solidFill>
                  <a:srgbClr val="FF0000"/>
                </a:solidFill>
              </a:rPr>
              <a:t>Explanation building</a:t>
            </a:r>
            <a:r>
              <a:rPr lang="en-GB" altLang="en-US" sz="2000" dirty="0" smtClean="0"/>
              <a:t> starts with theory and then builds an explanation while collecting and analysing data.</a:t>
            </a:r>
          </a:p>
          <a:p>
            <a:endParaRPr lang="en-GB" dirty="0" smtClean="0"/>
          </a:p>
        </p:txBody>
      </p:sp>
      <p:sp>
        <p:nvSpPr>
          <p:cNvPr id="4" name="Slide Number Placeholder 3"/>
          <p:cNvSpPr>
            <a:spLocks noGrp="1"/>
          </p:cNvSpPr>
          <p:nvPr>
            <p:ph type="sldNum" sz="quarter" idx="10"/>
          </p:nvPr>
        </p:nvSpPr>
        <p:spPr/>
        <p:txBody>
          <a:bodyPr/>
          <a:lstStyle/>
          <a:p>
            <a:fld id="{DF15635F-7922-4899-BB0F-D71FA1819B9E}" type="slidenum">
              <a:rPr lang="en-GB" smtClean="0"/>
              <a:t>11</a:t>
            </a:fld>
            <a:endParaRPr lang="en-GB"/>
          </a:p>
        </p:txBody>
      </p:sp>
    </p:spTree>
    <p:extLst>
      <p:ext uri="{BB962C8B-B14F-4D97-AF65-F5344CB8AC3E}">
        <p14:creationId xmlns:p14="http://schemas.microsoft.com/office/powerpoint/2010/main" val="18388047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kern="1200" dirty="0" smtClean="0">
                <a:solidFill>
                  <a:schemeClr val="tx1"/>
                </a:solidFill>
                <a:effectLst/>
                <a:latin typeface="+mn-lt"/>
                <a:ea typeface="+mn-ea"/>
                <a:cs typeface="+mn-cs"/>
              </a:rPr>
              <a:t>The five stages identified in carrying out a literature review – searching, screening, summarizing and documenting, organizing-</a:t>
            </a:r>
            <a:r>
              <a:rPr lang="en-AU" sz="1200" kern="1200" dirty="0" err="1" smtClean="0">
                <a:solidFill>
                  <a:schemeClr val="tx1"/>
                </a:solidFill>
                <a:effectLst/>
                <a:latin typeface="+mn-lt"/>
                <a:ea typeface="+mn-ea"/>
                <a:cs typeface="+mn-cs"/>
              </a:rPr>
              <a:t>analyzing</a:t>
            </a:r>
            <a:r>
              <a:rPr lang="en-AU" sz="1200" kern="1200" dirty="0" smtClean="0">
                <a:solidFill>
                  <a:schemeClr val="tx1"/>
                </a:solidFill>
                <a:effectLst/>
                <a:latin typeface="+mn-lt"/>
                <a:ea typeface="+mn-ea"/>
                <a:cs typeface="+mn-cs"/>
              </a:rPr>
              <a:t>-synthesizing, and writing – are useful in conceptualizing the process of literature reviewing for students. They are self-explanatory, but points worth stressing are:</a:t>
            </a:r>
          </a:p>
          <a:p>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Knowing the research journal literature in the area and topic of the research is essential at this level of work.</a:t>
            </a:r>
          </a:p>
          <a:p>
            <a:pPr lvl="0"/>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International peer-reviewed research journals have a special status within this literature, and themselves provide some guarantee on matters of ‘quality control’ of the research; research students should know which of these journals in their field.</a:t>
            </a:r>
          </a:p>
          <a:p>
            <a:pPr lvl="0"/>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The same four headings as those that provide the methodological framework presented in this book – design, sample and sampling, data collection, data analysis – give us a very useful framework for critically </a:t>
            </a:r>
            <a:r>
              <a:rPr lang="en-AU" sz="1200" kern="1200" dirty="0" err="1" smtClean="0">
                <a:solidFill>
                  <a:schemeClr val="tx1"/>
                </a:solidFill>
                <a:effectLst/>
                <a:latin typeface="+mn-lt"/>
                <a:ea typeface="+mn-ea"/>
                <a:cs typeface="+mn-cs"/>
              </a:rPr>
              <a:t>analyzing</a:t>
            </a:r>
            <a:r>
              <a:rPr lang="en-AU" sz="1200" kern="1200" dirty="0" smtClean="0">
                <a:solidFill>
                  <a:schemeClr val="tx1"/>
                </a:solidFill>
                <a:effectLst/>
                <a:latin typeface="+mn-lt"/>
                <a:ea typeface="+mn-ea"/>
                <a:cs typeface="+mn-cs"/>
              </a:rPr>
              <a:t> the methodological quality of a particular piece of research.</a:t>
            </a:r>
          </a:p>
          <a:p>
            <a:pPr lvl="0"/>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Summarizing is a necessary means-to-an-end in reviewing literature – it is an essential activity, but it is not in itself the objective of the review.</a:t>
            </a:r>
          </a:p>
          <a:p>
            <a:pPr lvl="0"/>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Organizing, </a:t>
            </a:r>
            <a:r>
              <a:rPr lang="en-AU" sz="1200" kern="1200" dirty="0" err="1" smtClean="0">
                <a:solidFill>
                  <a:schemeClr val="tx1"/>
                </a:solidFill>
                <a:effectLst/>
                <a:latin typeface="+mn-lt"/>
                <a:ea typeface="+mn-ea"/>
                <a:cs typeface="+mn-cs"/>
              </a:rPr>
              <a:t>analyzing</a:t>
            </a:r>
            <a:r>
              <a:rPr lang="en-AU" sz="1200" kern="1200" dirty="0" smtClean="0">
                <a:solidFill>
                  <a:schemeClr val="tx1"/>
                </a:solidFill>
                <a:effectLst/>
                <a:latin typeface="+mn-lt"/>
                <a:ea typeface="+mn-ea"/>
                <a:cs typeface="+mn-cs"/>
              </a:rPr>
              <a:t> and synthesizing are the challenging but also the interesting and rewarding parts of literature reviewing; finding themes, and ‘</a:t>
            </a:r>
            <a:r>
              <a:rPr lang="en-AU" sz="1200" kern="1200" dirty="0" err="1" smtClean="0">
                <a:solidFill>
                  <a:schemeClr val="tx1"/>
                </a:solidFill>
                <a:effectLst/>
                <a:latin typeface="+mn-lt"/>
                <a:ea typeface="+mn-ea"/>
                <a:cs typeface="+mn-cs"/>
              </a:rPr>
              <a:t>thematizing</a:t>
            </a:r>
            <a:r>
              <a:rPr lang="en-AU" sz="1200" kern="1200" dirty="0" smtClean="0">
                <a:solidFill>
                  <a:schemeClr val="tx1"/>
                </a:solidFill>
                <a:effectLst/>
                <a:latin typeface="+mn-lt"/>
                <a:ea typeface="+mn-ea"/>
                <a:cs typeface="+mn-cs"/>
              </a:rPr>
              <a:t>’, can be a great help in doing this, especially in getting it started.</a:t>
            </a:r>
          </a:p>
          <a:p>
            <a:pPr lvl="0"/>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The advice is</a:t>
            </a:r>
            <a:r>
              <a:rPr lang="en-AU" sz="1200" kern="1200" baseline="0" dirty="0" smtClean="0">
                <a:solidFill>
                  <a:schemeClr val="tx1"/>
                </a:solidFill>
                <a:effectLst/>
                <a:latin typeface="+mn-lt"/>
                <a:ea typeface="+mn-ea"/>
                <a:cs typeface="+mn-cs"/>
              </a:rPr>
              <a:t> </a:t>
            </a:r>
            <a:r>
              <a:rPr lang="en-AU" sz="1200" kern="1200" dirty="0" smtClean="0">
                <a:solidFill>
                  <a:schemeClr val="tx1"/>
                </a:solidFill>
                <a:effectLst/>
                <a:latin typeface="+mn-lt"/>
                <a:ea typeface="+mn-ea"/>
                <a:cs typeface="+mn-cs"/>
              </a:rPr>
              <a:t>to think about your LR as ‘build[</a:t>
            </a:r>
            <a:r>
              <a:rPr lang="en-AU" sz="1200" kern="1200" dirty="0" err="1" smtClean="0">
                <a:solidFill>
                  <a:schemeClr val="tx1"/>
                </a:solidFill>
                <a:effectLst/>
                <a:latin typeface="+mn-lt"/>
                <a:ea typeface="+mn-ea"/>
                <a:cs typeface="+mn-cs"/>
              </a:rPr>
              <a:t>ing</a:t>
            </a:r>
            <a:r>
              <a:rPr lang="en-AU" sz="1200" kern="1200" dirty="0" smtClean="0">
                <a:solidFill>
                  <a:schemeClr val="tx1"/>
                </a:solidFill>
                <a:effectLst/>
                <a:latin typeface="+mn-lt"/>
                <a:ea typeface="+mn-ea"/>
                <a:cs typeface="+mn-cs"/>
              </a:rPr>
              <a:t>] an argument, not a library’ </a:t>
            </a:r>
          </a:p>
          <a:p>
            <a:pPr lvl="0"/>
            <a:endParaRPr lang="en-GB" sz="1200" kern="1200" dirty="0" smtClean="0">
              <a:solidFill>
                <a:schemeClr val="tx1"/>
              </a:solidFill>
              <a:effectLst/>
              <a:latin typeface="+mn-lt"/>
              <a:ea typeface="+mn-ea"/>
              <a:cs typeface="+mn-cs"/>
            </a:endParaRPr>
          </a:p>
          <a:p>
            <a:r>
              <a:rPr lang="en-AU" sz="1200" kern="1200" dirty="0" smtClean="0">
                <a:solidFill>
                  <a:schemeClr val="tx1"/>
                </a:solidFill>
                <a:effectLst/>
                <a:latin typeface="+mn-lt"/>
                <a:ea typeface="+mn-ea"/>
                <a:cs typeface="+mn-cs"/>
              </a:rPr>
              <a:t>Three points to stress when it comes to writing the detail of the literature review are:</a:t>
            </a:r>
          </a:p>
          <a:p>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The importance and role of proper academic referencing: in view of the different referencing conventions that exist, it is wise to select one that is common practice in your institution and field of work. (An old academic dissertation examination technique is first to scan both text and, especially, the list of references at the end, looking for obvious errors or inconsistencies in referencing details.)</a:t>
            </a:r>
          </a:p>
          <a:p>
            <a:pPr lvl="0"/>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The three main ways of referring to the work of others: direct citation, paraphrasing and indirect use.</a:t>
            </a:r>
          </a:p>
          <a:p>
            <a:pPr lvl="0"/>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An understanding of plagiarism, including how to recognise it and, of course, how to avoid it.</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57C3FFD-C94A-472B-BBD7-6BEFE55F3E13}" type="slidenum">
              <a:rPr lang="en-GB" smtClean="0"/>
              <a:t>12</a:t>
            </a:fld>
            <a:endParaRPr lang="en-GB"/>
          </a:p>
        </p:txBody>
      </p:sp>
    </p:spTree>
    <p:extLst>
      <p:ext uri="{BB962C8B-B14F-4D97-AF65-F5344CB8AC3E}">
        <p14:creationId xmlns:p14="http://schemas.microsoft.com/office/powerpoint/2010/main" val="32335361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Stress the importance therefore of critical analysis</a:t>
            </a:r>
            <a:r>
              <a:rPr lang="en-GB" baseline="0" dirty="0" smtClean="0"/>
              <a:t> as a skill. Spend some time discussing what students think the word critical analysis means, and how this would apply to their own academic work. </a:t>
            </a:r>
            <a:endParaRPr lang="en-GB" dirty="0"/>
          </a:p>
        </p:txBody>
      </p:sp>
      <p:sp>
        <p:nvSpPr>
          <p:cNvPr id="4" name="Slide Number Placeholder 3"/>
          <p:cNvSpPr>
            <a:spLocks noGrp="1"/>
          </p:cNvSpPr>
          <p:nvPr>
            <p:ph type="sldNum" sz="quarter" idx="10"/>
          </p:nvPr>
        </p:nvSpPr>
        <p:spPr/>
        <p:txBody>
          <a:bodyPr/>
          <a:lstStyle/>
          <a:p>
            <a:fld id="{DF15635F-7922-4899-BB0F-D71FA1819B9E}" type="slidenum">
              <a:rPr lang="en-GB" smtClean="0"/>
              <a:t>13</a:t>
            </a:fld>
            <a:endParaRPr lang="en-GB"/>
          </a:p>
        </p:txBody>
      </p:sp>
    </p:spTree>
    <p:extLst>
      <p:ext uri="{BB962C8B-B14F-4D97-AF65-F5344CB8AC3E}">
        <p14:creationId xmlns:p14="http://schemas.microsoft.com/office/powerpoint/2010/main" val="31345813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15635F-7922-4899-BB0F-D71FA1819B9E}" type="slidenum">
              <a:rPr lang="en-GB" smtClean="0"/>
              <a:t>15</a:t>
            </a:fld>
            <a:endParaRPr lang="en-GB"/>
          </a:p>
        </p:txBody>
      </p:sp>
    </p:spTree>
    <p:extLst>
      <p:ext uri="{BB962C8B-B14F-4D97-AF65-F5344CB8AC3E}">
        <p14:creationId xmlns:p14="http://schemas.microsoft.com/office/powerpoint/2010/main" val="27098654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can also be applied in a way which offers a possible structure for your literature review. So, you are likely to identify a number of ‘themes’ relating to your topic, which may be written using subheadings, in your dissertation and these themes can also be organised in this way. </a:t>
            </a:r>
          </a:p>
          <a:p>
            <a:endParaRPr lang="en-GB" baseline="0" dirty="0" smtClean="0"/>
          </a:p>
          <a:p>
            <a:r>
              <a:rPr lang="en-GB" baseline="0" dirty="0" smtClean="0"/>
              <a:t>When approach the vast amounts of reading you need to do for this, when considering the </a:t>
            </a:r>
            <a:r>
              <a:rPr lang="en-GB" baseline="0" dirty="0" err="1" smtClean="0"/>
              <a:t>thid</a:t>
            </a:r>
            <a:r>
              <a:rPr lang="en-GB" baseline="0" dirty="0" smtClean="0"/>
              <a:t> point, that is where you can be careful in your approach. Read the abstract, intro and conclusion first, before reading the whole paper, to decided if this is relevant to you. </a:t>
            </a:r>
            <a:endParaRPr lang="en-GB" dirty="0"/>
          </a:p>
        </p:txBody>
      </p:sp>
      <p:sp>
        <p:nvSpPr>
          <p:cNvPr id="4" name="Slide Number Placeholder 3"/>
          <p:cNvSpPr>
            <a:spLocks noGrp="1"/>
          </p:cNvSpPr>
          <p:nvPr>
            <p:ph type="sldNum" sz="quarter" idx="10"/>
          </p:nvPr>
        </p:nvSpPr>
        <p:spPr/>
        <p:txBody>
          <a:bodyPr/>
          <a:lstStyle/>
          <a:p>
            <a:fld id="{DF15635F-7922-4899-BB0F-D71FA1819B9E}" type="slidenum">
              <a:rPr lang="en-GB" smtClean="0"/>
              <a:t>18</a:t>
            </a:fld>
            <a:endParaRPr lang="en-GB"/>
          </a:p>
        </p:txBody>
      </p:sp>
    </p:spTree>
    <p:extLst>
      <p:ext uri="{BB962C8B-B14F-4D97-AF65-F5344CB8AC3E}">
        <p14:creationId xmlns:p14="http://schemas.microsoft.com/office/powerpoint/2010/main" val="23759158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 You should, by now, be at</a:t>
            </a:r>
            <a:r>
              <a:rPr lang="en-GB" baseline="0" dirty="0" smtClean="0"/>
              <a:t> the point where you have narrowed your research problem down and are focussing your reading on the research topic you have chosen. Your literature search should concentrate then on the main themes of your research problem and should aim to answer the questions on the screen. </a:t>
            </a:r>
            <a:endParaRPr lang="en-GB" dirty="0"/>
          </a:p>
        </p:txBody>
      </p:sp>
      <p:sp>
        <p:nvSpPr>
          <p:cNvPr id="4" name="Slide Number Placeholder 3"/>
          <p:cNvSpPr>
            <a:spLocks noGrp="1"/>
          </p:cNvSpPr>
          <p:nvPr>
            <p:ph type="sldNum" sz="quarter" idx="10"/>
          </p:nvPr>
        </p:nvSpPr>
        <p:spPr/>
        <p:txBody>
          <a:bodyPr/>
          <a:lstStyle/>
          <a:p>
            <a:fld id="{DF15635F-7922-4899-BB0F-D71FA1819B9E}" type="slidenum">
              <a:rPr lang="en-GB" smtClean="0"/>
              <a:t>19</a:t>
            </a:fld>
            <a:endParaRPr lang="en-GB"/>
          </a:p>
        </p:txBody>
      </p:sp>
    </p:spTree>
    <p:extLst>
      <p:ext uri="{BB962C8B-B14F-4D97-AF65-F5344CB8AC3E}">
        <p14:creationId xmlns:p14="http://schemas.microsoft.com/office/powerpoint/2010/main" val="3215996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CB0D46-CB9B-4E5A-9FD6-BC3CB2D254CD}" type="datetimeFigureOut">
              <a:rPr lang="en-GB" smtClean="0"/>
              <a:t>13/10/2017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1439177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CB0D46-CB9B-4E5A-9FD6-BC3CB2D254CD}" type="datetimeFigureOut">
              <a:rPr lang="en-GB" smtClean="0"/>
              <a:t>13/10/2017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750590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CB0D46-CB9B-4E5A-9FD6-BC3CB2D254CD}" type="datetimeFigureOut">
              <a:rPr lang="en-GB" smtClean="0"/>
              <a:t>13/10/2017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0440697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CB0D46-CB9B-4E5A-9FD6-BC3CB2D254CD}" type="datetimeFigureOut">
              <a:rPr lang="en-GB" smtClean="0"/>
              <a:t>13/10/2017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4885087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CB0D46-CB9B-4E5A-9FD6-BC3CB2D254CD}" type="datetimeFigureOut">
              <a:rPr lang="en-GB" smtClean="0"/>
              <a:t>13/10/2017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894335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CB0D46-CB9B-4E5A-9FD6-BC3CB2D254CD}" type="datetimeFigureOut">
              <a:rPr lang="en-GB" smtClean="0"/>
              <a:t>13/10/2017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740366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CB0D46-CB9B-4E5A-9FD6-BC3CB2D254CD}" type="datetimeFigureOut">
              <a:rPr lang="en-GB" smtClean="0"/>
              <a:t>13/10/2017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2134756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CB0D46-CB9B-4E5A-9FD6-BC3CB2D254CD}" type="datetimeFigureOut">
              <a:rPr lang="en-GB" smtClean="0"/>
              <a:t>13/10/2017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44304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CB0D46-CB9B-4E5A-9FD6-BC3CB2D254CD}" type="datetimeFigureOut">
              <a:rPr lang="en-GB" smtClean="0"/>
              <a:t>13/10/2017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15135610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CB0D46-CB9B-4E5A-9FD6-BC3CB2D254CD}" type="datetimeFigureOut">
              <a:rPr lang="en-GB" smtClean="0"/>
              <a:t>13/10/2017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0965007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CB0D46-CB9B-4E5A-9FD6-BC3CB2D254CD}" type="datetimeFigureOut">
              <a:rPr lang="en-GB" smtClean="0"/>
              <a:t>13/10/2017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839099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CB0D46-CB9B-4E5A-9FD6-BC3CB2D254CD}" type="datetimeFigureOut">
              <a:rPr lang="en-GB" smtClean="0"/>
              <a:t>13/10/2017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B4A7C8-B503-4018-915D-8BC30901AF3E}" type="slidenum">
              <a:rPr lang="en-GB" smtClean="0"/>
              <a:t>‹#›</a:t>
            </a:fld>
            <a:endParaRPr lang="en-GB"/>
          </a:p>
        </p:txBody>
      </p:sp>
    </p:spTree>
    <p:extLst>
      <p:ext uri="{BB962C8B-B14F-4D97-AF65-F5344CB8AC3E}">
        <p14:creationId xmlns:p14="http://schemas.microsoft.com/office/powerpoint/2010/main" val="27466213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www.academiccoachingandwriting.org/dissertation-doctor/the-dissertation-journey/"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library.bcu.ac.uk/learner/writingguides/1.04.htm"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CAcQjRw&amp;url=http://www.hvillarosa.com/dissertation-literature-review-introduction-example/&amp;ei=PuqaVfGYNeXl7gbiiqfgAg&amp;psig=AFQjCNHyxqZgL8vZPNk20tVC9jZxXg4aYw&amp;ust=1436302235572391"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4616" y="315055"/>
            <a:ext cx="9144000" cy="2387600"/>
          </a:xfrm>
        </p:spPr>
        <p:txBody>
          <a:bodyPr/>
          <a:lstStyle/>
          <a:p>
            <a:r>
              <a:rPr lang="en-GB" dirty="0" smtClean="0"/>
              <a:t>Literature Reviews</a:t>
            </a:r>
            <a:endParaRPr lang="en-GB" dirty="0"/>
          </a:p>
        </p:txBody>
      </p:sp>
      <p:sp>
        <p:nvSpPr>
          <p:cNvPr id="3" name="Subtitle 2"/>
          <p:cNvSpPr>
            <a:spLocks noGrp="1"/>
          </p:cNvSpPr>
          <p:nvPr>
            <p:ph type="subTitle" idx="1"/>
          </p:nvPr>
        </p:nvSpPr>
        <p:spPr>
          <a:xfrm>
            <a:off x="1507524" y="2819443"/>
            <a:ext cx="9144000" cy="1655762"/>
          </a:xfrm>
        </p:spPr>
        <p:txBody>
          <a:bodyPr/>
          <a:lstStyle/>
          <a:p>
            <a:r>
              <a:rPr lang="en-GB" dirty="0"/>
              <a:t>Reading, Thinking, Writing</a:t>
            </a:r>
          </a:p>
        </p:txBody>
      </p:sp>
      <p:pic>
        <p:nvPicPr>
          <p:cNvPr id="4" name="Picture 3"/>
          <p:cNvPicPr>
            <a:picLocks noChangeAspect="1"/>
          </p:cNvPicPr>
          <p:nvPr/>
        </p:nvPicPr>
        <p:blipFill>
          <a:blip r:embed="rId2"/>
          <a:stretch>
            <a:fillRect/>
          </a:stretch>
        </p:blipFill>
        <p:spPr>
          <a:xfrm>
            <a:off x="4866855" y="3647324"/>
            <a:ext cx="2425337" cy="2418347"/>
          </a:xfrm>
          <a:prstGeom prst="rect">
            <a:avLst/>
          </a:prstGeom>
        </p:spPr>
      </p:pic>
    </p:spTree>
    <p:extLst>
      <p:ext uri="{BB962C8B-B14F-4D97-AF65-F5344CB8AC3E}">
        <p14:creationId xmlns:p14="http://schemas.microsoft.com/office/powerpoint/2010/main" val="3435496188"/>
      </p:ext>
    </p:extLst>
  </p:cSld>
  <p:clrMapOvr>
    <a:masterClrMapping/>
  </p:clrMapOvr>
  <p:transition spd="slow">
    <p:pull/>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Maintaining a thread</a:t>
            </a:r>
            <a:endParaRPr lang="en-GB" dirty="0"/>
          </a:p>
        </p:txBody>
      </p:sp>
      <p:sp>
        <p:nvSpPr>
          <p:cNvPr id="3" name="Content Placeholder 2"/>
          <p:cNvSpPr>
            <a:spLocks noGrp="1"/>
          </p:cNvSpPr>
          <p:nvPr>
            <p:ph idx="1"/>
          </p:nvPr>
        </p:nvSpPr>
        <p:spPr/>
        <p:txBody>
          <a:bodyPr/>
          <a:lstStyle/>
          <a:p>
            <a:r>
              <a:rPr lang="en-GB" dirty="0" smtClean="0"/>
              <a:t>What are the components for a good, substantive argument?</a:t>
            </a:r>
          </a:p>
          <a:p>
            <a:endParaRPr lang="en-GB" dirty="0"/>
          </a:p>
          <a:p>
            <a:r>
              <a:rPr lang="en-GB" dirty="0" smtClean="0"/>
              <a:t>What strengthens it?</a:t>
            </a:r>
          </a:p>
          <a:p>
            <a:endParaRPr lang="en-GB" dirty="0"/>
          </a:p>
          <a:p>
            <a:r>
              <a:rPr lang="en-GB" dirty="0" smtClean="0"/>
              <a:t>What weakens it?</a:t>
            </a:r>
          </a:p>
          <a:p>
            <a:endParaRPr lang="en-GB" dirty="0"/>
          </a:p>
          <a:p>
            <a:r>
              <a:rPr lang="en-GB" dirty="0" smtClean="0"/>
              <a:t>What creates/adds impact?</a:t>
            </a:r>
            <a:endParaRPr lang="en-GB" dirty="0"/>
          </a:p>
        </p:txBody>
      </p:sp>
      <p:sp>
        <p:nvSpPr>
          <p:cNvPr id="4" name="AutoShape 2" descr="Image result for threa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stretch>
            <a:fillRect/>
          </a:stretch>
        </p:blipFill>
        <p:spPr>
          <a:xfrm>
            <a:off x="8585200" y="3005931"/>
            <a:ext cx="2019300" cy="2266950"/>
          </a:xfrm>
          <a:prstGeom prst="rect">
            <a:avLst/>
          </a:prstGeom>
        </p:spPr>
      </p:pic>
    </p:spTree>
    <p:extLst>
      <p:ext uri="{BB962C8B-B14F-4D97-AF65-F5344CB8AC3E}">
        <p14:creationId xmlns:p14="http://schemas.microsoft.com/office/powerpoint/2010/main" val="382432219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6669" y="239002"/>
            <a:ext cx="10515600" cy="985346"/>
          </a:xfrm>
        </p:spPr>
        <p:txBody>
          <a:bodyPr>
            <a:normAutofit fontScale="90000"/>
          </a:bodyPr>
          <a:lstStyle/>
          <a:p>
            <a:pPr algn="ctr"/>
            <a:r>
              <a:rPr lang="en-GB" dirty="0" smtClean="0">
                <a:solidFill>
                  <a:schemeClr val="accent6"/>
                </a:solidFill>
              </a:rPr>
              <a:t>Y </a:t>
            </a:r>
            <a:r>
              <a:rPr lang="en-GB" dirty="0" err="1" smtClean="0">
                <a:solidFill>
                  <a:schemeClr val="accent6"/>
                </a:solidFill>
              </a:rPr>
              <a:t>Daith</a:t>
            </a:r>
            <a:r>
              <a:rPr lang="en-GB" dirty="0" smtClean="0">
                <a:solidFill>
                  <a:schemeClr val="accent6"/>
                </a:solidFill>
              </a:rPr>
              <a:t> </a:t>
            </a:r>
            <a:r>
              <a:rPr lang="en-GB" dirty="0" err="1" smtClean="0">
                <a:solidFill>
                  <a:schemeClr val="accent6"/>
                </a:solidFill>
              </a:rPr>
              <a:t>Ymchwil</a:t>
            </a:r>
            <a:r>
              <a:rPr lang="en-GB" dirty="0" smtClean="0">
                <a:solidFill>
                  <a:schemeClr val="accent6"/>
                </a:solidFill>
              </a:rPr>
              <a:t> </a:t>
            </a:r>
            <a:r>
              <a:rPr lang="en-GB" dirty="0" smtClean="0"/>
              <a:t/>
            </a:r>
            <a:br>
              <a:rPr lang="en-GB" dirty="0" smtClean="0"/>
            </a:br>
            <a:r>
              <a:rPr lang="en-GB" dirty="0" smtClean="0"/>
              <a:t>The Research Journey </a:t>
            </a:r>
            <a:endParaRPr lang="en-GB" dirty="0"/>
          </a:p>
        </p:txBody>
      </p:sp>
      <p:pic>
        <p:nvPicPr>
          <p:cNvPr id="1026" name="Picture 2" descr="http://www.academiccoachingandwriting.org/assets/img/dissertation-journey/img_journey-map_mobile.jpg"/>
          <p:cNvPicPr>
            <a:picLocks noChangeAspect="1" noChangeArrowheads="1"/>
          </p:cNvPicPr>
          <p:nvPr/>
        </p:nvPicPr>
        <p:blipFill rotWithShape="1">
          <a:blip r:embed="rId3">
            <a:extLst>
              <a:ext uri="{28A0092B-C50C-407E-A947-70E740481C1C}">
                <a14:useLocalDpi xmlns:a14="http://schemas.microsoft.com/office/drawing/2010/main" val="0"/>
              </a:ext>
            </a:extLst>
          </a:blip>
          <a:srcRect l="1461" t="22512"/>
          <a:stretch/>
        </p:blipFill>
        <p:spPr bwMode="auto">
          <a:xfrm>
            <a:off x="2165302" y="1494393"/>
            <a:ext cx="7798334" cy="506570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8223849" y="6375430"/>
            <a:ext cx="3968151" cy="369332"/>
          </a:xfrm>
          <a:prstGeom prst="rect">
            <a:avLst/>
          </a:prstGeom>
          <a:noFill/>
        </p:spPr>
        <p:txBody>
          <a:bodyPr wrap="square" rtlCol="0">
            <a:spAutoFit/>
          </a:bodyPr>
          <a:lstStyle/>
          <a:p>
            <a:r>
              <a:rPr lang="en-GB" dirty="0" smtClean="0"/>
              <a:t>Source: </a:t>
            </a:r>
            <a:r>
              <a:rPr lang="en-GB" dirty="0" smtClean="0">
                <a:hlinkClick r:id="rId4"/>
              </a:rPr>
              <a:t>Academic Coaching and Writing</a:t>
            </a:r>
            <a:endParaRPr lang="en-GB" dirty="0"/>
          </a:p>
        </p:txBody>
      </p:sp>
    </p:spTree>
    <p:extLst>
      <p:ext uri="{BB962C8B-B14F-4D97-AF65-F5344CB8AC3E}">
        <p14:creationId xmlns:p14="http://schemas.microsoft.com/office/powerpoint/2010/main" val="301813705"/>
      </p:ext>
    </p:extLst>
  </p:cSld>
  <p:clrMapOvr>
    <a:masterClrMapping/>
  </p:clrMapOvr>
  <p:transition spd="slow">
    <p:pull/>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5943600" y="1841500"/>
            <a:ext cx="5940096" cy="4292600"/>
          </a:xfrm>
          <a:prstGeom prst="cloudCallout">
            <a:avLst>
              <a:gd name="adj1" fmla="val -65324"/>
              <a:gd name="adj2" fmla="val 54492"/>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400" i="1" dirty="0" smtClean="0"/>
              <a:t>Mae </a:t>
            </a:r>
            <a:r>
              <a:rPr lang="en-GB" sz="2400" i="1" dirty="0" err="1" smtClean="0"/>
              <a:t>yna</a:t>
            </a:r>
            <a:r>
              <a:rPr lang="en-GB" sz="2400" i="1" dirty="0" smtClean="0"/>
              <a:t> </a:t>
            </a:r>
            <a:r>
              <a:rPr lang="en-GB" sz="2400" i="1" dirty="0" err="1" smtClean="0"/>
              <a:t>dwy</a:t>
            </a:r>
            <a:r>
              <a:rPr lang="en-GB" sz="2400" i="1" dirty="0" smtClean="0"/>
              <a:t> </a:t>
            </a:r>
            <a:r>
              <a:rPr lang="en-GB" sz="2400" i="1" dirty="0" err="1" smtClean="0"/>
              <a:t>ffordd</a:t>
            </a:r>
            <a:r>
              <a:rPr lang="en-GB" sz="2400" i="1" dirty="0" smtClean="0"/>
              <a:t> o </a:t>
            </a:r>
            <a:r>
              <a:rPr lang="en-GB" sz="2400" i="1" dirty="0" err="1" smtClean="0"/>
              <a:t>gasglu</a:t>
            </a:r>
            <a:r>
              <a:rPr lang="en-GB" sz="2400" i="1" dirty="0" smtClean="0"/>
              <a:t> data </a:t>
            </a:r>
            <a:r>
              <a:rPr lang="en-GB" sz="2400" i="1" dirty="0" err="1" smtClean="0"/>
              <a:t>yn</a:t>
            </a:r>
            <a:r>
              <a:rPr lang="en-GB" sz="2400" i="1" dirty="0" smtClean="0"/>
              <a:t> </a:t>
            </a:r>
            <a:r>
              <a:rPr lang="en-GB" sz="2400" i="1" dirty="0" err="1" smtClean="0"/>
              <a:t>ôl</a:t>
            </a:r>
            <a:r>
              <a:rPr lang="en-GB" sz="2400" i="1" dirty="0" smtClean="0"/>
              <a:t> </a:t>
            </a:r>
            <a:r>
              <a:rPr lang="en-GB" sz="2400" i="1" dirty="0" err="1" smtClean="0"/>
              <a:t>ffynhonnell</a:t>
            </a:r>
            <a:r>
              <a:rPr lang="en-GB" sz="2400" i="1" dirty="0" smtClean="0"/>
              <a:t> – </a:t>
            </a:r>
            <a:r>
              <a:rPr lang="en-GB" sz="2400" i="1" dirty="0" err="1" smtClean="0"/>
              <a:t>beth</a:t>
            </a:r>
            <a:r>
              <a:rPr lang="en-GB" sz="2400" i="1" dirty="0" smtClean="0"/>
              <a:t> </a:t>
            </a:r>
            <a:r>
              <a:rPr lang="en-GB" sz="2400" i="1" dirty="0" err="1" smtClean="0"/>
              <a:t>maen</a:t>
            </a:r>
            <a:r>
              <a:rPr lang="en-GB" sz="2400" i="1" dirty="0" smtClean="0"/>
              <a:t> </a:t>
            </a:r>
            <a:r>
              <a:rPr lang="en-GB" sz="2400" i="1" dirty="0" err="1" smtClean="0"/>
              <a:t>nhw</a:t>
            </a:r>
            <a:r>
              <a:rPr lang="en-GB" sz="2400" i="1" dirty="0" smtClean="0"/>
              <a:t>? </a:t>
            </a:r>
            <a:endParaRPr lang="en-GB" sz="2400" i="1" dirty="0"/>
          </a:p>
          <a:p>
            <a:pPr algn="ctr"/>
            <a:endParaRPr lang="en-GB" sz="2400" dirty="0" smtClean="0"/>
          </a:p>
          <a:p>
            <a:pPr algn="ctr"/>
            <a:r>
              <a:rPr lang="en-GB" sz="2400" dirty="0" smtClean="0"/>
              <a:t>Data collected for a study can be grouped into two types of sources. What are they?</a:t>
            </a:r>
            <a:endParaRPr lang="en-GB" sz="2400" dirty="0"/>
          </a:p>
        </p:txBody>
      </p:sp>
      <p:sp>
        <p:nvSpPr>
          <p:cNvPr id="3" name="Title 2"/>
          <p:cNvSpPr>
            <a:spLocks noGrp="1"/>
          </p:cNvSpPr>
          <p:nvPr>
            <p:ph type="title"/>
          </p:nvPr>
        </p:nvSpPr>
        <p:spPr/>
        <p:txBody>
          <a:bodyPr/>
          <a:lstStyle/>
          <a:p>
            <a:pPr algn="ctr"/>
            <a:r>
              <a:rPr lang="en-GB" dirty="0" err="1" smtClean="0">
                <a:solidFill>
                  <a:schemeClr val="accent6"/>
                </a:solidFill>
              </a:rPr>
              <a:t>Mathau</a:t>
            </a:r>
            <a:r>
              <a:rPr lang="en-GB" dirty="0" smtClean="0">
                <a:solidFill>
                  <a:schemeClr val="accent6"/>
                </a:solidFill>
              </a:rPr>
              <a:t> o </a:t>
            </a:r>
            <a:r>
              <a:rPr lang="en-GB" dirty="0" err="1" smtClean="0">
                <a:solidFill>
                  <a:schemeClr val="accent6"/>
                </a:solidFill>
              </a:rPr>
              <a:t>ddata</a:t>
            </a:r>
            <a:r>
              <a:rPr lang="en-GB" dirty="0" smtClean="0">
                <a:solidFill>
                  <a:schemeClr val="accent6"/>
                </a:solidFill>
              </a:rPr>
              <a:t/>
            </a:r>
            <a:br>
              <a:rPr lang="en-GB" dirty="0" smtClean="0">
                <a:solidFill>
                  <a:schemeClr val="accent6"/>
                </a:solidFill>
              </a:rPr>
            </a:br>
            <a:r>
              <a:rPr lang="en-GB" dirty="0" smtClean="0"/>
              <a:t>Types of data </a:t>
            </a:r>
            <a:endParaRPr lang="en-GB" dirty="0">
              <a:solidFill>
                <a:schemeClr val="accent6"/>
              </a:solidFill>
            </a:endParaRPr>
          </a:p>
        </p:txBody>
      </p:sp>
      <p:pic>
        <p:nvPicPr>
          <p:cNvPr id="5" name="Picture 4"/>
          <p:cNvPicPr>
            <a:picLocks noChangeAspect="1"/>
          </p:cNvPicPr>
          <p:nvPr/>
        </p:nvPicPr>
        <p:blipFill>
          <a:blip r:embed="rId2"/>
          <a:stretch>
            <a:fillRect/>
          </a:stretch>
        </p:blipFill>
        <p:spPr>
          <a:xfrm>
            <a:off x="493712" y="2222500"/>
            <a:ext cx="4114800" cy="4114800"/>
          </a:xfrm>
          <a:prstGeom prst="rect">
            <a:avLst/>
          </a:prstGeom>
        </p:spPr>
      </p:pic>
    </p:spTree>
    <p:extLst>
      <p:ext uri="{BB962C8B-B14F-4D97-AF65-F5344CB8AC3E}">
        <p14:creationId xmlns:p14="http://schemas.microsoft.com/office/powerpoint/2010/main" val="3669689438"/>
      </p:ext>
    </p:extLst>
  </p:cSld>
  <p:clrMapOvr>
    <a:masterClrMapping/>
  </p:clrMapOvr>
  <p:transition spd="slow">
    <p:pull/>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it-IT" dirty="0" smtClean="0">
                <a:solidFill>
                  <a:schemeClr val="accent6"/>
                </a:solidFill>
              </a:rPr>
              <a:t>Mathau o ddata a ffynonellau </a:t>
            </a:r>
            <a:br>
              <a:rPr lang="it-IT" dirty="0" smtClean="0">
                <a:solidFill>
                  <a:schemeClr val="accent6"/>
                </a:solidFill>
              </a:rPr>
            </a:br>
            <a:r>
              <a:rPr lang="en-GB" dirty="0" smtClean="0"/>
              <a:t>Types of Data and Sources </a:t>
            </a:r>
            <a:endParaRPr lang="en-GB" dirty="0"/>
          </a:p>
        </p:txBody>
      </p:sp>
      <p:sp>
        <p:nvSpPr>
          <p:cNvPr id="4" name="Rounded Rectangle 3"/>
          <p:cNvSpPr/>
          <p:nvPr/>
        </p:nvSpPr>
        <p:spPr>
          <a:xfrm>
            <a:off x="2298710" y="4359460"/>
            <a:ext cx="9616965" cy="2144110"/>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400" b="1" dirty="0" smtClean="0"/>
              <a:t>Primary data </a:t>
            </a:r>
            <a:r>
              <a:rPr lang="en-GB" sz="2400" dirty="0" smtClean="0"/>
              <a:t>is the information you will have collected for the specific purpose of the study. </a:t>
            </a:r>
          </a:p>
          <a:p>
            <a:pPr algn="ctr"/>
            <a:endParaRPr lang="en-GB" sz="2400" dirty="0"/>
          </a:p>
          <a:p>
            <a:pPr algn="ctr"/>
            <a:r>
              <a:rPr lang="en-GB" sz="2400" b="1" dirty="0" smtClean="0"/>
              <a:t>Primary sources</a:t>
            </a:r>
            <a:r>
              <a:rPr lang="en-GB" sz="2400" dirty="0" smtClean="0"/>
              <a:t> include data such as interviews, observations and questionnaires. </a:t>
            </a:r>
            <a:endParaRPr lang="en-GB" sz="2400" dirty="0"/>
          </a:p>
        </p:txBody>
      </p:sp>
      <p:sp>
        <p:nvSpPr>
          <p:cNvPr id="6" name="Rounded Rectangle 5"/>
          <p:cNvSpPr/>
          <p:nvPr/>
        </p:nvSpPr>
        <p:spPr>
          <a:xfrm>
            <a:off x="303334" y="1953019"/>
            <a:ext cx="9616965" cy="2144110"/>
          </a:xfrm>
          <a:prstGeom prst="roundRect">
            <a:avLst/>
          </a:prstGeom>
        </p:spPr>
        <p:style>
          <a:lnRef idx="1">
            <a:schemeClr val="accent6"/>
          </a:lnRef>
          <a:fillRef idx="1001">
            <a:schemeClr val="lt2"/>
          </a:fillRef>
          <a:effectRef idx="1">
            <a:schemeClr val="accent6"/>
          </a:effectRef>
          <a:fontRef idx="minor">
            <a:schemeClr val="dk1"/>
          </a:fontRef>
        </p:style>
        <p:txBody>
          <a:bodyPr rtlCol="0" anchor="ctr"/>
          <a:lstStyle/>
          <a:p>
            <a:pPr algn="ctr"/>
            <a:r>
              <a:rPr lang="en-GB" sz="2400" b="1" i="1" dirty="0"/>
              <a:t>Data </a:t>
            </a:r>
            <a:r>
              <a:rPr lang="en-GB" sz="2400" b="1" i="1" dirty="0" err="1"/>
              <a:t>cynradd</a:t>
            </a:r>
            <a:r>
              <a:rPr lang="en-GB" sz="2400" b="1" i="1" dirty="0"/>
              <a:t> </a:t>
            </a:r>
            <a:r>
              <a:rPr lang="en-GB" sz="2400" i="1" dirty="0" err="1"/>
              <a:t>yw’r</a:t>
            </a:r>
            <a:r>
              <a:rPr lang="en-GB" sz="2400" i="1" dirty="0"/>
              <a:t> </a:t>
            </a:r>
            <a:r>
              <a:rPr lang="en-GB" sz="2400" i="1" dirty="0" err="1"/>
              <a:t>wybodaeth</a:t>
            </a:r>
            <a:r>
              <a:rPr lang="en-GB" sz="2400" i="1" dirty="0"/>
              <a:t> </a:t>
            </a:r>
            <a:r>
              <a:rPr lang="en-GB" sz="2400" i="1" dirty="0" err="1"/>
              <a:t>byddwch</a:t>
            </a:r>
            <a:r>
              <a:rPr lang="en-GB" sz="2400" i="1" dirty="0"/>
              <a:t> </a:t>
            </a:r>
            <a:r>
              <a:rPr lang="en-GB" sz="2400" i="1" dirty="0" err="1"/>
              <a:t>wedi</a:t>
            </a:r>
            <a:r>
              <a:rPr lang="en-GB" sz="2400" i="1" dirty="0"/>
              <a:t> </a:t>
            </a:r>
            <a:r>
              <a:rPr lang="en-GB" sz="2400" i="1" dirty="0" err="1"/>
              <a:t>casglu</a:t>
            </a:r>
            <a:r>
              <a:rPr lang="en-GB" sz="2400" i="1" dirty="0"/>
              <a:t> </a:t>
            </a:r>
            <a:r>
              <a:rPr lang="en-GB" sz="2400" i="1" dirty="0" err="1"/>
              <a:t>ar</a:t>
            </a:r>
            <a:r>
              <a:rPr lang="en-GB" sz="2400" i="1" dirty="0"/>
              <a:t> </a:t>
            </a:r>
            <a:r>
              <a:rPr lang="en-GB" sz="2400" i="1" dirty="0" err="1"/>
              <a:t>gyfer</a:t>
            </a:r>
            <a:r>
              <a:rPr lang="en-GB" sz="2400" i="1" dirty="0"/>
              <a:t> </a:t>
            </a:r>
            <a:r>
              <a:rPr lang="en-GB" sz="2400" i="1" dirty="0" err="1"/>
              <a:t>pwrpas</a:t>
            </a:r>
            <a:r>
              <a:rPr lang="en-GB" sz="2400" i="1" dirty="0"/>
              <a:t> </a:t>
            </a:r>
            <a:r>
              <a:rPr lang="en-GB" sz="2400" i="1" dirty="0" err="1"/>
              <a:t>penodol</a:t>
            </a:r>
            <a:r>
              <a:rPr lang="en-GB" sz="2400" i="1" dirty="0"/>
              <a:t> </a:t>
            </a:r>
            <a:r>
              <a:rPr lang="en-GB" sz="2400" i="1" dirty="0" err="1"/>
              <a:t>eich</a:t>
            </a:r>
            <a:r>
              <a:rPr lang="en-GB" sz="2400" i="1" dirty="0"/>
              <a:t> </a:t>
            </a:r>
            <a:r>
              <a:rPr lang="en-GB" sz="2400" i="1" dirty="0" err="1"/>
              <a:t>ymchwil</a:t>
            </a:r>
            <a:r>
              <a:rPr lang="en-GB" sz="2400" i="1" dirty="0"/>
              <a:t>. </a:t>
            </a:r>
          </a:p>
          <a:p>
            <a:pPr algn="ctr"/>
            <a:endParaRPr lang="en-GB" sz="2400" i="1" dirty="0"/>
          </a:p>
          <a:p>
            <a:pPr algn="ctr"/>
            <a:r>
              <a:rPr lang="en-GB" sz="2400" i="1" dirty="0"/>
              <a:t>Gall </a:t>
            </a:r>
            <a:r>
              <a:rPr lang="en-GB" sz="2400" b="1" i="1" dirty="0" err="1" smtClean="0"/>
              <a:t>ffynonellau</a:t>
            </a:r>
            <a:r>
              <a:rPr lang="en-GB" sz="2400" b="1" i="1" dirty="0" smtClean="0"/>
              <a:t> </a:t>
            </a:r>
            <a:r>
              <a:rPr lang="en-GB" sz="2400" b="1" i="1" dirty="0" err="1" smtClean="0"/>
              <a:t>cynradd</a:t>
            </a:r>
            <a:r>
              <a:rPr lang="en-GB" sz="2400" b="1" i="1" dirty="0" smtClean="0"/>
              <a:t> </a:t>
            </a:r>
            <a:r>
              <a:rPr lang="en-GB" sz="2400" i="1" dirty="0" err="1"/>
              <a:t>cynnwys</a:t>
            </a:r>
            <a:r>
              <a:rPr lang="en-GB" sz="2400" i="1" dirty="0"/>
              <a:t> </a:t>
            </a:r>
            <a:r>
              <a:rPr lang="en-GB" sz="2400" i="1" dirty="0" err="1"/>
              <a:t>cyfweliadau</a:t>
            </a:r>
            <a:r>
              <a:rPr lang="en-GB" sz="2400" i="1" dirty="0"/>
              <a:t>, </a:t>
            </a:r>
            <a:r>
              <a:rPr lang="en-GB" sz="2400" i="1" dirty="0" err="1"/>
              <a:t>arsylwadau</a:t>
            </a:r>
            <a:r>
              <a:rPr lang="en-GB" sz="2400" i="1" dirty="0"/>
              <a:t> a </a:t>
            </a:r>
            <a:r>
              <a:rPr lang="en-GB" sz="2400" i="1" dirty="0" err="1"/>
              <a:t>holiaduron</a:t>
            </a:r>
            <a:r>
              <a:rPr lang="en-GB" sz="2400" i="1" dirty="0"/>
              <a:t>. </a:t>
            </a:r>
          </a:p>
          <a:p>
            <a:pPr algn="ctr"/>
            <a:endParaRPr lang="en-GB" sz="2400" b="1" dirty="0" smtClean="0"/>
          </a:p>
        </p:txBody>
      </p:sp>
    </p:spTree>
    <p:extLst>
      <p:ext uri="{BB962C8B-B14F-4D97-AF65-F5344CB8AC3E}">
        <p14:creationId xmlns:p14="http://schemas.microsoft.com/office/powerpoint/2010/main" val="420098753"/>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dissolv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a:xfrm>
            <a:off x="569148" y="4056408"/>
            <a:ext cx="9616965" cy="2485915"/>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400" b="1" dirty="0" smtClean="0"/>
              <a:t>Secondary data </a:t>
            </a:r>
            <a:r>
              <a:rPr lang="en-GB" sz="2400" dirty="0" smtClean="0"/>
              <a:t>includes information which is already available in other sources, which you extract for the purpose of your study. </a:t>
            </a:r>
          </a:p>
          <a:p>
            <a:pPr algn="ctr"/>
            <a:endParaRPr lang="en-GB" sz="2400" b="1" dirty="0" smtClean="0"/>
          </a:p>
          <a:p>
            <a:pPr algn="ctr"/>
            <a:r>
              <a:rPr lang="en-GB" sz="2400" b="1" dirty="0" smtClean="0"/>
              <a:t>Secondary sources</a:t>
            </a:r>
            <a:r>
              <a:rPr lang="en-GB" sz="2400" dirty="0" smtClean="0"/>
              <a:t> include sources such as books, journals, previous reports/studies, professional documentation, policies, statistics… </a:t>
            </a:r>
          </a:p>
          <a:p>
            <a:pPr algn="ctr"/>
            <a:endParaRPr lang="en-GB" sz="2400" dirty="0"/>
          </a:p>
          <a:p>
            <a:pPr algn="ctr"/>
            <a:r>
              <a:rPr lang="en-GB" sz="2400" dirty="0" smtClean="0"/>
              <a:t>Secondary data will form the basis for your </a:t>
            </a:r>
            <a:r>
              <a:rPr lang="en-GB" sz="2400" b="1" dirty="0" smtClean="0"/>
              <a:t>literature review</a:t>
            </a:r>
            <a:r>
              <a:rPr lang="en-GB" sz="2400" dirty="0" smtClean="0"/>
              <a:t>. </a:t>
            </a:r>
            <a:endParaRPr lang="en-GB" sz="2400" dirty="0"/>
          </a:p>
        </p:txBody>
      </p:sp>
      <p:sp>
        <p:nvSpPr>
          <p:cNvPr id="6" name="Rounded Rectangle 5"/>
          <p:cNvSpPr/>
          <p:nvPr/>
        </p:nvSpPr>
        <p:spPr>
          <a:xfrm>
            <a:off x="2100236" y="572472"/>
            <a:ext cx="9616965" cy="2946905"/>
          </a:xfrm>
          <a:prstGeom prst="roundRect">
            <a:avLst/>
          </a:prstGeom>
        </p:spPr>
        <p:style>
          <a:lnRef idx="1">
            <a:schemeClr val="accent4"/>
          </a:lnRef>
          <a:fillRef idx="1002">
            <a:schemeClr val="lt2"/>
          </a:fillRef>
          <a:effectRef idx="1">
            <a:schemeClr val="accent4"/>
          </a:effectRef>
          <a:fontRef idx="minor">
            <a:schemeClr val="dk1"/>
          </a:fontRef>
        </p:style>
        <p:txBody>
          <a:bodyPr rtlCol="0" anchor="ctr"/>
          <a:lstStyle/>
          <a:p>
            <a:pPr algn="ctr"/>
            <a:r>
              <a:rPr lang="en-GB" sz="2400" i="1" dirty="0"/>
              <a:t>Mae </a:t>
            </a:r>
            <a:r>
              <a:rPr lang="en-GB" sz="2400" b="1" i="1" dirty="0" smtClean="0"/>
              <a:t>data </a:t>
            </a:r>
            <a:r>
              <a:rPr lang="en-GB" sz="2400" b="1" i="1" dirty="0" err="1" smtClean="0"/>
              <a:t>eilaidd</a:t>
            </a:r>
            <a:r>
              <a:rPr lang="en-GB" sz="2400" b="1" i="1" dirty="0" smtClean="0"/>
              <a:t> </a:t>
            </a:r>
            <a:r>
              <a:rPr lang="en-GB" sz="2400" i="1" dirty="0" err="1"/>
              <a:t>yn</a:t>
            </a:r>
            <a:r>
              <a:rPr lang="en-GB" sz="2400" i="1" dirty="0"/>
              <a:t> </a:t>
            </a:r>
            <a:r>
              <a:rPr lang="en-GB" sz="2400" i="1" dirty="0" err="1"/>
              <a:t>gynnwys</a:t>
            </a:r>
            <a:r>
              <a:rPr lang="en-GB" sz="2400" i="1" dirty="0"/>
              <a:t> </a:t>
            </a:r>
            <a:r>
              <a:rPr lang="en-GB" sz="2400" i="1" dirty="0" err="1"/>
              <a:t>gwybodaeth</a:t>
            </a:r>
            <a:r>
              <a:rPr lang="en-GB" sz="2400" i="1" dirty="0"/>
              <a:t> </a:t>
            </a:r>
            <a:r>
              <a:rPr lang="en-GB" sz="2400" i="1" dirty="0" err="1"/>
              <a:t>sydd</a:t>
            </a:r>
            <a:r>
              <a:rPr lang="en-GB" sz="2400" i="1" dirty="0"/>
              <a:t> </a:t>
            </a:r>
            <a:r>
              <a:rPr lang="en-GB" sz="2400" i="1" dirty="0" err="1"/>
              <a:t>ar</a:t>
            </a:r>
            <a:r>
              <a:rPr lang="en-GB" sz="2400" i="1" dirty="0"/>
              <a:t> </a:t>
            </a:r>
            <a:r>
              <a:rPr lang="en-GB" sz="2400" i="1" dirty="0" err="1"/>
              <a:t>gael</a:t>
            </a:r>
            <a:r>
              <a:rPr lang="en-GB" sz="2400" i="1" dirty="0"/>
              <a:t> </a:t>
            </a:r>
            <a:r>
              <a:rPr lang="en-GB" sz="2400" i="1" dirty="0" err="1"/>
              <a:t>yn</a:t>
            </a:r>
            <a:r>
              <a:rPr lang="en-GB" sz="2400" i="1" dirty="0"/>
              <a:t> </a:t>
            </a:r>
            <a:r>
              <a:rPr lang="en-GB" sz="2400" i="1" dirty="0" err="1"/>
              <a:t>barod</a:t>
            </a:r>
            <a:r>
              <a:rPr lang="en-GB" sz="2400" i="1" dirty="0"/>
              <a:t> o </a:t>
            </a:r>
            <a:r>
              <a:rPr lang="en-GB" sz="2400" i="1" dirty="0" err="1"/>
              <a:t>ffynonellau</a:t>
            </a:r>
            <a:r>
              <a:rPr lang="en-GB" sz="2400" i="1" dirty="0"/>
              <a:t> </a:t>
            </a:r>
            <a:r>
              <a:rPr lang="en-GB" sz="2400" i="1" dirty="0" err="1"/>
              <a:t>arall</a:t>
            </a:r>
            <a:r>
              <a:rPr lang="en-GB" sz="2400" i="1" dirty="0"/>
              <a:t>, </a:t>
            </a:r>
            <a:r>
              <a:rPr lang="en-GB" sz="2400" i="1" dirty="0" err="1"/>
              <a:t>sy’n</a:t>
            </a:r>
            <a:r>
              <a:rPr lang="en-GB" sz="2400" i="1" dirty="0"/>
              <a:t> </a:t>
            </a:r>
            <a:r>
              <a:rPr lang="en-GB" sz="2400" i="1" dirty="0" err="1"/>
              <a:t>cael</a:t>
            </a:r>
            <a:r>
              <a:rPr lang="en-GB" sz="2400" i="1" dirty="0"/>
              <a:t> </a:t>
            </a:r>
            <a:r>
              <a:rPr lang="en-GB" sz="2400" i="1" dirty="0" err="1"/>
              <a:t>ei</a:t>
            </a:r>
            <a:r>
              <a:rPr lang="en-GB" sz="2400" i="1" dirty="0"/>
              <a:t> </a:t>
            </a:r>
            <a:r>
              <a:rPr lang="en-GB" sz="2400" i="1" dirty="0" err="1"/>
              <a:t>ddefnyddio</a:t>
            </a:r>
            <a:r>
              <a:rPr lang="en-GB" sz="2400" i="1" dirty="0"/>
              <a:t> </a:t>
            </a:r>
            <a:r>
              <a:rPr lang="en-GB" sz="2400" i="1" dirty="0" err="1"/>
              <a:t>ar</a:t>
            </a:r>
            <a:r>
              <a:rPr lang="en-GB" sz="2400" i="1" dirty="0"/>
              <a:t> </a:t>
            </a:r>
            <a:r>
              <a:rPr lang="en-GB" sz="2400" i="1" dirty="0" err="1"/>
              <a:t>gyfer</a:t>
            </a:r>
            <a:r>
              <a:rPr lang="en-GB" sz="2400" i="1" dirty="0"/>
              <a:t> </a:t>
            </a:r>
            <a:r>
              <a:rPr lang="en-GB" sz="2400" i="1" dirty="0" err="1"/>
              <a:t>pwrpas</a:t>
            </a:r>
            <a:r>
              <a:rPr lang="en-GB" sz="2400" i="1" dirty="0"/>
              <a:t> </a:t>
            </a:r>
            <a:r>
              <a:rPr lang="en-GB" sz="2400" i="1" dirty="0" err="1"/>
              <a:t>eich</a:t>
            </a:r>
            <a:r>
              <a:rPr lang="en-GB" sz="2400" i="1" dirty="0"/>
              <a:t> </a:t>
            </a:r>
            <a:r>
              <a:rPr lang="en-GB" sz="2400" i="1" dirty="0" err="1"/>
              <a:t>ymchwil</a:t>
            </a:r>
            <a:r>
              <a:rPr lang="en-GB" sz="2400" i="1" dirty="0"/>
              <a:t>. </a:t>
            </a:r>
          </a:p>
          <a:p>
            <a:pPr algn="ctr"/>
            <a:endParaRPr lang="en-GB" sz="2400" i="1" dirty="0"/>
          </a:p>
          <a:p>
            <a:pPr algn="ctr"/>
            <a:r>
              <a:rPr lang="en-GB" sz="2400" i="1" dirty="0"/>
              <a:t>Mae </a:t>
            </a:r>
            <a:r>
              <a:rPr lang="en-GB" sz="2400" b="1" i="1" dirty="0" err="1"/>
              <a:t>ffynonellau</a:t>
            </a:r>
            <a:r>
              <a:rPr lang="en-GB" sz="2400" i="1" dirty="0"/>
              <a:t> </a:t>
            </a:r>
            <a:r>
              <a:rPr lang="en-GB" sz="2400" i="1" dirty="0" err="1"/>
              <a:t>yn</a:t>
            </a:r>
            <a:r>
              <a:rPr lang="en-GB" sz="2400" i="1" dirty="0"/>
              <a:t> </a:t>
            </a:r>
            <a:r>
              <a:rPr lang="en-GB" sz="2400" i="1" dirty="0" err="1"/>
              <a:t>gallu</a:t>
            </a:r>
            <a:r>
              <a:rPr lang="en-GB" sz="2400" i="1" dirty="0"/>
              <a:t> </a:t>
            </a:r>
            <a:r>
              <a:rPr lang="en-GB" sz="2400" i="1" dirty="0" err="1"/>
              <a:t>cynnwys</a:t>
            </a:r>
            <a:r>
              <a:rPr lang="en-GB" sz="2400" i="1" dirty="0"/>
              <a:t> </a:t>
            </a:r>
            <a:r>
              <a:rPr lang="en-GB" sz="2400" i="1" dirty="0" err="1"/>
              <a:t>llyfrau</a:t>
            </a:r>
            <a:r>
              <a:rPr lang="en-GB" sz="2400" i="1" dirty="0"/>
              <a:t>, </a:t>
            </a:r>
            <a:r>
              <a:rPr lang="en-GB" sz="2400" i="1" dirty="0" err="1"/>
              <a:t>cylchgronau</a:t>
            </a:r>
            <a:r>
              <a:rPr lang="en-GB" sz="2400" i="1" dirty="0"/>
              <a:t>, </a:t>
            </a:r>
            <a:r>
              <a:rPr lang="en-GB" sz="2400" i="1" dirty="0" err="1"/>
              <a:t>ymchwil</a:t>
            </a:r>
            <a:r>
              <a:rPr lang="en-GB" sz="2400" i="1" dirty="0"/>
              <a:t> </a:t>
            </a:r>
            <a:r>
              <a:rPr lang="en-GB" sz="2400" i="1" dirty="0" err="1"/>
              <a:t>blaenorol</a:t>
            </a:r>
            <a:r>
              <a:rPr lang="en-GB" sz="2400" i="1" dirty="0"/>
              <a:t>, </a:t>
            </a:r>
            <a:r>
              <a:rPr lang="en-GB" sz="2400" i="1" dirty="0" err="1"/>
              <a:t>ddogfennaeth</a:t>
            </a:r>
            <a:r>
              <a:rPr lang="en-GB" sz="2400" i="1" dirty="0"/>
              <a:t> </a:t>
            </a:r>
            <a:r>
              <a:rPr lang="en-GB" sz="2400" i="1" dirty="0" err="1"/>
              <a:t>broffesiynol</a:t>
            </a:r>
            <a:r>
              <a:rPr lang="en-GB" sz="2400" i="1" dirty="0"/>
              <a:t>, </a:t>
            </a:r>
            <a:r>
              <a:rPr lang="en-GB" sz="2400" i="1" dirty="0" err="1"/>
              <a:t>polisïau</a:t>
            </a:r>
            <a:r>
              <a:rPr lang="en-GB" sz="2400" i="1" dirty="0"/>
              <a:t>, </a:t>
            </a:r>
            <a:r>
              <a:rPr lang="en-GB" sz="2400" i="1" dirty="0" err="1"/>
              <a:t>ystadegau</a:t>
            </a:r>
            <a:r>
              <a:rPr lang="en-GB" sz="2400" i="1" dirty="0"/>
              <a:t>…. </a:t>
            </a:r>
            <a:endParaRPr lang="en-GB" sz="2400" i="1" dirty="0" smtClean="0"/>
          </a:p>
          <a:p>
            <a:pPr algn="ctr"/>
            <a:endParaRPr lang="en-GB" sz="2400" i="1" dirty="0"/>
          </a:p>
          <a:p>
            <a:pPr algn="ctr"/>
            <a:r>
              <a:rPr lang="en-GB" sz="2400" i="1" dirty="0" smtClean="0"/>
              <a:t>Fe </a:t>
            </a:r>
            <a:r>
              <a:rPr lang="en-GB" sz="2400" i="1" dirty="0" err="1" smtClean="0"/>
              <a:t>fydd</a:t>
            </a:r>
            <a:r>
              <a:rPr lang="en-GB" sz="2400" i="1" dirty="0" smtClean="0"/>
              <a:t> </a:t>
            </a:r>
            <a:r>
              <a:rPr lang="en-GB" sz="2400" b="1" i="1" dirty="0" smtClean="0"/>
              <a:t>data </a:t>
            </a:r>
            <a:r>
              <a:rPr lang="en-GB" sz="2400" b="1" i="1" dirty="0" err="1" smtClean="0"/>
              <a:t>eilaidd</a:t>
            </a:r>
            <a:r>
              <a:rPr lang="en-GB" sz="2400" b="1" i="1" dirty="0" smtClean="0"/>
              <a:t> </a:t>
            </a:r>
            <a:r>
              <a:rPr lang="en-GB" sz="2400" i="1" dirty="0" err="1" smtClean="0"/>
              <a:t>yn</a:t>
            </a:r>
            <a:r>
              <a:rPr lang="en-GB" sz="2400" i="1" dirty="0" smtClean="0"/>
              <a:t> </a:t>
            </a:r>
            <a:r>
              <a:rPr lang="en-GB" sz="2400" i="1" dirty="0" err="1" smtClean="0"/>
              <a:t>ffurfio</a:t>
            </a:r>
            <a:r>
              <a:rPr lang="en-GB" sz="2400" i="1" dirty="0" smtClean="0"/>
              <a:t> sail </a:t>
            </a:r>
            <a:r>
              <a:rPr lang="en-GB" sz="2400" i="1" dirty="0" err="1" smtClean="0"/>
              <a:t>eich</a:t>
            </a:r>
            <a:r>
              <a:rPr lang="en-GB" sz="2400" i="1" dirty="0" smtClean="0"/>
              <a:t> </a:t>
            </a:r>
            <a:r>
              <a:rPr lang="en-GB" sz="2400" i="1" dirty="0" err="1" smtClean="0"/>
              <a:t>adolygiad</a:t>
            </a:r>
            <a:r>
              <a:rPr lang="en-GB" sz="2400" i="1" dirty="0" smtClean="0"/>
              <a:t> </a:t>
            </a:r>
            <a:r>
              <a:rPr lang="en-GB" sz="2400" i="1" dirty="0" err="1" smtClean="0"/>
              <a:t>llenyddiaeth</a:t>
            </a:r>
            <a:r>
              <a:rPr lang="en-GB" sz="2400" i="1" dirty="0" smtClean="0"/>
              <a:t>. </a:t>
            </a:r>
            <a:endParaRPr lang="en-GB" sz="2400" i="1" dirty="0"/>
          </a:p>
          <a:p>
            <a:pPr algn="ctr"/>
            <a:endParaRPr lang="en-GB" sz="2400" i="1" dirty="0"/>
          </a:p>
        </p:txBody>
      </p:sp>
    </p:spTree>
    <p:extLst>
      <p:ext uri="{BB962C8B-B14F-4D97-AF65-F5344CB8AC3E}">
        <p14:creationId xmlns:p14="http://schemas.microsoft.com/office/powerpoint/2010/main" val="4198672047"/>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dissolv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dirty="0" err="1" smtClean="0">
                <a:solidFill>
                  <a:schemeClr val="accent6"/>
                </a:solidFill>
                <a:latin typeface="+mn-lt"/>
                <a:cs typeface="Arial"/>
              </a:rPr>
              <a:t>Pwrpas</a:t>
            </a:r>
            <a:r>
              <a:rPr lang="en-US" sz="3600" dirty="0" smtClean="0">
                <a:solidFill>
                  <a:schemeClr val="accent6"/>
                </a:solidFill>
                <a:latin typeface="+mn-lt"/>
                <a:cs typeface="Arial"/>
              </a:rPr>
              <a:t> </a:t>
            </a:r>
            <a:r>
              <a:rPr lang="en-US" sz="3600" dirty="0" err="1" smtClean="0">
                <a:solidFill>
                  <a:schemeClr val="accent6"/>
                </a:solidFill>
                <a:latin typeface="+mn-lt"/>
                <a:cs typeface="Arial"/>
              </a:rPr>
              <a:t>adolygiad</a:t>
            </a:r>
            <a:r>
              <a:rPr lang="en-US" sz="3600" dirty="0">
                <a:solidFill>
                  <a:schemeClr val="accent6"/>
                </a:solidFill>
                <a:latin typeface="+mn-lt"/>
                <a:cs typeface="Arial"/>
              </a:rPr>
              <a:t> </a:t>
            </a:r>
            <a:r>
              <a:rPr lang="en-US" sz="3600" dirty="0" err="1" smtClean="0">
                <a:solidFill>
                  <a:schemeClr val="accent6"/>
                </a:solidFill>
                <a:latin typeface="+mn-lt"/>
                <a:cs typeface="Arial"/>
              </a:rPr>
              <a:t>llenyddiaeth</a:t>
            </a:r>
            <a:r>
              <a:rPr lang="en-US" sz="3600" dirty="0" smtClean="0">
                <a:solidFill>
                  <a:schemeClr val="accent6"/>
                </a:solidFill>
                <a:latin typeface="+mn-lt"/>
                <a:cs typeface="Arial"/>
              </a:rPr>
              <a:t> </a:t>
            </a:r>
            <a:r>
              <a:rPr lang="en-US" sz="3600" dirty="0" err="1" smtClean="0">
                <a:solidFill>
                  <a:schemeClr val="accent6"/>
                </a:solidFill>
                <a:latin typeface="+mn-lt"/>
                <a:cs typeface="Arial"/>
              </a:rPr>
              <a:t>yn</a:t>
            </a:r>
            <a:r>
              <a:rPr lang="en-US" sz="3600" dirty="0" smtClean="0">
                <a:solidFill>
                  <a:schemeClr val="accent6"/>
                </a:solidFill>
                <a:latin typeface="+mn-lt"/>
                <a:cs typeface="Arial"/>
              </a:rPr>
              <a:t> y </a:t>
            </a:r>
            <a:r>
              <a:rPr lang="en-US" sz="3600" dirty="0" err="1" smtClean="0">
                <a:solidFill>
                  <a:schemeClr val="accent6"/>
                </a:solidFill>
                <a:latin typeface="+mn-lt"/>
                <a:cs typeface="Arial"/>
              </a:rPr>
              <a:t>traethawd</a:t>
            </a:r>
            <a:r>
              <a:rPr lang="en-US" sz="3600" dirty="0" smtClean="0">
                <a:solidFill>
                  <a:schemeClr val="accent6"/>
                </a:solidFill>
                <a:latin typeface="+mn-lt"/>
                <a:cs typeface="Arial"/>
              </a:rPr>
              <a:t> </a:t>
            </a:r>
            <a:r>
              <a:rPr lang="en-US" sz="3600" dirty="0" err="1" smtClean="0">
                <a:solidFill>
                  <a:schemeClr val="accent6"/>
                </a:solidFill>
                <a:latin typeface="+mn-lt"/>
                <a:cs typeface="Arial"/>
              </a:rPr>
              <a:t>hir</a:t>
            </a:r>
            <a:r>
              <a:rPr lang="en-US" sz="3600" dirty="0" smtClean="0">
                <a:solidFill>
                  <a:schemeClr val="accent6"/>
                </a:solidFill>
                <a:latin typeface="+mn-lt"/>
                <a:cs typeface="Arial"/>
              </a:rPr>
              <a:t/>
            </a:r>
            <a:br>
              <a:rPr lang="en-US" sz="3600" dirty="0" smtClean="0">
                <a:solidFill>
                  <a:schemeClr val="accent6"/>
                </a:solidFill>
                <a:latin typeface="+mn-lt"/>
                <a:cs typeface="Arial"/>
              </a:rPr>
            </a:br>
            <a:r>
              <a:rPr lang="en-US" sz="3600" dirty="0" smtClean="0">
                <a:latin typeface="+mn-lt"/>
                <a:cs typeface="Arial"/>
              </a:rPr>
              <a:t>Purposes of a dissertation literature review</a:t>
            </a:r>
            <a:endParaRPr lang="en-US" sz="3600" dirty="0">
              <a:latin typeface="+mn-lt"/>
              <a:cs typeface="Arial"/>
            </a:endParaRPr>
          </a:p>
        </p:txBody>
      </p:sp>
      <p:sp>
        <p:nvSpPr>
          <p:cNvPr id="3" name="Content Placeholder 2"/>
          <p:cNvSpPr>
            <a:spLocks noGrp="1"/>
          </p:cNvSpPr>
          <p:nvPr>
            <p:ph sz="half" idx="1"/>
          </p:nvPr>
        </p:nvSpPr>
        <p:spPr/>
        <p:style>
          <a:lnRef idx="2">
            <a:schemeClr val="accent6"/>
          </a:lnRef>
          <a:fillRef idx="1">
            <a:schemeClr val="lt1"/>
          </a:fillRef>
          <a:effectRef idx="0">
            <a:schemeClr val="accent6"/>
          </a:effectRef>
          <a:fontRef idx="minor">
            <a:schemeClr val="dk1"/>
          </a:fontRef>
        </p:style>
        <p:txBody>
          <a:bodyPr>
            <a:noAutofit/>
          </a:bodyPr>
          <a:lstStyle/>
          <a:p>
            <a:r>
              <a:rPr lang="en-US" dirty="0" err="1" smtClean="0">
                <a:cs typeface="Arial"/>
              </a:rPr>
              <a:t>Integreiddio</a:t>
            </a:r>
            <a:r>
              <a:rPr lang="en-US" dirty="0" smtClean="0">
                <a:cs typeface="Arial"/>
              </a:rPr>
              <a:t> a </a:t>
            </a:r>
            <a:r>
              <a:rPr lang="en-US" dirty="0" err="1" smtClean="0">
                <a:cs typeface="Arial"/>
              </a:rPr>
              <a:t>crynhoi</a:t>
            </a:r>
            <a:r>
              <a:rPr lang="en-US" dirty="0" smtClean="0">
                <a:cs typeface="Arial"/>
              </a:rPr>
              <a:t> </a:t>
            </a:r>
            <a:r>
              <a:rPr lang="en-US" dirty="0" err="1" smtClean="0">
                <a:cs typeface="Arial"/>
              </a:rPr>
              <a:t>yr</a:t>
            </a:r>
            <a:r>
              <a:rPr lang="en-US" dirty="0" smtClean="0">
                <a:cs typeface="Arial"/>
              </a:rPr>
              <a:t> </a:t>
            </a:r>
            <a:r>
              <a:rPr lang="en-US" dirty="0" err="1" smtClean="0">
                <a:cs typeface="Arial"/>
              </a:rPr>
              <a:t>tystiolaeth</a:t>
            </a:r>
            <a:r>
              <a:rPr lang="en-US" dirty="0" smtClean="0">
                <a:cs typeface="Arial"/>
              </a:rPr>
              <a:t> </a:t>
            </a:r>
            <a:r>
              <a:rPr lang="en-US" dirty="0" err="1" smtClean="0">
                <a:cs typeface="Arial"/>
              </a:rPr>
              <a:t>empeiraidd</a:t>
            </a:r>
            <a:r>
              <a:rPr lang="en-US" dirty="0" smtClean="0">
                <a:cs typeface="Arial"/>
              </a:rPr>
              <a:t> </a:t>
            </a:r>
            <a:r>
              <a:rPr lang="en-US" dirty="0" err="1" smtClean="0">
                <a:cs typeface="Arial"/>
              </a:rPr>
              <a:t>mewn</a:t>
            </a:r>
            <a:r>
              <a:rPr lang="en-US" dirty="0" smtClean="0">
                <a:cs typeface="Arial"/>
              </a:rPr>
              <a:t> </a:t>
            </a:r>
            <a:r>
              <a:rPr lang="en-US" dirty="0" err="1" smtClean="0">
                <a:cs typeface="Arial"/>
              </a:rPr>
              <a:t>perthynas</a:t>
            </a:r>
            <a:r>
              <a:rPr lang="en-US" dirty="0" smtClean="0">
                <a:cs typeface="Arial"/>
              </a:rPr>
              <a:t> </a:t>
            </a:r>
            <a:r>
              <a:rPr lang="en-US" dirty="0" err="1" smtClean="0">
                <a:cs typeface="Arial"/>
              </a:rPr>
              <a:t>I’r</a:t>
            </a:r>
            <a:r>
              <a:rPr lang="en-US" dirty="0" smtClean="0">
                <a:cs typeface="Arial"/>
              </a:rPr>
              <a:t> </a:t>
            </a:r>
            <a:r>
              <a:rPr lang="en-US" dirty="0" err="1" smtClean="0">
                <a:cs typeface="Arial"/>
              </a:rPr>
              <a:t>cwestiwn</a:t>
            </a:r>
            <a:r>
              <a:rPr lang="en-US" dirty="0" smtClean="0">
                <a:cs typeface="Arial"/>
              </a:rPr>
              <a:t> </a:t>
            </a:r>
            <a:r>
              <a:rPr lang="en-US" dirty="0" err="1" smtClean="0">
                <a:cs typeface="Arial"/>
              </a:rPr>
              <a:t>ymchwil</a:t>
            </a:r>
            <a:r>
              <a:rPr lang="en-US" dirty="0" smtClean="0">
                <a:cs typeface="Arial"/>
              </a:rPr>
              <a:t> </a:t>
            </a:r>
          </a:p>
          <a:p>
            <a:r>
              <a:rPr lang="en-US" dirty="0" err="1" smtClean="0">
                <a:cs typeface="Arial"/>
              </a:rPr>
              <a:t>Asesu’n</a:t>
            </a:r>
            <a:r>
              <a:rPr lang="en-US" dirty="0" smtClean="0">
                <a:cs typeface="Arial"/>
              </a:rPr>
              <a:t> </a:t>
            </a:r>
            <a:r>
              <a:rPr lang="en-US" dirty="0" err="1" smtClean="0">
                <a:cs typeface="Arial"/>
              </a:rPr>
              <a:t>feirniadol</a:t>
            </a:r>
            <a:r>
              <a:rPr lang="en-US" dirty="0" smtClean="0">
                <a:cs typeface="Arial"/>
              </a:rPr>
              <a:t> </a:t>
            </a:r>
            <a:r>
              <a:rPr lang="en-US" dirty="0" err="1" smtClean="0">
                <a:cs typeface="Arial"/>
              </a:rPr>
              <a:t>yr</a:t>
            </a:r>
            <a:r>
              <a:rPr lang="en-US" dirty="0" smtClean="0">
                <a:cs typeface="Arial"/>
              </a:rPr>
              <a:t> </a:t>
            </a:r>
            <a:r>
              <a:rPr lang="en-US" dirty="0" err="1" smtClean="0">
                <a:cs typeface="Arial"/>
              </a:rPr>
              <a:t>wybodaeth</a:t>
            </a:r>
            <a:r>
              <a:rPr lang="en-US" dirty="0" smtClean="0">
                <a:cs typeface="Arial"/>
              </a:rPr>
              <a:t> </a:t>
            </a:r>
            <a:r>
              <a:rPr lang="en-US" dirty="0" err="1" smtClean="0">
                <a:cs typeface="Arial"/>
              </a:rPr>
              <a:t>yn</a:t>
            </a:r>
            <a:r>
              <a:rPr lang="en-US" dirty="0" smtClean="0">
                <a:cs typeface="Arial"/>
              </a:rPr>
              <a:t> y </a:t>
            </a:r>
            <a:r>
              <a:rPr lang="en-US" dirty="0" err="1" smtClean="0">
                <a:cs typeface="Arial"/>
              </a:rPr>
              <a:t>maes</a:t>
            </a:r>
            <a:r>
              <a:rPr lang="en-US" dirty="0" smtClean="0">
                <a:cs typeface="Arial"/>
              </a:rPr>
              <a:t>, </a:t>
            </a:r>
            <a:r>
              <a:rPr lang="en-US" dirty="0" err="1" smtClean="0">
                <a:cs typeface="Arial"/>
              </a:rPr>
              <a:t>a’r</a:t>
            </a:r>
            <a:r>
              <a:rPr lang="en-US" dirty="0" smtClean="0">
                <a:cs typeface="Arial"/>
              </a:rPr>
              <a:t> </a:t>
            </a:r>
            <a:r>
              <a:rPr lang="en-US" dirty="0" err="1" smtClean="0">
                <a:cs typeface="Arial"/>
              </a:rPr>
              <a:t>teclynnau</a:t>
            </a:r>
            <a:r>
              <a:rPr lang="en-US" dirty="0" smtClean="0">
                <a:cs typeface="Arial"/>
              </a:rPr>
              <a:t> </a:t>
            </a:r>
            <a:r>
              <a:rPr lang="en-US" dirty="0" err="1" smtClean="0">
                <a:cs typeface="Arial"/>
              </a:rPr>
              <a:t>damcaniaehtol</a:t>
            </a:r>
            <a:r>
              <a:rPr lang="en-US" dirty="0" smtClean="0">
                <a:cs typeface="Arial"/>
              </a:rPr>
              <a:t> </a:t>
            </a:r>
            <a:r>
              <a:rPr lang="en-US" dirty="0" err="1" smtClean="0">
                <a:cs typeface="Arial"/>
              </a:rPr>
              <a:t>neu</a:t>
            </a:r>
            <a:r>
              <a:rPr lang="en-US" dirty="0" smtClean="0">
                <a:cs typeface="Arial"/>
              </a:rPr>
              <a:t> </a:t>
            </a:r>
            <a:r>
              <a:rPr lang="en-US" dirty="0" err="1" smtClean="0">
                <a:cs typeface="Arial"/>
              </a:rPr>
              <a:t>cysynaiadol</a:t>
            </a:r>
            <a:r>
              <a:rPr lang="en-US" dirty="0" smtClean="0">
                <a:cs typeface="Arial"/>
              </a:rPr>
              <a:t> </a:t>
            </a:r>
            <a:r>
              <a:rPr lang="en-US" dirty="0" err="1" smtClean="0">
                <a:cs typeface="Arial"/>
              </a:rPr>
              <a:t>sydd</a:t>
            </a:r>
            <a:r>
              <a:rPr lang="en-US" dirty="0" smtClean="0">
                <a:cs typeface="Arial"/>
              </a:rPr>
              <a:t> </a:t>
            </a:r>
            <a:r>
              <a:rPr lang="en-US" dirty="0" err="1" smtClean="0">
                <a:cs typeface="Arial"/>
              </a:rPr>
              <a:t>wedi</a:t>
            </a:r>
            <a:r>
              <a:rPr lang="en-US" dirty="0" smtClean="0">
                <a:cs typeface="Arial"/>
              </a:rPr>
              <a:t> </a:t>
            </a:r>
            <a:r>
              <a:rPr lang="en-US" dirty="0" err="1" smtClean="0">
                <a:cs typeface="Arial"/>
              </a:rPr>
              <a:t>cael</a:t>
            </a:r>
            <a:r>
              <a:rPr lang="en-US" dirty="0" smtClean="0">
                <a:cs typeface="Arial"/>
              </a:rPr>
              <a:t>/</a:t>
            </a:r>
            <a:r>
              <a:rPr lang="en-US" dirty="0" err="1" smtClean="0">
                <a:cs typeface="Arial"/>
              </a:rPr>
              <a:t>gallu</a:t>
            </a:r>
            <a:r>
              <a:rPr lang="en-US" dirty="0" smtClean="0">
                <a:cs typeface="Arial"/>
              </a:rPr>
              <a:t> </a:t>
            </a:r>
            <a:r>
              <a:rPr lang="en-US" dirty="0" err="1" smtClean="0">
                <a:cs typeface="Arial"/>
              </a:rPr>
              <a:t>cael</a:t>
            </a:r>
            <a:r>
              <a:rPr lang="en-US" dirty="0" smtClean="0">
                <a:cs typeface="Arial"/>
              </a:rPr>
              <a:t> </a:t>
            </a:r>
            <a:r>
              <a:rPr lang="en-US" dirty="0" err="1" smtClean="0">
                <a:cs typeface="Arial"/>
              </a:rPr>
              <a:t>ei</a:t>
            </a:r>
            <a:r>
              <a:rPr lang="en-US" dirty="0" smtClean="0">
                <a:cs typeface="Arial"/>
              </a:rPr>
              <a:t> </a:t>
            </a:r>
            <a:r>
              <a:rPr lang="en-US" dirty="0" err="1" smtClean="0">
                <a:cs typeface="Arial"/>
              </a:rPr>
              <a:t>ddefnyddio</a:t>
            </a:r>
            <a:r>
              <a:rPr lang="en-US" dirty="0" smtClean="0">
                <a:cs typeface="Arial"/>
              </a:rPr>
              <a:t> I </a:t>
            </a:r>
            <a:r>
              <a:rPr lang="en-US" dirty="0" err="1" smtClean="0">
                <a:cs typeface="Arial"/>
              </a:rPr>
              <a:t>archiwlio</a:t>
            </a:r>
            <a:endParaRPr lang="en-US" dirty="0" smtClean="0">
              <a:cs typeface="Arial"/>
            </a:endParaRPr>
          </a:p>
          <a:p>
            <a:r>
              <a:rPr lang="en-US" dirty="0" err="1" smtClean="0">
                <a:cs typeface="Arial"/>
              </a:rPr>
              <a:t>Lleoli</a:t>
            </a:r>
            <a:r>
              <a:rPr lang="en-US" dirty="0" smtClean="0">
                <a:cs typeface="Arial"/>
              </a:rPr>
              <a:t> </a:t>
            </a:r>
            <a:r>
              <a:rPr lang="en-US" dirty="0" err="1" smtClean="0">
                <a:cs typeface="Arial"/>
              </a:rPr>
              <a:t>eich</a:t>
            </a:r>
            <a:r>
              <a:rPr lang="en-US" dirty="0" smtClean="0">
                <a:cs typeface="Arial"/>
              </a:rPr>
              <a:t> </a:t>
            </a:r>
            <a:r>
              <a:rPr lang="en-US" dirty="0" err="1" smtClean="0">
                <a:cs typeface="Arial"/>
              </a:rPr>
              <a:t>ymchwil</a:t>
            </a:r>
            <a:r>
              <a:rPr lang="en-US" dirty="0" smtClean="0">
                <a:cs typeface="Arial"/>
              </a:rPr>
              <a:t> chi </a:t>
            </a:r>
            <a:r>
              <a:rPr lang="en-US" dirty="0" err="1" smtClean="0">
                <a:cs typeface="Arial"/>
              </a:rPr>
              <a:t>mewn</a:t>
            </a:r>
            <a:r>
              <a:rPr lang="en-US" dirty="0" smtClean="0">
                <a:cs typeface="Arial"/>
              </a:rPr>
              <a:t> </a:t>
            </a:r>
            <a:r>
              <a:rPr lang="en-US" dirty="0" err="1" smtClean="0">
                <a:cs typeface="Arial"/>
              </a:rPr>
              <a:t>perthynas</a:t>
            </a:r>
            <a:r>
              <a:rPr lang="en-US" dirty="0" smtClean="0">
                <a:cs typeface="Arial"/>
              </a:rPr>
              <a:t> </a:t>
            </a:r>
            <a:r>
              <a:rPr lang="en-US" dirty="0" err="1" smtClean="0">
                <a:cs typeface="Arial"/>
              </a:rPr>
              <a:t>I’r</a:t>
            </a:r>
            <a:r>
              <a:rPr lang="en-US" dirty="0" smtClean="0">
                <a:cs typeface="Arial"/>
              </a:rPr>
              <a:t> </a:t>
            </a:r>
            <a:r>
              <a:rPr lang="en-US" dirty="0" err="1" smtClean="0">
                <a:cs typeface="Arial"/>
              </a:rPr>
              <a:t>llenyddiaeth</a:t>
            </a:r>
            <a:r>
              <a:rPr lang="en-US" dirty="0" smtClean="0">
                <a:cs typeface="Arial"/>
              </a:rPr>
              <a:t> </a:t>
            </a:r>
            <a:endParaRPr lang="en-US" dirty="0">
              <a:cs typeface="Arial"/>
            </a:endParaRPr>
          </a:p>
        </p:txBody>
      </p:sp>
      <p:sp>
        <p:nvSpPr>
          <p:cNvPr id="5" name="Content Placeholder 4"/>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r>
              <a:rPr lang="en-US" dirty="0">
                <a:cs typeface="Arial"/>
              </a:rPr>
              <a:t>Integrate and </a:t>
            </a:r>
            <a:r>
              <a:rPr lang="en-US" dirty="0" err="1" smtClean="0">
                <a:cs typeface="Arial"/>
              </a:rPr>
              <a:t>summarise</a:t>
            </a:r>
            <a:r>
              <a:rPr lang="en-US" dirty="0" smtClean="0">
                <a:cs typeface="Arial"/>
              </a:rPr>
              <a:t> </a:t>
            </a:r>
            <a:r>
              <a:rPr lang="en-US" dirty="0">
                <a:cs typeface="Arial"/>
              </a:rPr>
              <a:t>the empirical evidence about this research question</a:t>
            </a:r>
            <a:endParaRPr lang="en-GB" dirty="0">
              <a:cs typeface="Arial"/>
            </a:endParaRPr>
          </a:p>
          <a:p>
            <a:r>
              <a:rPr lang="en-US" dirty="0">
                <a:cs typeface="Arial"/>
              </a:rPr>
              <a:t>Assess critically the overall state of knowledge on this topic, and the theoretical and conceptual tools that have been or can be used to explore it</a:t>
            </a:r>
          </a:p>
          <a:p>
            <a:r>
              <a:rPr lang="en-US" dirty="0">
                <a:cs typeface="Arial"/>
              </a:rPr>
              <a:t>Locate your study in relation to the literature</a:t>
            </a:r>
            <a:r>
              <a:rPr lang="en-GB" dirty="0">
                <a:cs typeface="Arial"/>
              </a:rPr>
              <a:t> </a:t>
            </a:r>
            <a:endParaRPr lang="en-US" dirty="0">
              <a:cs typeface="Arial"/>
            </a:endParaRPr>
          </a:p>
          <a:p>
            <a:endParaRPr lang="en-GB" dirty="0"/>
          </a:p>
        </p:txBody>
      </p:sp>
      <p:sp>
        <p:nvSpPr>
          <p:cNvPr id="4" name="Footer Placeholder 3"/>
          <p:cNvSpPr>
            <a:spLocks noGrp="1"/>
          </p:cNvSpPr>
          <p:nvPr>
            <p:ph type="ftr" sz="quarter" idx="11"/>
          </p:nvPr>
        </p:nvSpPr>
        <p:spPr/>
        <p:txBody>
          <a:bodyPr/>
          <a:lstStyle/>
          <a:p>
            <a:r>
              <a:rPr lang="en-US" sz="1800" dirty="0" smtClean="0"/>
              <a:t>(c) Punch and Oancea, 2014</a:t>
            </a:r>
            <a:endParaRPr lang="en-US" sz="1800" dirty="0"/>
          </a:p>
        </p:txBody>
      </p:sp>
    </p:spTree>
    <p:extLst>
      <p:ext uri="{BB962C8B-B14F-4D97-AF65-F5344CB8AC3E}">
        <p14:creationId xmlns:p14="http://schemas.microsoft.com/office/powerpoint/2010/main" val="3451168700"/>
      </p:ext>
    </p:extLst>
  </p:cSld>
  <p:clrMapOvr>
    <a:masterClrMapping/>
  </p:clrMapOvr>
  <p:transition spd="slow">
    <p:pull/>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6"/>
          </a:lnRef>
          <a:fillRef idx="1">
            <a:schemeClr val="lt1"/>
          </a:fillRef>
          <a:effectRef idx="0">
            <a:schemeClr val="accent6"/>
          </a:effectRef>
          <a:fontRef idx="minor">
            <a:schemeClr val="dk1"/>
          </a:fontRef>
        </p:style>
        <p:txBody>
          <a:bodyPr>
            <a:normAutofit/>
          </a:bodyPr>
          <a:lstStyle/>
          <a:p>
            <a:pPr algn="ctr"/>
            <a:r>
              <a:rPr lang="en-GB" smtClean="0">
                <a:solidFill>
                  <a:schemeClr val="accent6"/>
                </a:solidFill>
              </a:rPr>
              <a:t>Tynnu ar y Llen </a:t>
            </a:r>
            <a:r>
              <a:rPr lang="en-GB" smtClean="0"/>
              <a:t/>
            </a:r>
            <a:br>
              <a:rPr lang="en-GB" smtClean="0"/>
            </a:br>
            <a:r>
              <a:rPr lang="en-GB" smtClean="0"/>
              <a:t>Drawing on the Literature</a:t>
            </a:r>
            <a:endParaRPr lang="en-GB" dirty="0"/>
          </a:p>
        </p:txBody>
      </p:sp>
      <p:sp>
        <p:nvSpPr>
          <p:cNvPr id="5" name="Content Placeholder 4"/>
          <p:cNvSpPr>
            <a:spLocks noGrp="1"/>
          </p:cNvSpPr>
          <p:nvPr>
            <p:ph sz="half" idx="1"/>
          </p:nvPr>
        </p:nvSpPr>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r>
              <a:rPr lang="en-GB" dirty="0" err="1" smtClean="0"/>
              <a:t>Rhoi</a:t>
            </a:r>
            <a:r>
              <a:rPr lang="en-GB" dirty="0" smtClean="0"/>
              <a:t> </a:t>
            </a:r>
            <a:r>
              <a:rPr lang="en-GB" dirty="0" err="1"/>
              <a:t>cefnder</a:t>
            </a:r>
            <a:r>
              <a:rPr lang="en-GB" dirty="0"/>
              <a:t> </a:t>
            </a:r>
            <a:r>
              <a:rPr lang="en-GB" dirty="0" err="1"/>
              <a:t>damcaniaethol</a:t>
            </a:r>
            <a:r>
              <a:rPr lang="en-GB" dirty="0"/>
              <a:t> </a:t>
            </a:r>
            <a:r>
              <a:rPr lang="en-GB" dirty="0" err="1"/>
              <a:t>i’r</a:t>
            </a:r>
            <a:r>
              <a:rPr lang="en-GB" dirty="0"/>
              <a:t> </a:t>
            </a:r>
            <a:r>
              <a:rPr lang="en-GB" dirty="0" err="1"/>
              <a:t>ymchwil</a:t>
            </a:r>
            <a:r>
              <a:rPr lang="en-GB" dirty="0"/>
              <a:t>; </a:t>
            </a:r>
          </a:p>
          <a:p>
            <a:r>
              <a:rPr lang="en-GB" dirty="0" err="1"/>
              <a:t>Nodi’r</a:t>
            </a:r>
            <a:r>
              <a:rPr lang="en-GB" dirty="0"/>
              <a:t> </a:t>
            </a:r>
            <a:r>
              <a:rPr lang="en-GB" dirty="0" err="1"/>
              <a:t>cysylltiadau</a:t>
            </a:r>
            <a:r>
              <a:rPr lang="en-GB" dirty="0"/>
              <a:t> </a:t>
            </a:r>
            <a:r>
              <a:rPr lang="en-GB" dirty="0" err="1"/>
              <a:t>rhwng</a:t>
            </a:r>
            <a:r>
              <a:rPr lang="en-GB" dirty="0"/>
              <a:t> </a:t>
            </a:r>
            <a:r>
              <a:rPr lang="en-GB" dirty="0" err="1"/>
              <a:t>beth</a:t>
            </a:r>
            <a:r>
              <a:rPr lang="en-GB" dirty="0"/>
              <a:t> </a:t>
            </a:r>
            <a:r>
              <a:rPr lang="en-GB" dirty="0" err="1"/>
              <a:t>sydd</a:t>
            </a:r>
            <a:r>
              <a:rPr lang="en-GB" dirty="0"/>
              <a:t> </a:t>
            </a:r>
            <a:r>
              <a:rPr lang="en-GB" dirty="0" err="1"/>
              <a:t>wedi</a:t>
            </a:r>
            <a:r>
              <a:rPr lang="en-GB" dirty="0"/>
              <a:t> </a:t>
            </a:r>
            <a:r>
              <a:rPr lang="en-GB" dirty="0" err="1"/>
              <a:t>ei</a:t>
            </a:r>
            <a:r>
              <a:rPr lang="en-GB" dirty="0"/>
              <a:t> </a:t>
            </a:r>
            <a:r>
              <a:rPr lang="en-GB" dirty="0" err="1"/>
              <a:t>astudio</a:t>
            </a:r>
            <a:r>
              <a:rPr lang="en-GB" dirty="0"/>
              <a:t> a </a:t>
            </a:r>
            <a:r>
              <a:rPr lang="en-GB" dirty="0" err="1"/>
              <a:t>beth</a:t>
            </a:r>
            <a:r>
              <a:rPr lang="en-GB" dirty="0"/>
              <a:t> </a:t>
            </a:r>
            <a:r>
              <a:rPr lang="en-GB" dirty="0" err="1"/>
              <a:t>awgrymir</a:t>
            </a:r>
            <a:r>
              <a:rPr lang="en-GB" dirty="0"/>
              <a:t> </a:t>
            </a:r>
            <a:r>
              <a:rPr lang="en-GB" dirty="0" err="1"/>
              <a:t>i</a:t>
            </a:r>
            <a:r>
              <a:rPr lang="en-GB" dirty="0"/>
              <a:t> </a:t>
            </a:r>
            <a:r>
              <a:rPr lang="en-GB" dirty="0" err="1"/>
              <a:t>astudio</a:t>
            </a:r>
            <a:r>
              <a:rPr lang="en-GB" dirty="0"/>
              <a:t>;</a:t>
            </a:r>
          </a:p>
          <a:p>
            <a:r>
              <a:rPr lang="en-GB" dirty="0" err="1"/>
              <a:t>Galluogi</a:t>
            </a:r>
            <a:r>
              <a:rPr lang="en-GB" dirty="0"/>
              <a:t> chi </a:t>
            </a:r>
            <a:r>
              <a:rPr lang="en-GB" dirty="0" err="1"/>
              <a:t>i</a:t>
            </a:r>
            <a:r>
              <a:rPr lang="en-GB" dirty="0"/>
              <a:t> </a:t>
            </a:r>
            <a:r>
              <a:rPr lang="en-GB" dirty="0" err="1"/>
              <a:t>ddangos</a:t>
            </a:r>
            <a:r>
              <a:rPr lang="en-GB" dirty="0"/>
              <a:t> </a:t>
            </a:r>
            <a:r>
              <a:rPr lang="en-GB" dirty="0" err="1"/>
              <a:t>sut</a:t>
            </a:r>
            <a:r>
              <a:rPr lang="en-GB" dirty="0"/>
              <a:t> </a:t>
            </a:r>
            <a:r>
              <a:rPr lang="en-GB" dirty="0" err="1"/>
              <a:t>mae</a:t>
            </a:r>
            <a:r>
              <a:rPr lang="en-GB" dirty="0"/>
              <a:t> </a:t>
            </a:r>
            <a:r>
              <a:rPr lang="en-GB" dirty="0" err="1"/>
              <a:t>eich</a:t>
            </a:r>
            <a:r>
              <a:rPr lang="en-GB" dirty="0"/>
              <a:t> </a:t>
            </a:r>
            <a:r>
              <a:rPr lang="en-GB" dirty="0" err="1"/>
              <a:t>darganfyddiadau</a:t>
            </a:r>
            <a:r>
              <a:rPr lang="en-GB" dirty="0"/>
              <a:t> chi </a:t>
            </a:r>
            <a:r>
              <a:rPr lang="en-GB" dirty="0" err="1"/>
              <a:t>yn</a:t>
            </a:r>
            <a:r>
              <a:rPr lang="en-GB" dirty="0"/>
              <a:t> </a:t>
            </a:r>
            <a:r>
              <a:rPr lang="en-GB" dirty="0" err="1"/>
              <a:t>cyfrannu</a:t>
            </a:r>
            <a:r>
              <a:rPr lang="en-GB" dirty="0"/>
              <a:t> </a:t>
            </a:r>
            <a:r>
              <a:rPr lang="en-GB" dirty="0" err="1"/>
              <a:t>i’r</a:t>
            </a:r>
            <a:r>
              <a:rPr lang="en-GB" dirty="0"/>
              <a:t> </a:t>
            </a:r>
            <a:r>
              <a:rPr lang="en-GB" dirty="0" err="1"/>
              <a:t>corff</a:t>
            </a:r>
            <a:r>
              <a:rPr lang="en-GB" dirty="0"/>
              <a:t> o </a:t>
            </a:r>
            <a:r>
              <a:rPr lang="en-GB" dirty="0" err="1"/>
              <a:t>wybodaeth</a:t>
            </a:r>
            <a:r>
              <a:rPr lang="en-GB" dirty="0"/>
              <a:t> </a:t>
            </a:r>
            <a:r>
              <a:rPr lang="en-GB" dirty="0" err="1"/>
              <a:t>yn</a:t>
            </a:r>
            <a:r>
              <a:rPr lang="en-GB" dirty="0"/>
              <a:t> </a:t>
            </a:r>
            <a:r>
              <a:rPr lang="en-GB" dirty="0" err="1"/>
              <a:t>eich</a:t>
            </a:r>
            <a:r>
              <a:rPr lang="en-GB" dirty="0"/>
              <a:t> </a:t>
            </a:r>
            <a:r>
              <a:rPr lang="en-GB" dirty="0" err="1"/>
              <a:t>proffesiwn</a:t>
            </a:r>
            <a:r>
              <a:rPr lang="en-GB" dirty="0"/>
              <a:t> ac </a:t>
            </a:r>
            <a:r>
              <a:rPr lang="en-GB" dirty="0" err="1"/>
              <a:t>i</a:t>
            </a:r>
            <a:r>
              <a:rPr lang="en-GB" dirty="0"/>
              <a:t> </a:t>
            </a:r>
            <a:r>
              <a:rPr lang="en-GB" dirty="0" err="1"/>
              <a:t>integreiddio</a:t>
            </a:r>
            <a:r>
              <a:rPr lang="en-GB" dirty="0"/>
              <a:t> </a:t>
            </a:r>
            <a:r>
              <a:rPr lang="en-GB" dirty="0" err="1"/>
              <a:t>eich</a:t>
            </a:r>
            <a:r>
              <a:rPr lang="en-GB" dirty="0"/>
              <a:t> </a:t>
            </a:r>
            <a:r>
              <a:rPr lang="en-GB" dirty="0" err="1"/>
              <a:t>darganfyddiadau</a:t>
            </a:r>
            <a:r>
              <a:rPr lang="en-GB" dirty="0"/>
              <a:t> </a:t>
            </a:r>
            <a:r>
              <a:rPr lang="en-GB" dirty="0" err="1"/>
              <a:t>i</a:t>
            </a:r>
            <a:r>
              <a:rPr lang="en-GB" dirty="0"/>
              <a:t> </a:t>
            </a:r>
            <a:r>
              <a:rPr lang="en-GB" dirty="0" err="1"/>
              <a:t>hyn</a:t>
            </a:r>
            <a:r>
              <a:rPr lang="en-GB" dirty="0"/>
              <a:t>. </a:t>
            </a:r>
          </a:p>
        </p:txBody>
      </p:sp>
      <p:sp>
        <p:nvSpPr>
          <p:cNvPr id="4" name="Tex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r>
              <a:rPr lang="en-GB" dirty="0" smtClean="0"/>
              <a:t>Provides </a:t>
            </a:r>
            <a:r>
              <a:rPr lang="en-GB" dirty="0"/>
              <a:t>a theoretical background to your study;</a:t>
            </a:r>
          </a:p>
          <a:p>
            <a:r>
              <a:rPr lang="en-GB" dirty="0"/>
              <a:t>Helps you to establish the links between what you are proposing to examine and what has already been studied; </a:t>
            </a:r>
          </a:p>
          <a:p>
            <a:r>
              <a:rPr lang="en-GB" dirty="0"/>
              <a:t>Enables you to show how your findings have contributed to the existing body of knowledge in your profession and to integrate your findings into this. </a:t>
            </a:r>
          </a:p>
          <a:p>
            <a:pPr marL="0" indent="0">
              <a:buNone/>
            </a:pPr>
            <a:r>
              <a:rPr lang="en-GB" dirty="0" smtClean="0"/>
              <a:t>	</a:t>
            </a:r>
            <a:endParaRPr lang="en-GB" dirty="0"/>
          </a:p>
        </p:txBody>
      </p:sp>
    </p:spTree>
    <p:extLst>
      <p:ext uri="{BB962C8B-B14F-4D97-AF65-F5344CB8AC3E}">
        <p14:creationId xmlns:p14="http://schemas.microsoft.com/office/powerpoint/2010/main" val="678286560"/>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 calcmode="lin" valueType="num">
                                      <p:cBhvr additive="base">
                                        <p:cTn id="7" dur="500" fill="hold"/>
                                        <p:tgtEl>
                                          <p:spTgt spid="5">
                                            <p:bg/>
                                          </p:spTgt>
                                        </p:tgtEl>
                                        <p:attrNameLst>
                                          <p:attrName>ppt_x</p:attrName>
                                        </p:attrNameLst>
                                      </p:cBhvr>
                                      <p:tavLst>
                                        <p:tav tm="0">
                                          <p:val>
                                            <p:strVal val="#ppt_x"/>
                                          </p:val>
                                        </p:tav>
                                        <p:tav tm="100000">
                                          <p:val>
                                            <p:strVal val="#ppt_x"/>
                                          </p:val>
                                        </p:tav>
                                      </p:tavLst>
                                    </p:anim>
                                    <p:anim calcmode="lin" valueType="num">
                                      <p:cBhvr additive="base">
                                        <p:cTn id="8" dur="500" fill="hold"/>
                                        <p:tgtEl>
                                          <p:spTgt spid="5">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 calcmode="lin" valueType="num">
                                      <p:cBhvr additive="base">
                                        <p:cTn id="1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 calcmode="lin" valueType="num">
                                      <p:cBhvr additive="base">
                                        <p:cTn id="2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3208" y="441513"/>
            <a:ext cx="8229600" cy="1143000"/>
          </a:xfrm>
        </p:spPr>
        <p:txBody>
          <a:bodyPr>
            <a:normAutofit fontScale="90000"/>
          </a:bodyPr>
          <a:lstStyle/>
          <a:p>
            <a:pPr algn="ctr"/>
            <a:r>
              <a:rPr lang="en-GB" b="1" dirty="0" smtClean="0"/>
              <a:t>Literature Review</a:t>
            </a:r>
            <a:r>
              <a:rPr lang="en-GB" dirty="0" smtClean="0"/>
              <a:t/>
            </a:r>
            <a:br>
              <a:rPr lang="en-GB" dirty="0" smtClean="0"/>
            </a:br>
            <a:r>
              <a:rPr lang="en-GB" sz="3100" dirty="0"/>
              <a:t>(Or… what did you learn about this topic?) </a:t>
            </a:r>
            <a:br>
              <a:rPr lang="en-GB" sz="3100" dirty="0"/>
            </a:br>
            <a:endParaRPr lang="en-GB" dirty="0"/>
          </a:p>
        </p:txBody>
      </p:sp>
      <p:sp>
        <p:nvSpPr>
          <p:cNvPr id="3" name="Content Placeholder 2"/>
          <p:cNvSpPr>
            <a:spLocks noGrp="1"/>
          </p:cNvSpPr>
          <p:nvPr>
            <p:ph idx="1"/>
          </p:nvPr>
        </p:nvSpPr>
        <p:spPr>
          <a:xfrm>
            <a:off x="6600056" y="3789041"/>
            <a:ext cx="3682752" cy="2839045"/>
          </a:xfrm>
        </p:spPr>
        <p:txBody>
          <a:bodyPr>
            <a:normAutofit fontScale="92500"/>
          </a:bodyPr>
          <a:lstStyle/>
          <a:p>
            <a:r>
              <a:rPr lang="en-GB" dirty="0" smtClean="0"/>
              <a:t>It is not…</a:t>
            </a:r>
          </a:p>
          <a:p>
            <a:pPr lvl="1"/>
            <a:r>
              <a:rPr lang="en-GB" dirty="0"/>
              <a:t>a straightforward summary of everything you have read on the topic </a:t>
            </a:r>
            <a:endParaRPr lang="en-GB" dirty="0" smtClean="0"/>
          </a:p>
          <a:p>
            <a:pPr lvl="1"/>
            <a:r>
              <a:rPr lang="en-GB" dirty="0" smtClean="0"/>
              <a:t>a </a:t>
            </a:r>
            <a:r>
              <a:rPr lang="en-GB" dirty="0"/>
              <a:t>chronological description of what was discovered in your </a:t>
            </a:r>
            <a:r>
              <a:rPr lang="en-GB" dirty="0" smtClean="0"/>
              <a:t>field</a:t>
            </a:r>
            <a:endParaRPr lang="en-GB" dirty="0"/>
          </a:p>
        </p:txBody>
      </p:sp>
      <p:sp>
        <p:nvSpPr>
          <p:cNvPr id="4" name="Cloud 3"/>
          <p:cNvSpPr/>
          <p:nvPr/>
        </p:nvSpPr>
        <p:spPr>
          <a:xfrm>
            <a:off x="6600056" y="1584513"/>
            <a:ext cx="3744416" cy="2016224"/>
          </a:xfrm>
          <a:prstGeom prst="cloud">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800" dirty="0">
                <a:hlinkClick r:id="rId3"/>
              </a:rPr>
              <a:t>What is a literature review?</a:t>
            </a:r>
            <a:endParaRPr lang="en-GB" sz="2800" dirty="0"/>
          </a:p>
        </p:txBody>
      </p:sp>
      <p:sp>
        <p:nvSpPr>
          <p:cNvPr id="5" name="Rectangle 4"/>
          <p:cNvSpPr/>
          <p:nvPr/>
        </p:nvSpPr>
        <p:spPr>
          <a:xfrm>
            <a:off x="841455" y="1584513"/>
            <a:ext cx="4572000" cy="4555093"/>
          </a:xfrm>
          <a:prstGeom prst="rect">
            <a:avLst/>
          </a:prstGeom>
        </p:spPr>
        <p:txBody>
          <a:bodyPr>
            <a:spAutoFit/>
          </a:bodyPr>
          <a:lstStyle/>
          <a:p>
            <a:r>
              <a:rPr lang="en-GB" dirty="0"/>
              <a:t>A literature review is a </a:t>
            </a:r>
            <a:r>
              <a:rPr lang="en-GB" sz="2000" b="1" dirty="0"/>
              <a:t>select analysis of existing research</a:t>
            </a:r>
            <a:r>
              <a:rPr lang="en-GB" dirty="0"/>
              <a:t> which is relevant to your topic, showing how it relates to your investigation. It </a:t>
            </a:r>
            <a:r>
              <a:rPr lang="en-GB" sz="2000" b="1" dirty="0"/>
              <a:t>explains</a:t>
            </a:r>
            <a:r>
              <a:rPr lang="en-GB" dirty="0"/>
              <a:t> and </a:t>
            </a:r>
            <a:r>
              <a:rPr lang="en-GB" sz="2000" b="1" dirty="0"/>
              <a:t>justifies</a:t>
            </a:r>
            <a:r>
              <a:rPr lang="en-GB" dirty="0"/>
              <a:t> how your investigation </a:t>
            </a:r>
            <a:r>
              <a:rPr lang="en-GB" sz="2000" b="1" dirty="0"/>
              <a:t>may help answer </a:t>
            </a:r>
            <a:r>
              <a:rPr lang="en-GB" dirty="0"/>
              <a:t>some of the questions or gaps in this area of research.</a:t>
            </a:r>
          </a:p>
          <a:p>
            <a:endParaRPr lang="en-GB" dirty="0"/>
          </a:p>
          <a:p>
            <a:r>
              <a:rPr lang="en-GB" dirty="0"/>
              <a:t>A longer literature review </a:t>
            </a:r>
            <a:r>
              <a:rPr lang="en-GB" sz="2000" b="1" dirty="0"/>
              <a:t>may have headings </a:t>
            </a:r>
            <a:r>
              <a:rPr lang="en-GB" dirty="0"/>
              <a:t>to help group the relevant research into </a:t>
            </a:r>
            <a:r>
              <a:rPr lang="en-GB" sz="2000" b="1" dirty="0"/>
              <a:t>themes</a:t>
            </a:r>
            <a:r>
              <a:rPr lang="en-GB" dirty="0"/>
              <a:t> or </a:t>
            </a:r>
            <a:r>
              <a:rPr lang="en-GB" sz="2000" b="1" dirty="0"/>
              <a:t>topics</a:t>
            </a:r>
            <a:r>
              <a:rPr lang="en-GB" dirty="0"/>
              <a:t>. This gives a focus to your </a:t>
            </a:r>
            <a:r>
              <a:rPr lang="en-GB" sz="2000" b="1" dirty="0"/>
              <a:t>analysis</a:t>
            </a:r>
            <a:r>
              <a:rPr lang="en-GB" dirty="0"/>
              <a:t>, as you can group similar studies together and </a:t>
            </a:r>
            <a:r>
              <a:rPr lang="en-GB" sz="2000" b="1" dirty="0"/>
              <a:t>compare and contrast </a:t>
            </a:r>
            <a:r>
              <a:rPr lang="en-GB" dirty="0"/>
              <a:t>their approaches, any </a:t>
            </a:r>
            <a:r>
              <a:rPr lang="en-GB" sz="2000" b="1" dirty="0"/>
              <a:t>weaknesses or strengths</a:t>
            </a:r>
            <a:r>
              <a:rPr lang="en-GB" dirty="0"/>
              <a:t> in their methods, and their findings.</a:t>
            </a:r>
          </a:p>
          <a:p>
            <a:r>
              <a:rPr lang="en-GB" dirty="0"/>
              <a:t>			(Reid et al, 2012)</a:t>
            </a:r>
          </a:p>
        </p:txBody>
      </p:sp>
    </p:spTree>
    <p:extLst>
      <p:ext uri="{BB962C8B-B14F-4D97-AF65-F5344CB8AC3E}">
        <p14:creationId xmlns:p14="http://schemas.microsoft.com/office/powerpoint/2010/main" val="1429098616"/>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Theoretical Frameworks </a:t>
            </a:r>
            <a:endParaRPr lang="en-GB" dirty="0"/>
          </a:p>
        </p:txBody>
      </p:sp>
      <p:sp>
        <p:nvSpPr>
          <p:cNvPr id="3" name="Content Placeholder 2"/>
          <p:cNvSpPr>
            <a:spLocks noGrp="1"/>
          </p:cNvSpPr>
          <p:nvPr>
            <p:ph idx="1"/>
          </p:nvPr>
        </p:nvSpPr>
        <p:spPr>
          <a:xfrm>
            <a:off x="838200" y="4606505"/>
            <a:ext cx="10515600" cy="2046543"/>
          </a:xfrm>
        </p:spPr>
        <p:txBody>
          <a:bodyPr>
            <a:normAutofit fontScale="92500"/>
          </a:bodyPr>
          <a:lstStyle/>
          <a:p>
            <a:r>
              <a:rPr lang="en-GB" i="1" dirty="0">
                <a:solidFill>
                  <a:schemeClr val="accent6"/>
                </a:solidFill>
              </a:rPr>
              <a:t>Mae </a:t>
            </a:r>
            <a:r>
              <a:rPr lang="en-GB" i="1" dirty="0" err="1">
                <a:solidFill>
                  <a:schemeClr val="accent6"/>
                </a:solidFill>
              </a:rPr>
              <a:t>llenyddiaeth</a:t>
            </a:r>
            <a:r>
              <a:rPr lang="en-GB" i="1" dirty="0">
                <a:solidFill>
                  <a:schemeClr val="accent6"/>
                </a:solidFill>
              </a:rPr>
              <a:t> </a:t>
            </a:r>
            <a:r>
              <a:rPr lang="en-GB" i="1" dirty="0" err="1">
                <a:solidFill>
                  <a:schemeClr val="accent6"/>
                </a:solidFill>
              </a:rPr>
              <a:t>berthnasol</a:t>
            </a:r>
            <a:r>
              <a:rPr lang="en-GB" i="1" dirty="0">
                <a:solidFill>
                  <a:schemeClr val="accent6"/>
                </a:solidFill>
              </a:rPr>
              <a:t> </a:t>
            </a:r>
            <a:r>
              <a:rPr lang="en-GB" i="1" dirty="0" err="1">
                <a:solidFill>
                  <a:schemeClr val="accent6"/>
                </a:solidFill>
              </a:rPr>
              <a:t>i’ch</a:t>
            </a:r>
            <a:r>
              <a:rPr lang="en-GB" i="1" dirty="0">
                <a:solidFill>
                  <a:schemeClr val="accent6"/>
                </a:solidFill>
              </a:rPr>
              <a:t> </a:t>
            </a:r>
            <a:r>
              <a:rPr lang="en-GB" i="1" dirty="0" err="1">
                <a:solidFill>
                  <a:schemeClr val="accent6"/>
                </a:solidFill>
              </a:rPr>
              <a:t>ymchwil</a:t>
            </a:r>
            <a:r>
              <a:rPr lang="en-GB" i="1" dirty="0">
                <a:solidFill>
                  <a:schemeClr val="accent6"/>
                </a:solidFill>
              </a:rPr>
              <a:t> </a:t>
            </a:r>
            <a:r>
              <a:rPr lang="en-GB" i="1" dirty="0" err="1">
                <a:solidFill>
                  <a:schemeClr val="accent6"/>
                </a:solidFill>
              </a:rPr>
              <a:t>yn</a:t>
            </a:r>
            <a:r>
              <a:rPr lang="en-GB" i="1" dirty="0">
                <a:solidFill>
                  <a:schemeClr val="accent6"/>
                </a:solidFill>
              </a:rPr>
              <a:t> </a:t>
            </a:r>
            <a:r>
              <a:rPr lang="en-GB" i="1" dirty="0" err="1">
                <a:solidFill>
                  <a:schemeClr val="accent6"/>
                </a:solidFill>
              </a:rPr>
              <a:t>debygol</a:t>
            </a:r>
            <a:r>
              <a:rPr lang="en-GB" i="1" dirty="0">
                <a:solidFill>
                  <a:schemeClr val="accent6"/>
                </a:solidFill>
              </a:rPr>
              <a:t> o </a:t>
            </a:r>
            <a:r>
              <a:rPr lang="en-GB" i="1" dirty="0" err="1">
                <a:solidFill>
                  <a:schemeClr val="accent6"/>
                </a:solidFill>
              </a:rPr>
              <a:t>ddelio</a:t>
            </a:r>
            <a:r>
              <a:rPr lang="en-GB" i="1" dirty="0">
                <a:solidFill>
                  <a:schemeClr val="accent6"/>
                </a:solidFill>
              </a:rPr>
              <a:t> </a:t>
            </a:r>
            <a:r>
              <a:rPr lang="en-GB" i="1" dirty="0" err="1">
                <a:solidFill>
                  <a:schemeClr val="accent6"/>
                </a:solidFill>
              </a:rPr>
              <a:t>gyda</a:t>
            </a:r>
            <a:r>
              <a:rPr lang="en-GB" i="1" dirty="0">
                <a:solidFill>
                  <a:schemeClr val="accent6"/>
                </a:solidFill>
              </a:rPr>
              <a:t> </a:t>
            </a:r>
            <a:r>
              <a:rPr lang="en-GB" i="1" dirty="0" err="1">
                <a:solidFill>
                  <a:schemeClr val="accent6"/>
                </a:solidFill>
              </a:rPr>
              <a:t>dwy</a:t>
            </a:r>
            <a:r>
              <a:rPr lang="en-GB" i="1" dirty="0">
                <a:solidFill>
                  <a:schemeClr val="accent6"/>
                </a:solidFill>
              </a:rPr>
              <a:t> </a:t>
            </a:r>
            <a:r>
              <a:rPr lang="en-GB" i="1" dirty="0" err="1">
                <a:solidFill>
                  <a:schemeClr val="accent6"/>
                </a:solidFill>
              </a:rPr>
              <a:t>fath</a:t>
            </a:r>
            <a:r>
              <a:rPr lang="en-GB" i="1" dirty="0">
                <a:solidFill>
                  <a:schemeClr val="accent6"/>
                </a:solidFill>
              </a:rPr>
              <a:t> o </a:t>
            </a:r>
            <a:r>
              <a:rPr lang="en-GB" i="1" dirty="0" err="1">
                <a:solidFill>
                  <a:schemeClr val="accent6"/>
                </a:solidFill>
              </a:rPr>
              <a:t>wybodaeth</a:t>
            </a:r>
            <a:r>
              <a:rPr lang="en-GB" i="1" dirty="0">
                <a:solidFill>
                  <a:schemeClr val="accent6"/>
                </a:solidFill>
              </a:rPr>
              <a:t>: </a:t>
            </a:r>
            <a:r>
              <a:rPr lang="en-GB" i="1" dirty="0" err="1">
                <a:solidFill>
                  <a:schemeClr val="accent6"/>
                </a:solidFill>
              </a:rPr>
              <a:t>cyffredinol</a:t>
            </a:r>
            <a:r>
              <a:rPr lang="en-GB" i="1" dirty="0">
                <a:solidFill>
                  <a:schemeClr val="accent6"/>
                </a:solidFill>
              </a:rPr>
              <a:t> </a:t>
            </a:r>
            <a:r>
              <a:rPr lang="en-GB" i="1" dirty="0" err="1">
                <a:solidFill>
                  <a:schemeClr val="accent6"/>
                </a:solidFill>
              </a:rPr>
              <a:t>neu</a:t>
            </a:r>
            <a:r>
              <a:rPr lang="en-GB" i="1" dirty="0">
                <a:solidFill>
                  <a:schemeClr val="accent6"/>
                </a:solidFill>
              </a:rPr>
              <a:t> </a:t>
            </a:r>
            <a:r>
              <a:rPr lang="en-GB" i="1" dirty="0" err="1">
                <a:solidFill>
                  <a:schemeClr val="accent6"/>
                </a:solidFill>
              </a:rPr>
              <a:t>fwy</a:t>
            </a:r>
            <a:r>
              <a:rPr lang="en-GB" i="1" dirty="0">
                <a:solidFill>
                  <a:schemeClr val="accent6"/>
                </a:solidFill>
              </a:rPr>
              <a:t> </a:t>
            </a:r>
            <a:r>
              <a:rPr lang="en-GB" i="1" dirty="0" err="1">
                <a:solidFill>
                  <a:schemeClr val="accent6"/>
                </a:solidFill>
              </a:rPr>
              <a:t>penodol</a:t>
            </a:r>
            <a:r>
              <a:rPr lang="en-GB" i="1" dirty="0">
                <a:solidFill>
                  <a:schemeClr val="accent6"/>
                </a:solidFill>
              </a:rPr>
              <a:t> (trends </a:t>
            </a:r>
            <a:r>
              <a:rPr lang="en-GB" i="1" dirty="0" err="1">
                <a:solidFill>
                  <a:schemeClr val="accent6"/>
                </a:solidFill>
              </a:rPr>
              <a:t>lleol</a:t>
            </a:r>
            <a:r>
              <a:rPr lang="en-GB" i="1" dirty="0">
                <a:solidFill>
                  <a:schemeClr val="accent6"/>
                </a:solidFill>
              </a:rPr>
              <a:t>/</a:t>
            </a:r>
            <a:r>
              <a:rPr lang="en-GB" i="1" dirty="0" err="1">
                <a:solidFill>
                  <a:schemeClr val="accent6"/>
                </a:solidFill>
              </a:rPr>
              <a:t>rhaglen</a:t>
            </a:r>
            <a:r>
              <a:rPr lang="en-GB" i="1" dirty="0">
                <a:solidFill>
                  <a:schemeClr val="accent6"/>
                </a:solidFill>
              </a:rPr>
              <a:t> </a:t>
            </a:r>
            <a:r>
              <a:rPr lang="en-GB" i="1" dirty="0" err="1">
                <a:solidFill>
                  <a:schemeClr val="accent6"/>
                </a:solidFill>
              </a:rPr>
              <a:t>benodol</a:t>
            </a:r>
            <a:r>
              <a:rPr lang="en-GB" i="1" dirty="0">
                <a:solidFill>
                  <a:schemeClr val="accent6"/>
                </a:solidFill>
              </a:rPr>
              <a:t>). </a:t>
            </a:r>
          </a:p>
          <a:p>
            <a:r>
              <a:rPr lang="en-GB" dirty="0" smtClean="0"/>
              <a:t>Literature relevant to your study may deal with two types of information: universal or general; and more specific (local trends/specific programme). </a:t>
            </a:r>
            <a:endParaRPr lang="en-GB" dirty="0"/>
          </a:p>
        </p:txBody>
      </p:sp>
      <p:sp>
        <p:nvSpPr>
          <p:cNvPr id="4" name="Rounded Rectangle 3"/>
          <p:cNvSpPr/>
          <p:nvPr/>
        </p:nvSpPr>
        <p:spPr>
          <a:xfrm>
            <a:off x="674298" y="1690688"/>
            <a:ext cx="10679502" cy="2363727"/>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2400" dirty="0" smtClean="0"/>
              <a:t>“Information obtained from different sources needs to be sorted under main themes and theories, highlighting agreements and disagreements among the authors. This process of structuring a ‘network’ of these theories that directly or indirectly have a bearing on your research is called the theoretical framework.” </a:t>
            </a:r>
          </a:p>
          <a:p>
            <a:pPr algn="r"/>
            <a:r>
              <a:rPr lang="en-GB" sz="2400" dirty="0" smtClean="0"/>
              <a:t>Kumar, 2014  </a:t>
            </a:r>
            <a:endParaRPr lang="en-GB" sz="2400" dirty="0"/>
          </a:p>
        </p:txBody>
      </p:sp>
      <p:pic>
        <p:nvPicPr>
          <p:cNvPr id="5" name="Picture 2" descr="Image result for optical illus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7084" y="406600"/>
            <a:ext cx="11497709" cy="61646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6953694"/>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solidFill>
                  <a:schemeClr val="accent6"/>
                </a:solidFill>
              </a:rPr>
              <a:t>Fframwaith</a:t>
            </a:r>
            <a:r>
              <a:rPr lang="en-GB" dirty="0" smtClean="0">
                <a:solidFill>
                  <a:schemeClr val="accent6"/>
                </a:solidFill>
              </a:rPr>
              <a:t> </a:t>
            </a:r>
            <a:r>
              <a:rPr lang="en-GB" dirty="0" err="1" smtClean="0">
                <a:solidFill>
                  <a:schemeClr val="accent6"/>
                </a:solidFill>
              </a:rPr>
              <a:t>Cysyniadol</a:t>
            </a:r>
            <a:r>
              <a:rPr lang="en-GB" dirty="0" smtClean="0">
                <a:solidFill>
                  <a:schemeClr val="accent6"/>
                </a:solidFill>
              </a:rPr>
              <a:t> </a:t>
            </a:r>
            <a:br>
              <a:rPr lang="en-GB" dirty="0" smtClean="0">
                <a:solidFill>
                  <a:schemeClr val="accent6"/>
                </a:solidFill>
              </a:rPr>
            </a:br>
            <a:r>
              <a:rPr lang="en-GB" dirty="0" smtClean="0"/>
              <a:t>Conceptual Frameworks </a:t>
            </a:r>
            <a:endParaRPr lang="en-GB" dirty="0"/>
          </a:p>
        </p:txBody>
      </p:sp>
      <p:sp>
        <p:nvSpPr>
          <p:cNvPr id="3" name="Content Placeholder 2"/>
          <p:cNvSpPr>
            <a:spLocks noGrp="1"/>
          </p:cNvSpPr>
          <p:nvPr>
            <p:ph idx="1"/>
          </p:nvPr>
        </p:nvSpPr>
        <p:spPr>
          <a:xfrm>
            <a:off x="838200" y="4175185"/>
            <a:ext cx="10515600" cy="2001778"/>
          </a:xfrm>
        </p:spPr>
        <p:txBody>
          <a:bodyPr>
            <a:normAutofit fontScale="92500" lnSpcReduction="10000"/>
          </a:bodyPr>
          <a:lstStyle/>
          <a:p>
            <a:r>
              <a:rPr lang="en-GB" i="1" dirty="0" err="1">
                <a:solidFill>
                  <a:schemeClr val="accent6"/>
                </a:solidFill>
              </a:rPr>
              <a:t>Mae’r</a:t>
            </a:r>
            <a:r>
              <a:rPr lang="en-GB" i="1" dirty="0">
                <a:solidFill>
                  <a:schemeClr val="accent6"/>
                </a:solidFill>
              </a:rPr>
              <a:t> </a:t>
            </a:r>
            <a:r>
              <a:rPr lang="en-GB" i="1" dirty="0" err="1">
                <a:solidFill>
                  <a:schemeClr val="accent6"/>
                </a:solidFill>
              </a:rPr>
              <a:t>fframwaith</a:t>
            </a:r>
            <a:r>
              <a:rPr lang="en-GB" i="1" dirty="0">
                <a:solidFill>
                  <a:schemeClr val="accent6"/>
                </a:solidFill>
              </a:rPr>
              <a:t> </a:t>
            </a:r>
            <a:r>
              <a:rPr lang="en-GB" i="1" dirty="0" err="1">
                <a:solidFill>
                  <a:schemeClr val="accent6"/>
                </a:solidFill>
              </a:rPr>
              <a:t>cysyniadol</a:t>
            </a:r>
            <a:r>
              <a:rPr lang="en-GB" i="1" dirty="0">
                <a:solidFill>
                  <a:schemeClr val="accent6"/>
                </a:solidFill>
              </a:rPr>
              <a:t> </a:t>
            </a:r>
            <a:r>
              <a:rPr lang="en-GB" i="1" dirty="0" err="1">
                <a:solidFill>
                  <a:schemeClr val="accent6"/>
                </a:solidFill>
              </a:rPr>
              <a:t>yn</a:t>
            </a:r>
            <a:r>
              <a:rPr lang="en-GB" i="1" dirty="0">
                <a:solidFill>
                  <a:schemeClr val="accent6"/>
                </a:solidFill>
              </a:rPr>
              <a:t> </a:t>
            </a:r>
            <a:r>
              <a:rPr lang="en-GB" i="1" dirty="0" err="1">
                <a:solidFill>
                  <a:schemeClr val="accent6"/>
                </a:solidFill>
              </a:rPr>
              <a:t>tyfu</a:t>
            </a:r>
            <a:r>
              <a:rPr lang="en-GB" i="1" dirty="0">
                <a:solidFill>
                  <a:schemeClr val="accent6"/>
                </a:solidFill>
              </a:rPr>
              <a:t> </a:t>
            </a:r>
            <a:r>
              <a:rPr lang="en-GB" i="1" dirty="0" err="1">
                <a:solidFill>
                  <a:schemeClr val="accent6"/>
                </a:solidFill>
              </a:rPr>
              <a:t>allan</a:t>
            </a:r>
            <a:r>
              <a:rPr lang="en-GB" i="1" dirty="0">
                <a:solidFill>
                  <a:schemeClr val="accent6"/>
                </a:solidFill>
              </a:rPr>
              <a:t> </a:t>
            </a:r>
            <a:r>
              <a:rPr lang="en-GB" i="1" dirty="0" err="1">
                <a:solidFill>
                  <a:schemeClr val="accent6"/>
                </a:solidFill>
              </a:rPr>
              <a:t>o’r</a:t>
            </a:r>
            <a:r>
              <a:rPr lang="en-GB" i="1" dirty="0">
                <a:solidFill>
                  <a:schemeClr val="accent6"/>
                </a:solidFill>
              </a:rPr>
              <a:t> </a:t>
            </a:r>
            <a:r>
              <a:rPr lang="en-GB" i="1" dirty="0" err="1">
                <a:solidFill>
                  <a:schemeClr val="accent6"/>
                </a:solidFill>
              </a:rPr>
              <a:t>fframwaith</a:t>
            </a:r>
            <a:r>
              <a:rPr lang="en-GB" i="1" dirty="0">
                <a:solidFill>
                  <a:schemeClr val="accent6"/>
                </a:solidFill>
              </a:rPr>
              <a:t> </a:t>
            </a:r>
            <a:r>
              <a:rPr lang="en-GB" i="1" dirty="0" err="1">
                <a:solidFill>
                  <a:schemeClr val="accent6"/>
                </a:solidFill>
              </a:rPr>
              <a:t>damcaniaethol</a:t>
            </a:r>
            <a:r>
              <a:rPr lang="en-GB" i="1" dirty="0">
                <a:solidFill>
                  <a:schemeClr val="accent6"/>
                </a:solidFill>
              </a:rPr>
              <a:t> ac </a:t>
            </a:r>
            <a:r>
              <a:rPr lang="en-GB" i="1" dirty="0" err="1">
                <a:solidFill>
                  <a:schemeClr val="accent6"/>
                </a:solidFill>
              </a:rPr>
              <a:t>yn</a:t>
            </a:r>
            <a:r>
              <a:rPr lang="en-GB" i="1" dirty="0">
                <a:solidFill>
                  <a:schemeClr val="accent6"/>
                </a:solidFill>
              </a:rPr>
              <a:t> </a:t>
            </a:r>
            <a:r>
              <a:rPr lang="en-GB" i="1" dirty="0" err="1">
                <a:solidFill>
                  <a:schemeClr val="accent6"/>
                </a:solidFill>
              </a:rPr>
              <a:t>berthnasol</a:t>
            </a:r>
            <a:r>
              <a:rPr lang="en-GB" i="1" dirty="0">
                <a:solidFill>
                  <a:schemeClr val="accent6"/>
                </a:solidFill>
              </a:rPr>
              <a:t> a </a:t>
            </a:r>
            <a:r>
              <a:rPr lang="en-GB" i="1" dirty="0" err="1">
                <a:solidFill>
                  <a:schemeClr val="accent6"/>
                </a:solidFill>
              </a:rPr>
              <a:t>penodol</a:t>
            </a:r>
            <a:r>
              <a:rPr lang="en-GB" i="1" dirty="0">
                <a:solidFill>
                  <a:schemeClr val="accent6"/>
                </a:solidFill>
              </a:rPr>
              <a:t> </a:t>
            </a:r>
            <a:r>
              <a:rPr lang="en-GB" i="1" dirty="0" err="1">
                <a:solidFill>
                  <a:schemeClr val="accent6"/>
                </a:solidFill>
              </a:rPr>
              <a:t>i’ch</a:t>
            </a:r>
            <a:r>
              <a:rPr lang="en-GB" i="1" dirty="0">
                <a:solidFill>
                  <a:schemeClr val="accent6"/>
                </a:solidFill>
              </a:rPr>
              <a:t> </a:t>
            </a:r>
            <a:r>
              <a:rPr lang="en-GB" i="1" dirty="0" err="1">
                <a:solidFill>
                  <a:schemeClr val="accent6"/>
                </a:solidFill>
              </a:rPr>
              <a:t>ymchwil</a:t>
            </a:r>
            <a:r>
              <a:rPr lang="en-GB" i="1" dirty="0">
                <a:solidFill>
                  <a:schemeClr val="accent6"/>
                </a:solidFill>
              </a:rPr>
              <a:t> chi </a:t>
            </a:r>
            <a:r>
              <a:rPr lang="en-GB" i="1" dirty="0" err="1">
                <a:solidFill>
                  <a:schemeClr val="accent6"/>
                </a:solidFill>
              </a:rPr>
              <a:t>yn</a:t>
            </a:r>
            <a:r>
              <a:rPr lang="en-GB" i="1" dirty="0">
                <a:solidFill>
                  <a:schemeClr val="accent6"/>
                </a:solidFill>
              </a:rPr>
              <a:t> </a:t>
            </a:r>
            <a:r>
              <a:rPr lang="en-GB" i="1" dirty="0" err="1">
                <a:solidFill>
                  <a:schemeClr val="accent6"/>
                </a:solidFill>
              </a:rPr>
              <a:t>unig</a:t>
            </a:r>
            <a:r>
              <a:rPr lang="en-GB" i="1" dirty="0">
                <a:solidFill>
                  <a:schemeClr val="accent6"/>
                </a:solidFill>
              </a:rPr>
              <a:t>. </a:t>
            </a:r>
            <a:endParaRPr lang="en-GB" i="1" dirty="0" smtClean="0">
              <a:solidFill>
                <a:schemeClr val="accent6"/>
              </a:solidFill>
            </a:endParaRPr>
          </a:p>
          <a:p>
            <a:endParaRPr lang="en-GB" dirty="0"/>
          </a:p>
          <a:p>
            <a:r>
              <a:rPr lang="en-GB" dirty="0" smtClean="0"/>
              <a:t>The conceptual framework you use grows out of the theoretical framework and relates only and specifically to your research problem. </a:t>
            </a:r>
            <a:endParaRPr lang="en-GB" dirty="0"/>
          </a:p>
        </p:txBody>
      </p:sp>
      <p:sp>
        <p:nvSpPr>
          <p:cNvPr id="4" name="Rounded Rectangle 3"/>
          <p:cNvSpPr/>
          <p:nvPr/>
        </p:nvSpPr>
        <p:spPr>
          <a:xfrm>
            <a:off x="838200" y="1690688"/>
            <a:ext cx="10376140" cy="1811637"/>
          </a:xfrm>
          <a:prstGeom prst="roundRect">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en-GB" sz="2800" dirty="0" smtClean="0"/>
              <a:t>“Stems from the theoretical framework and concentrates on the one part of your overall theoretical framework which will become your study. This is the basis of your research problem.”</a:t>
            </a:r>
          </a:p>
          <a:p>
            <a:pPr algn="r"/>
            <a:r>
              <a:rPr lang="en-GB" sz="2800" dirty="0" smtClean="0"/>
              <a:t>Kumar, 2014</a:t>
            </a:r>
            <a:endParaRPr lang="en-GB" sz="2800" dirty="0"/>
          </a:p>
        </p:txBody>
      </p:sp>
    </p:spTree>
    <p:extLst>
      <p:ext uri="{BB962C8B-B14F-4D97-AF65-F5344CB8AC3E}">
        <p14:creationId xmlns:p14="http://schemas.microsoft.com/office/powerpoint/2010/main" val="3772396488"/>
      </p:ext>
    </p:extLst>
  </p:cSld>
  <p:clrMapOvr>
    <a:masterClrMapping/>
  </p:clrMapOvr>
  <p:transition spd="slow">
    <p:pull/>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2"/>
          </a:lnRef>
          <a:fillRef idx="1">
            <a:schemeClr val="lt1"/>
          </a:fillRef>
          <a:effectRef idx="0">
            <a:schemeClr val="accent2"/>
          </a:effectRef>
          <a:fontRef idx="minor">
            <a:schemeClr val="dk1"/>
          </a:fontRef>
        </p:style>
        <p:txBody>
          <a:bodyPr/>
          <a:lstStyle/>
          <a:p>
            <a:pPr algn="ctr"/>
            <a:r>
              <a:rPr lang="en-GB" dirty="0" smtClean="0">
                <a:solidFill>
                  <a:schemeClr val="accent6"/>
                </a:solidFill>
              </a:rPr>
              <a:t>Proses </a:t>
            </a:r>
            <a:r>
              <a:rPr lang="en-GB" dirty="0" err="1" smtClean="0">
                <a:solidFill>
                  <a:schemeClr val="accent6"/>
                </a:solidFill>
              </a:rPr>
              <a:t>yr</a:t>
            </a:r>
            <a:r>
              <a:rPr lang="en-GB" dirty="0" smtClean="0">
                <a:solidFill>
                  <a:schemeClr val="accent6"/>
                </a:solidFill>
              </a:rPr>
              <a:t> </a:t>
            </a:r>
            <a:r>
              <a:rPr lang="en-GB" dirty="0" err="1" smtClean="0">
                <a:solidFill>
                  <a:schemeClr val="accent6"/>
                </a:solidFill>
              </a:rPr>
              <a:t>Adolygiad</a:t>
            </a:r>
            <a:r>
              <a:rPr lang="en-GB" dirty="0" smtClean="0">
                <a:solidFill>
                  <a:schemeClr val="accent6"/>
                </a:solidFill>
              </a:rPr>
              <a:t> </a:t>
            </a:r>
            <a:br>
              <a:rPr lang="en-GB" dirty="0" smtClean="0">
                <a:solidFill>
                  <a:schemeClr val="accent6"/>
                </a:solidFill>
              </a:rPr>
            </a:br>
            <a:r>
              <a:rPr lang="en-GB" dirty="0" smtClean="0"/>
              <a:t>Conducting a Literature Review</a:t>
            </a:r>
            <a:endParaRPr lang="en-GB" dirty="0"/>
          </a:p>
        </p:txBody>
      </p:sp>
      <p:sp>
        <p:nvSpPr>
          <p:cNvPr id="3" name="Content Placeholder 2"/>
          <p:cNvSpPr>
            <a:spLocks noGrp="1"/>
          </p:cNvSpPr>
          <p:nvPr>
            <p:ph sz="half" idx="1"/>
          </p:nvPr>
        </p:nvSpPr>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r>
              <a:rPr lang="en-GB" sz="3200" dirty="0"/>
              <a:t>Mae </a:t>
            </a:r>
            <a:r>
              <a:rPr lang="en-GB" sz="3200" dirty="0" err="1"/>
              <a:t>yna</a:t>
            </a:r>
            <a:r>
              <a:rPr lang="en-GB" sz="3200" dirty="0"/>
              <a:t> pump cam</a:t>
            </a:r>
            <a:r>
              <a:rPr lang="en-GB" sz="3200" dirty="0" smtClean="0"/>
              <a:t>:</a:t>
            </a:r>
            <a:endParaRPr lang="en-GB" sz="3200" dirty="0"/>
          </a:p>
          <a:p>
            <a:pPr lvl="1"/>
            <a:r>
              <a:rPr lang="en-GB" sz="3200" dirty="0" err="1"/>
              <a:t>Chwilio</a:t>
            </a:r>
            <a:r>
              <a:rPr lang="en-GB" sz="3200" dirty="0"/>
              <a:t> </a:t>
            </a:r>
          </a:p>
          <a:p>
            <a:pPr lvl="1"/>
            <a:r>
              <a:rPr lang="en-GB" sz="3200" dirty="0" err="1"/>
              <a:t>Dewis</a:t>
            </a:r>
            <a:r>
              <a:rPr lang="en-GB" sz="3200" dirty="0"/>
              <a:t> </a:t>
            </a:r>
          </a:p>
          <a:p>
            <a:pPr lvl="1"/>
            <a:r>
              <a:rPr lang="en-GB" sz="3200" dirty="0" err="1"/>
              <a:t>Crynhoi</a:t>
            </a:r>
            <a:r>
              <a:rPr lang="en-GB" sz="3200" dirty="0"/>
              <a:t> a </a:t>
            </a:r>
            <a:r>
              <a:rPr lang="en-GB" sz="3200" dirty="0" err="1"/>
              <a:t>dangos</a:t>
            </a:r>
            <a:r>
              <a:rPr lang="en-GB" sz="3200" dirty="0"/>
              <a:t> </a:t>
            </a:r>
            <a:r>
              <a:rPr lang="en-GB" sz="3200" dirty="0" err="1"/>
              <a:t>tystiolaeth</a:t>
            </a:r>
            <a:endParaRPr lang="en-GB" sz="3200" dirty="0"/>
          </a:p>
          <a:p>
            <a:pPr lvl="1"/>
            <a:r>
              <a:rPr lang="en-GB" sz="3200" dirty="0" err="1"/>
              <a:t>Trefnu</a:t>
            </a:r>
            <a:r>
              <a:rPr lang="en-GB" sz="3200" dirty="0"/>
              <a:t> – </a:t>
            </a:r>
            <a:r>
              <a:rPr lang="en-GB" sz="3200" dirty="0" err="1"/>
              <a:t>Dadansoddi</a:t>
            </a:r>
            <a:r>
              <a:rPr lang="en-GB" sz="3200" dirty="0"/>
              <a:t> – Synthesis</a:t>
            </a:r>
          </a:p>
          <a:p>
            <a:pPr lvl="1"/>
            <a:r>
              <a:rPr lang="en-GB" sz="3200" dirty="0" err="1"/>
              <a:t>Ysgrifennu</a:t>
            </a:r>
            <a:r>
              <a:rPr lang="en-GB" sz="3200" dirty="0"/>
              <a:t> </a:t>
            </a:r>
          </a:p>
          <a:p>
            <a:endParaRPr lang="en-GB" sz="3200" dirty="0"/>
          </a:p>
          <a:p>
            <a:endParaRPr lang="en-GB" sz="3200" dirty="0"/>
          </a:p>
        </p:txBody>
      </p:sp>
      <p:sp>
        <p:nvSpPr>
          <p:cNvPr id="4" name="Content Placeholder 3"/>
          <p:cNvSpPr>
            <a:spLocks noGrp="1"/>
          </p:cNvSpPr>
          <p:nvPr>
            <p:ph sz="half" idx="2"/>
          </p:nvPr>
        </p:nvSpPr>
        <p:spPr>
          <a:xfrm>
            <a:off x="6172200" y="1825624"/>
            <a:ext cx="5181600" cy="4354459"/>
          </a:xfrm>
        </p:spPr>
        <p:style>
          <a:lnRef idx="2">
            <a:schemeClr val="dk1"/>
          </a:lnRef>
          <a:fillRef idx="1">
            <a:schemeClr val="lt1"/>
          </a:fillRef>
          <a:effectRef idx="0">
            <a:schemeClr val="dk1"/>
          </a:effectRef>
          <a:fontRef idx="minor">
            <a:schemeClr val="dk1"/>
          </a:fontRef>
        </p:style>
        <p:txBody>
          <a:bodyPr>
            <a:normAutofit fontScale="92500" lnSpcReduction="10000"/>
          </a:bodyPr>
          <a:lstStyle/>
          <a:p>
            <a:r>
              <a:rPr lang="en-GB" sz="4000" dirty="0"/>
              <a:t>There are </a:t>
            </a:r>
            <a:r>
              <a:rPr lang="en-GB" sz="4000" dirty="0" smtClean="0"/>
              <a:t>five </a:t>
            </a:r>
            <a:r>
              <a:rPr lang="en-GB" sz="4000" dirty="0"/>
              <a:t>steps involved</a:t>
            </a:r>
            <a:r>
              <a:rPr lang="en-GB" sz="4000" dirty="0" smtClean="0"/>
              <a:t>:</a:t>
            </a:r>
          </a:p>
          <a:p>
            <a:pPr lvl="1"/>
            <a:r>
              <a:rPr lang="en-US" sz="3600" dirty="0">
                <a:cs typeface="Arial"/>
              </a:rPr>
              <a:t>searching</a:t>
            </a:r>
          </a:p>
          <a:p>
            <a:pPr lvl="1"/>
            <a:r>
              <a:rPr lang="en-US" sz="3600" dirty="0">
                <a:cs typeface="Arial"/>
              </a:rPr>
              <a:t>screening</a:t>
            </a:r>
          </a:p>
          <a:p>
            <a:pPr lvl="1"/>
            <a:r>
              <a:rPr lang="en-US" sz="3600" dirty="0" err="1" smtClean="0">
                <a:cs typeface="Arial"/>
              </a:rPr>
              <a:t>summarising</a:t>
            </a:r>
            <a:r>
              <a:rPr lang="en-US" sz="3600" dirty="0" smtClean="0">
                <a:cs typeface="Arial"/>
              </a:rPr>
              <a:t> </a:t>
            </a:r>
            <a:r>
              <a:rPr lang="en-US" sz="3600" dirty="0">
                <a:cs typeface="Arial"/>
              </a:rPr>
              <a:t>and documenting</a:t>
            </a:r>
          </a:p>
          <a:p>
            <a:pPr lvl="1"/>
            <a:r>
              <a:rPr lang="en-US" sz="3600" dirty="0" err="1" smtClean="0">
                <a:cs typeface="Arial"/>
              </a:rPr>
              <a:t>organising</a:t>
            </a:r>
            <a:r>
              <a:rPr lang="en-US" sz="3600" dirty="0" smtClean="0">
                <a:cs typeface="Arial"/>
              </a:rPr>
              <a:t>–</a:t>
            </a:r>
            <a:r>
              <a:rPr lang="en-US" sz="3600" dirty="0" err="1" smtClean="0">
                <a:cs typeface="Arial"/>
              </a:rPr>
              <a:t>analysing</a:t>
            </a:r>
            <a:r>
              <a:rPr lang="en-US" sz="3600" dirty="0" smtClean="0">
                <a:cs typeface="Arial"/>
              </a:rPr>
              <a:t>–</a:t>
            </a:r>
            <a:r>
              <a:rPr lang="en-US" sz="3600" dirty="0" err="1" smtClean="0">
                <a:cs typeface="Arial"/>
              </a:rPr>
              <a:t>synthesising</a:t>
            </a:r>
            <a:endParaRPr lang="en-US" sz="3600" dirty="0">
              <a:cs typeface="Arial"/>
            </a:endParaRPr>
          </a:p>
          <a:p>
            <a:pPr lvl="1"/>
            <a:r>
              <a:rPr lang="en-US" sz="3600" dirty="0" smtClean="0">
                <a:cs typeface="Arial"/>
              </a:rPr>
              <a:t>Writing</a:t>
            </a:r>
            <a:endParaRPr lang="en-US" sz="3600" dirty="0">
              <a:cs typeface="Arial"/>
            </a:endParaRPr>
          </a:p>
          <a:p>
            <a:pPr marL="0" indent="0">
              <a:buNone/>
            </a:pPr>
            <a:endParaRPr lang="en-GB" sz="4000" dirty="0"/>
          </a:p>
          <a:p>
            <a:endParaRPr lang="en-GB" dirty="0"/>
          </a:p>
        </p:txBody>
      </p:sp>
      <p:sp>
        <p:nvSpPr>
          <p:cNvPr id="5" name="Footer Placeholder 3"/>
          <p:cNvSpPr>
            <a:spLocks noGrp="1"/>
          </p:cNvSpPr>
          <p:nvPr>
            <p:ph type="ftr" sz="quarter" idx="11"/>
          </p:nvPr>
        </p:nvSpPr>
        <p:spPr>
          <a:xfrm>
            <a:off x="4038600" y="6356350"/>
            <a:ext cx="4114800" cy="365125"/>
          </a:xfrm>
        </p:spPr>
        <p:txBody>
          <a:bodyPr/>
          <a:lstStyle/>
          <a:p>
            <a:r>
              <a:rPr lang="en-US" dirty="0" smtClean="0"/>
              <a:t>(</a:t>
            </a:r>
            <a:r>
              <a:rPr lang="en-US" sz="1800" dirty="0" smtClean="0"/>
              <a:t>c) Punch and Oancea, 2014</a:t>
            </a:r>
            <a:endParaRPr lang="en-US" sz="1800" dirty="0"/>
          </a:p>
        </p:txBody>
      </p:sp>
    </p:spTree>
    <p:extLst>
      <p:ext uri="{BB962C8B-B14F-4D97-AF65-F5344CB8AC3E}">
        <p14:creationId xmlns:p14="http://schemas.microsoft.com/office/powerpoint/2010/main" val="2142036217"/>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solidFill>
                  <a:schemeClr val="accent6"/>
                </a:solidFill>
              </a:rPr>
              <a:t>Adolygiad</a:t>
            </a:r>
            <a:r>
              <a:rPr lang="en-GB" dirty="0" smtClean="0">
                <a:solidFill>
                  <a:schemeClr val="accent6"/>
                </a:solidFill>
              </a:rPr>
              <a:t> </a:t>
            </a:r>
            <a:r>
              <a:rPr lang="en-GB" dirty="0" err="1" smtClean="0">
                <a:solidFill>
                  <a:schemeClr val="accent6"/>
                </a:solidFill>
              </a:rPr>
              <a:t>Beirniadol</a:t>
            </a:r>
            <a:r>
              <a:rPr lang="en-GB" dirty="0" smtClean="0">
                <a:solidFill>
                  <a:schemeClr val="accent6"/>
                </a:solidFill>
              </a:rPr>
              <a:t> </a:t>
            </a:r>
            <a:br>
              <a:rPr lang="en-GB" dirty="0" smtClean="0">
                <a:solidFill>
                  <a:schemeClr val="accent6"/>
                </a:solidFill>
              </a:rPr>
            </a:br>
            <a:r>
              <a:rPr lang="en-GB" dirty="0" smtClean="0"/>
              <a:t>Critical Review of Literature </a:t>
            </a:r>
            <a:endParaRPr lang="en-GB" dirty="0"/>
          </a:p>
        </p:txBody>
      </p:sp>
      <p:sp>
        <p:nvSpPr>
          <p:cNvPr id="3" name="Content Placeholder 2"/>
          <p:cNvSpPr>
            <a:spLocks noGrp="1"/>
          </p:cNvSpPr>
          <p:nvPr>
            <p:ph idx="1"/>
          </p:nvPr>
        </p:nvSpPr>
        <p:spPr>
          <a:xfrm>
            <a:off x="1447800" y="1825625"/>
            <a:ext cx="9271000" cy="3965575"/>
          </a:xfrm>
        </p:spPr>
        <p:txBody>
          <a:bodyPr>
            <a:normAutofit/>
          </a:bodyPr>
          <a:lstStyle/>
          <a:p>
            <a:endParaRPr lang="en-GB" dirty="0" smtClean="0"/>
          </a:p>
          <a:p>
            <a:endParaRPr lang="en-GB" dirty="0"/>
          </a:p>
          <a:p>
            <a:endParaRPr lang="en-GB" dirty="0" smtClean="0"/>
          </a:p>
          <a:p>
            <a:pPr marL="0" indent="0">
              <a:buNone/>
            </a:pPr>
            <a:r>
              <a:rPr lang="en-GB" dirty="0" smtClean="0"/>
              <a:t>At Masters’ Level, provides the reader with a picture of the state of knowledge and of major questions in the subject. </a:t>
            </a:r>
          </a:p>
          <a:p>
            <a:pPr marL="0" indent="0">
              <a:buNone/>
            </a:pPr>
            <a:endParaRPr lang="en-GB" dirty="0"/>
          </a:p>
        </p:txBody>
      </p:sp>
    </p:spTree>
    <p:extLst>
      <p:ext uri="{BB962C8B-B14F-4D97-AF65-F5344CB8AC3E}">
        <p14:creationId xmlns:p14="http://schemas.microsoft.com/office/powerpoint/2010/main" val="2232587189"/>
      </p:ext>
    </p:extLst>
  </p:cSld>
  <p:clrMapOvr>
    <a:masterClrMapping/>
  </p:clrMapOvr>
  <p:transition spd="slow">
    <p:pull/>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smtClean="0">
                <a:solidFill>
                  <a:schemeClr val="accent6"/>
                </a:solidFill>
                <a:latin typeface="+mn-lt"/>
                <a:cs typeface="Arial"/>
              </a:rPr>
              <a:t>Bod </a:t>
            </a:r>
            <a:r>
              <a:rPr lang="en-US" dirty="0" err="1" smtClean="0">
                <a:solidFill>
                  <a:schemeClr val="accent6"/>
                </a:solidFill>
                <a:latin typeface="+mn-lt"/>
                <a:cs typeface="Arial"/>
              </a:rPr>
              <a:t>yn</a:t>
            </a:r>
            <a:r>
              <a:rPr lang="en-US" dirty="0" smtClean="0">
                <a:solidFill>
                  <a:schemeClr val="accent6"/>
                </a:solidFill>
                <a:latin typeface="+mn-lt"/>
                <a:cs typeface="Arial"/>
              </a:rPr>
              <a:t> </a:t>
            </a:r>
            <a:r>
              <a:rPr lang="en-US" dirty="0" err="1" smtClean="0">
                <a:solidFill>
                  <a:schemeClr val="accent6"/>
                </a:solidFill>
                <a:latin typeface="+mn-lt"/>
                <a:cs typeface="Arial"/>
              </a:rPr>
              <a:t>Feirniadol</a:t>
            </a:r>
            <a:r>
              <a:rPr lang="en-US" dirty="0" smtClean="0">
                <a:solidFill>
                  <a:schemeClr val="accent6"/>
                </a:solidFill>
                <a:latin typeface="+mn-lt"/>
                <a:cs typeface="Arial"/>
              </a:rPr>
              <a:t> </a:t>
            </a:r>
            <a:br>
              <a:rPr lang="en-US" dirty="0" smtClean="0">
                <a:solidFill>
                  <a:schemeClr val="accent6"/>
                </a:solidFill>
                <a:latin typeface="+mn-lt"/>
                <a:cs typeface="Arial"/>
              </a:rPr>
            </a:br>
            <a:r>
              <a:rPr lang="en-US" dirty="0" smtClean="0">
                <a:latin typeface="+mn-lt"/>
                <a:cs typeface="Arial"/>
              </a:rPr>
              <a:t>Being </a:t>
            </a:r>
            <a:r>
              <a:rPr lang="en-US" dirty="0">
                <a:latin typeface="+mn-lt"/>
                <a:cs typeface="Arial"/>
              </a:rPr>
              <a:t>C</a:t>
            </a:r>
            <a:r>
              <a:rPr lang="en-US" dirty="0" smtClean="0">
                <a:latin typeface="+mn-lt"/>
                <a:cs typeface="Arial"/>
              </a:rPr>
              <a:t>ritical</a:t>
            </a:r>
            <a:endParaRPr lang="en-US" dirty="0">
              <a:latin typeface="+mn-lt"/>
              <a:cs typeface="Arial"/>
            </a:endParaRPr>
          </a:p>
        </p:txBody>
      </p:sp>
      <p:sp>
        <p:nvSpPr>
          <p:cNvPr id="5" name="Content Placeholder 4"/>
          <p:cNvSpPr>
            <a:spLocks noGrp="1"/>
          </p:cNvSpPr>
          <p:nvPr>
            <p:ph idx="1"/>
          </p:nvPr>
        </p:nvSpPr>
        <p:spPr/>
        <p:txBody>
          <a:bodyPr>
            <a:noAutofit/>
          </a:bodyPr>
          <a:lstStyle/>
          <a:p>
            <a:pPr marL="0" indent="0">
              <a:buNone/>
            </a:pPr>
            <a:r>
              <a:rPr lang="en-US" sz="3200" dirty="0" smtClean="0">
                <a:cs typeface="Arial"/>
              </a:rPr>
              <a:t>Wallace </a:t>
            </a:r>
            <a:r>
              <a:rPr lang="en-US" sz="3200" dirty="0">
                <a:cs typeface="Arial"/>
              </a:rPr>
              <a:t>and Poulson (2003: 6) define being critical to mean:</a:t>
            </a:r>
            <a:endParaRPr lang="en-GB" sz="3200" dirty="0">
              <a:cs typeface="Arial"/>
            </a:endParaRPr>
          </a:p>
          <a:p>
            <a:pPr lvl="1" fontAlgn="base"/>
            <a:r>
              <a:rPr lang="en-US" sz="2800" dirty="0">
                <a:cs typeface="Arial"/>
              </a:rPr>
              <a:t>adopting an attitude of </a:t>
            </a:r>
            <a:r>
              <a:rPr lang="en-US" sz="2800" dirty="0" err="1">
                <a:cs typeface="Arial"/>
              </a:rPr>
              <a:t>scepticism</a:t>
            </a:r>
            <a:r>
              <a:rPr lang="en-US" sz="2800" dirty="0">
                <a:cs typeface="Arial"/>
              </a:rPr>
              <a:t> or reasoned doubt;</a:t>
            </a:r>
            <a:endParaRPr lang="en-GB" sz="2800" dirty="0">
              <a:cs typeface="Arial"/>
            </a:endParaRPr>
          </a:p>
          <a:p>
            <a:pPr lvl="1" fontAlgn="base"/>
            <a:r>
              <a:rPr lang="en-US" sz="2800" dirty="0">
                <a:cs typeface="Arial"/>
              </a:rPr>
              <a:t>habitually questioning the quality of claims to knowledge;</a:t>
            </a:r>
            <a:endParaRPr lang="en-GB" sz="2800" dirty="0">
              <a:cs typeface="Arial"/>
            </a:endParaRPr>
          </a:p>
          <a:p>
            <a:pPr lvl="1" fontAlgn="base"/>
            <a:r>
              <a:rPr lang="en-US" sz="2800" dirty="0">
                <a:cs typeface="Arial"/>
              </a:rPr>
              <a:t>scrutinizing claims to see how far they are convincing and consistent;</a:t>
            </a:r>
            <a:endParaRPr lang="en-GB" sz="2800" dirty="0">
              <a:cs typeface="Arial"/>
            </a:endParaRPr>
          </a:p>
          <a:p>
            <a:pPr lvl="1" fontAlgn="base"/>
            <a:r>
              <a:rPr lang="en-US" sz="2800" dirty="0">
                <a:cs typeface="Arial"/>
              </a:rPr>
              <a:t>respecting others as people at all times;</a:t>
            </a:r>
            <a:endParaRPr lang="en-GB" sz="2800" dirty="0">
              <a:cs typeface="Arial"/>
            </a:endParaRPr>
          </a:p>
          <a:p>
            <a:pPr lvl="1" fontAlgn="base"/>
            <a:r>
              <a:rPr lang="en-US" sz="2800" dirty="0">
                <a:cs typeface="Arial"/>
              </a:rPr>
              <a:t>being open-minded;</a:t>
            </a:r>
            <a:endParaRPr lang="en-GB" sz="2800" dirty="0">
              <a:cs typeface="Arial"/>
            </a:endParaRPr>
          </a:p>
          <a:p>
            <a:pPr lvl="1" fontAlgn="base"/>
            <a:r>
              <a:rPr lang="en-US" sz="2800" dirty="0">
                <a:cs typeface="Arial"/>
              </a:rPr>
              <a:t>being constructive.</a:t>
            </a:r>
            <a:endParaRPr lang="en-GB" sz="2800" dirty="0">
              <a:cs typeface="Arial"/>
            </a:endParaRPr>
          </a:p>
          <a:p>
            <a:pPr lvl="1"/>
            <a:endParaRPr lang="en-GB" sz="2800" dirty="0"/>
          </a:p>
        </p:txBody>
      </p:sp>
      <p:sp>
        <p:nvSpPr>
          <p:cNvPr id="4" name="Footer Placeholder 3"/>
          <p:cNvSpPr>
            <a:spLocks noGrp="1"/>
          </p:cNvSpPr>
          <p:nvPr>
            <p:ph type="ftr" sz="quarter" idx="11"/>
          </p:nvPr>
        </p:nvSpPr>
        <p:spPr/>
        <p:txBody>
          <a:bodyPr/>
          <a:lstStyle/>
          <a:p>
            <a:r>
              <a:rPr lang="en-US" dirty="0" smtClean="0"/>
              <a:t>(c) Punch and Oancea, 2014</a:t>
            </a:r>
            <a:endParaRPr lang="en-US" dirty="0"/>
          </a:p>
        </p:txBody>
      </p:sp>
    </p:spTree>
    <p:extLst>
      <p:ext uri="{BB962C8B-B14F-4D97-AF65-F5344CB8AC3E}">
        <p14:creationId xmlns:p14="http://schemas.microsoft.com/office/powerpoint/2010/main" val="907992089"/>
      </p:ext>
    </p:extLst>
  </p:cSld>
  <p:clrMapOvr>
    <a:masterClrMapping/>
  </p:clrMapOvr>
  <p:transition spd="slow">
    <p:pull/>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b="1" dirty="0" err="1" smtClean="0">
                <a:solidFill>
                  <a:schemeClr val="accent6"/>
                </a:solidFill>
              </a:rPr>
              <a:t>Problemau</a:t>
            </a:r>
            <a:r>
              <a:rPr lang="en-GB" b="1" dirty="0" smtClean="0">
                <a:solidFill>
                  <a:schemeClr val="accent6"/>
                </a:solidFill>
              </a:rPr>
              <a:t> </a:t>
            </a:r>
            <a:r>
              <a:rPr lang="en-GB" b="1" dirty="0" err="1">
                <a:solidFill>
                  <a:schemeClr val="accent6"/>
                </a:solidFill>
              </a:rPr>
              <a:t>P</a:t>
            </a:r>
            <a:r>
              <a:rPr lang="en-GB" b="1" dirty="0" err="1" smtClean="0">
                <a:solidFill>
                  <a:schemeClr val="accent6"/>
                </a:solidFill>
              </a:rPr>
              <a:t>osib</a:t>
            </a:r>
            <a:r>
              <a:rPr lang="en-GB" b="1" dirty="0" smtClean="0">
                <a:solidFill>
                  <a:schemeClr val="accent6"/>
                </a:solidFill>
              </a:rPr>
              <a:t> </a:t>
            </a:r>
            <a:r>
              <a:rPr lang="en-GB" b="1" dirty="0" err="1" smtClean="0">
                <a:solidFill>
                  <a:schemeClr val="accent6"/>
                </a:solidFill>
              </a:rPr>
              <a:t>gyda</a:t>
            </a:r>
            <a:r>
              <a:rPr lang="en-GB" b="1" dirty="0" smtClean="0">
                <a:solidFill>
                  <a:schemeClr val="accent6"/>
                </a:solidFill>
              </a:rPr>
              <a:t> Data </a:t>
            </a:r>
            <a:r>
              <a:rPr lang="en-GB" b="1" dirty="0" err="1">
                <a:solidFill>
                  <a:schemeClr val="accent6"/>
                </a:solidFill>
              </a:rPr>
              <a:t>E</a:t>
            </a:r>
            <a:r>
              <a:rPr lang="en-GB" b="1" dirty="0" err="1" smtClean="0">
                <a:solidFill>
                  <a:schemeClr val="accent6"/>
                </a:solidFill>
              </a:rPr>
              <a:t>ilradd</a:t>
            </a:r>
            <a:r>
              <a:rPr lang="en-GB" b="1" dirty="0" smtClean="0">
                <a:solidFill>
                  <a:schemeClr val="accent6"/>
                </a:solidFill>
              </a:rPr>
              <a:t/>
            </a:r>
            <a:br>
              <a:rPr lang="en-GB" b="1" dirty="0" smtClean="0">
                <a:solidFill>
                  <a:schemeClr val="accent6"/>
                </a:solidFill>
              </a:rPr>
            </a:br>
            <a:r>
              <a:rPr lang="en-GB" b="1" dirty="0" smtClean="0"/>
              <a:t>Problems with Secondary Source Data </a:t>
            </a:r>
            <a:endParaRPr lang="en-GB" b="1" dirty="0"/>
          </a:p>
        </p:txBody>
      </p:sp>
      <p:sp>
        <p:nvSpPr>
          <p:cNvPr id="8" name="Content Placeholder 7"/>
          <p:cNvSpPr>
            <a:spLocks noGrp="1"/>
          </p:cNvSpPr>
          <p:nvPr>
            <p:ph idx="1"/>
          </p:nvPr>
        </p:nvSpPr>
        <p:spPr>
          <a:xfrm>
            <a:off x="838200" y="1825624"/>
            <a:ext cx="10515600" cy="4661439"/>
          </a:xfrm>
        </p:spPr>
        <p:txBody>
          <a:bodyPr>
            <a:normAutofit lnSpcReduction="10000"/>
          </a:bodyPr>
          <a:lstStyle/>
          <a:p>
            <a:r>
              <a:rPr lang="en-GB" b="1" dirty="0" smtClean="0"/>
              <a:t>Validity and reliability </a:t>
            </a:r>
            <a:r>
              <a:rPr lang="en-GB" dirty="0" smtClean="0"/>
              <a:t>– validity is likely to vary from source to source e.g. census information is likely to be more valid and reliable than information from a personal diary. </a:t>
            </a:r>
          </a:p>
          <a:p>
            <a:r>
              <a:rPr lang="en-GB" b="1" dirty="0" smtClean="0"/>
              <a:t>Personal bias </a:t>
            </a:r>
            <a:r>
              <a:rPr lang="en-GB" dirty="0" smtClean="0"/>
              <a:t>– information from personal diaries, newspapers etc. may have the problem of personal bias as these writers are likely to exhibit less rigour and objectivity than perhaps a research report. </a:t>
            </a:r>
          </a:p>
          <a:p>
            <a:r>
              <a:rPr lang="en-GB" b="1" dirty="0" smtClean="0"/>
              <a:t>Availability of data </a:t>
            </a:r>
            <a:r>
              <a:rPr lang="en-GB" dirty="0" smtClean="0"/>
              <a:t>– check whether the data you think will be required is available to you. </a:t>
            </a:r>
          </a:p>
          <a:p>
            <a:r>
              <a:rPr lang="en-GB" b="1" dirty="0" smtClean="0"/>
              <a:t>Format</a:t>
            </a:r>
            <a:r>
              <a:rPr lang="en-GB" dirty="0" smtClean="0"/>
              <a:t> – check whether data is available in the required format e.g. do your categories for age match the data available?</a:t>
            </a:r>
          </a:p>
          <a:p>
            <a:pPr marL="0" indent="0" algn="r">
              <a:buNone/>
            </a:pPr>
            <a:r>
              <a:rPr lang="en-GB" i="1" dirty="0" smtClean="0"/>
              <a:t>From Ross and Mathews, 2010 </a:t>
            </a:r>
            <a:endParaRPr lang="en-GB" i="1" dirty="0"/>
          </a:p>
        </p:txBody>
      </p:sp>
    </p:spTree>
    <p:extLst>
      <p:ext uri="{BB962C8B-B14F-4D97-AF65-F5344CB8AC3E}">
        <p14:creationId xmlns:p14="http://schemas.microsoft.com/office/powerpoint/2010/main" val="2105972046"/>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anim calcmode="lin" valueType="num">
                                      <p:cBhvr additive="base">
                                        <p:cTn id="19"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xEl>
                                              <p:pRg st="3" end="3"/>
                                            </p:txEl>
                                          </p:spTgt>
                                        </p:tgtEl>
                                        <p:attrNameLst>
                                          <p:attrName>style.visibility</p:attrName>
                                        </p:attrNameLst>
                                      </p:cBhvr>
                                      <p:to>
                                        <p:strVal val="visible"/>
                                      </p:to>
                                    </p:set>
                                    <p:anim calcmode="lin" valueType="num">
                                      <p:cBhvr additive="base">
                                        <p:cTn id="25"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xEl>
                                              <p:pRg st="4" end="4"/>
                                            </p:txEl>
                                          </p:spTgt>
                                        </p:tgtEl>
                                        <p:attrNameLst>
                                          <p:attrName>style.visibility</p:attrName>
                                        </p:attrNameLst>
                                      </p:cBhvr>
                                      <p:to>
                                        <p:strVal val="visible"/>
                                      </p:to>
                                    </p:set>
                                    <p:anim calcmode="lin" valueType="num">
                                      <p:cBhvr additive="base">
                                        <p:cTn id="31"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dirty="0" smtClean="0">
                <a:latin typeface="Arial"/>
                <a:cs typeface="Arial"/>
              </a:rPr>
              <a:t>Literature review DOs</a:t>
            </a:r>
            <a:endParaRPr lang="en-US" sz="3600" dirty="0">
              <a:latin typeface="Arial"/>
              <a:cs typeface="Arial"/>
            </a:endParaRPr>
          </a:p>
        </p:txBody>
      </p:sp>
      <p:sp>
        <p:nvSpPr>
          <p:cNvPr id="3" name="Content Placeholder 2"/>
          <p:cNvSpPr>
            <a:spLocks noGrp="1"/>
          </p:cNvSpPr>
          <p:nvPr>
            <p:ph sz="half" idx="1"/>
          </p:nvPr>
        </p:nvSpPr>
        <p:spPr>
          <a:xfrm>
            <a:off x="838200" y="1825624"/>
            <a:ext cx="5181600" cy="4780127"/>
          </a:xfrm>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r>
              <a:rPr lang="en-US" dirty="0" err="1"/>
              <a:t>Ffocws</a:t>
            </a:r>
            <a:r>
              <a:rPr lang="en-US" dirty="0"/>
              <a:t> </a:t>
            </a:r>
          </a:p>
          <a:p>
            <a:r>
              <a:rPr lang="en-US" dirty="0" err="1"/>
              <a:t>Strwythur</a:t>
            </a:r>
            <a:r>
              <a:rPr lang="en-US" dirty="0"/>
              <a:t> </a:t>
            </a:r>
            <a:r>
              <a:rPr lang="en-US" dirty="0" err="1"/>
              <a:t>clir</a:t>
            </a:r>
            <a:endParaRPr lang="en-US" dirty="0"/>
          </a:p>
          <a:p>
            <a:r>
              <a:rPr lang="en-US" dirty="0" err="1"/>
              <a:t>Byddwch</a:t>
            </a:r>
            <a:r>
              <a:rPr lang="en-US" dirty="0"/>
              <a:t> </a:t>
            </a:r>
            <a:r>
              <a:rPr lang="en-US" dirty="0" err="1"/>
              <a:t>yn</a:t>
            </a:r>
            <a:r>
              <a:rPr lang="en-US" dirty="0"/>
              <a:t> </a:t>
            </a:r>
            <a:r>
              <a:rPr lang="en-US" dirty="0" err="1"/>
              <a:t>feirniadol</a:t>
            </a:r>
            <a:endParaRPr lang="en-US" dirty="0"/>
          </a:p>
          <a:p>
            <a:r>
              <a:rPr lang="en-US" dirty="0" err="1"/>
              <a:t>Cyfeirnodi</a:t>
            </a:r>
            <a:r>
              <a:rPr lang="en-US" dirty="0"/>
              <a:t> </a:t>
            </a:r>
            <a:r>
              <a:rPr lang="en-US" dirty="0" err="1"/>
              <a:t>yn</a:t>
            </a:r>
            <a:r>
              <a:rPr lang="en-US" dirty="0"/>
              <a:t> </a:t>
            </a:r>
            <a:r>
              <a:rPr lang="en-US" dirty="0" err="1"/>
              <a:t>gywir</a:t>
            </a:r>
            <a:endParaRPr lang="en-US" dirty="0"/>
          </a:p>
          <a:p>
            <a:r>
              <a:rPr lang="en-US" dirty="0" err="1"/>
              <a:t>Mynegwch</a:t>
            </a:r>
            <a:r>
              <a:rPr lang="en-US" dirty="0"/>
              <a:t> </a:t>
            </a:r>
            <a:r>
              <a:rPr lang="en-US" dirty="0" err="1"/>
              <a:t>eich</a:t>
            </a:r>
            <a:r>
              <a:rPr lang="en-US" dirty="0"/>
              <a:t> </a:t>
            </a:r>
            <a:r>
              <a:rPr lang="en-US" dirty="0" err="1"/>
              <a:t>hun</a:t>
            </a:r>
            <a:r>
              <a:rPr lang="en-US" dirty="0"/>
              <a:t> </a:t>
            </a:r>
            <a:r>
              <a:rPr lang="en-US" dirty="0" err="1"/>
              <a:t>yn</a:t>
            </a:r>
            <a:r>
              <a:rPr lang="en-US" dirty="0"/>
              <a:t> </a:t>
            </a:r>
            <a:r>
              <a:rPr lang="en-US" dirty="0" err="1"/>
              <a:t>glir</a:t>
            </a:r>
            <a:endParaRPr lang="en-US" dirty="0"/>
          </a:p>
          <a:p>
            <a:r>
              <a:rPr lang="en-US" dirty="0" err="1"/>
              <a:t>Ysgrifennwch</a:t>
            </a:r>
            <a:r>
              <a:rPr lang="en-US" dirty="0"/>
              <a:t> </a:t>
            </a:r>
            <a:r>
              <a:rPr lang="en-US" dirty="0" err="1"/>
              <a:t>mewn</a:t>
            </a:r>
            <a:r>
              <a:rPr lang="en-US" dirty="0"/>
              <a:t> </a:t>
            </a:r>
            <a:r>
              <a:rPr lang="en-US" dirty="0" err="1"/>
              <a:t>ffordd</a:t>
            </a:r>
            <a:r>
              <a:rPr lang="en-US" dirty="0"/>
              <a:t> </a:t>
            </a:r>
            <a:r>
              <a:rPr lang="en-US" dirty="0" err="1"/>
              <a:t>sy’n</a:t>
            </a:r>
            <a:r>
              <a:rPr lang="en-US" dirty="0"/>
              <a:t> </a:t>
            </a:r>
            <a:r>
              <a:rPr lang="en-US" dirty="0" err="1"/>
              <a:t>rhwydd</a:t>
            </a:r>
            <a:r>
              <a:rPr lang="en-US" dirty="0"/>
              <a:t> </a:t>
            </a:r>
            <a:r>
              <a:rPr lang="en-US" dirty="0" err="1"/>
              <a:t>i’w</a:t>
            </a:r>
            <a:r>
              <a:rPr lang="en-US" dirty="0"/>
              <a:t> </a:t>
            </a:r>
            <a:r>
              <a:rPr lang="en-US" dirty="0" err="1"/>
              <a:t>ddeall</a:t>
            </a:r>
            <a:endParaRPr lang="en-US" dirty="0"/>
          </a:p>
          <a:p>
            <a:r>
              <a:rPr lang="en-US" dirty="0" err="1"/>
              <a:t>Byddwch</a:t>
            </a:r>
            <a:r>
              <a:rPr lang="en-US" dirty="0"/>
              <a:t> </a:t>
            </a:r>
            <a:r>
              <a:rPr lang="en-US" dirty="0" err="1"/>
              <a:t>yn</a:t>
            </a:r>
            <a:r>
              <a:rPr lang="en-US" dirty="0"/>
              <a:t> </a:t>
            </a:r>
            <a:r>
              <a:rPr lang="en-US" dirty="0" err="1"/>
              <a:t>wybodus</a:t>
            </a:r>
            <a:endParaRPr lang="en-US" dirty="0"/>
          </a:p>
          <a:p>
            <a:r>
              <a:rPr lang="en-US" dirty="0" err="1"/>
              <a:t>Cadwch</a:t>
            </a:r>
            <a:r>
              <a:rPr lang="en-US" dirty="0"/>
              <a:t> </a:t>
            </a:r>
            <a:r>
              <a:rPr lang="en-US" dirty="0" err="1"/>
              <a:t>yr</a:t>
            </a:r>
            <a:r>
              <a:rPr lang="en-US" dirty="0"/>
              <a:t> </a:t>
            </a:r>
            <a:r>
              <a:rPr lang="en-US" dirty="0" err="1"/>
              <a:t>adolygiad</a:t>
            </a:r>
            <a:r>
              <a:rPr lang="en-US" dirty="0"/>
              <a:t> </a:t>
            </a:r>
            <a:r>
              <a:rPr lang="en-US" dirty="0" err="1"/>
              <a:t>yn</a:t>
            </a:r>
            <a:r>
              <a:rPr lang="en-US" dirty="0"/>
              <a:t> </a:t>
            </a:r>
            <a:r>
              <a:rPr lang="en-US" dirty="0" err="1"/>
              <a:t>gytbwys</a:t>
            </a:r>
            <a:endParaRPr lang="en-US" dirty="0"/>
          </a:p>
          <a:p>
            <a:pPr marL="0" indent="0">
              <a:buNone/>
            </a:pPr>
            <a:endParaRPr lang="en-US" dirty="0" smtClean="0"/>
          </a:p>
          <a:p>
            <a:pPr marL="0" indent="0" algn="r">
              <a:buNone/>
            </a:pPr>
            <a:r>
              <a:rPr lang="en-US" sz="2200" dirty="0">
                <a:cs typeface="Arial"/>
              </a:rPr>
              <a:t>(</a:t>
            </a:r>
            <a:r>
              <a:rPr lang="en-US" sz="2200" dirty="0" err="1" smtClean="0">
                <a:cs typeface="Arial"/>
              </a:rPr>
              <a:t>addaswyd</a:t>
            </a:r>
            <a:r>
              <a:rPr lang="en-US" sz="2200" dirty="0" smtClean="0">
                <a:cs typeface="Arial"/>
              </a:rPr>
              <a:t> o </a:t>
            </a:r>
            <a:r>
              <a:rPr lang="en-US" sz="2200" dirty="0">
                <a:cs typeface="Arial"/>
              </a:rPr>
              <a:t>Wallace and Poulson, 2003: 27–8) </a:t>
            </a:r>
            <a:endParaRPr lang="en-GB" sz="2200" dirty="0">
              <a:cs typeface="Arial"/>
            </a:endParaRPr>
          </a:p>
          <a:p>
            <a:endParaRPr lang="en-US" dirty="0"/>
          </a:p>
          <a:p>
            <a:endParaRPr lang="en-US" dirty="0" smtClean="0"/>
          </a:p>
          <a:p>
            <a:endParaRPr lang="en-US" dirty="0"/>
          </a:p>
        </p:txBody>
      </p:sp>
      <p:sp>
        <p:nvSpPr>
          <p:cNvPr id="5" name="Content Placeholder 4"/>
          <p:cNvSpPr>
            <a:spLocks noGrp="1"/>
          </p:cNvSpPr>
          <p:nvPr>
            <p:ph sz="half" idx="2"/>
          </p:nvPr>
        </p:nvSpPr>
        <p:spPr>
          <a:xfrm>
            <a:off x="6172200" y="1825625"/>
            <a:ext cx="5181600" cy="4748596"/>
          </a:xfrm>
        </p:spPr>
        <p:style>
          <a:lnRef idx="2">
            <a:schemeClr val="dk1"/>
          </a:lnRef>
          <a:fillRef idx="1">
            <a:schemeClr val="lt1"/>
          </a:fillRef>
          <a:effectRef idx="0">
            <a:schemeClr val="dk1"/>
          </a:effectRef>
          <a:fontRef idx="minor">
            <a:schemeClr val="dk1"/>
          </a:fontRef>
        </p:style>
        <p:txBody>
          <a:bodyPr>
            <a:normAutofit fontScale="92500" lnSpcReduction="10000"/>
          </a:bodyPr>
          <a:lstStyle/>
          <a:p>
            <a:r>
              <a:rPr lang="en-US" dirty="0">
                <a:cs typeface="Arial"/>
              </a:rPr>
              <a:t>Stay focused</a:t>
            </a:r>
          </a:p>
          <a:p>
            <a:r>
              <a:rPr lang="en-US" dirty="0">
                <a:cs typeface="Arial"/>
              </a:rPr>
              <a:t>Have a clear </a:t>
            </a:r>
            <a:r>
              <a:rPr lang="en-US" dirty="0" smtClean="0">
                <a:cs typeface="Arial"/>
              </a:rPr>
              <a:t>structure</a:t>
            </a:r>
            <a:endParaRPr lang="en-US" dirty="0">
              <a:cs typeface="Arial"/>
            </a:endParaRPr>
          </a:p>
          <a:p>
            <a:r>
              <a:rPr lang="en-US" dirty="0">
                <a:cs typeface="Arial"/>
              </a:rPr>
              <a:t>Be critical</a:t>
            </a:r>
          </a:p>
          <a:p>
            <a:r>
              <a:rPr lang="en-US" dirty="0">
                <a:cs typeface="Arial"/>
              </a:rPr>
              <a:t>Reference literature accurately</a:t>
            </a:r>
          </a:p>
          <a:p>
            <a:r>
              <a:rPr lang="en-US" dirty="0">
                <a:cs typeface="Arial"/>
              </a:rPr>
              <a:t>Express yourself clearly </a:t>
            </a:r>
          </a:p>
          <a:p>
            <a:r>
              <a:rPr lang="en-US" dirty="0">
                <a:cs typeface="Arial"/>
              </a:rPr>
              <a:t>Write in reader-friendly form</a:t>
            </a:r>
          </a:p>
          <a:p>
            <a:r>
              <a:rPr lang="en-US" dirty="0">
                <a:cs typeface="Arial"/>
              </a:rPr>
              <a:t>Be informative </a:t>
            </a:r>
          </a:p>
          <a:p>
            <a:r>
              <a:rPr lang="en-US" dirty="0">
                <a:cs typeface="Arial"/>
              </a:rPr>
              <a:t>Keep the review </a:t>
            </a:r>
            <a:r>
              <a:rPr lang="en-US" dirty="0" smtClean="0">
                <a:cs typeface="Arial"/>
              </a:rPr>
              <a:t>balanced</a:t>
            </a:r>
          </a:p>
          <a:p>
            <a:endParaRPr lang="en-US" dirty="0">
              <a:cs typeface="Arial"/>
            </a:endParaRPr>
          </a:p>
          <a:p>
            <a:pPr marL="0" indent="0" algn="r">
              <a:buNone/>
            </a:pPr>
            <a:r>
              <a:rPr lang="en-US" sz="2000" dirty="0">
                <a:cs typeface="Arial"/>
              </a:rPr>
              <a:t>(adapted from Wallace and Poulson, 2003: 27–8) </a:t>
            </a:r>
            <a:endParaRPr lang="en-GB" sz="2000" dirty="0">
              <a:cs typeface="Arial"/>
            </a:endParaRPr>
          </a:p>
          <a:p>
            <a:endParaRPr lang="en-US" dirty="0"/>
          </a:p>
          <a:p>
            <a:endParaRPr lang="en-GB" dirty="0"/>
          </a:p>
        </p:txBody>
      </p:sp>
      <p:sp>
        <p:nvSpPr>
          <p:cNvPr id="4" name="Footer Placeholder 3"/>
          <p:cNvSpPr>
            <a:spLocks noGrp="1"/>
          </p:cNvSpPr>
          <p:nvPr>
            <p:ph type="ftr" sz="quarter" idx="11"/>
          </p:nvPr>
        </p:nvSpPr>
        <p:spPr/>
        <p:txBody>
          <a:bodyPr/>
          <a:lstStyle/>
          <a:p>
            <a:r>
              <a:rPr lang="en-US" dirty="0" smtClean="0"/>
              <a:t>(c) Punch and Oancea, 2014</a:t>
            </a:r>
            <a:endParaRPr lang="en-US" dirty="0"/>
          </a:p>
        </p:txBody>
      </p:sp>
    </p:spTree>
    <p:extLst>
      <p:ext uri="{BB962C8B-B14F-4D97-AF65-F5344CB8AC3E}">
        <p14:creationId xmlns:p14="http://schemas.microsoft.com/office/powerpoint/2010/main" val="3599205437"/>
      </p:ext>
    </p:extLst>
  </p:cSld>
  <p:clrMapOvr>
    <a:masterClrMapping/>
  </p:clrMapOvr>
  <p:transition spd="slow">
    <p:pull/>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50875"/>
          </a:xfrm>
        </p:spPr>
        <p:txBody>
          <a:bodyPr>
            <a:normAutofit/>
          </a:bodyPr>
          <a:lstStyle/>
          <a:p>
            <a:pPr algn="ctr"/>
            <a:r>
              <a:rPr lang="en-US" sz="3600" dirty="0" smtClean="0">
                <a:latin typeface="Arial"/>
                <a:cs typeface="Arial"/>
              </a:rPr>
              <a:t>Literature review DON’Ts</a:t>
            </a:r>
            <a:endParaRPr lang="en-US" sz="3600" dirty="0">
              <a:latin typeface="Arial"/>
              <a:cs typeface="Arial"/>
            </a:endParaRPr>
          </a:p>
        </p:txBody>
      </p:sp>
      <p:sp>
        <p:nvSpPr>
          <p:cNvPr id="3" name="Content Placeholder 2"/>
          <p:cNvSpPr>
            <a:spLocks noGrp="1"/>
          </p:cNvSpPr>
          <p:nvPr>
            <p:ph sz="half" idx="1"/>
          </p:nvPr>
        </p:nvSpPr>
        <p:spPr>
          <a:xfrm>
            <a:off x="838200" y="1346200"/>
            <a:ext cx="5181600" cy="5375275"/>
          </a:xfrm>
        </p:spPr>
        <p:style>
          <a:lnRef idx="2">
            <a:schemeClr val="accent6"/>
          </a:lnRef>
          <a:fillRef idx="1">
            <a:schemeClr val="lt1"/>
          </a:fillRef>
          <a:effectRef idx="0">
            <a:schemeClr val="accent6"/>
          </a:effectRef>
          <a:fontRef idx="minor">
            <a:schemeClr val="dk1"/>
          </a:fontRef>
        </p:style>
        <p:txBody>
          <a:bodyPr>
            <a:noAutofit/>
          </a:bodyPr>
          <a:lstStyle/>
          <a:p>
            <a:pPr>
              <a:lnSpc>
                <a:spcPct val="90000"/>
              </a:lnSpc>
            </a:pPr>
            <a:endParaRPr lang="en-US" sz="2400" dirty="0" smtClean="0">
              <a:cs typeface="Arial"/>
            </a:endParaRPr>
          </a:p>
          <a:p>
            <a:pPr>
              <a:lnSpc>
                <a:spcPct val="90000"/>
              </a:lnSpc>
            </a:pPr>
            <a:r>
              <a:rPr lang="en-US" sz="2400" dirty="0" smtClean="0">
                <a:cs typeface="Arial"/>
              </a:rPr>
              <a:t>Dim </a:t>
            </a:r>
            <a:r>
              <a:rPr lang="en-US" sz="2400" dirty="0" err="1" smtClean="0">
                <a:cs typeface="Arial"/>
              </a:rPr>
              <a:t>esboniad</a:t>
            </a:r>
            <a:r>
              <a:rPr lang="en-US" sz="2400" dirty="0" smtClean="0">
                <a:cs typeface="Arial"/>
              </a:rPr>
              <a:t> </a:t>
            </a:r>
            <a:r>
              <a:rPr lang="en-US" sz="2400" dirty="0" err="1" smtClean="0">
                <a:cs typeface="Arial"/>
              </a:rPr>
              <a:t>o’r</a:t>
            </a:r>
            <a:r>
              <a:rPr lang="en-US" sz="2400" dirty="0" smtClean="0">
                <a:cs typeface="Arial"/>
              </a:rPr>
              <a:t> </a:t>
            </a:r>
            <a:r>
              <a:rPr lang="en-US" sz="2400" dirty="0" err="1" smtClean="0">
                <a:cs typeface="Arial"/>
              </a:rPr>
              <a:t>rheswm</a:t>
            </a:r>
            <a:r>
              <a:rPr lang="en-US" sz="2400" dirty="0" smtClean="0">
                <a:cs typeface="Arial"/>
              </a:rPr>
              <a:t> am </a:t>
            </a:r>
            <a:r>
              <a:rPr lang="en-US" sz="2400" dirty="0" err="1" smtClean="0">
                <a:cs typeface="Arial"/>
              </a:rPr>
              <a:t>ddewis</a:t>
            </a:r>
            <a:r>
              <a:rPr lang="en-US" sz="2400" dirty="0" smtClean="0">
                <a:cs typeface="Arial"/>
              </a:rPr>
              <a:t> y </a:t>
            </a:r>
            <a:r>
              <a:rPr lang="en-US" sz="2400" dirty="0" err="1" smtClean="0">
                <a:cs typeface="Arial"/>
              </a:rPr>
              <a:t>llenyddiaeth</a:t>
            </a:r>
            <a:r>
              <a:rPr lang="en-US" sz="2400" dirty="0" smtClean="0">
                <a:cs typeface="Arial"/>
              </a:rPr>
              <a:t> a </a:t>
            </a:r>
            <a:r>
              <a:rPr lang="en-US" sz="2400" dirty="0" err="1" smtClean="0">
                <a:cs typeface="Arial"/>
              </a:rPr>
              <a:t>adolygwyd</a:t>
            </a:r>
            <a:endParaRPr lang="en-US" sz="2400" dirty="0" smtClean="0">
              <a:cs typeface="Arial"/>
            </a:endParaRPr>
          </a:p>
          <a:p>
            <a:pPr>
              <a:lnSpc>
                <a:spcPct val="90000"/>
              </a:lnSpc>
            </a:pPr>
            <a:r>
              <a:rPr lang="en-US" sz="2400" dirty="0" err="1" smtClean="0">
                <a:cs typeface="Arial"/>
              </a:rPr>
              <a:t>Rhoi</a:t>
            </a:r>
            <a:r>
              <a:rPr lang="en-US" sz="2400" dirty="0" smtClean="0">
                <a:cs typeface="Arial"/>
              </a:rPr>
              <a:t> </a:t>
            </a:r>
            <a:r>
              <a:rPr lang="en-US" sz="2400" dirty="0" err="1" smtClean="0">
                <a:cs typeface="Arial"/>
              </a:rPr>
              <a:t>mewn</a:t>
            </a:r>
            <a:r>
              <a:rPr lang="en-US" sz="2400" dirty="0" smtClean="0">
                <a:cs typeface="Arial"/>
              </a:rPr>
              <a:t> </a:t>
            </a:r>
            <a:r>
              <a:rPr lang="en-US" sz="2400" dirty="0" err="1" smtClean="0">
                <a:cs typeface="Arial"/>
              </a:rPr>
              <a:t>I’r</a:t>
            </a:r>
            <a:r>
              <a:rPr lang="en-US" sz="2400" dirty="0" smtClean="0">
                <a:cs typeface="Arial"/>
              </a:rPr>
              <a:t> </a:t>
            </a:r>
            <a:r>
              <a:rPr lang="en-US" sz="2400" dirty="0" err="1" smtClean="0">
                <a:cs typeface="Arial"/>
              </a:rPr>
              <a:t>temptasiwn</a:t>
            </a:r>
            <a:r>
              <a:rPr lang="en-US" sz="2400" dirty="0" smtClean="0">
                <a:cs typeface="Arial"/>
              </a:rPr>
              <a:t> I </a:t>
            </a:r>
            <a:r>
              <a:rPr lang="en-US" sz="2400" dirty="0" err="1" smtClean="0">
                <a:cs typeface="Arial"/>
              </a:rPr>
              <a:t>ysgrifennu</a:t>
            </a:r>
            <a:r>
              <a:rPr lang="en-US" sz="2400" dirty="0" smtClean="0">
                <a:cs typeface="Arial"/>
              </a:rPr>
              <a:t> am </a:t>
            </a:r>
            <a:r>
              <a:rPr lang="en-US" sz="2400" dirty="0" err="1" smtClean="0">
                <a:cs typeface="Arial"/>
              </a:rPr>
              <a:t>bopeth</a:t>
            </a:r>
            <a:r>
              <a:rPr lang="en-US" sz="2400" dirty="0" smtClean="0">
                <a:cs typeface="Arial"/>
              </a:rPr>
              <a:t> </a:t>
            </a:r>
            <a:r>
              <a:rPr lang="en-US" sz="2400" dirty="0" err="1" smtClean="0">
                <a:cs typeface="Arial"/>
              </a:rPr>
              <a:t>rydych</a:t>
            </a:r>
            <a:r>
              <a:rPr lang="en-US" sz="2400" dirty="0" smtClean="0">
                <a:cs typeface="Arial"/>
              </a:rPr>
              <a:t> </a:t>
            </a:r>
            <a:r>
              <a:rPr lang="en-US" sz="2400" dirty="0" err="1" smtClean="0">
                <a:cs typeface="Arial"/>
              </a:rPr>
              <a:t>wedi</a:t>
            </a:r>
            <a:r>
              <a:rPr lang="en-US" sz="2400" dirty="0" smtClean="0">
                <a:cs typeface="Arial"/>
              </a:rPr>
              <a:t> </a:t>
            </a:r>
            <a:r>
              <a:rPr lang="en-US" sz="2400" dirty="0" err="1" smtClean="0">
                <a:cs typeface="Arial"/>
              </a:rPr>
              <a:t>darllen</a:t>
            </a:r>
            <a:endParaRPr lang="en-US" sz="2400" dirty="0" smtClean="0">
              <a:cs typeface="Arial"/>
            </a:endParaRPr>
          </a:p>
          <a:p>
            <a:pPr>
              <a:lnSpc>
                <a:spcPct val="90000"/>
              </a:lnSpc>
            </a:pPr>
            <a:r>
              <a:rPr lang="en-US" sz="2400" dirty="0" err="1" smtClean="0">
                <a:cs typeface="Arial"/>
              </a:rPr>
              <a:t>Honni</a:t>
            </a:r>
            <a:r>
              <a:rPr lang="en-US" sz="2400" dirty="0" smtClean="0">
                <a:cs typeface="Arial"/>
              </a:rPr>
              <a:t> </a:t>
            </a:r>
            <a:r>
              <a:rPr lang="en-US" sz="2400" dirty="0" err="1" smtClean="0">
                <a:cs typeface="Arial"/>
              </a:rPr>
              <a:t>fod</a:t>
            </a:r>
            <a:r>
              <a:rPr lang="en-US" sz="2400" dirty="0" smtClean="0">
                <a:cs typeface="Arial"/>
              </a:rPr>
              <a:t> </a:t>
            </a:r>
            <a:r>
              <a:rPr lang="en-US" sz="2400" dirty="0" err="1" smtClean="0">
                <a:cs typeface="Arial"/>
              </a:rPr>
              <a:t>yna</a:t>
            </a:r>
            <a:r>
              <a:rPr lang="en-US" sz="2400" dirty="0" smtClean="0">
                <a:cs typeface="Arial"/>
              </a:rPr>
              <a:t> </a:t>
            </a:r>
            <a:r>
              <a:rPr lang="en-US" sz="2400" dirty="0" err="1" smtClean="0">
                <a:cs typeface="Arial"/>
              </a:rPr>
              <a:t>ddim</a:t>
            </a:r>
            <a:r>
              <a:rPr lang="en-US" sz="2400" dirty="0" smtClean="0">
                <a:cs typeface="Arial"/>
              </a:rPr>
              <a:t> </a:t>
            </a:r>
            <a:r>
              <a:rPr lang="en-US" sz="2400" dirty="0" err="1" smtClean="0">
                <a:cs typeface="Arial"/>
              </a:rPr>
              <a:t>llenyddiaeth</a:t>
            </a:r>
            <a:r>
              <a:rPr lang="en-US" sz="2400" dirty="0" smtClean="0">
                <a:cs typeface="Arial"/>
              </a:rPr>
              <a:t> </a:t>
            </a:r>
            <a:r>
              <a:rPr lang="en-US" sz="2400" dirty="0" err="1" smtClean="0">
                <a:cs typeface="Arial"/>
              </a:rPr>
              <a:t>perthnasol</a:t>
            </a:r>
            <a:r>
              <a:rPr lang="en-US" sz="2400" dirty="0" smtClean="0">
                <a:cs typeface="Arial"/>
              </a:rPr>
              <a:t> </a:t>
            </a:r>
            <a:r>
              <a:rPr lang="en-US" sz="2400" dirty="0" err="1" smtClean="0">
                <a:cs typeface="Arial"/>
              </a:rPr>
              <a:t>I’ch</a:t>
            </a:r>
            <a:r>
              <a:rPr lang="en-US" sz="2400" dirty="0" smtClean="0">
                <a:cs typeface="Arial"/>
              </a:rPr>
              <a:t> </a:t>
            </a:r>
            <a:r>
              <a:rPr lang="en-US" sz="2400" dirty="0" err="1" smtClean="0">
                <a:cs typeface="Arial"/>
              </a:rPr>
              <a:t>cwesitwn</a:t>
            </a:r>
            <a:r>
              <a:rPr lang="en-US" sz="2400" dirty="0" smtClean="0">
                <a:cs typeface="Arial"/>
              </a:rPr>
              <a:t> </a:t>
            </a:r>
            <a:r>
              <a:rPr lang="en-US" sz="2400" dirty="0" err="1" smtClean="0">
                <a:cs typeface="Arial"/>
              </a:rPr>
              <a:t>ymchwil</a:t>
            </a:r>
            <a:endParaRPr lang="en-US" sz="2400" dirty="0" smtClean="0">
              <a:cs typeface="Arial"/>
            </a:endParaRPr>
          </a:p>
          <a:p>
            <a:pPr>
              <a:lnSpc>
                <a:spcPct val="90000"/>
              </a:lnSpc>
            </a:pPr>
            <a:r>
              <a:rPr lang="en-US" sz="2400" dirty="0" err="1" smtClean="0">
                <a:cs typeface="Arial"/>
              </a:rPr>
              <a:t>Defnyddio</a:t>
            </a:r>
            <a:r>
              <a:rPr lang="en-US" sz="2400" dirty="0" smtClean="0">
                <a:cs typeface="Arial"/>
              </a:rPr>
              <a:t> </a:t>
            </a:r>
            <a:r>
              <a:rPr lang="en-US" sz="2400" dirty="0" err="1" smtClean="0">
                <a:cs typeface="Arial"/>
              </a:rPr>
              <a:t>gormod</a:t>
            </a:r>
            <a:r>
              <a:rPr lang="en-US" sz="2400" dirty="0" smtClean="0">
                <a:cs typeface="Arial"/>
              </a:rPr>
              <a:t> o </a:t>
            </a:r>
            <a:r>
              <a:rPr lang="en-US" sz="2400" dirty="0" err="1" smtClean="0">
                <a:cs typeface="Arial"/>
              </a:rPr>
              <a:t>ddyfniadau</a:t>
            </a:r>
            <a:endParaRPr lang="en-US" sz="2400" dirty="0" smtClean="0">
              <a:cs typeface="Arial"/>
            </a:endParaRPr>
          </a:p>
          <a:p>
            <a:pPr>
              <a:lnSpc>
                <a:spcPct val="90000"/>
              </a:lnSpc>
            </a:pPr>
            <a:r>
              <a:rPr lang="en-US" sz="2400" dirty="0" err="1" smtClean="0">
                <a:cs typeface="Arial"/>
              </a:rPr>
              <a:t>Dibynnu</a:t>
            </a:r>
            <a:r>
              <a:rPr lang="en-US" sz="2400" dirty="0" smtClean="0">
                <a:cs typeface="Arial"/>
              </a:rPr>
              <a:t> </a:t>
            </a:r>
            <a:r>
              <a:rPr lang="en-US" sz="2400" dirty="0" err="1" smtClean="0">
                <a:cs typeface="Arial"/>
              </a:rPr>
              <a:t>ar</a:t>
            </a:r>
            <a:r>
              <a:rPr lang="en-US" sz="2400" dirty="0" smtClean="0">
                <a:cs typeface="Arial"/>
              </a:rPr>
              <a:t> </a:t>
            </a:r>
            <a:r>
              <a:rPr lang="en-US" sz="2400" dirty="0" err="1" smtClean="0">
                <a:cs typeface="Arial"/>
              </a:rPr>
              <a:t>ffynonellau</a:t>
            </a:r>
            <a:r>
              <a:rPr lang="en-US" sz="2400" dirty="0" smtClean="0">
                <a:cs typeface="Arial"/>
              </a:rPr>
              <a:t> </a:t>
            </a:r>
            <a:r>
              <a:rPr lang="en-US" sz="2400" dirty="0" err="1" smtClean="0">
                <a:cs typeface="Arial"/>
              </a:rPr>
              <a:t>eilreadd</a:t>
            </a:r>
            <a:endParaRPr lang="en-US" sz="2400" dirty="0" smtClean="0">
              <a:cs typeface="Arial"/>
            </a:endParaRPr>
          </a:p>
          <a:p>
            <a:pPr>
              <a:lnSpc>
                <a:spcPct val="90000"/>
              </a:lnSpc>
            </a:pPr>
            <a:r>
              <a:rPr lang="en-US" sz="2400" dirty="0" err="1" smtClean="0">
                <a:cs typeface="Arial"/>
              </a:rPr>
              <a:t>Anwybyddu</a:t>
            </a:r>
            <a:r>
              <a:rPr lang="en-US" sz="2400" dirty="0" smtClean="0">
                <a:cs typeface="Arial"/>
              </a:rPr>
              <a:t> </a:t>
            </a:r>
            <a:r>
              <a:rPr lang="en-US" sz="2400" dirty="0" err="1" smtClean="0">
                <a:cs typeface="Arial"/>
              </a:rPr>
              <a:t>llenyddiaeth</a:t>
            </a:r>
            <a:r>
              <a:rPr lang="en-US" sz="2400" dirty="0" smtClean="0">
                <a:cs typeface="Arial"/>
              </a:rPr>
              <a:t> </a:t>
            </a:r>
            <a:r>
              <a:rPr lang="en-US" sz="2400" dirty="0" err="1" smtClean="0">
                <a:cs typeface="Arial"/>
              </a:rPr>
              <a:t>proffesiynol</a:t>
            </a:r>
            <a:endParaRPr lang="en-US" sz="2400" dirty="0" smtClean="0">
              <a:cs typeface="Arial"/>
            </a:endParaRPr>
          </a:p>
          <a:p>
            <a:pPr>
              <a:lnSpc>
                <a:spcPct val="90000"/>
              </a:lnSpc>
            </a:pPr>
            <a:r>
              <a:rPr lang="en-US" sz="2400" dirty="0" err="1" smtClean="0">
                <a:cs typeface="Arial"/>
              </a:rPr>
              <a:t>Dibynnu</a:t>
            </a:r>
            <a:r>
              <a:rPr lang="en-US" sz="2400" dirty="0" smtClean="0">
                <a:cs typeface="Arial"/>
              </a:rPr>
              <a:t> are ‘hen’ </a:t>
            </a:r>
            <a:r>
              <a:rPr lang="en-US" sz="2400" dirty="0" err="1" smtClean="0">
                <a:cs typeface="Arial"/>
              </a:rPr>
              <a:t>llenyddiaeth</a:t>
            </a:r>
            <a:endParaRPr lang="en-US" sz="2400" dirty="0" smtClean="0">
              <a:cs typeface="Arial"/>
            </a:endParaRPr>
          </a:p>
          <a:p>
            <a:pPr>
              <a:lnSpc>
                <a:spcPct val="90000"/>
              </a:lnSpc>
            </a:pPr>
            <a:r>
              <a:rPr lang="en-US" sz="2400" dirty="0" err="1" smtClean="0">
                <a:cs typeface="Arial"/>
              </a:rPr>
              <a:t>Cyfeirnodi</a:t>
            </a:r>
            <a:r>
              <a:rPr lang="en-US" sz="2400" dirty="0" smtClean="0">
                <a:cs typeface="Arial"/>
              </a:rPr>
              <a:t> </a:t>
            </a:r>
            <a:r>
              <a:rPr lang="en-US" sz="2400" dirty="0" err="1" smtClean="0">
                <a:cs typeface="Arial"/>
              </a:rPr>
              <a:t>yn</a:t>
            </a:r>
            <a:r>
              <a:rPr lang="en-US" sz="2400" dirty="0" smtClean="0">
                <a:cs typeface="Arial"/>
              </a:rPr>
              <a:t> </a:t>
            </a:r>
            <a:r>
              <a:rPr lang="en-US" sz="2400" dirty="0" err="1" smtClean="0">
                <a:cs typeface="Arial"/>
              </a:rPr>
              <a:t>anghywir</a:t>
            </a:r>
            <a:endParaRPr lang="en-US" sz="2400" dirty="0">
              <a:cs typeface="Arial"/>
            </a:endParaRPr>
          </a:p>
        </p:txBody>
      </p:sp>
      <p:sp>
        <p:nvSpPr>
          <p:cNvPr id="5" name="Content Placeholder 4"/>
          <p:cNvSpPr>
            <a:spLocks noGrp="1"/>
          </p:cNvSpPr>
          <p:nvPr>
            <p:ph sz="half" idx="2"/>
          </p:nvPr>
        </p:nvSpPr>
        <p:spPr>
          <a:xfrm>
            <a:off x="6172200" y="1346200"/>
            <a:ext cx="5181600" cy="5375275"/>
          </a:xfrm>
        </p:spPr>
        <p:style>
          <a:lnRef idx="2">
            <a:schemeClr val="dk1"/>
          </a:lnRef>
          <a:fillRef idx="1">
            <a:schemeClr val="lt1"/>
          </a:fillRef>
          <a:effectRef idx="0">
            <a:schemeClr val="dk1"/>
          </a:effectRef>
          <a:fontRef idx="minor">
            <a:schemeClr val="dk1"/>
          </a:fontRef>
        </p:style>
        <p:txBody>
          <a:bodyPr>
            <a:normAutofit fontScale="55000" lnSpcReduction="20000"/>
          </a:bodyPr>
          <a:lstStyle/>
          <a:p>
            <a:endParaRPr lang="en-US" sz="4100" dirty="0" smtClean="0">
              <a:cs typeface="Arial"/>
            </a:endParaRPr>
          </a:p>
          <a:p>
            <a:r>
              <a:rPr lang="en-US" sz="4100" dirty="0" smtClean="0">
                <a:cs typeface="Arial"/>
              </a:rPr>
              <a:t>Fail to explain the grounds for selecting the literature reviewed</a:t>
            </a:r>
          </a:p>
          <a:p>
            <a:r>
              <a:rPr lang="en-US" sz="4100" dirty="0" smtClean="0">
                <a:cs typeface="Arial"/>
              </a:rPr>
              <a:t>Give in to the temptation to include and report everything you know or have read</a:t>
            </a:r>
            <a:endParaRPr lang="en-GB" sz="4100" dirty="0" smtClean="0">
              <a:cs typeface="Arial"/>
            </a:endParaRPr>
          </a:p>
          <a:p>
            <a:r>
              <a:rPr lang="en-US" sz="4100" dirty="0" smtClean="0">
                <a:cs typeface="Arial"/>
              </a:rPr>
              <a:t>Just claim that there is no relevant literature for your research question(s)</a:t>
            </a:r>
          </a:p>
          <a:p>
            <a:r>
              <a:rPr lang="en-US" sz="4100" dirty="0" smtClean="0">
                <a:cs typeface="Arial"/>
              </a:rPr>
              <a:t>Quote in excess – (rather, evaluate what has been said to demonstrate your understanding and critical skills)</a:t>
            </a:r>
          </a:p>
          <a:p>
            <a:r>
              <a:rPr lang="en-US" sz="4100" dirty="0" smtClean="0">
                <a:cs typeface="Arial"/>
              </a:rPr>
              <a:t>Rely too much on secondary sources</a:t>
            </a:r>
            <a:r>
              <a:rPr lang="en-GB" sz="4100" dirty="0" smtClean="0">
                <a:cs typeface="Arial"/>
              </a:rPr>
              <a:t> </a:t>
            </a:r>
          </a:p>
          <a:p>
            <a:r>
              <a:rPr lang="en-US" sz="4100" dirty="0" smtClean="0">
                <a:cs typeface="Arial"/>
              </a:rPr>
              <a:t>Neglect practitioner-oriented literature</a:t>
            </a:r>
            <a:r>
              <a:rPr lang="en-GB" sz="4100" dirty="0" smtClean="0">
                <a:cs typeface="Arial"/>
              </a:rPr>
              <a:t> </a:t>
            </a:r>
          </a:p>
          <a:p>
            <a:r>
              <a:rPr lang="en-US" sz="4100" dirty="0" smtClean="0">
                <a:cs typeface="Arial"/>
              </a:rPr>
              <a:t>Rely too much on ‘old’ literature</a:t>
            </a:r>
            <a:r>
              <a:rPr lang="en-GB" sz="4100" dirty="0" smtClean="0">
                <a:cs typeface="Arial"/>
              </a:rPr>
              <a:t> </a:t>
            </a:r>
          </a:p>
          <a:p>
            <a:r>
              <a:rPr lang="en-US" sz="4100" dirty="0" smtClean="0">
                <a:cs typeface="Arial"/>
              </a:rPr>
              <a:t>Fail to </a:t>
            </a:r>
            <a:r>
              <a:rPr lang="en-US" sz="4100" dirty="0">
                <a:cs typeface="Arial"/>
              </a:rPr>
              <a:t>properly reference ideas </a:t>
            </a:r>
            <a:r>
              <a:rPr lang="en-US" sz="4100" dirty="0" smtClean="0">
                <a:cs typeface="Arial"/>
              </a:rPr>
              <a:t>taken from the literature</a:t>
            </a:r>
            <a:r>
              <a:rPr lang="en-GB" sz="4100" dirty="0" smtClean="0">
                <a:cs typeface="Arial"/>
              </a:rPr>
              <a:t> </a:t>
            </a:r>
            <a:endParaRPr lang="en-US" sz="4100" dirty="0" smtClean="0">
              <a:cs typeface="Arial"/>
            </a:endParaRPr>
          </a:p>
          <a:p>
            <a:endParaRPr lang="en-GB" dirty="0"/>
          </a:p>
        </p:txBody>
      </p:sp>
      <p:sp>
        <p:nvSpPr>
          <p:cNvPr id="4" name="Footer Placeholder 3"/>
          <p:cNvSpPr>
            <a:spLocks noGrp="1"/>
          </p:cNvSpPr>
          <p:nvPr>
            <p:ph type="ftr" sz="quarter" idx="11"/>
          </p:nvPr>
        </p:nvSpPr>
        <p:spPr/>
        <p:txBody>
          <a:bodyPr/>
          <a:lstStyle/>
          <a:p>
            <a:r>
              <a:rPr lang="en-US" dirty="0" smtClean="0"/>
              <a:t>(c) Punch and Oancea, 2014</a:t>
            </a:r>
            <a:endParaRPr lang="en-US" dirty="0"/>
          </a:p>
        </p:txBody>
      </p:sp>
    </p:spTree>
    <p:extLst>
      <p:ext uri="{BB962C8B-B14F-4D97-AF65-F5344CB8AC3E}">
        <p14:creationId xmlns:p14="http://schemas.microsoft.com/office/powerpoint/2010/main" val="75559435"/>
      </p:ext>
    </p:extLst>
  </p:cSld>
  <p:clrMapOvr>
    <a:masterClrMapping/>
  </p:clrMapOvr>
  <p:transition spd="slow">
    <p:pull/>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5939"/>
            <a:ext cx="10515600" cy="1325563"/>
          </a:xfrm>
        </p:spPr>
        <p:txBody>
          <a:bodyPr/>
          <a:lstStyle/>
          <a:p>
            <a:pPr algn="ctr"/>
            <a:r>
              <a:rPr lang="en-GB" dirty="0" smtClean="0">
                <a:solidFill>
                  <a:schemeClr val="accent6"/>
                </a:solidFill>
              </a:rPr>
              <a:t>Y </a:t>
            </a:r>
            <a:r>
              <a:rPr lang="en-GB" dirty="0" err="1" smtClean="0">
                <a:solidFill>
                  <a:schemeClr val="accent6"/>
                </a:solidFill>
              </a:rPr>
              <a:t>Triongl</a:t>
            </a:r>
            <a:r>
              <a:rPr lang="en-GB" dirty="0" smtClean="0">
                <a:solidFill>
                  <a:schemeClr val="accent6"/>
                </a:solidFill>
              </a:rPr>
              <a:t> </a:t>
            </a:r>
            <a:r>
              <a:rPr lang="en-GB" dirty="0" err="1" smtClean="0">
                <a:solidFill>
                  <a:schemeClr val="accent6"/>
                </a:solidFill>
              </a:rPr>
              <a:t>Annormal</a:t>
            </a:r>
            <a:r>
              <a:rPr lang="en-GB" dirty="0" smtClean="0">
                <a:solidFill>
                  <a:schemeClr val="accent6"/>
                </a:solidFill>
              </a:rPr>
              <a:t> </a:t>
            </a:r>
            <a:br>
              <a:rPr lang="en-GB" dirty="0" smtClean="0">
                <a:solidFill>
                  <a:schemeClr val="accent6"/>
                </a:solidFill>
              </a:rPr>
            </a:br>
            <a:r>
              <a:rPr lang="en-GB" dirty="0" smtClean="0"/>
              <a:t>The Inverted Triangle Approach</a:t>
            </a:r>
            <a:endParaRPr lang="en-GB" dirty="0"/>
          </a:p>
        </p:txBody>
      </p:sp>
      <p:sp>
        <p:nvSpPr>
          <p:cNvPr id="3" name="Content Placeholder 2"/>
          <p:cNvSpPr>
            <a:spLocks noGrp="1"/>
          </p:cNvSpPr>
          <p:nvPr>
            <p:ph idx="1"/>
          </p:nvPr>
        </p:nvSpPr>
        <p:spPr>
          <a:xfrm>
            <a:off x="6387040" y="1788833"/>
            <a:ext cx="5374036" cy="4927278"/>
          </a:xfrm>
        </p:spPr>
        <p:txBody>
          <a:bodyPr>
            <a:normAutofit fontScale="92500" lnSpcReduction="10000"/>
          </a:bodyPr>
          <a:lstStyle/>
          <a:p>
            <a:r>
              <a:rPr lang="en-GB" dirty="0" smtClean="0"/>
              <a:t>Explain </a:t>
            </a:r>
            <a:r>
              <a:rPr lang="en-GB" dirty="0"/>
              <a:t>the broad issues related to your </a:t>
            </a:r>
            <a:r>
              <a:rPr lang="en-GB" dirty="0" smtClean="0"/>
              <a:t>investigation.</a:t>
            </a:r>
          </a:p>
          <a:p>
            <a:pPr marL="0" indent="0">
              <a:buNone/>
            </a:pPr>
            <a:endParaRPr lang="en-GB" dirty="0"/>
          </a:p>
          <a:p>
            <a:r>
              <a:rPr lang="en-GB" dirty="0" smtClean="0"/>
              <a:t>Narrow </a:t>
            </a:r>
            <a:r>
              <a:rPr lang="en-GB" dirty="0"/>
              <a:t>your focus to deal with the studies that overlap with your </a:t>
            </a:r>
            <a:r>
              <a:rPr lang="en-GB" dirty="0" smtClean="0"/>
              <a:t>research.</a:t>
            </a:r>
          </a:p>
          <a:p>
            <a:pPr marL="0" indent="0">
              <a:buNone/>
            </a:pPr>
            <a:endParaRPr lang="en-GB" dirty="0" smtClean="0"/>
          </a:p>
          <a:p>
            <a:r>
              <a:rPr lang="en-GB" dirty="0" smtClean="0"/>
              <a:t>Hone </a:t>
            </a:r>
            <a:r>
              <a:rPr lang="en-GB" dirty="0"/>
              <a:t>in on any research which is directly related to your specific investigation. Proportionally you spend most time discussing those studies which have most direct relevance to your </a:t>
            </a:r>
            <a:r>
              <a:rPr lang="en-GB" dirty="0" smtClean="0"/>
              <a:t>research.</a:t>
            </a:r>
          </a:p>
          <a:p>
            <a:endParaRPr lang="en-GB" dirty="0"/>
          </a:p>
          <a:p>
            <a:endParaRPr lang="en-GB" dirty="0"/>
          </a:p>
        </p:txBody>
      </p:sp>
      <p:pic>
        <p:nvPicPr>
          <p:cNvPr id="4" name="Picture 2" descr="http://www.reading.ac.uk/web/MultimediaFiles/starting_lit_review_diagram_b.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78290" y="2420888"/>
            <a:ext cx="3545769" cy="3024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4562724"/>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6"/>
          </a:lnRef>
          <a:fillRef idx="1">
            <a:schemeClr val="lt1"/>
          </a:fillRef>
          <a:effectRef idx="0">
            <a:schemeClr val="accent6"/>
          </a:effectRef>
          <a:fontRef idx="minor">
            <a:schemeClr val="dk1"/>
          </a:fontRef>
        </p:style>
        <p:txBody>
          <a:bodyPr/>
          <a:lstStyle/>
          <a:p>
            <a:pPr algn="ctr"/>
            <a:r>
              <a:rPr lang="en-GB" dirty="0" err="1" smtClean="0">
                <a:solidFill>
                  <a:schemeClr val="accent6"/>
                </a:solidFill>
              </a:rPr>
              <a:t>Trefnu</a:t>
            </a:r>
            <a:r>
              <a:rPr lang="en-GB" dirty="0" smtClean="0">
                <a:solidFill>
                  <a:schemeClr val="accent6"/>
                </a:solidFill>
              </a:rPr>
              <a:t> </a:t>
            </a:r>
            <a:r>
              <a:rPr lang="en-GB" dirty="0" err="1" smtClean="0">
                <a:solidFill>
                  <a:schemeClr val="accent6"/>
                </a:solidFill>
              </a:rPr>
              <a:t>eich</a:t>
            </a:r>
            <a:r>
              <a:rPr lang="en-GB" dirty="0" smtClean="0">
                <a:solidFill>
                  <a:schemeClr val="accent6"/>
                </a:solidFill>
              </a:rPr>
              <a:t> </a:t>
            </a:r>
            <a:r>
              <a:rPr lang="en-GB" dirty="0" err="1" smtClean="0">
                <a:solidFill>
                  <a:schemeClr val="accent6"/>
                </a:solidFill>
              </a:rPr>
              <a:t>Adolygiad</a:t>
            </a:r>
            <a:r>
              <a:rPr lang="en-GB" dirty="0" smtClean="0">
                <a:solidFill>
                  <a:schemeClr val="accent6"/>
                </a:solidFill>
              </a:rPr>
              <a:t> </a:t>
            </a:r>
            <a:r>
              <a:rPr lang="en-GB" dirty="0" err="1" smtClean="0">
                <a:solidFill>
                  <a:schemeClr val="accent6"/>
                </a:solidFill>
              </a:rPr>
              <a:t>Llenyddiaeth</a:t>
            </a:r>
            <a:r>
              <a:rPr lang="en-GB" dirty="0" smtClean="0">
                <a:solidFill>
                  <a:schemeClr val="accent6"/>
                </a:solidFill>
              </a:rPr>
              <a:t> </a:t>
            </a:r>
            <a:r>
              <a:rPr lang="en-GB" dirty="0" smtClean="0"/>
              <a:t/>
            </a:r>
            <a:br>
              <a:rPr lang="en-GB" dirty="0" smtClean="0"/>
            </a:br>
            <a:r>
              <a:rPr lang="en-GB" dirty="0" smtClean="0"/>
              <a:t>Organising your Literature Review </a:t>
            </a:r>
            <a:endParaRPr lang="en-GB" dirty="0"/>
          </a:p>
        </p:txBody>
      </p:sp>
      <p:sp>
        <p:nvSpPr>
          <p:cNvPr id="3" name="Content Placeholder 2"/>
          <p:cNvSpPr>
            <a:spLocks noGrp="1"/>
          </p:cNvSpPr>
          <p:nvPr>
            <p:ph idx="1"/>
          </p:nvPr>
        </p:nvSpPr>
        <p:spPr/>
        <p:txBody>
          <a:bodyPr>
            <a:normAutofit lnSpcReduction="10000"/>
          </a:bodyPr>
          <a:lstStyle/>
          <a:p>
            <a:r>
              <a:rPr lang="en-GB" dirty="0" smtClean="0"/>
              <a:t>What is already known in the area?</a:t>
            </a:r>
          </a:p>
          <a:p>
            <a:r>
              <a:rPr lang="en-GB" dirty="0" smtClean="0"/>
              <a:t>What is not known or what gaps are there in the existing body of knowledge?</a:t>
            </a:r>
          </a:p>
          <a:p>
            <a:r>
              <a:rPr lang="en-GB" dirty="0" smtClean="0"/>
              <a:t>What questions have remained unanswered?</a:t>
            </a:r>
          </a:p>
          <a:p>
            <a:r>
              <a:rPr lang="en-GB" dirty="0" smtClean="0"/>
              <a:t>What theories have been put forward relevant to your are of research?</a:t>
            </a:r>
          </a:p>
          <a:p>
            <a:r>
              <a:rPr lang="en-GB" dirty="0" smtClean="0"/>
              <a:t>What suggestions have been made for further research?</a:t>
            </a:r>
          </a:p>
          <a:p>
            <a:r>
              <a:rPr lang="en-GB" dirty="0" smtClean="0"/>
              <a:t>What research strategies have been employed by others undertaking similar research? </a:t>
            </a:r>
          </a:p>
          <a:p>
            <a:pPr marL="0" indent="0" algn="r">
              <a:buNone/>
            </a:pPr>
            <a:r>
              <a:rPr lang="en-GB" i="1" dirty="0" smtClean="0"/>
              <a:t>From Kumar, 2014 </a:t>
            </a:r>
            <a:endParaRPr lang="en-GB" i="1" dirty="0"/>
          </a:p>
        </p:txBody>
      </p:sp>
    </p:spTree>
    <p:extLst>
      <p:ext uri="{BB962C8B-B14F-4D97-AF65-F5344CB8AC3E}">
        <p14:creationId xmlns:p14="http://schemas.microsoft.com/office/powerpoint/2010/main" val="3772961308"/>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6"/>
          </a:lnRef>
          <a:fillRef idx="1">
            <a:schemeClr val="lt1"/>
          </a:fillRef>
          <a:effectRef idx="0">
            <a:schemeClr val="accent6"/>
          </a:effectRef>
          <a:fontRef idx="minor">
            <a:schemeClr val="dk1"/>
          </a:fontRef>
        </p:style>
        <p:txBody>
          <a:bodyPr/>
          <a:lstStyle/>
          <a:p>
            <a:pPr algn="ctr"/>
            <a:r>
              <a:rPr lang="en-GB" dirty="0" err="1" smtClean="0">
                <a:solidFill>
                  <a:schemeClr val="accent6"/>
                </a:solidFill>
              </a:rPr>
              <a:t>Adlewyrchu</a:t>
            </a:r>
            <a:r>
              <a:rPr lang="en-GB" dirty="0" smtClean="0"/>
              <a:t/>
            </a:r>
            <a:br>
              <a:rPr lang="en-GB" dirty="0" smtClean="0"/>
            </a:br>
            <a:r>
              <a:rPr lang="en-GB" dirty="0" smtClean="0"/>
              <a:t>Reflection </a:t>
            </a:r>
            <a:endParaRPr lang="en-GB" dirty="0"/>
          </a:p>
        </p:txBody>
      </p:sp>
      <p:sp>
        <p:nvSpPr>
          <p:cNvPr id="4" name="Cloud 3"/>
          <p:cNvSpPr/>
          <p:nvPr/>
        </p:nvSpPr>
        <p:spPr>
          <a:xfrm>
            <a:off x="183667" y="3260786"/>
            <a:ext cx="3816832" cy="2915728"/>
          </a:xfrm>
          <a:prstGeom prst="cloud">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000" dirty="0" smtClean="0"/>
              <a:t>What approaches to reviewing the literature do you feel you have used so far? </a:t>
            </a:r>
            <a:endParaRPr lang="en-GB" sz="2000" dirty="0"/>
          </a:p>
        </p:txBody>
      </p:sp>
      <p:sp>
        <p:nvSpPr>
          <p:cNvPr id="5" name="Cloud 4"/>
          <p:cNvSpPr/>
          <p:nvPr/>
        </p:nvSpPr>
        <p:spPr>
          <a:xfrm>
            <a:off x="7817331" y="3088257"/>
            <a:ext cx="4186687" cy="3088257"/>
          </a:xfrm>
          <a:prstGeom prst="cloud">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400" dirty="0" smtClean="0"/>
              <a:t>What approaches to reviewing the literature do you intend to develop next? </a:t>
            </a:r>
            <a:endParaRPr lang="en-GB" sz="2400" dirty="0"/>
          </a:p>
        </p:txBody>
      </p:sp>
      <p:sp>
        <p:nvSpPr>
          <p:cNvPr id="6" name="Cloud 5"/>
          <p:cNvSpPr/>
          <p:nvPr/>
        </p:nvSpPr>
        <p:spPr>
          <a:xfrm>
            <a:off x="4000499" y="1992702"/>
            <a:ext cx="3777651" cy="2639683"/>
          </a:xfrm>
          <a:prstGeom prst="cloud">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2400" dirty="0" smtClean="0"/>
              <a:t>How are you recording your review of your literature at the moment? </a:t>
            </a:r>
            <a:endParaRPr lang="en-GB" sz="2400" dirty="0"/>
          </a:p>
        </p:txBody>
      </p:sp>
    </p:spTree>
    <p:extLst>
      <p:ext uri="{BB962C8B-B14F-4D97-AF65-F5344CB8AC3E}">
        <p14:creationId xmlns:p14="http://schemas.microsoft.com/office/powerpoint/2010/main" val="1557731245"/>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solidFill>
                  <a:schemeClr val="accent6"/>
                </a:solidFill>
              </a:rPr>
              <a:t>Ysgrifennu</a:t>
            </a:r>
            <a:r>
              <a:rPr lang="en-GB" dirty="0" smtClean="0">
                <a:solidFill>
                  <a:schemeClr val="accent6"/>
                </a:solidFill>
              </a:rPr>
              <a:t> </a:t>
            </a:r>
            <a:r>
              <a:rPr lang="en-GB" dirty="0" err="1" smtClean="0">
                <a:solidFill>
                  <a:schemeClr val="accent6"/>
                </a:solidFill>
              </a:rPr>
              <a:t>Rhydd</a:t>
            </a:r>
            <a:r>
              <a:rPr lang="en-GB" dirty="0" smtClean="0">
                <a:solidFill>
                  <a:schemeClr val="accent6"/>
                </a:solidFill>
              </a:rPr>
              <a:t/>
            </a:r>
            <a:br>
              <a:rPr lang="en-GB" dirty="0" smtClean="0">
                <a:solidFill>
                  <a:schemeClr val="accent6"/>
                </a:solidFill>
              </a:rPr>
            </a:br>
            <a:r>
              <a:rPr lang="en-GB" dirty="0" smtClean="0"/>
              <a:t>Free Writing </a:t>
            </a:r>
            <a:endParaRPr lang="en-GB" dirty="0"/>
          </a:p>
        </p:txBody>
      </p:sp>
      <p:pic>
        <p:nvPicPr>
          <p:cNvPr id="4" name="Picture 3"/>
          <p:cNvPicPr>
            <a:picLocks noChangeAspect="1"/>
          </p:cNvPicPr>
          <p:nvPr/>
        </p:nvPicPr>
        <p:blipFill>
          <a:blip r:embed="rId2"/>
          <a:stretch>
            <a:fillRect/>
          </a:stretch>
        </p:blipFill>
        <p:spPr>
          <a:xfrm>
            <a:off x="3155092" y="1945804"/>
            <a:ext cx="5639572" cy="4022895"/>
          </a:xfrm>
          <a:prstGeom prst="rect">
            <a:avLst/>
          </a:prstGeom>
        </p:spPr>
      </p:pic>
    </p:spTree>
    <p:extLst>
      <p:ext uri="{BB962C8B-B14F-4D97-AF65-F5344CB8AC3E}">
        <p14:creationId xmlns:p14="http://schemas.microsoft.com/office/powerpoint/2010/main" val="2511496682"/>
      </p:ext>
    </p:extLst>
  </p:cSld>
  <p:clrMapOvr>
    <a:masterClrMapping/>
  </p:clrMapOvr>
  <p:transition spd="slow">
    <p:pull/>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50825"/>
            <a:ext cx="10515600" cy="739775"/>
          </a:xfrm>
        </p:spPr>
        <p:txBody>
          <a:bodyPr/>
          <a:lstStyle/>
          <a:p>
            <a:r>
              <a:rPr lang="en-GB" dirty="0" smtClean="0"/>
              <a:t>Tips:</a:t>
            </a:r>
            <a:endParaRPr lang="en-GB" dirty="0"/>
          </a:p>
        </p:txBody>
      </p:sp>
      <p:sp>
        <p:nvSpPr>
          <p:cNvPr id="3" name="Content Placeholder 2"/>
          <p:cNvSpPr>
            <a:spLocks noGrp="1"/>
          </p:cNvSpPr>
          <p:nvPr>
            <p:ph idx="1"/>
          </p:nvPr>
        </p:nvSpPr>
        <p:spPr>
          <a:xfrm>
            <a:off x="838200" y="1117600"/>
            <a:ext cx="10515600" cy="5499100"/>
          </a:xfrm>
        </p:spPr>
        <p:txBody>
          <a:bodyPr>
            <a:normAutofit fontScale="92500" lnSpcReduction="20000"/>
          </a:bodyPr>
          <a:lstStyle/>
          <a:p>
            <a:endParaRPr lang="en-GB" dirty="0"/>
          </a:p>
          <a:p>
            <a:r>
              <a:rPr lang="en-GB" dirty="0"/>
              <a:t>1. </a:t>
            </a:r>
            <a:r>
              <a:rPr lang="en-GB" b="1" dirty="0"/>
              <a:t>Talk to a Subject Specialist </a:t>
            </a:r>
            <a:r>
              <a:rPr lang="en-GB" dirty="0"/>
              <a:t>at the library to develop your mind-map and get help to do effective searches. </a:t>
            </a:r>
          </a:p>
          <a:p>
            <a:r>
              <a:rPr lang="en-GB" dirty="0"/>
              <a:t>2. </a:t>
            </a:r>
            <a:r>
              <a:rPr lang="en-GB" b="1" dirty="0"/>
              <a:t>Use keywords from abstracts and descriptors </a:t>
            </a:r>
            <a:r>
              <a:rPr lang="en-GB" dirty="0"/>
              <a:t>from search results to expand your search. </a:t>
            </a:r>
          </a:p>
          <a:p>
            <a:r>
              <a:rPr lang="en-GB" dirty="0"/>
              <a:t>3. </a:t>
            </a:r>
            <a:r>
              <a:rPr lang="en-GB" b="1" dirty="0"/>
              <a:t>Become best friends with relevant databases</a:t>
            </a:r>
            <a:r>
              <a:rPr lang="en-GB" dirty="0"/>
              <a:t>. A library specialist will help you identify databases and journals that are most relevant to your topic area. Browse these to find out how they are set-up, and what search functions they offer. </a:t>
            </a:r>
          </a:p>
          <a:p>
            <a:r>
              <a:rPr lang="en-GB" dirty="0"/>
              <a:t>4. </a:t>
            </a:r>
            <a:r>
              <a:rPr lang="en-GB" b="1" dirty="0"/>
              <a:t>Try different databases</a:t>
            </a:r>
            <a:r>
              <a:rPr lang="en-GB" dirty="0"/>
              <a:t>. </a:t>
            </a:r>
          </a:p>
          <a:p>
            <a:r>
              <a:rPr lang="en-GB" dirty="0"/>
              <a:t>5. </a:t>
            </a:r>
            <a:r>
              <a:rPr lang="en-GB" b="1" dirty="0"/>
              <a:t>Begin with the most current research</a:t>
            </a:r>
            <a:r>
              <a:rPr lang="en-GB" dirty="0"/>
              <a:t>. These will give you the latest perspectives on a topic, and will point you to key studies you ought to read. </a:t>
            </a:r>
          </a:p>
          <a:p>
            <a:r>
              <a:rPr lang="en-GB" dirty="0"/>
              <a:t>6. </a:t>
            </a:r>
            <a:r>
              <a:rPr lang="en-GB" b="1" dirty="0"/>
              <a:t>Explore bibliographies </a:t>
            </a:r>
            <a:r>
              <a:rPr lang="en-GB" dirty="0"/>
              <a:t>of books and articles you read </a:t>
            </a:r>
            <a:r>
              <a:rPr lang="en-GB" dirty="0" smtClean="0"/>
              <a:t>– </a:t>
            </a:r>
            <a:r>
              <a:rPr lang="en-GB" dirty="0"/>
              <a:t>what works and scholars are often cites? This gives you a good idea of who and what is relevant and important in the field. </a:t>
            </a:r>
          </a:p>
          <a:p>
            <a:endParaRPr lang="en-GB" dirty="0"/>
          </a:p>
          <a:p>
            <a:endParaRPr lang="en-GB" dirty="0"/>
          </a:p>
        </p:txBody>
      </p:sp>
    </p:spTree>
    <p:extLst>
      <p:ext uri="{BB962C8B-B14F-4D97-AF65-F5344CB8AC3E}">
        <p14:creationId xmlns:p14="http://schemas.microsoft.com/office/powerpoint/2010/main" val="322300424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330200"/>
            <a:ext cx="10515600" cy="6007100"/>
          </a:xfrm>
        </p:spPr>
        <p:txBody>
          <a:bodyPr>
            <a:normAutofit fontScale="92500" lnSpcReduction="20000"/>
          </a:bodyPr>
          <a:lstStyle/>
          <a:p>
            <a:endParaRPr lang="en-GB" dirty="0"/>
          </a:p>
          <a:p>
            <a:r>
              <a:rPr lang="en-GB" dirty="0"/>
              <a:t>7. </a:t>
            </a:r>
            <a:r>
              <a:rPr lang="en-GB" b="1" dirty="0"/>
              <a:t>Look for review articles </a:t>
            </a:r>
            <a:r>
              <a:rPr lang="en-GB" dirty="0"/>
              <a:t>as they will have done a lot of reading and synthesis for you – there is no need to invent the wheel; use your time better to analyse, trace patterns, find new insights and add to these reviews with later studies. </a:t>
            </a:r>
          </a:p>
          <a:p>
            <a:r>
              <a:rPr lang="en-GB" dirty="0"/>
              <a:t>8. </a:t>
            </a:r>
            <a:r>
              <a:rPr lang="en-GB" b="1" dirty="0"/>
              <a:t>Identify landmarks </a:t>
            </a:r>
            <a:r>
              <a:rPr lang="en-GB" dirty="0"/>
              <a:t>– are you getting a sense of who are the key scholars, how they are aligned with respect to each other in the positions they take on the topic? What are the main theories relevant to this topic, what are the key studies everyone refers to? What are the current debates? </a:t>
            </a:r>
          </a:p>
          <a:p>
            <a:r>
              <a:rPr lang="en-GB" dirty="0"/>
              <a:t>9. </a:t>
            </a:r>
            <a:r>
              <a:rPr lang="en-GB" b="1" dirty="0"/>
              <a:t>Peer-reviewed journals </a:t>
            </a:r>
            <a:r>
              <a:rPr lang="en-GB" dirty="0"/>
              <a:t>contain articles reviewed by experts in the field before they are accepted for publication. Avoid newspapers, magazines and non-peer reviewed journals unless your subject area requires it; e.g. media studies, journalism, performance art. However, even here, while current information and trends might be culled from these sources, search peer-reviewed journals for in-depth studies and explorations. </a:t>
            </a:r>
          </a:p>
          <a:p>
            <a:r>
              <a:rPr lang="en-GB" dirty="0"/>
              <a:t>10. </a:t>
            </a:r>
            <a:r>
              <a:rPr lang="en-GB" b="1" dirty="0"/>
              <a:t>Wikipedia </a:t>
            </a:r>
            <a:r>
              <a:rPr lang="en-GB" dirty="0"/>
              <a:t>is not a reliable reference, although it can be a handy reference for ideas of what to search for in more reliable sources. </a:t>
            </a:r>
          </a:p>
          <a:p>
            <a:r>
              <a:rPr lang="en-GB" dirty="0"/>
              <a:t>11. </a:t>
            </a:r>
            <a:r>
              <a:rPr lang="en-GB" b="1" dirty="0"/>
              <a:t>Work in Stages </a:t>
            </a:r>
            <a:endParaRPr lang="en-GB" dirty="0"/>
          </a:p>
          <a:p>
            <a:pPr marL="0" indent="0">
              <a:buNone/>
            </a:pPr>
            <a:endParaRPr lang="en-GB" dirty="0"/>
          </a:p>
        </p:txBody>
      </p:sp>
    </p:spTree>
    <p:extLst>
      <p:ext uri="{BB962C8B-B14F-4D97-AF65-F5344CB8AC3E}">
        <p14:creationId xmlns:p14="http://schemas.microsoft.com/office/powerpoint/2010/main" val="16878465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One more time ……</a:t>
            </a:r>
            <a:endParaRPr lang="en-GB" dirty="0"/>
          </a:p>
        </p:txBody>
      </p:sp>
      <p:sp>
        <p:nvSpPr>
          <p:cNvPr id="3" name="Content Placeholder 2"/>
          <p:cNvSpPr>
            <a:spLocks noGrp="1"/>
          </p:cNvSpPr>
          <p:nvPr>
            <p:ph idx="1"/>
          </p:nvPr>
        </p:nvSpPr>
        <p:spPr/>
        <p:txBody>
          <a:bodyPr>
            <a:normAutofit/>
          </a:bodyPr>
          <a:lstStyle/>
          <a:p>
            <a:r>
              <a:rPr lang="en-GB" sz="3600" dirty="0" smtClean="0"/>
              <a:t>Keep a list of all your secondary sources as you go along:</a:t>
            </a:r>
          </a:p>
          <a:p>
            <a:pPr lvl="1"/>
            <a:r>
              <a:rPr lang="en-GB" sz="3600" dirty="0" smtClean="0"/>
              <a:t>Author</a:t>
            </a:r>
          </a:p>
          <a:p>
            <a:pPr lvl="1"/>
            <a:r>
              <a:rPr lang="en-GB" sz="3600" dirty="0" smtClean="0"/>
              <a:t>Date</a:t>
            </a:r>
          </a:p>
          <a:p>
            <a:pPr lvl="1"/>
            <a:r>
              <a:rPr lang="en-GB" sz="3600" dirty="0" smtClean="0"/>
              <a:t>Title</a:t>
            </a:r>
          </a:p>
          <a:p>
            <a:pPr lvl="1"/>
            <a:r>
              <a:rPr lang="en-GB" sz="3600" dirty="0" smtClean="0"/>
              <a:t>Publisher and location</a:t>
            </a:r>
          </a:p>
          <a:p>
            <a:pPr lvl="1"/>
            <a:r>
              <a:rPr lang="en-GB" sz="3600" dirty="0" smtClean="0"/>
              <a:t>PAGE NUMBER</a:t>
            </a:r>
            <a:endParaRPr lang="en-GB" sz="3600" dirty="0"/>
          </a:p>
        </p:txBody>
      </p:sp>
    </p:spTree>
    <p:extLst>
      <p:ext uri="{BB962C8B-B14F-4D97-AF65-F5344CB8AC3E}">
        <p14:creationId xmlns:p14="http://schemas.microsoft.com/office/powerpoint/2010/main" val="7726507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err="1" smtClean="0">
                <a:solidFill>
                  <a:schemeClr val="accent6"/>
                </a:solidFill>
              </a:rPr>
              <a:t>Llyfryddiaeth</a:t>
            </a:r>
            <a:r>
              <a:rPr lang="en-GB" dirty="0" smtClean="0">
                <a:solidFill>
                  <a:schemeClr val="accent6"/>
                </a:solidFill>
              </a:rPr>
              <a:t> </a:t>
            </a:r>
            <a:br>
              <a:rPr lang="en-GB" dirty="0" smtClean="0">
                <a:solidFill>
                  <a:schemeClr val="accent6"/>
                </a:solidFill>
              </a:rPr>
            </a:br>
            <a:r>
              <a:rPr lang="en-GB" dirty="0" smtClean="0"/>
              <a:t>Bibliography</a:t>
            </a:r>
            <a:endParaRPr lang="en-GB" dirty="0"/>
          </a:p>
        </p:txBody>
      </p:sp>
      <p:sp>
        <p:nvSpPr>
          <p:cNvPr id="4" name="Content Placeholder 3"/>
          <p:cNvSpPr>
            <a:spLocks noGrp="1"/>
          </p:cNvSpPr>
          <p:nvPr>
            <p:ph idx="1"/>
          </p:nvPr>
        </p:nvSpPr>
        <p:spPr/>
        <p:txBody>
          <a:bodyPr>
            <a:normAutofit fontScale="92500" lnSpcReduction="20000"/>
          </a:bodyPr>
          <a:lstStyle/>
          <a:p>
            <a:r>
              <a:rPr lang="en-GB" dirty="0" smtClean="0"/>
              <a:t>Bell</a:t>
            </a:r>
            <a:r>
              <a:rPr lang="en-GB" dirty="0"/>
              <a:t>, J. (2009) </a:t>
            </a:r>
            <a:r>
              <a:rPr lang="en-GB" i="1" dirty="0"/>
              <a:t>Doing your Research Project. </a:t>
            </a:r>
            <a:r>
              <a:rPr lang="en-GB" dirty="0"/>
              <a:t>4</a:t>
            </a:r>
            <a:r>
              <a:rPr lang="en-GB" baseline="30000" dirty="0"/>
              <a:t>th</a:t>
            </a:r>
            <a:r>
              <a:rPr lang="en-GB" dirty="0"/>
              <a:t> Ed. England: Open University Press. </a:t>
            </a:r>
          </a:p>
          <a:p>
            <a:r>
              <a:rPr lang="en-GB" dirty="0"/>
              <a:t>Dawson, C. (2009) </a:t>
            </a:r>
            <a:r>
              <a:rPr lang="en-GB" i="1" dirty="0"/>
              <a:t>Introduction to Research Methods. </a:t>
            </a:r>
            <a:r>
              <a:rPr lang="en-GB" dirty="0"/>
              <a:t>4</a:t>
            </a:r>
            <a:r>
              <a:rPr lang="en-GB" baseline="30000" dirty="0"/>
              <a:t>th</a:t>
            </a:r>
            <a:r>
              <a:rPr lang="en-GB" dirty="0"/>
              <a:t> Ed. Oxford: How to Books Ltd. </a:t>
            </a:r>
          </a:p>
          <a:p>
            <a:r>
              <a:rPr lang="en-GB" dirty="0"/>
              <a:t>Kumar, R. (2014) </a:t>
            </a:r>
            <a:r>
              <a:rPr lang="en-GB" i="1" dirty="0"/>
              <a:t>Research Methodology: A Step by Step Guide. </a:t>
            </a:r>
            <a:r>
              <a:rPr lang="en-GB" dirty="0"/>
              <a:t>4</a:t>
            </a:r>
            <a:r>
              <a:rPr lang="en-GB" baseline="30000" dirty="0"/>
              <a:t>th</a:t>
            </a:r>
            <a:r>
              <a:rPr lang="en-GB" dirty="0"/>
              <a:t> Ed. London: Sage Publications Ltd. </a:t>
            </a:r>
          </a:p>
          <a:p>
            <a:r>
              <a:rPr lang="en-GB" dirty="0"/>
              <a:t>Matthews, B. &amp; Ross, L. (2010) </a:t>
            </a:r>
            <a:r>
              <a:rPr lang="en-GB" i="1" dirty="0"/>
              <a:t>Research Methods. </a:t>
            </a:r>
            <a:r>
              <a:rPr lang="en-GB" dirty="0"/>
              <a:t>England: Pearson Education Ltd. </a:t>
            </a:r>
            <a:endParaRPr lang="en-GB" dirty="0" smtClean="0"/>
          </a:p>
          <a:p>
            <a:r>
              <a:rPr lang="en-GB" altLang="en-US" dirty="0" smtClean="0"/>
              <a:t>Miles</a:t>
            </a:r>
            <a:r>
              <a:rPr lang="en-GB" altLang="en-US" dirty="0"/>
              <a:t>, M.  &amp; Huberman, M. (1994) </a:t>
            </a:r>
            <a:r>
              <a:rPr lang="en-GB" altLang="en-US" i="1" dirty="0"/>
              <a:t>Qualitative Data Analysis: An Expanded </a:t>
            </a:r>
            <a:r>
              <a:rPr lang="en-GB" altLang="en-US" i="1" dirty="0" smtClean="0"/>
              <a:t>Sourcebook. </a:t>
            </a:r>
            <a:r>
              <a:rPr lang="en-GB" altLang="en-US" dirty="0" smtClean="0"/>
              <a:t>2</a:t>
            </a:r>
            <a:r>
              <a:rPr lang="en-GB" altLang="en-US" baseline="30000" dirty="0" smtClean="0"/>
              <a:t>nd</a:t>
            </a:r>
            <a:r>
              <a:rPr lang="en-GB" altLang="en-US" dirty="0" smtClean="0"/>
              <a:t> Ed. </a:t>
            </a:r>
            <a:r>
              <a:rPr lang="en-GB" altLang="en-US" dirty="0"/>
              <a:t>Beverley Hills, Sage</a:t>
            </a:r>
            <a:r>
              <a:rPr lang="en-GB" altLang="en-US" dirty="0" smtClean="0"/>
              <a:t>.</a:t>
            </a:r>
            <a:endParaRPr lang="en-GB" dirty="0"/>
          </a:p>
          <a:p>
            <a:r>
              <a:rPr lang="en-GB" dirty="0"/>
              <a:t>Punch, K. &amp; </a:t>
            </a:r>
            <a:r>
              <a:rPr lang="en-GB" dirty="0" err="1"/>
              <a:t>Oancea</a:t>
            </a:r>
            <a:r>
              <a:rPr lang="en-GB" dirty="0"/>
              <a:t>, A. (2014) </a:t>
            </a:r>
            <a:r>
              <a:rPr lang="en-GB" i="1" dirty="0"/>
              <a:t>Introduction to Research Methods in Education </a:t>
            </a:r>
            <a:r>
              <a:rPr lang="en-GB" dirty="0"/>
              <a:t>London: Sage Publications Ltd. </a:t>
            </a:r>
          </a:p>
          <a:p>
            <a:endParaRPr lang="en-GB" dirty="0"/>
          </a:p>
        </p:txBody>
      </p:sp>
    </p:spTree>
    <p:extLst>
      <p:ext uri="{BB962C8B-B14F-4D97-AF65-F5344CB8AC3E}">
        <p14:creationId xmlns:p14="http://schemas.microsoft.com/office/powerpoint/2010/main" val="4124184335"/>
      </p:ext>
    </p:extLst>
  </p:cSld>
  <p:clrMapOvr>
    <a:masterClrMapping/>
  </p:clrMapOvr>
  <p:transition spd="slow">
    <p:pull/>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246</TotalTime>
  <Words>3891</Words>
  <Application>Microsoft Office PowerPoint</Application>
  <PresentationFormat>Widescreen</PresentationFormat>
  <Paragraphs>278</Paragraphs>
  <Slides>25</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Calibri Light</vt:lpstr>
      <vt:lpstr>Office Theme</vt:lpstr>
      <vt:lpstr>Literature Reviews</vt:lpstr>
      <vt:lpstr>Maintaining a thread</vt:lpstr>
      <vt:lpstr>Y Daith Ymchwil  The Research Journey </vt:lpstr>
      <vt:lpstr>Mathau o ddata Types of data </vt:lpstr>
      <vt:lpstr>Mathau o ddata a ffynonellau  Types of Data and Sources </vt:lpstr>
      <vt:lpstr>PowerPoint Presentation</vt:lpstr>
      <vt:lpstr>Pwrpas adolygiad llenyddiaeth yn y traethawd hir Purposes of a dissertation literature review</vt:lpstr>
      <vt:lpstr>Tynnu ar y Llen  Drawing on the Literature</vt:lpstr>
      <vt:lpstr>Literature Review (Or… what did you learn about this topic?)  </vt:lpstr>
      <vt:lpstr>Theoretical Frameworks </vt:lpstr>
      <vt:lpstr>Fframwaith Cysyniadol  Conceptual Frameworks </vt:lpstr>
      <vt:lpstr>Proses yr Adolygiad  Conducting a Literature Review</vt:lpstr>
      <vt:lpstr>Adolygiad Beirniadol  Critical Review of Literature </vt:lpstr>
      <vt:lpstr>Bod yn Feirniadol  Being Critical</vt:lpstr>
      <vt:lpstr>Problemau Posib gyda Data Eilradd Problems with Secondary Source Data </vt:lpstr>
      <vt:lpstr>Literature review DOs</vt:lpstr>
      <vt:lpstr>Literature review DON’Ts</vt:lpstr>
      <vt:lpstr>Y Triongl Annormal  The Inverted Triangle Approach</vt:lpstr>
      <vt:lpstr>Trefnu eich Adolygiad Llenyddiaeth  Organising your Literature Review </vt:lpstr>
      <vt:lpstr>Adlewyrchu Reflection </vt:lpstr>
      <vt:lpstr>Ysgrifennu Rhydd Free Writing </vt:lpstr>
      <vt:lpstr>Tips:</vt:lpstr>
      <vt:lpstr>PowerPoint Presentation</vt:lpstr>
      <vt:lpstr>One more time ……</vt:lpstr>
      <vt:lpstr>Llyfryddiaeth  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Stewart</dc:creator>
  <cp:lastModifiedBy>Catherine Hancox</cp:lastModifiedBy>
  <cp:revision>50</cp:revision>
  <dcterms:created xsi:type="dcterms:W3CDTF">2016-10-17T15:36:14Z</dcterms:created>
  <dcterms:modified xsi:type="dcterms:W3CDTF">2017-10-13T14:05:56Z</dcterms:modified>
</cp:coreProperties>
</file>