
<file path=[Content_Types].xml><?xml version="1.0" encoding="utf-8"?>
<Types xmlns="http://schemas.openxmlformats.org/package/2006/content-types">
  <Default Extension="jfif" ContentType="image/jpeg"/>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72" r:id="rId5"/>
    <p:sldId id="273" r:id="rId6"/>
    <p:sldId id="259" r:id="rId7"/>
    <p:sldId id="278" r:id="rId8"/>
    <p:sldId id="261" r:id="rId9"/>
    <p:sldId id="282" r:id="rId10"/>
    <p:sldId id="285" r:id="rId11"/>
    <p:sldId id="268" r:id="rId12"/>
    <p:sldId id="281" r:id="rId13"/>
    <p:sldId id="283" r:id="rId14"/>
    <p:sldId id="284" r:id="rId1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D5C4D"/>
    <a:srgbClr val="5E6A76"/>
    <a:srgbClr val="D1D8B7"/>
    <a:srgbClr val="A09D79"/>
    <a:srgbClr val="543E35"/>
    <a:srgbClr val="637700"/>
    <a:srgbClr val="FFF4ED"/>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122B1B-1BCE-466A-92F9-C88AC0A60036}" v="50" dt="2023-10-29T16:43:22.929"/>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4149" autoAdjust="0"/>
  </p:normalViewPr>
  <p:slideViewPr>
    <p:cSldViewPr snapToGrid="0">
      <p:cViewPr varScale="1">
        <p:scale>
          <a:sx n="83" d="100"/>
          <a:sy n="83" d="100"/>
        </p:scale>
        <p:origin x="686" y="82"/>
      </p:cViewPr>
      <p:guideLst>
        <p:guide orient="horz" pos="528"/>
        <p:guide pos="3864"/>
        <p:guide orient="horz" pos="1272"/>
        <p:guide orient="horz" pos="2312"/>
        <p:guide orient="horz" pos="1944"/>
        <p:guide orient="horz" pos="2328"/>
      </p:guideLst>
    </p:cSldViewPr>
  </p:slideViewPr>
  <p:outlineViewPr>
    <p:cViewPr>
      <p:scale>
        <a:sx n="33" d="100"/>
        <a:sy n="33" d="100"/>
      </p:scale>
      <p:origin x="0" y="-245"/>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28/10/2023</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28/10/2023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31919399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8</a:t>
            </a:fld>
            <a:endParaRPr lang="en-GB" dirty="0"/>
          </a:p>
        </p:txBody>
      </p:sp>
    </p:spTree>
    <p:extLst>
      <p:ext uri="{BB962C8B-B14F-4D97-AF65-F5344CB8AC3E}">
        <p14:creationId xmlns:p14="http://schemas.microsoft.com/office/powerpoint/2010/main" val="3150707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7.png"/><Relationship Id="rId5" Type="http://schemas.openxmlformats.org/officeDocument/2006/relationships/image" Target="../media/image6.jfif"/><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hyperlink" Target="https://www.geeksforgeeks.org/what-is-plagiarism-definition-types-how-to-avoid-laws/" TargetMode="External"/><Relationship Id="rId3" Type="http://schemas.openxmlformats.org/officeDocument/2006/relationships/slideLayout" Target="../slideLayouts/slideLayout12.xml"/><Relationship Id="rId7" Type="http://schemas.openxmlformats.org/officeDocument/2006/relationships/hyperlink" Target="https://www.grammarly.com/blog/5-most-effective-methods-for-avoiding-plagiarism/" TargetMode="Externa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hyperlink" Target="https://theorion.com/53895/news/professor-students-plagiarize-out-of-fear/" TargetMode="External"/><Relationship Id="rId11" Type="http://schemas.openxmlformats.org/officeDocument/2006/relationships/image" Target="../media/image14.png"/><Relationship Id="rId5" Type="http://schemas.openxmlformats.org/officeDocument/2006/relationships/hyperlink" Target="https://www.business-opportunities.biz/2018/05/21/write-great-introduction/" TargetMode="External"/><Relationship Id="rId10" Type="http://schemas.openxmlformats.org/officeDocument/2006/relationships/hyperlink" Target="https://www.merriam-webster.com/dictionary/plagiarism" TargetMode="External"/><Relationship Id="rId4" Type="http://schemas.openxmlformats.org/officeDocument/2006/relationships/notesSlide" Target="../notesSlides/notesSlide7.xml"/><Relationship Id="rId9" Type="http://schemas.openxmlformats.org/officeDocument/2006/relationships/hyperlink" Target="https://blogs.egu.eu/network/water-underground/2018/06/22/how-can-we-make-hydrogeology-free-from-plagiarism-reflections-five-years-after-a-documented-case-of-plagiarism-in-the-hydrologic-sciences/"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1524000" y="1833563"/>
            <a:ext cx="9144000" cy="2387600"/>
          </a:xfrm>
        </p:spPr>
        <p:txBody>
          <a:bodyPr rtlCol="0"/>
          <a:lstStyle>
            <a:defPPr>
              <a:defRPr lang="en-GB"/>
            </a:defPPr>
          </a:lstStyle>
          <a:p>
            <a:pPr rtl="0"/>
            <a:r>
              <a:rPr lang="en-GB" dirty="0"/>
              <a:t>What is Plagiarism </a:t>
            </a:r>
            <a:br>
              <a:rPr lang="en-GB" dirty="0"/>
            </a:br>
            <a:r>
              <a:rPr lang="en-GB" dirty="0"/>
              <a:t>and how to avoid it</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524000" y="4516438"/>
            <a:ext cx="9144000" cy="1655762"/>
          </a:xfrm>
        </p:spPr>
        <p:txBody>
          <a:bodyPr rtlCol="0"/>
          <a:lstStyle>
            <a:defPPr>
              <a:defRPr lang="en-GB"/>
            </a:defPPr>
          </a:lstStyle>
          <a:p>
            <a:pPr rtl="0"/>
            <a:r>
              <a:rPr lang="en-GB" dirty="0"/>
              <a:t>Laura Davies - 2306911</a:t>
            </a:r>
          </a:p>
        </p:txBody>
      </p:sp>
      <p:pic>
        <p:nvPicPr>
          <p:cNvPr id="34" name="Video 33">
            <a:hlinkClick r:id="" action="ppaction://media"/>
            <a:extLst>
              <a:ext uri="{FF2B5EF4-FFF2-40B4-BE49-F238E27FC236}">
                <a16:creationId xmlns:a16="http://schemas.microsoft.com/office/drawing/2014/main" id="{9D73E32A-7C53-7908-5D96-7DD76A79824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61540" y="4727540"/>
            <a:ext cx="2057400" cy="2057400"/>
          </a:xfrm>
          <a:prstGeom prst="ellipse">
            <a:avLst/>
          </a:prstGeom>
        </p:spPr>
      </p:pic>
    </p:spTree>
    <p:extLst>
      <p:ext uri="{BB962C8B-B14F-4D97-AF65-F5344CB8AC3E}">
        <p14:creationId xmlns:p14="http://schemas.microsoft.com/office/powerpoint/2010/main" val="417536504"/>
      </p:ext>
    </p:extLst>
  </p:cSld>
  <p:clrMapOvr>
    <a:masterClrMapping/>
  </p:clrMapOvr>
  <mc:AlternateContent xmlns:mc="http://schemas.openxmlformats.org/markup-compatibility/2006">
    <mc:Choice xmlns:p14="http://schemas.microsoft.com/office/powerpoint/2010/main" Requires="p14">
      <p:transition spd="slow" p14:dur="2000" advTm="5474"/>
    </mc:Choice>
    <mc:Fallback>
      <p:transition spd="slow" advTm="5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a:t>agenda</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2207499025"/>
              </p:ext>
            </p:extLst>
          </p:nvPr>
        </p:nvGraphicFramePr>
        <p:xfrm>
          <a:off x="7440814" y="369064"/>
          <a:ext cx="4470400" cy="4838913"/>
        </p:xfrm>
        <a:graphic>
          <a:graphicData uri="http://schemas.openxmlformats.org/drawingml/2006/table">
            <a:tbl>
              <a:tblPr firstRow="1" bandRow="1"/>
              <a:tblGrid>
                <a:gridCol w="4470400">
                  <a:extLst>
                    <a:ext uri="{9D8B030D-6E8A-4147-A177-3AD203B41FA5}">
                      <a16:colId xmlns:a16="http://schemas.microsoft.com/office/drawing/2014/main" val="1563570424"/>
                    </a:ext>
                  </a:extLst>
                </a:gridCol>
              </a:tblGrid>
              <a:tr h="755631">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a:latin typeface="+mn-lt"/>
                          <a:cs typeface="Gill Sans Light" panose="020B0302020104020203" pitchFamily="34" charset="-79"/>
                        </a:rPr>
                        <a:t>INTRODUCTION</a:t>
                      </a:r>
                    </a:p>
                    <a:p>
                      <a:pPr algn="r" rtl="0"/>
                      <a:r>
                        <a:rPr lang="en-GB" sz="1800">
                          <a:latin typeface="+mj-lt"/>
                        </a:rPr>
                        <a:t>3</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WHAT IS PLAGIARISM?</a:t>
                      </a:r>
                    </a:p>
                    <a:p>
                      <a:pPr marL="0" algn="r" defTabSz="914400" rtl="0" eaLnBrk="1" latinLnBrk="0" hangingPunct="1"/>
                      <a:r>
                        <a:rPr lang="en-GB" sz="1800" kern="1200" dirty="0">
                          <a:solidFill>
                            <a:schemeClr val="tx1"/>
                          </a:solidFill>
                          <a:latin typeface="+mj-lt"/>
                          <a:ea typeface="+mn-ea"/>
                          <a:cs typeface="+mn-cs"/>
                        </a:rPr>
                        <a:t>5</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HOW TO AVOID PLAGIARISM?</a:t>
                      </a:r>
                    </a:p>
                    <a:p>
                      <a:pPr marL="0" algn="r" defTabSz="914400" rtl="0" eaLnBrk="1" latinLnBrk="0" hangingPunct="1"/>
                      <a:r>
                        <a:rPr lang="en-GB" sz="1800" kern="1200" dirty="0">
                          <a:solidFill>
                            <a:schemeClr val="tx1"/>
                          </a:solidFill>
                          <a:latin typeface="+mj-lt"/>
                          <a:ea typeface="+mn-ea"/>
                          <a:cs typeface="+mn-cs"/>
                        </a:rPr>
                        <a:t>6</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REFERENCES</a:t>
                      </a:r>
                    </a:p>
                    <a:p>
                      <a:pPr marL="0" algn="r" defTabSz="914400" rtl="0" eaLnBrk="1" latinLnBrk="0" hangingPunct="1"/>
                      <a:r>
                        <a:rPr lang="en-GB" sz="1800" kern="1200" dirty="0">
                          <a:solidFill>
                            <a:schemeClr val="tx1"/>
                          </a:solidFill>
                          <a:latin typeface="+mj-lt"/>
                          <a:ea typeface="+mn-ea"/>
                          <a:cs typeface="+mn-cs"/>
                        </a:rPr>
                        <a:t>8</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2400" dirty="0">
                        <a:latin typeface="+mn-lt"/>
                        <a:cs typeface="Gill Sans Light" panose="020B0302020104020203" pitchFamily="34" charset="-79"/>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pic>
        <p:nvPicPr>
          <p:cNvPr id="45" name="Video 44">
            <a:hlinkClick r:id="" action="ppaction://media"/>
            <a:extLst>
              <a:ext uri="{FF2B5EF4-FFF2-40B4-BE49-F238E27FC236}">
                <a16:creationId xmlns:a16="http://schemas.microsoft.com/office/drawing/2014/main" id="{4865AE70-0950-2031-635F-DE224F03D69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4133943"/>
      </p:ext>
    </p:extLst>
  </p:cSld>
  <p:clrMapOvr>
    <a:masterClrMapping/>
  </p:clrMapOvr>
  <mc:AlternateContent xmlns:mc="http://schemas.openxmlformats.org/markup-compatibility/2006">
    <mc:Choice xmlns:p14="http://schemas.microsoft.com/office/powerpoint/2010/main" Requires="p14">
      <p:transition spd="slow" p14:dur="2000" advTm="969"/>
    </mc:Choice>
    <mc:Fallback>
      <p:transition spd="slow" advTm="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5"/>
                </p:tgtEl>
              </p:cMediaNode>
            </p:video>
            <p:seq concurrent="1" nextAc="seek">
              <p:cTn id="8" restart="whenNotActive" fill="hold" evtFilter="cancelBubble" nodeType="interactiveSeq">
                <p:stCondLst>
                  <p:cond evt="onClick" delay="0">
                    <p:tgtEl>
                      <p:spTgt spid="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5"/>
                                        </p:tgtEl>
                                      </p:cBhvr>
                                    </p:cmd>
                                  </p:childTnLst>
                                </p:cTn>
                              </p:par>
                            </p:childTnLst>
                          </p:cTn>
                        </p:par>
                      </p:childTnLst>
                    </p:cTn>
                  </p:par>
                </p:childTnLst>
              </p:cTn>
              <p:nextCondLst>
                <p:cond evt="onClick" delay="0">
                  <p:tgtEl>
                    <p:spTgt spid="4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76071" y="1622551"/>
            <a:ext cx="4572000" cy="4070729"/>
          </a:xfrm>
        </p:spPr>
        <p:txBody>
          <a:bodyPr rtlCol="0"/>
          <a:lstStyle>
            <a:defPPr>
              <a:defRPr lang="en-GB"/>
            </a:defPPr>
          </a:lstStyle>
          <a:p>
            <a:pPr rtl="0"/>
            <a:r>
              <a:rPr lang="en-GB" dirty="0"/>
              <a:t>My name is Laura Davies. </a:t>
            </a:r>
          </a:p>
          <a:p>
            <a:pPr rtl="0"/>
            <a:endParaRPr lang="en-GB" dirty="0"/>
          </a:p>
          <a:p>
            <a:pPr rtl="0"/>
            <a:r>
              <a:rPr lang="en-GB" dirty="0"/>
              <a:t>I am a first-year student at The University Of Wales Trinity of St Davids. </a:t>
            </a:r>
          </a:p>
          <a:p>
            <a:pPr rtl="0"/>
            <a:r>
              <a:rPr lang="en-GB" dirty="0"/>
              <a:t>I am studying the foundation degree in inclusive education. </a:t>
            </a:r>
          </a:p>
          <a:p>
            <a:pPr rtl="0"/>
            <a:endParaRPr lang="en-GB" dirty="0"/>
          </a:p>
          <a:p>
            <a:pPr rtl="0"/>
            <a:r>
              <a:rPr lang="en-GB" dirty="0"/>
              <a:t>This presentation is towards my assignment for my first module. In This presentation we will be talking about:</a:t>
            </a:r>
          </a:p>
          <a:p>
            <a:pPr rtl="0"/>
            <a:r>
              <a:rPr lang="en-GB" dirty="0"/>
              <a:t>“What is plagiarism and how we can avoid it.”</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82295" y="6464808"/>
            <a:ext cx="987552" cy="310896"/>
          </a:xfrm>
        </p:spPr>
        <p:txBody>
          <a:bodyPr rtlCol="0"/>
          <a:lstStyle>
            <a:defPPr>
              <a:defRPr lang="en-GB"/>
            </a:defPPr>
          </a:lstStyle>
          <a:p>
            <a:pPr algn="l" rtl="0"/>
            <a:fld id="{58FB4751-880F-D840-AAA9-3A15815CC996}" type="slidenum">
              <a:rPr lang="en-GB" smtClean="0"/>
              <a:pPr algn="l" rtl="0"/>
              <a:t>3</a:t>
            </a:fld>
            <a:endParaRPr lang="en-GB" dirty="0"/>
          </a:p>
        </p:txBody>
      </p:sp>
      <p:pic>
        <p:nvPicPr>
          <p:cNvPr id="8" name="Picture Placeholder 7" descr="A person writing in a notebook&#10;&#10;Description automatically generated">
            <a:extLst>
              <a:ext uri="{FF2B5EF4-FFF2-40B4-BE49-F238E27FC236}">
                <a16:creationId xmlns:a16="http://schemas.microsoft.com/office/drawing/2014/main" id="{BCAFA075-8CC0-9B93-CB89-0C3BEAB890CC}"/>
              </a:ext>
            </a:extLst>
          </p:cNvPr>
          <p:cNvPicPr>
            <a:picLocks noGrp="1" noChangeAspect="1"/>
          </p:cNvPicPr>
          <p:nvPr>
            <p:ph type="pic" idx="1"/>
          </p:nvPr>
        </p:nvPicPr>
        <p:blipFill>
          <a:blip r:embed="rId5"/>
          <a:srcRect l="25754" r="25754"/>
          <a:stretch>
            <a:fillRect/>
          </a:stretch>
        </p:blipFill>
        <p:spPr/>
      </p:pic>
      <p:sp>
        <p:nvSpPr>
          <p:cNvPr id="9" name="TextBox 8">
            <a:extLst>
              <a:ext uri="{FF2B5EF4-FFF2-40B4-BE49-F238E27FC236}">
                <a16:creationId xmlns:a16="http://schemas.microsoft.com/office/drawing/2014/main" id="{492D0CA3-D561-9743-5F9D-925A751B90E4}"/>
              </a:ext>
            </a:extLst>
          </p:cNvPr>
          <p:cNvSpPr txBox="1"/>
          <p:nvPr/>
        </p:nvSpPr>
        <p:spPr>
          <a:xfrm>
            <a:off x="8735201" y="0"/>
            <a:ext cx="1885324" cy="276999"/>
          </a:xfrm>
          <a:prstGeom prst="rect">
            <a:avLst/>
          </a:prstGeom>
          <a:noFill/>
        </p:spPr>
        <p:txBody>
          <a:bodyPr wrap="none" rtlCol="0">
            <a:spAutoFit/>
          </a:bodyPr>
          <a:lstStyle/>
          <a:p>
            <a:r>
              <a:rPr lang="en-GB" sz="1200" dirty="0">
                <a:solidFill>
                  <a:srgbClr val="FF0000"/>
                </a:solidFill>
              </a:rPr>
              <a:t>Business opportunities, 2018</a:t>
            </a:r>
          </a:p>
        </p:txBody>
      </p:sp>
      <p:pic>
        <p:nvPicPr>
          <p:cNvPr id="38" name="Video 37">
            <a:hlinkClick r:id="" action="ppaction://media"/>
            <a:extLst>
              <a:ext uri="{FF2B5EF4-FFF2-40B4-BE49-F238E27FC236}">
                <a16:creationId xmlns:a16="http://schemas.microsoft.com/office/drawing/2014/main" id="{37840243-959A-085E-8F3A-F69EA4C7E1E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5077016"/>
      </p:ext>
    </p:extLst>
  </p:cSld>
  <p:clrMapOvr>
    <a:masterClrMapping/>
  </p:clrMapOvr>
  <mc:AlternateContent xmlns:mc="http://schemas.openxmlformats.org/markup-compatibility/2006">
    <mc:Choice xmlns:p14="http://schemas.microsoft.com/office/powerpoint/2010/main" Requires="p14">
      <p:transition spd="slow" p14:dur="2000" advTm="17911"/>
    </mc:Choice>
    <mc:Fallback>
      <p:transition spd="slow" advTm="17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8"/>
                </p:tgtEl>
              </p:cMediaNode>
            </p:video>
            <p:seq concurrent="1" nextAc="seek">
              <p:cTn id="8" restart="whenNotActive" fill="hold" evtFilter="cancelBubble" nodeType="interactiveSeq">
                <p:stCondLst>
                  <p:cond evt="onClick" delay="0">
                    <p:tgtEl>
                      <p:spTgt spid="3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8"/>
                                        </p:tgtEl>
                                      </p:cBhvr>
                                    </p:cmd>
                                  </p:childTnLst>
                                </p:cTn>
                              </p:par>
                            </p:childTnLst>
                          </p:cTn>
                        </p:par>
                      </p:childTnLst>
                    </p:cTn>
                  </p:par>
                </p:childTnLst>
              </p:cTn>
              <p:nextCondLst>
                <p:cond evt="onClick" delay="0">
                  <p:tgtEl>
                    <p:spTgt spid="3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2631440" y="3429000"/>
            <a:ext cx="4840641" cy="1773555"/>
          </a:xfrm>
        </p:spPr>
        <p:txBody>
          <a:bodyPr rtlCol="0"/>
          <a:lstStyle>
            <a:defPPr>
              <a:defRPr lang="en-GB"/>
            </a:defPPr>
          </a:lstStyle>
          <a:p>
            <a:pPr rtl="0"/>
            <a:r>
              <a:rPr lang="en-GB" dirty="0"/>
              <a:t>What is</a:t>
            </a:r>
            <a:br>
              <a:rPr lang="en-GB" dirty="0"/>
            </a:br>
            <a:r>
              <a:rPr lang="en-GB" dirty="0"/>
              <a:t>plagiarism?</a:t>
            </a:r>
          </a:p>
        </p:txBody>
      </p:sp>
      <p:pic>
        <p:nvPicPr>
          <p:cNvPr id="29" name="Video 28">
            <a:hlinkClick r:id="" action="ppaction://media"/>
            <a:extLst>
              <a:ext uri="{FF2B5EF4-FFF2-40B4-BE49-F238E27FC236}">
                <a16:creationId xmlns:a16="http://schemas.microsoft.com/office/drawing/2014/main" id="{6CFDCA46-9CE2-2AEC-EEF3-B81C21ABE4F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0000563"/>
      </p:ext>
    </p:extLst>
  </p:cSld>
  <p:clrMapOvr>
    <a:masterClrMapping/>
  </p:clrMapOvr>
  <mc:AlternateContent xmlns:mc="http://schemas.openxmlformats.org/markup-compatibility/2006">
    <mc:Choice xmlns:p14="http://schemas.microsoft.com/office/powerpoint/2010/main" Requires="p14">
      <p:transition spd="slow" p14:dur="2000" advTm="5048"/>
    </mc:Choice>
    <mc:Fallback>
      <p:transition spd="slow" advTm="5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9"/>
                </p:tgtEl>
              </p:cMediaNode>
            </p:video>
            <p:seq concurrent="1" nextAc="seek">
              <p:cTn id="8" restart="whenNotActive" fill="hold" evtFilter="cancelBubble" nodeType="interactiveSeq">
                <p:stCondLst>
                  <p:cond evt="onClick" delay="0">
                    <p:tgtEl>
                      <p:spTgt spid="2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576072" y="257048"/>
            <a:ext cx="10515600" cy="676656"/>
          </a:xfrm>
        </p:spPr>
        <p:txBody>
          <a:bodyPr rtlCol="0"/>
          <a:lstStyle>
            <a:defPPr>
              <a:defRPr lang="en-GB"/>
            </a:defPPr>
          </a:lstStyle>
          <a:p>
            <a:pPr rtl="0"/>
            <a:r>
              <a:rPr lang="en-GB" dirty="0">
                <a:latin typeface="Sagona Book" panose="020F0502020204030204" pitchFamily="34" charset="0"/>
              </a:rPr>
              <a:t>What is plagiarism?</a:t>
            </a:r>
            <a:endParaRPr lang="en-GB" dirty="0"/>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a:xfrm>
            <a:off x="82296" y="6445504"/>
            <a:ext cx="987552" cy="310896"/>
          </a:xfrm>
        </p:spPr>
        <p:txBody>
          <a:bodyPr rtlCol="0"/>
          <a:lstStyle>
            <a:defPPr>
              <a:defRPr lang="en-GB"/>
            </a:defPPr>
          </a:lstStyle>
          <a:p>
            <a:pPr algn="l" rtl="0"/>
            <a:fld id="{58FB4751-880F-D840-AAA9-3A15815CC996}" type="slidenum">
              <a:rPr lang="en-GB" smtClean="0"/>
              <a:pPr algn="l" rtl="0"/>
              <a:t>5</a:t>
            </a:fld>
            <a:endParaRPr lang="en-GB" dirty="0"/>
          </a:p>
        </p:txBody>
      </p:sp>
      <p:sp>
        <p:nvSpPr>
          <p:cNvPr id="12" name="TextBox 11">
            <a:extLst>
              <a:ext uri="{FF2B5EF4-FFF2-40B4-BE49-F238E27FC236}">
                <a16:creationId xmlns:a16="http://schemas.microsoft.com/office/drawing/2014/main" id="{53F91263-3289-89C3-84B4-4EEA2EB9C4BF}"/>
              </a:ext>
            </a:extLst>
          </p:cNvPr>
          <p:cNvSpPr txBox="1"/>
          <p:nvPr/>
        </p:nvSpPr>
        <p:spPr>
          <a:xfrm>
            <a:off x="282086" y="959366"/>
            <a:ext cx="7548880" cy="2092881"/>
          </a:xfrm>
          <a:prstGeom prst="rect">
            <a:avLst/>
          </a:prstGeom>
          <a:noFill/>
        </p:spPr>
        <p:txBody>
          <a:bodyPr wrap="square" rtlCol="0">
            <a:spAutoFit/>
          </a:bodyPr>
          <a:lstStyle/>
          <a:p>
            <a:r>
              <a:rPr lang="en-GB" sz="1600" dirty="0"/>
              <a:t>If you’ve ever been in higher education, you might already know what plagiarism is.</a:t>
            </a:r>
          </a:p>
          <a:p>
            <a:r>
              <a:rPr lang="en-GB" sz="1600" dirty="0"/>
              <a:t>Some of us will never have to worry about plagiarism. </a:t>
            </a:r>
          </a:p>
          <a:p>
            <a:r>
              <a:rPr lang="en-GB" sz="1600" dirty="0"/>
              <a:t>Yet some of us will have to spend years of hard work mastering how not to plagiarise.</a:t>
            </a:r>
          </a:p>
          <a:p>
            <a:endParaRPr lang="en-GB" sz="1600" dirty="0"/>
          </a:p>
          <a:p>
            <a:r>
              <a:rPr lang="en-GB" sz="1600" dirty="0"/>
              <a:t>Plagiarism is when you are ‘copying’ or ‘stealing’ another person’s work, information, research or images and using them in your own work as your own without giving the original writer proper credit.</a:t>
            </a:r>
          </a:p>
          <a:p>
            <a:endParaRPr lang="en-GB" dirty="0"/>
          </a:p>
        </p:txBody>
      </p:sp>
      <p:pic>
        <p:nvPicPr>
          <p:cNvPr id="1026" name="Picture 2" descr="How can we make hydrogeology free from plagiarism? Reflections five years after a documented case of plagiarism in the hydrologic sciences">
            <a:extLst>
              <a:ext uri="{FF2B5EF4-FFF2-40B4-BE49-F238E27FC236}">
                <a16:creationId xmlns:a16="http://schemas.microsoft.com/office/drawing/2014/main" id="{4712BA4D-6E7B-DE7B-9707-CCAE842493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00498" y="514350"/>
            <a:ext cx="3213677" cy="183638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ED1533A-CEA5-12D5-7584-C4738F3E2D99}"/>
              </a:ext>
            </a:extLst>
          </p:cNvPr>
          <p:cNvSpPr txBox="1"/>
          <p:nvPr/>
        </p:nvSpPr>
        <p:spPr>
          <a:xfrm>
            <a:off x="10667707" y="2331040"/>
            <a:ext cx="1146468" cy="276999"/>
          </a:xfrm>
          <a:prstGeom prst="rect">
            <a:avLst/>
          </a:prstGeom>
          <a:noFill/>
        </p:spPr>
        <p:txBody>
          <a:bodyPr wrap="none" rtlCol="0">
            <a:spAutoFit/>
          </a:bodyPr>
          <a:lstStyle/>
          <a:p>
            <a:r>
              <a:rPr lang="en-GB" sz="1200" dirty="0">
                <a:solidFill>
                  <a:srgbClr val="FF0000"/>
                </a:solidFill>
              </a:rPr>
              <a:t>Gleeson, (2018)</a:t>
            </a:r>
          </a:p>
        </p:txBody>
      </p:sp>
      <p:graphicFrame>
        <p:nvGraphicFramePr>
          <p:cNvPr id="3" name="Table 2">
            <a:extLst>
              <a:ext uri="{FF2B5EF4-FFF2-40B4-BE49-F238E27FC236}">
                <a16:creationId xmlns:a16="http://schemas.microsoft.com/office/drawing/2014/main" id="{4CBAB741-6BD3-03AF-E1B3-52DF07F6C4C1}"/>
              </a:ext>
            </a:extLst>
          </p:cNvPr>
          <p:cNvGraphicFramePr>
            <a:graphicFrameLocks noGrp="1"/>
          </p:cNvGraphicFramePr>
          <p:nvPr>
            <p:extLst>
              <p:ext uri="{D42A27DB-BD31-4B8C-83A1-F6EECF244321}">
                <p14:modId xmlns:p14="http://schemas.microsoft.com/office/powerpoint/2010/main" val="2271720434"/>
              </p:ext>
            </p:extLst>
          </p:nvPr>
        </p:nvGraphicFramePr>
        <p:xfrm>
          <a:off x="269240" y="3197111"/>
          <a:ext cx="8128000" cy="2318705"/>
        </p:xfrm>
        <a:graphic>
          <a:graphicData uri="http://schemas.openxmlformats.org/drawingml/2006/table">
            <a:tbl>
              <a:tblPr bandRow="1">
                <a:tableStyleId>{21E4AEA4-8DFA-4A89-87EB-49C32662AFE0}</a:tableStyleId>
              </a:tblPr>
              <a:tblGrid>
                <a:gridCol w="2058325">
                  <a:extLst>
                    <a:ext uri="{9D8B030D-6E8A-4147-A177-3AD203B41FA5}">
                      <a16:colId xmlns:a16="http://schemas.microsoft.com/office/drawing/2014/main" val="3622682631"/>
                    </a:ext>
                  </a:extLst>
                </a:gridCol>
                <a:gridCol w="6069675">
                  <a:extLst>
                    <a:ext uri="{9D8B030D-6E8A-4147-A177-3AD203B41FA5}">
                      <a16:colId xmlns:a16="http://schemas.microsoft.com/office/drawing/2014/main" val="3297491565"/>
                    </a:ext>
                  </a:extLst>
                </a:gridCol>
              </a:tblGrid>
              <a:tr h="482616">
                <a:tc>
                  <a:txBody>
                    <a:bodyPr/>
                    <a:lstStyle/>
                    <a:p>
                      <a:r>
                        <a:rPr lang="en-GB" sz="1400" b="1" dirty="0"/>
                        <a:t>Complete Plagiarism</a:t>
                      </a:r>
                    </a:p>
                  </a:txBody>
                  <a:tcPr/>
                </a:tc>
                <a:tc>
                  <a:txBody>
                    <a:bodyPr/>
                    <a:lstStyle/>
                    <a:p>
                      <a:r>
                        <a:rPr lang="en-GB" sz="1200" dirty="0">
                          <a:latin typeface="+mn-lt"/>
                          <a:cs typeface="Calibri Light" panose="020F0302020204030204" pitchFamily="34" charset="0"/>
                        </a:rPr>
                        <a:t>This is the most extreme forms of plagiarism. In this form someone completely copies someone else’s work and passes it off as their own. This could be any type of work, images or research.</a:t>
                      </a:r>
                    </a:p>
                  </a:txBody>
                  <a:tcPr/>
                </a:tc>
                <a:extLst>
                  <a:ext uri="{0D108BD9-81ED-4DB2-BD59-A6C34878D82A}">
                    <a16:rowId xmlns:a16="http://schemas.microsoft.com/office/drawing/2014/main" val="3145104024"/>
                  </a:ext>
                </a:extLst>
              </a:tr>
              <a:tr h="434109">
                <a:tc>
                  <a:txBody>
                    <a:bodyPr/>
                    <a:lstStyle/>
                    <a:p>
                      <a:r>
                        <a:rPr lang="en-GB" sz="1400" b="1" dirty="0"/>
                        <a:t>Verbatim</a:t>
                      </a:r>
                    </a:p>
                  </a:txBody>
                  <a:tcPr/>
                </a:tc>
                <a:tc>
                  <a:txBody>
                    <a:bodyPr/>
                    <a:lstStyle/>
                    <a:p>
                      <a:r>
                        <a:rPr lang="en-GB" sz="1200" dirty="0">
                          <a:latin typeface="+mn-lt"/>
                        </a:rPr>
                        <a:t>This is also known as direct plagiarism. If you use someone’s work and copy that word for word that is then known as verbatim plagiarism. </a:t>
                      </a:r>
                    </a:p>
                  </a:txBody>
                  <a:tcPr/>
                </a:tc>
                <a:extLst>
                  <a:ext uri="{0D108BD9-81ED-4DB2-BD59-A6C34878D82A}">
                    <a16:rowId xmlns:a16="http://schemas.microsoft.com/office/drawing/2014/main" val="2344546051"/>
                  </a:ext>
                </a:extLst>
              </a:tr>
              <a:tr h="447963">
                <a:tc>
                  <a:txBody>
                    <a:bodyPr/>
                    <a:lstStyle/>
                    <a:p>
                      <a:r>
                        <a:rPr lang="en-GB" sz="1400" b="1" dirty="0"/>
                        <a:t>Self-Plagiarism</a:t>
                      </a:r>
                    </a:p>
                  </a:txBody>
                  <a:tcPr/>
                </a:tc>
                <a:tc>
                  <a:txBody>
                    <a:bodyPr/>
                    <a:lstStyle/>
                    <a:p>
                      <a:r>
                        <a:rPr lang="en-GB" sz="1200" dirty="0">
                          <a:latin typeface="+mn-lt"/>
                        </a:rPr>
                        <a:t>This is when you use your own work, but instead of changing it you then use that exact piece of work in another piece of work. </a:t>
                      </a:r>
                    </a:p>
                  </a:txBody>
                  <a:tcPr/>
                </a:tc>
                <a:extLst>
                  <a:ext uri="{0D108BD9-81ED-4DB2-BD59-A6C34878D82A}">
                    <a16:rowId xmlns:a16="http://schemas.microsoft.com/office/drawing/2014/main" val="1065617250"/>
                  </a:ext>
                </a:extLst>
              </a:tr>
              <a:tr h="464489">
                <a:tc>
                  <a:txBody>
                    <a:bodyPr/>
                    <a:lstStyle/>
                    <a:p>
                      <a:r>
                        <a:rPr lang="en-GB" sz="1400" b="1" dirty="0"/>
                        <a:t>Source-based Plagiarism</a:t>
                      </a:r>
                    </a:p>
                  </a:txBody>
                  <a:tcPr/>
                </a:tc>
                <a:tc>
                  <a:txBody>
                    <a:bodyPr/>
                    <a:lstStyle/>
                    <a:p>
                      <a:r>
                        <a:rPr lang="en-GB" sz="1200" dirty="0">
                          <a:latin typeface="+mn-lt"/>
                        </a:rPr>
                        <a:t>This form of plagiarism is looked for most in research work. If someone has done research but used false or no references. This is then source-based plagiarism.</a:t>
                      </a:r>
                    </a:p>
                  </a:txBody>
                  <a:tcPr/>
                </a:tc>
                <a:extLst>
                  <a:ext uri="{0D108BD9-81ED-4DB2-BD59-A6C34878D82A}">
                    <a16:rowId xmlns:a16="http://schemas.microsoft.com/office/drawing/2014/main" val="218392050"/>
                  </a:ext>
                </a:extLst>
              </a:tr>
              <a:tr h="339805">
                <a:tc>
                  <a:txBody>
                    <a:bodyPr/>
                    <a:lstStyle/>
                    <a:p>
                      <a:r>
                        <a:rPr lang="en-GB" sz="1400" b="1" dirty="0"/>
                        <a:t>Accidental Plagiarism</a:t>
                      </a:r>
                    </a:p>
                  </a:txBody>
                  <a:tcPr/>
                </a:tc>
                <a:tc>
                  <a:txBody>
                    <a:bodyPr/>
                    <a:lstStyle/>
                    <a:p>
                      <a:r>
                        <a:rPr lang="en-GB" sz="1200" dirty="0">
                          <a:latin typeface="+mn-lt"/>
                        </a:rPr>
                        <a:t>This form of plagiarism is commonly done by accident. If someone is just starting university and must reference for an assignment. They may not have referenced before and don’t know how to. </a:t>
                      </a:r>
                    </a:p>
                  </a:txBody>
                  <a:tcPr/>
                </a:tc>
                <a:extLst>
                  <a:ext uri="{0D108BD9-81ED-4DB2-BD59-A6C34878D82A}">
                    <a16:rowId xmlns:a16="http://schemas.microsoft.com/office/drawing/2014/main" val="4238194897"/>
                  </a:ext>
                </a:extLst>
              </a:tr>
            </a:tbl>
          </a:graphicData>
        </a:graphic>
      </p:graphicFrame>
      <p:sp>
        <p:nvSpPr>
          <p:cNvPr id="6" name="TextBox 5">
            <a:extLst>
              <a:ext uri="{FF2B5EF4-FFF2-40B4-BE49-F238E27FC236}">
                <a16:creationId xmlns:a16="http://schemas.microsoft.com/office/drawing/2014/main" id="{1A7D1673-30CC-5892-31CD-5A8C88C09F87}"/>
              </a:ext>
            </a:extLst>
          </p:cNvPr>
          <p:cNvSpPr txBox="1"/>
          <p:nvPr/>
        </p:nvSpPr>
        <p:spPr>
          <a:xfrm>
            <a:off x="2880906" y="2687489"/>
            <a:ext cx="2904667" cy="461665"/>
          </a:xfrm>
          <a:prstGeom prst="rect">
            <a:avLst/>
          </a:prstGeom>
          <a:noFill/>
        </p:spPr>
        <p:txBody>
          <a:bodyPr wrap="square" rtlCol="0">
            <a:spAutoFit/>
          </a:bodyPr>
          <a:lstStyle/>
          <a:p>
            <a:r>
              <a:rPr lang="en-GB" sz="2400" dirty="0">
                <a:latin typeface="Calibri Light" panose="020F0302020204030204" pitchFamily="34" charset="0"/>
                <a:cs typeface="Calibri Light" panose="020F0302020204030204" pitchFamily="34" charset="0"/>
              </a:rPr>
              <a:t>Types Of Plagiarism</a:t>
            </a:r>
          </a:p>
        </p:txBody>
      </p:sp>
      <p:sp>
        <p:nvSpPr>
          <p:cNvPr id="8" name="TextBox 7">
            <a:extLst>
              <a:ext uri="{FF2B5EF4-FFF2-40B4-BE49-F238E27FC236}">
                <a16:creationId xmlns:a16="http://schemas.microsoft.com/office/drawing/2014/main" id="{0D73BBF3-FB6E-084F-24A3-956DBC9CAFC5}"/>
              </a:ext>
            </a:extLst>
          </p:cNvPr>
          <p:cNvSpPr txBox="1"/>
          <p:nvPr/>
        </p:nvSpPr>
        <p:spPr>
          <a:xfrm flipH="1">
            <a:off x="269240" y="5521617"/>
            <a:ext cx="2207954" cy="276999"/>
          </a:xfrm>
          <a:prstGeom prst="rect">
            <a:avLst/>
          </a:prstGeom>
          <a:noFill/>
        </p:spPr>
        <p:txBody>
          <a:bodyPr wrap="square" rtlCol="0">
            <a:spAutoFit/>
          </a:bodyPr>
          <a:lstStyle/>
          <a:p>
            <a:r>
              <a:rPr lang="en-GB" sz="1200" dirty="0" err="1">
                <a:solidFill>
                  <a:schemeClr val="accent1">
                    <a:lumMod val="50000"/>
                  </a:schemeClr>
                </a:solidFill>
              </a:rPr>
              <a:t>Geeksforgeeks</a:t>
            </a:r>
            <a:r>
              <a:rPr lang="en-GB" sz="1200" dirty="0">
                <a:solidFill>
                  <a:schemeClr val="accent1">
                    <a:lumMod val="50000"/>
                  </a:schemeClr>
                </a:solidFill>
              </a:rPr>
              <a:t>, (2021)</a:t>
            </a:r>
          </a:p>
        </p:txBody>
      </p:sp>
      <p:pic>
        <p:nvPicPr>
          <p:cNvPr id="43" name="Video 42">
            <a:hlinkClick r:id="" action="ppaction://media"/>
            <a:extLst>
              <a:ext uri="{FF2B5EF4-FFF2-40B4-BE49-F238E27FC236}">
                <a16:creationId xmlns:a16="http://schemas.microsoft.com/office/drawing/2014/main" id="{1E2B171C-8D1E-039F-DF38-4DEA2AB9281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9088621"/>
      </p:ext>
    </p:extLst>
  </p:cSld>
  <p:clrMapOvr>
    <a:masterClrMapping/>
  </p:clrMapOvr>
  <mc:AlternateContent xmlns:mc="http://schemas.openxmlformats.org/markup-compatibility/2006">
    <mc:Choice xmlns:p14="http://schemas.microsoft.com/office/powerpoint/2010/main" Requires="p14">
      <p:transition spd="slow" p14:dur="2000" advTm="111587"/>
    </mc:Choice>
    <mc:Fallback>
      <p:transition spd="slow" advTm="111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3"/>
                </p:tgtEl>
              </p:cMediaNode>
            </p:video>
            <p:seq concurrent="1" nextAc="seek">
              <p:cTn id="8" restart="whenNotActive" fill="hold" evtFilter="cancelBubble" nodeType="interactiveSeq">
                <p:stCondLst>
                  <p:cond evt="onClick" delay="0">
                    <p:tgtEl>
                      <p:spTgt spid="4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3"/>
                                        </p:tgtEl>
                                      </p:cBhvr>
                                    </p:cmd>
                                  </p:childTnLst>
                                </p:cTn>
                              </p:par>
                            </p:childTnLst>
                          </p:cTn>
                        </p:par>
                      </p:childTnLst>
                    </p:cTn>
                  </p:par>
                </p:childTnLst>
              </p:cTn>
              <p:nextCondLst>
                <p:cond evt="onClick" delay="0">
                  <p:tgtEl>
                    <p:spTgt spid="4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a:xfrm>
            <a:off x="169672" y="521208"/>
            <a:ext cx="10515600" cy="676656"/>
          </a:xfrm>
        </p:spPr>
        <p:txBody>
          <a:bodyPr rtlCol="0"/>
          <a:lstStyle>
            <a:defPPr>
              <a:defRPr lang="en-GB"/>
            </a:defPPr>
          </a:lstStyle>
          <a:p>
            <a:pPr rtl="0"/>
            <a:r>
              <a:rPr lang="en-GB" dirty="0">
                <a:solidFill>
                  <a:schemeClr val="tx2">
                    <a:lumMod val="20000"/>
                    <a:lumOff val="80000"/>
                  </a:schemeClr>
                </a:solidFill>
              </a:rPr>
              <a:t>how do we avoid plagiarism?</a:t>
            </a:r>
          </a:p>
        </p:txBody>
      </p:sp>
      <p:sp>
        <p:nvSpPr>
          <p:cNvPr id="5" name="Content Placeholder 4">
            <a:extLst>
              <a:ext uri="{FF2B5EF4-FFF2-40B4-BE49-F238E27FC236}">
                <a16:creationId xmlns:a16="http://schemas.microsoft.com/office/drawing/2014/main" id="{A45EB57E-48A5-AA9B-7682-56298F1431CB}"/>
              </a:ext>
            </a:extLst>
          </p:cNvPr>
          <p:cNvSpPr>
            <a:spLocks noGrp="1"/>
          </p:cNvSpPr>
          <p:nvPr>
            <p:ph sz="quarter" idx="4"/>
          </p:nvPr>
        </p:nvSpPr>
        <p:spPr>
          <a:xfrm>
            <a:off x="4722609" y="2020572"/>
            <a:ext cx="3701812" cy="3923027"/>
          </a:xfrm>
        </p:spPr>
        <p:txBody>
          <a:bodyPr rtlCol="0">
            <a:normAutofit fontScale="85000" lnSpcReduction="20000"/>
          </a:bodyPr>
          <a:lstStyle>
            <a:defPPr>
              <a:defRPr lang="en-GB"/>
            </a:defPPr>
          </a:lstStyle>
          <a:p>
            <a:pPr marL="0" indent="0" rtl="0">
              <a:buNone/>
            </a:pPr>
            <a:r>
              <a:rPr lang="en-GB" sz="1600" u="sng" dirty="0">
                <a:solidFill>
                  <a:srgbClr val="002060"/>
                </a:solidFill>
              </a:rPr>
              <a:t>Cite your source.</a:t>
            </a:r>
          </a:p>
          <a:p>
            <a:pPr marL="0" indent="0" rtl="0">
              <a:buNone/>
            </a:pPr>
            <a:r>
              <a:rPr lang="en-GB" sz="1600" dirty="0"/>
              <a:t>If you have taken any research or information from anywhere make sure you cite where it’s come from.</a:t>
            </a:r>
          </a:p>
          <a:p>
            <a:pPr marL="0" indent="0" rtl="0">
              <a:buNone/>
            </a:pPr>
            <a:r>
              <a:rPr lang="en-GB" sz="1600" u="sng" dirty="0">
                <a:solidFill>
                  <a:srgbClr val="002060"/>
                </a:solidFill>
              </a:rPr>
              <a:t>Include quotations</a:t>
            </a:r>
          </a:p>
          <a:p>
            <a:pPr marL="0" indent="0" rtl="0">
              <a:buNone/>
            </a:pPr>
            <a:r>
              <a:rPr lang="en-GB" sz="1600" dirty="0"/>
              <a:t>If you include any word for word context, make sure you add quotation marks around that bit of writing.</a:t>
            </a:r>
          </a:p>
          <a:p>
            <a:pPr marL="0" indent="0" rtl="0">
              <a:buNone/>
            </a:pPr>
            <a:r>
              <a:rPr lang="en-GB" sz="1600" u="sng" dirty="0">
                <a:solidFill>
                  <a:srgbClr val="002060"/>
                </a:solidFill>
              </a:rPr>
              <a:t>Paraphrase</a:t>
            </a:r>
          </a:p>
          <a:p>
            <a:pPr marL="0" indent="0" rtl="0">
              <a:buNone/>
            </a:pPr>
            <a:r>
              <a:rPr lang="en-GB" sz="1600" dirty="0">
                <a:solidFill>
                  <a:schemeClr val="bg1"/>
                </a:solidFill>
              </a:rPr>
              <a:t>Rewrite the information in your own words.</a:t>
            </a:r>
            <a:endParaRPr lang="en-GB" sz="1600" u="sng" dirty="0">
              <a:solidFill>
                <a:schemeClr val="bg1"/>
              </a:solidFill>
            </a:endParaRPr>
          </a:p>
          <a:p>
            <a:pPr marL="0" indent="0" rtl="0">
              <a:buNone/>
            </a:pPr>
            <a:r>
              <a:rPr lang="en-GB" sz="1600" u="sng" dirty="0">
                <a:solidFill>
                  <a:srgbClr val="002060"/>
                </a:solidFill>
              </a:rPr>
              <a:t>Present your own ideas</a:t>
            </a:r>
          </a:p>
          <a:p>
            <a:pPr marL="0" indent="0" rtl="0">
              <a:buNone/>
            </a:pPr>
            <a:r>
              <a:rPr lang="en-GB" sz="1600" dirty="0"/>
              <a:t>Instead of copying a person’s words, think about what you know or would say about that topic. Make your work your own.</a:t>
            </a:r>
          </a:p>
          <a:p>
            <a:pPr marL="0" indent="0" rtl="0">
              <a:buNone/>
            </a:pPr>
            <a:r>
              <a:rPr lang="en-GB" sz="1600" u="sng" dirty="0">
                <a:solidFill>
                  <a:srgbClr val="002060"/>
                </a:solidFill>
              </a:rPr>
              <a:t>Use a plagiarism checker before submitting</a:t>
            </a:r>
          </a:p>
          <a:p>
            <a:pPr marL="0" indent="0" rtl="0">
              <a:buNone/>
            </a:pPr>
            <a:r>
              <a:rPr lang="en-GB" sz="1600" dirty="0"/>
              <a:t>Many places will use plagiarism checkers before you submit your work. You can find these online, but if you ask your own education setting, they can advise you on where to check.</a:t>
            </a:r>
          </a:p>
          <a:p>
            <a:pPr marL="0" indent="0" rtl="0">
              <a:buNone/>
            </a:pPr>
            <a:endParaRPr lang="en-GB" sz="1400" dirty="0">
              <a:solidFill>
                <a:srgbClr val="FF0000"/>
              </a:solidFill>
            </a:endParaRPr>
          </a:p>
          <a:p>
            <a:pPr marL="0" indent="0" rtl="0">
              <a:buNone/>
            </a:pPr>
            <a:r>
              <a:rPr lang="en-GB" sz="1400" dirty="0">
                <a:solidFill>
                  <a:srgbClr val="FF0000"/>
                </a:solidFill>
              </a:rPr>
              <a:t>Colonia, (2023)</a:t>
            </a:r>
          </a:p>
        </p:txBody>
      </p:sp>
      <p:sp>
        <p:nvSpPr>
          <p:cNvPr id="8" name="Content Placeholder 7">
            <a:extLst>
              <a:ext uri="{FF2B5EF4-FFF2-40B4-BE49-F238E27FC236}">
                <a16:creationId xmlns:a16="http://schemas.microsoft.com/office/drawing/2014/main" id="{98D6AC14-9AD9-9C42-046A-6E2B3E9561B7}"/>
              </a:ext>
            </a:extLst>
          </p:cNvPr>
          <p:cNvSpPr>
            <a:spLocks noGrp="1"/>
          </p:cNvSpPr>
          <p:nvPr>
            <p:ph sz="quarter" idx="14"/>
          </p:nvPr>
        </p:nvSpPr>
        <p:spPr>
          <a:xfrm>
            <a:off x="14958822" y="4522877"/>
            <a:ext cx="1300233" cy="881900"/>
          </a:xfrm>
        </p:spPr>
        <p:txBody>
          <a:bodyPr rtlCol="0"/>
          <a:lstStyle>
            <a:defPPr>
              <a:defRPr lang="en-GB"/>
            </a:defPPr>
          </a:lstStyle>
          <a:p>
            <a:pPr rtl="0"/>
            <a:endParaRPr lang="en-GB" dirty="0"/>
          </a:p>
          <a:p>
            <a:pPr rtl="0"/>
            <a:endParaRPr lang="en-GB" dirty="0"/>
          </a:p>
          <a:p>
            <a:pPr rtl="0"/>
            <a:endParaRPr lang="en-GB" dirty="0"/>
          </a:p>
          <a:p>
            <a:pPr rtl="0"/>
            <a:endParaRPr lang="en-GB" dirty="0"/>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a:xfrm>
            <a:off x="98552" y="6395261"/>
            <a:ext cx="987552" cy="310896"/>
          </a:xfrm>
        </p:spPr>
        <p:txBody>
          <a:bodyPr rtlCol="0"/>
          <a:lstStyle>
            <a:defPPr>
              <a:defRPr lang="en-GB"/>
            </a:defPPr>
          </a:lstStyle>
          <a:p>
            <a:pPr algn="l" rtl="0"/>
            <a:fld id="{58FB4751-880F-D840-AAA9-3A15815CC996}" type="slidenum">
              <a:rPr lang="en-GB" smtClean="0"/>
              <a:pPr algn="l" rtl="0"/>
              <a:t>6</a:t>
            </a:fld>
            <a:endParaRPr lang="en-GB" dirty="0"/>
          </a:p>
        </p:txBody>
      </p:sp>
      <p:sp>
        <p:nvSpPr>
          <p:cNvPr id="13" name="Content Placeholder 12">
            <a:extLst>
              <a:ext uri="{FF2B5EF4-FFF2-40B4-BE49-F238E27FC236}">
                <a16:creationId xmlns:a16="http://schemas.microsoft.com/office/drawing/2014/main" id="{CDB85398-88E0-EA18-400B-F60F75BA9EBF}"/>
              </a:ext>
            </a:extLst>
          </p:cNvPr>
          <p:cNvSpPr>
            <a:spLocks noGrp="1"/>
          </p:cNvSpPr>
          <p:nvPr>
            <p:ph sz="half" idx="2"/>
          </p:nvPr>
        </p:nvSpPr>
        <p:spPr>
          <a:xfrm>
            <a:off x="169672" y="1939086"/>
            <a:ext cx="3162808" cy="4004513"/>
          </a:xfrm>
        </p:spPr>
        <p:txBody>
          <a:bodyPr>
            <a:normAutofit fontScale="85000" lnSpcReduction="10000"/>
          </a:bodyPr>
          <a:lstStyle/>
          <a:p>
            <a:pPr marL="0" indent="0">
              <a:buNone/>
            </a:pPr>
            <a:r>
              <a:rPr lang="en-GB" dirty="0"/>
              <a:t>If you are submitting plagiarised work this is potentially classed as ‘theft’. You are then hoping that you will pass off that ‘theft’ as your own work. </a:t>
            </a:r>
          </a:p>
          <a:p>
            <a:pPr marL="0" indent="0">
              <a:buNone/>
            </a:pPr>
            <a:r>
              <a:rPr lang="en-GB" dirty="0"/>
              <a:t>Not only can this ruin the relationship between you and your lecturers, due to them loosing respect for you. But this could also put you at risk for potentially being removed from your course. </a:t>
            </a:r>
          </a:p>
          <a:p>
            <a:pPr marL="0" indent="0">
              <a:buNone/>
            </a:pPr>
            <a:r>
              <a:rPr lang="en-GB" sz="1600" dirty="0">
                <a:solidFill>
                  <a:srgbClr val="FF0000"/>
                </a:solidFill>
              </a:rPr>
              <a:t>(Colonia, (2023)</a:t>
            </a:r>
            <a:endParaRPr lang="en-GB" dirty="0"/>
          </a:p>
          <a:p>
            <a:pPr marL="0" indent="0">
              <a:buNone/>
            </a:pPr>
            <a:r>
              <a:rPr lang="en-GB" dirty="0"/>
              <a:t>If you have used another peer's work as your own that will then risk that person also not having their work marked and potentially losing out because of your wrongdoing.</a:t>
            </a:r>
          </a:p>
          <a:p>
            <a:pPr marL="0" indent="0">
              <a:buNone/>
            </a:pPr>
            <a:r>
              <a:rPr lang="en-GB" dirty="0"/>
              <a:t>Whether this is done on purpose or whether it was a genuine mistake. You will then need to take responsibility for doing that.</a:t>
            </a:r>
          </a:p>
        </p:txBody>
      </p:sp>
      <p:sp>
        <p:nvSpPr>
          <p:cNvPr id="15" name="Text Placeholder 14">
            <a:extLst>
              <a:ext uri="{FF2B5EF4-FFF2-40B4-BE49-F238E27FC236}">
                <a16:creationId xmlns:a16="http://schemas.microsoft.com/office/drawing/2014/main" id="{6B2BF85F-E085-C9C2-A3F8-ECA0C2ED1CD4}"/>
              </a:ext>
            </a:extLst>
          </p:cNvPr>
          <p:cNvSpPr>
            <a:spLocks noGrp="1"/>
          </p:cNvSpPr>
          <p:nvPr>
            <p:ph type="body" idx="1"/>
          </p:nvPr>
        </p:nvSpPr>
        <p:spPr>
          <a:xfrm>
            <a:off x="98552" y="1487424"/>
            <a:ext cx="3924808" cy="462839"/>
          </a:xfrm>
        </p:spPr>
        <p:txBody>
          <a:bodyPr>
            <a:noAutofit/>
          </a:bodyPr>
          <a:lstStyle/>
          <a:p>
            <a:r>
              <a:rPr lang="en-GB" sz="1600" dirty="0">
                <a:solidFill>
                  <a:schemeClr val="accent1">
                    <a:lumMod val="75000"/>
                  </a:schemeClr>
                </a:solidFill>
              </a:rPr>
              <a:t>Why should we avoid plagiarism?</a:t>
            </a:r>
          </a:p>
        </p:txBody>
      </p:sp>
      <p:sp>
        <p:nvSpPr>
          <p:cNvPr id="17" name="Text Placeholder 16">
            <a:extLst>
              <a:ext uri="{FF2B5EF4-FFF2-40B4-BE49-F238E27FC236}">
                <a16:creationId xmlns:a16="http://schemas.microsoft.com/office/drawing/2014/main" id="{43EE05A5-599C-D3FE-28D5-E7BE8286B6BA}"/>
              </a:ext>
            </a:extLst>
          </p:cNvPr>
          <p:cNvSpPr>
            <a:spLocks noGrp="1"/>
          </p:cNvSpPr>
          <p:nvPr>
            <p:ph type="body" sz="quarter" idx="3"/>
          </p:nvPr>
        </p:nvSpPr>
        <p:spPr>
          <a:xfrm>
            <a:off x="4782312" y="1547927"/>
            <a:ext cx="3529584" cy="402336"/>
          </a:xfrm>
        </p:spPr>
        <p:txBody>
          <a:bodyPr>
            <a:normAutofit/>
          </a:bodyPr>
          <a:lstStyle/>
          <a:p>
            <a:r>
              <a:rPr lang="en-GB" sz="1600" dirty="0">
                <a:solidFill>
                  <a:schemeClr val="accent1">
                    <a:lumMod val="75000"/>
                  </a:schemeClr>
                </a:solidFill>
              </a:rPr>
              <a:t>How to avoid plagiarism</a:t>
            </a:r>
          </a:p>
        </p:txBody>
      </p:sp>
      <p:pic>
        <p:nvPicPr>
          <p:cNvPr id="2050" name="Picture 2" descr="Follow these tips to avoid plagiarism in your academic work. Infographic by Elizabeth Castillo">
            <a:extLst>
              <a:ext uri="{FF2B5EF4-FFF2-40B4-BE49-F238E27FC236}">
                <a16:creationId xmlns:a16="http://schemas.microsoft.com/office/drawing/2014/main" id="{A22B1724-81FD-AFC3-4BCF-B6ADCCC784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70848" y="242824"/>
            <a:ext cx="2944368" cy="279715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5E3E5613-DC9C-3D4A-77F7-28A775421CD0}"/>
              </a:ext>
            </a:extLst>
          </p:cNvPr>
          <p:cNvSpPr txBox="1"/>
          <p:nvPr/>
        </p:nvSpPr>
        <p:spPr>
          <a:xfrm flipH="1">
            <a:off x="10676127" y="2976237"/>
            <a:ext cx="2098041" cy="338554"/>
          </a:xfrm>
          <a:prstGeom prst="rect">
            <a:avLst/>
          </a:prstGeom>
          <a:noFill/>
        </p:spPr>
        <p:txBody>
          <a:bodyPr wrap="square" rtlCol="0">
            <a:spAutoFit/>
          </a:bodyPr>
          <a:lstStyle/>
          <a:p>
            <a:r>
              <a:rPr lang="en-GB" sz="1600" dirty="0">
                <a:solidFill>
                  <a:srgbClr val="FF0000"/>
                </a:solidFill>
              </a:rPr>
              <a:t>Castillo, (2016)</a:t>
            </a:r>
          </a:p>
        </p:txBody>
      </p:sp>
      <p:pic>
        <p:nvPicPr>
          <p:cNvPr id="39" name="Video 38">
            <a:hlinkClick r:id="" action="ppaction://media"/>
            <a:extLst>
              <a:ext uri="{FF2B5EF4-FFF2-40B4-BE49-F238E27FC236}">
                <a16:creationId xmlns:a16="http://schemas.microsoft.com/office/drawing/2014/main" id="{D481825F-E782-9070-D345-775C6A025E2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4941242"/>
      </p:ext>
    </p:extLst>
  </p:cSld>
  <p:clrMapOvr>
    <a:masterClrMapping/>
  </p:clrMapOvr>
  <mc:AlternateContent xmlns:mc="http://schemas.openxmlformats.org/markup-compatibility/2006">
    <mc:Choice xmlns:p14="http://schemas.microsoft.com/office/powerpoint/2010/main" Requires="p14">
      <p:transition spd="slow" p14:dur="2000" advTm="50340"/>
    </mc:Choice>
    <mc:Fallback>
      <p:transition spd="slow" advTm="50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9"/>
                </p:tgtEl>
              </p:cMediaNode>
            </p:video>
            <p:seq concurrent="1" nextAc="seek">
              <p:cTn id="8" restart="whenNotActive" fill="hold" evtFilter="cancelBubble" nodeType="interactiveSeq">
                <p:stCondLst>
                  <p:cond evt="onClick" delay="0">
                    <p:tgtEl>
                      <p:spTgt spid="3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9"/>
                                        </p:tgtEl>
                                      </p:cBhvr>
                                    </p:cmd>
                                  </p:childTnLst>
                                </p:cTn>
                              </p:par>
                            </p:childTnLst>
                          </p:cTn>
                        </p:par>
                      </p:childTnLst>
                    </p:cTn>
                  </p:par>
                </p:childTnLst>
              </p:cTn>
              <p:nextCondLst>
                <p:cond evt="onClick" delay="0">
                  <p:tgtEl>
                    <p:spTgt spid="3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9023830-B69A-4E10-2D11-30F2DE49E736}"/>
              </a:ext>
            </a:extLst>
          </p:cNvPr>
          <p:cNvSpPr>
            <a:spLocks noGrp="1"/>
          </p:cNvSpPr>
          <p:nvPr>
            <p:ph type="sldNum" sz="quarter" idx="12"/>
          </p:nvPr>
        </p:nvSpPr>
        <p:spPr>
          <a:xfrm>
            <a:off x="101046" y="6427862"/>
            <a:ext cx="987552" cy="310896"/>
          </a:xfrm>
        </p:spPr>
        <p:txBody>
          <a:bodyPr/>
          <a:lstStyle/>
          <a:p>
            <a:pPr algn="l" rtl="0"/>
            <a:fld id="{58FB4751-880F-D840-AAA9-3A15815CC996}" type="slidenum">
              <a:rPr lang="en-GB" smtClean="0"/>
              <a:pPr algn="l" rtl="0"/>
              <a:t>7</a:t>
            </a:fld>
            <a:endParaRPr lang="en-GB" dirty="0"/>
          </a:p>
        </p:txBody>
      </p:sp>
      <p:sp>
        <p:nvSpPr>
          <p:cNvPr id="13" name="Text Placeholder 12">
            <a:extLst>
              <a:ext uri="{FF2B5EF4-FFF2-40B4-BE49-F238E27FC236}">
                <a16:creationId xmlns:a16="http://schemas.microsoft.com/office/drawing/2014/main" id="{D171AF0D-0AB5-3231-6AB1-A0D1BC99BEE7}"/>
              </a:ext>
            </a:extLst>
          </p:cNvPr>
          <p:cNvSpPr>
            <a:spLocks noGrp="1"/>
          </p:cNvSpPr>
          <p:nvPr>
            <p:ph type="body" sz="quarter" idx="13"/>
          </p:nvPr>
        </p:nvSpPr>
        <p:spPr>
          <a:xfrm>
            <a:off x="3251994" y="2273670"/>
            <a:ext cx="5688012" cy="2028825"/>
          </a:xfrm>
        </p:spPr>
        <p:txBody>
          <a:bodyPr/>
          <a:lstStyle/>
          <a:p>
            <a:r>
              <a:rPr lang="en-GB" b="0" i="1" dirty="0">
                <a:solidFill>
                  <a:srgbClr val="212529"/>
                </a:solidFill>
                <a:effectLst/>
                <a:latin typeface="Open Sans" panose="020B0606030504020204" pitchFamily="34" charset="0"/>
              </a:rPr>
              <a:t>“Plagiarize</a:t>
            </a:r>
            <a:r>
              <a:rPr lang="en-GB" b="0" i="0" dirty="0">
                <a:solidFill>
                  <a:srgbClr val="212529"/>
                </a:solidFill>
                <a:effectLst/>
                <a:latin typeface="Open Sans" panose="020B0606030504020204" pitchFamily="34" charset="0"/>
              </a:rPr>
              <a:t> (and </a:t>
            </a:r>
            <a:r>
              <a:rPr lang="en-GB" b="0" i="1" dirty="0">
                <a:solidFill>
                  <a:srgbClr val="212529"/>
                </a:solidFill>
                <a:effectLst/>
                <a:latin typeface="Open Sans" panose="020B0606030504020204" pitchFamily="34" charset="0"/>
              </a:rPr>
              <a:t>plagiarism</a:t>
            </a:r>
            <a:r>
              <a:rPr lang="en-GB" b="0" i="0" dirty="0">
                <a:solidFill>
                  <a:srgbClr val="212529"/>
                </a:solidFill>
                <a:effectLst/>
                <a:latin typeface="Open Sans" panose="020B0606030504020204" pitchFamily="34" charset="0"/>
              </a:rPr>
              <a:t>) comes from the Latin </a:t>
            </a:r>
            <a:r>
              <a:rPr lang="en-GB" b="0" i="1" dirty="0" err="1">
                <a:solidFill>
                  <a:srgbClr val="212529"/>
                </a:solidFill>
                <a:effectLst/>
                <a:latin typeface="Open Sans" panose="020B0606030504020204" pitchFamily="34" charset="0"/>
              </a:rPr>
              <a:t>plagiarius</a:t>
            </a:r>
            <a:r>
              <a:rPr lang="en-GB" b="0" i="0" dirty="0">
                <a:solidFill>
                  <a:srgbClr val="212529"/>
                </a:solidFill>
                <a:effectLst/>
                <a:latin typeface="Open Sans" panose="020B0606030504020204" pitchFamily="34" charset="0"/>
              </a:rPr>
              <a:t> </a:t>
            </a:r>
            <a:r>
              <a:rPr lang="en-GB" dirty="0">
                <a:solidFill>
                  <a:srgbClr val="212529"/>
                </a:solidFill>
                <a:latin typeface="Open Sans" panose="020B0606030504020204" pitchFamily="34" charset="0"/>
              </a:rPr>
              <a:t>’</a:t>
            </a:r>
            <a:r>
              <a:rPr lang="en-GB" b="0" i="0" dirty="0">
                <a:solidFill>
                  <a:srgbClr val="212529"/>
                </a:solidFill>
                <a:effectLst/>
                <a:latin typeface="Open Sans" panose="020B0606030504020204" pitchFamily="34" charset="0"/>
              </a:rPr>
              <a:t>kidnapper’.” </a:t>
            </a:r>
            <a:endParaRPr lang="en-GB" dirty="0"/>
          </a:p>
        </p:txBody>
      </p:sp>
      <p:sp>
        <p:nvSpPr>
          <p:cNvPr id="12" name="Title 11">
            <a:extLst>
              <a:ext uri="{FF2B5EF4-FFF2-40B4-BE49-F238E27FC236}">
                <a16:creationId xmlns:a16="http://schemas.microsoft.com/office/drawing/2014/main" id="{F4F5743F-2E67-450A-18C2-431B21B5B03E}"/>
              </a:ext>
            </a:extLst>
          </p:cNvPr>
          <p:cNvSpPr>
            <a:spLocks noGrp="1"/>
          </p:cNvSpPr>
          <p:nvPr>
            <p:ph type="title"/>
          </p:nvPr>
        </p:nvSpPr>
        <p:spPr>
          <a:xfrm>
            <a:off x="838200" y="3195828"/>
            <a:ext cx="10515600" cy="466344"/>
          </a:xfrm>
        </p:spPr>
        <p:txBody>
          <a:bodyPr/>
          <a:lstStyle/>
          <a:p>
            <a:r>
              <a:rPr lang="en-GB" sz="1600" dirty="0">
                <a:solidFill>
                  <a:schemeClr val="accent1">
                    <a:lumMod val="75000"/>
                  </a:schemeClr>
                </a:solidFill>
              </a:rPr>
              <a:t>Merriam Webster</a:t>
            </a:r>
          </a:p>
        </p:txBody>
      </p:sp>
      <p:pic>
        <p:nvPicPr>
          <p:cNvPr id="33" name="Video 32">
            <a:hlinkClick r:id="" action="ppaction://media"/>
            <a:extLst>
              <a:ext uri="{FF2B5EF4-FFF2-40B4-BE49-F238E27FC236}">
                <a16:creationId xmlns:a16="http://schemas.microsoft.com/office/drawing/2014/main" id="{1F70F1FF-D666-0689-7701-6517F32611A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9914297"/>
      </p:ext>
    </p:extLst>
  </p:cSld>
  <p:clrMapOvr>
    <a:masterClrMapping/>
  </p:clrMapOvr>
  <mc:AlternateContent xmlns:mc="http://schemas.openxmlformats.org/markup-compatibility/2006">
    <mc:Choice xmlns:p14="http://schemas.microsoft.com/office/powerpoint/2010/main" Requires="p14">
      <p:transition spd="slow" p14:dur="2000" advTm="14490"/>
    </mc:Choice>
    <mc:Fallback>
      <p:transition spd="slow" advTm="14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p:txBody>
          <a:bodyPr rtlCol="0"/>
          <a:lstStyle>
            <a:defPPr>
              <a:defRPr lang="en-GB"/>
            </a:defPPr>
          </a:lstStyle>
          <a:p>
            <a:pPr rtl="0"/>
            <a:endParaRPr lang="en-GB" dirty="0"/>
          </a:p>
          <a:p>
            <a:pPr rtl="0"/>
            <a:endParaRPr lang="en-GB" dirty="0"/>
          </a:p>
          <a:p>
            <a:pPr rtl="0"/>
            <a:endParaRPr lang="en-GB" dirty="0"/>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a:xfrm>
            <a:off x="82296" y="6400153"/>
            <a:ext cx="987552" cy="310896"/>
          </a:xfrm>
        </p:spPr>
        <p:txBody>
          <a:bodyPr rtlCol="0"/>
          <a:lstStyle>
            <a:defPPr>
              <a:defRPr lang="en-GB"/>
            </a:defPPr>
          </a:lstStyle>
          <a:p>
            <a:pPr algn="l" rtl="0"/>
            <a:fld id="{58FB4751-880F-D840-AAA9-3A15815CC996}" type="slidenum">
              <a:rPr lang="en-GB" smtClean="0"/>
              <a:pPr algn="l" rtl="0"/>
              <a:t>8</a:t>
            </a:fld>
            <a:endParaRPr lang="en-GB" dirty="0"/>
          </a:p>
        </p:txBody>
      </p:sp>
      <p:sp>
        <p:nvSpPr>
          <p:cNvPr id="11" name="Content Placeholder 10">
            <a:extLst>
              <a:ext uri="{FF2B5EF4-FFF2-40B4-BE49-F238E27FC236}">
                <a16:creationId xmlns:a16="http://schemas.microsoft.com/office/drawing/2014/main" id="{7FED0928-0B1B-F1A3-3A9C-6A7AA9ECE1A5}"/>
              </a:ext>
            </a:extLst>
          </p:cNvPr>
          <p:cNvSpPr>
            <a:spLocks noGrp="1"/>
          </p:cNvSpPr>
          <p:nvPr>
            <p:ph sz="quarter" idx="4"/>
          </p:nvPr>
        </p:nvSpPr>
        <p:spPr>
          <a:xfrm>
            <a:off x="512064" y="1052922"/>
            <a:ext cx="8798838" cy="4788732"/>
          </a:xfrm>
        </p:spPr>
        <p:txBody>
          <a:bodyPr>
            <a:normAutofit fontScale="85000" lnSpcReduction="20000"/>
          </a:bodyPr>
          <a:lstStyle/>
          <a:p>
            <a:pPr marL="0" indent="0">
              <a:buNone/>
            </a:pPr>
            <a:r>
              <a:rPr lang="en-GB" dirty="0">
                <a:solidFill>
                  <a:srgbClr val="C00000"/>
                </a:solidFill>
              </a:rPr>
              <a:t>* </a:t>
            </a:r>
            <a:r>
              <a:rPr lang="en-GB" dirty="0">
                <a:solidFill>
                  <a:schemeClr val="accent1">
                    <a:lumMod val="75000"/>
                  </a:schemeClr>
                </a:solidFill>
              </a:rPr>
              <a:t>Business Opportunities.biz, (IMAGE), 2018.</a:t>
            </a:r>
          </a:p>
          <a:p>
            <a:pPr marL="0" indent="0">
              <a:buNone/>
            </a:pPr>
            <a:r>
              <a:rPr lang="en-GB" dirty="0"/>
              <a:t>Available at : </a:t>
            </a:r>
            <a:r>
              <a:rPr lang="en-GB" dirty="0">
                <a:solidFill>
                  <a:srgbClr val="002060"/>
                </a:solidFill>
                <a:hlinkClick r:id="rId5">
                  <a:extLst>
                    <a:ext uri="{A12FA001-AC4F-418D-AE19-62706E023703}">
                      <ahyp:hlinkClr xmlns:ahyp="http://schemas.microsoft.com/office/drawing/2018/hyperlinkcolor" val="tx"/>
                    </a:ext>
                  </a:extLst>
                </a:hlinkClick>
              </a:rPr>
              <a:t>https://www.business-opportunities.biz/2018/05/21/write-great-introduction/</a:t>
            </a:r>
            <a:endParaRPr lang="en-GB" dirty="0">
              <a:solidFill>
                <a:srgbClr val="002060"/>
              </a:solidFill>
            </a:endParaRPr>
          </a:p>
          <a:p>
            <a:pPr marL="0" indent="0">
              <a:buNone/>
            </a:pPr>
            <a:r>
              <a:rPr lang="en-GB" dirty="0"/>
              <a:t>(Accessed 27</a:t>
            </a:r>
            <a:r>
              <a:rPr lang="en-GB" baseline="30000" dirty="0"/>
              <a:t>th</a:t>
            </a:r>
            <a:r>
              <a:rPr lang="en-GB" dirty="0"/>
              <a:t> October 2023)</a:t>
            </a:r>
          </a:p>
          <a:p>
            <a:pPr marL="0" indent="0">
              <a:buNone/>
            </a:pPr>
            <a:endParaRPr lang="en-GB" dirty="0">
              <a:solidFill>
                <a:schemeClr val="bg1"/>
              </a:solidFill>
            </a:endParaRPr>
          </a:p>
          <a:p>
            <a:pPr>
              <a:buFont typeface="Arial" panose="020B0604020202020204" pitchFamily="34" charset="0"/>
              <a:buChar char="•"/>
            </a:pPr>
            <a:r>
              <a:rPr lang="en-GB" dirty="0">
                <a:solidFill>
                  <a:schemeClr val="accent1">
                    <a:lumMod val="75000"/>
                  </a:schemeClr>
                </a:solidFill>
              </a:rPr>
              <a:t>Castillo E. (IMAGE), (2016) How to avoid plagiarism.</a:t>
            </a:r>
          </a:p>
          <a:p>
            <a:pPr marL="0" indent="0">
              <a:buNone/>
            </a:pPr>
            <a:r>
              <a:rPr lang="en-GB" dirty="0">
                <a:solidFill>
                  <a:schemeClr val="bg1"/>
                </a:solidFill>
              </a:rPr>
              <a:t>Available at : </a:t>
            </a:r>
            <a:r>
              <a:rPr lang="en-GB" dirty="0">
                <a:solidFill>
                  <a:srgbClr val="002060"/>
                </a:solidFill>
                <a:hlinkClick r:id="rId6">
                  <a:extLst>
                    <a:ext uri="{A12FA001-AC4F-418D-AE19-62706E023703}">
                      <ahyp:hlinkClr xmlns:ahyp="http://schemas.microsoft.com/office/drawing/2018/hyperlinkcolor" val="tx"/>
                    </a:ext>
                  </a:extLst>
                </a:hlinkClick>
              </a:rPr>
              <a:t>https://theorion.com/53895/news/professor-students-plagiarize-out-of-fear/#</a:t>
            </a:r>
            <a:r>
              <a:rPr lang="en-GB" dirty="0">
                <a:solidFill>
                  <a:srgbClr val="002060"/>
                </a:solidFill>
              </a:rPr>
              <a:t> </a:t>
            </a:r>
          </a:p>
          <a:p>
            <a:pPr marL="0" indent="0">
              <a:buNone/>
            </a:pPr>
            <a:r>
              <a:rPr lang="en-GB" dirty="0">
                <a:solidFill>
                  <a:schemeClr val="bg1"/>
                </a:solidFill>
              </a:rPr>
              <a:t>(Accessed 26</a:t>
            </a:r>
            <a:r>
              <a:rPr lang="en-GB" baseline="30000" dirty="0">
                <a:solidFill>
                  <a:schemeClr val="bg1"/>
                </a:solidFill>
              </a:rPr>
              <a:t>th</a:t>
            </a:r>
            <a:r>
              <a:rPr lang="en-GB" dirty="0">
                <a:solidFill>
                  <a:schemeClr val="bg1"/>
                </a:solidFill>
              </a:rPr>
              <a:t> October 2023)</a:t>
            </a:r>
          </a:p>
          <a:p>
            <a:pPr marL="0" indent="0">
              <a:buNone/>
            </a:pPr>
            <a:endParaRPr lang="en-GB" dirty="0">
              <a:solidFill>
                <a:schemeClr val="accent1">
                  <a:lumMod val="75000"/>
                </a:schemeClr>
              </a:solidFill>
            </a:endParaRPr>
          </a:p>
          <a:p>
            <a:pPr>
              <a:buFont typeface="Arial" panose="020B0604020202020204" pitchFamily="34" charset="0"/>
              <a:buChar char="•"/>
            </a:pPr>
            <a:r>
              <a:rPr lang="en-GB" dirty="0">
                <a:solidFill>
                  <a:schemeClr val="accent1">
                    <a:lumMod val="75000"/>
                  </a:schemeClr>
                </a:solidFill>
              </a:rPr>
              <a:t>Colonia, J. (2023) How to avoid plagiarism.</a:t>
            </a:r>
          </a:p>
          <a:p>
            <a:pPr marL="0" indent="0">
              <a:buNone/>
            </a:pPr>
            <a:r>
              <a:rPr lang="en-GB" dirty="0">
                <a:solidFill>
                  <a:schemeClr val="bg1"/>
                </a:solidFill>
              </a:rPr>
              <a:t>Available at: </a:t>
            </a:r>
            <a:r>
              <a:rPr lang="en-GB" dirty="0">
                <a:solidFill>
                  <a:srgbClr val="002060"/>
                </a:solidFill>
                <a:hlinkClick r:id="rId7">
                  <a:extLst>
                    <a:ext uri="{A12FA001-AC4F-418D-AE19-62706E023703}">
                      <ahyp:hlinkClr xmlns:ahyp="http://schemas.microsoft.com/office/drawing/2018/hyperlinkcolor" val="tx"/>
                    </a:ext>
                  </a:extLst>
                </a:hlinkClick>
              </a:rPr>
              <a:t>https://www.grammarly.com/blog/5-most-effective-methods-for-avoiding-plagiarism/</a:t>
            </a:r>
            <a:r>
              <a:rPr lang="en-GB" dirty="0">
                <a:solidFill>
                  <a:srgbClr val="002060"/>
                </a:solidFill>
              </a:rPr>
              <a:t> </a:t>
            </a:r>
          </a:p>
          <a:p>
            <a:pPr marL="0" indent="0">
              <a:buNone/>
            </a:pPr>
            <a:r>
              <a:rPr lang="en-GB" dirty="0">
                <a:solidFill>
                  <a:schemeClr val="bg1"/>
                </a:solidFill>
              </a:rPr>
              <a:t>Accessed 25</a:t>
            </a:r>
            <a:r>
              <a:rPr lang="en-GB" baseline="30000" dirty="0">
                <a:solidFill>
                  <a:schemeClr val="bg1"/>
                </a:solidFill>
              </a:rPr>
              <a:t>th</a:t>
            </a:r>
            <a:r>
              <a:rPr lang="en-GB" dirty="0">
                <a:solidFill>
                  <a:schemeClr val="bg1"/>
                </a:solidFill>
              </a:rPr>
              <a:t> October 2023</a:t>
            </a:r>
          </a:p>
          <a:p>
            <a:pPr marL="0" indent="0">
              <a:buNone/>
            </a:pPr>
            <a:endParaRPr lang="en-GB" dirty="0">
              <a:solidFill>
                <a:schemeClr val="accent1">
                  <a:lumMod val="75000"/>
                </a:schemeClr>
              </a:solidFill>
            </a:endParaRPr>
          </a:p>
          <a:p>
            <a:r>
              <a:rPr lang="en-GB" dirty="0">
                <a:solidFill>
                  <a:schemeClr val="accent1">
                    <a:lumMod val="75000"/>
                  </a:schemeClr>
                </a:solidFill>
              </a:rPr>
              <a:t>Geeks For Geeks, (2021), what is plagiarism.</a:t>
            </a:r>
          </a:p>
          <a:p>
            <a:pPr marL="0" indent="0">
              <a:buNone/>
            </a:pPr>
            <a:r>
              <a:rPr lang="en-GB" dirty="0">
                <a:solidFill>
                  <a:schemeClr val="bg1"/>
                </a:solidFill>
              </a:rPr>
              <a:t>Available at : </a:t>
            </a:r>
            <a:r>
              <a:rPr lang="en-GB" dirty="0">
                <a:solidFill>
                  <a:srgbClr val="002060"/>
                </a:solidFill>
                <a:hlinkClick r:id="rId8">
                  <a:extLst>
                    <a:ext uri="{A12FA001-AC4F-418D-AE19-62706E023703}">
                      <ahyp:hlinkClr xmlns:ahyp="http://schemas.microsoft.com/office/drawing/2018/hyperlinkcolor" val="tx"/>
                    </a:ext>
                  </a:extLst>
                </a:hlinkClick>
              </a:rPr>
              <a:t>https://www.geeksforgeeks.org/what-is-plagiarism-definition-types-how-to-avoid-laws/</a:t>
            </a:r>
            <a:r>
              <a:rPr lang="en-GB" dirty="0">
                <a:solidFill>
                  <a:srgbClr val="002060"/>
                </a:solidFill>
              </a:rPr>
              <a:t> </a:t>
            </a:r>
          </a:p>
          <a:p>
            <a:pPr marL="0" indent="0">
              <a:buNone/>
            </a:pPr>
            <a:r>
              <a:rPr lang="en-GB" dirty="0">
                <a:solidFill>
                  <a:srgbClr val="002060"/>
                </a:solidFill>
              </a:rPr>
              <a:t> </a:t>
            </a:r>
            <a:r>
              <a:rPr lang="en-GB" dirty="0">
                <a:solidFill>
                  <a:schemeClr val="bg1"/>
                </a:solidFill>
              </a:rPr>
              <a:t>(Accessed 28</a:t>
            </a:r>
            <a:r>
              <a:rPr lang="en-GB" baseline="30000" dirty="0">
                <a:solidFill>
                  <a:schemeClr val="bg1"/>
                </a:solidFill>
              </a:rPr>
              <a:t>th</a:t>
            </a:r>
            <a:r>
              <a:rPr lang="en-GB" dirty="0">
                <a:solidFill>
                  <a:schemeClr val="bg1"/>
                </a:solidFill>
              </a:rPr>
              <a:t> October 2023)</a:t>
            </a:r>
            <a:endParaRPr lang="en-GB" dirty="0">
              <a:solidFill>
                <a:srgbClr val="002060"/>
              </a:solidFill>
            </a:endParaRPr>
          </a:p>
          <a:p>
            <a:pPr marL="0" indent="0">
              <a:buNone/>
            </a:pPr>
            <a:endParaRPr lang="en-GB" dirty="0"/>
          </a:p>
          <a:p>
            <a:pPr>
              <a:buFont typeface="Arial" panose="020B0604020202020204" pitchFamily="34" charset="0"/>
              <a:buChar char="•"/>
            </a:pPr>
            <a:r>
              <a:rPr lang="en-GB" dirty="0">
                <a:solidFill>
                  <a:schemeClr val="accent1">
                    <a:lumMod val="75000"/>
                  </a:schemeClr>
                </a:solidFill>
              </a:rPr>
              <a:t>Gleeson T. (IMAGE), (2018) Groundwater, research teaching and supervision. </a:t>
            </a:r>
          </a:p>
          <a:p>
            <a:pPr marL="0" indent="0">
              <a:buNone/>
            </a:pPr>
            <a:r>
              <a:rPr lang="en-GB" dirty="0"/>
              <a:t>Available at :</a:t>
            </a:r>
          </a:p>
          <a:p>
            <a:pPr marL="0" indent="0">
              <a:buNone/>
            </a:pPr>
            <a:r>
              <a:rPr lang="en-GB" dirty="0">
                <a:solidFill>
                  <a:srgbClr val="002060"/>
                </a:solidFill>
                <a:hlinkClick r:id="rId9">
                  <a:extLst>
                    <a:ext uri="{A12FA001-AC4F-418D-AE19-62706E023703}">
                      <ahyp:hlinkClr xmlns:ahyp="http://schemas.microsoft.com/office/drawing/2018/hyperlinkcolor" val="tx"/>
                    </a:ext>
                  </a:extLst>
                </a:hlinkClick>
              </a:rPr>
              <a:t>https://blogs.egu.eu/network/water-underground/2018/06/22/how-can-we-make-hydrogeology-free-from-plagiarism-reflections-five-years-after-a-documented-case-of-plagiarism-in-the-hydrologic-sciences/</a:t>
            </a:r>
            <a:r>
              <a:rPr lang="en-GB" dirty="0">
                <a:solidFill>
                  <a:srgbClr val="002060"/>
                </a:solidFill>
              </a:rPr>
              <a:t> </a:t>
            </a:r>
          </a:p>
          <a:p>
            <a:pPr marL="0" indent="0">
              <a:buNone/>
            </a:pPr>
            <a:r>
              <a:rPr lang="en-GB" dirty="0">
                <a:solidFill>
                  <a:schemeClr val="bg1"/>
                </a:solidFill>
              </a:rPr>
              <a:t>(Accessed 28</a:t>
            </a:r>
            <a:r>
              <a:rPr lang="en-GB" baseline="30000" dirty="0">
                <a:solidFill>
                  <a:schemeClr val="bg1"/>
                </a:solidFill>
              </a:rPr>
              <a:t>th</a:t>
            </a:r>
            <a:r>
              <a:rPr lang="en-GB" dirty="0">
                <a:solidFill>
                  <a:schemeClr val="bg1"/>
                </a:solidFill>
              </a:rPr>
              <a:t> October 2023)</a:t>
            </a:r>
          </a:p>
          <a:p>
            <a:pPr marL="0" indent="0">
              <a:buNone/>
            </a:pPr>
            <a:endParaRPr lang="en-GB" dirty="0">
              <a:solidFill>
                <a:schemeClr val="bg1"/>
              </a:solidFill>
            </a:endParaRPr>
          </a:p>
          <a:p>
            <a:pPr>
              <a:buFont typeface="Arial" panose="020B0604020202020204" pitchFamily="34" charset="0"/>
              <a:buChar char="•"/>
            </a:pPr>
            <a:r>
              <a:rPr lang="en-GB" dirty="0">
                <a:solidFill>
                  <a:schemeClr val="accent1">
                    <a:lumMod val="75000"/>
                  </a:schemeClr>
                </a:solidFill>
              </a:rPr>
              <a:t>Merriam-Webster, (2023) Dictionary.</a:t>
            </a:r>
          </a:p>
          <a:p>
            <a:pPr marL="0" indent="0">
              <a:buNone/>
            </a:pPr>
            <a:r>
              <a:rPr lang="en-GB" dirty="0">
                <a:solidFill>
                  <a:schemeClr val="bg1"/>
                </a:solidFill>
              </a:rPr>
              <a:t>Available at: </a:t>
            </a:r>
            <a:r>
              <a:rPr lang="en-GB" dirty="0">
                <a:solidFill>
                  <a:srgbClr val="002060"/>
                </a:solidFill>
                <a:hlinkClick r:id="rId10">
                  <a:extLst>
                    <a:ext uri="{A12FA001-AC4F-418D-AE19-62706E023703}">
                      <ahyp:hlinkClr xmlns:ahyp="http://schemas.microsoft.com/office/drawing/2018/hyperlinkcolor" val="tx"/>
                    </a:ext>
                  </a:extLst>
                </a:hlinkClick>
              </a:rPr>
              <a:t>https://www.merriam-webster.com/dictionary/plagiarism</a:t>
            </a:r>
            <a:r>
              <a:rPr lang="en-GB" dirty="0">
                <a:solidFill>
                  <a:srgbClr val="002060"/>
                </a:solidFill>
              </a:rPr>
              <a:t> </a:t>
            </a:r>
          </a:p>
          <a:p>
            <a:pPr marL="0" indent="0">
              <a:buNone/>
            </a:pPr>
            <a:r>
              <a:rPr lang="en-GB" dirty="0">
                <a:solidFill>
                  <a:schemeClr val="bg1"/>
                </a:solidFill>
              </a:rPr>
              <a:t>(Accessed  23</a:t>
            </a:r>
            <a:r>
              <a:rPr lang="en-GB" baseline="30000" dirty="0">
                <a:solidFill>
                  <a:schemeClr val="bg1"/>
                </a:solidFill>
              </a:rPr>
              <a:t>rd</a:t>
            </a:r>
            <a:r>
              <a:rPr lang="en-GB" dirty="0">
                <a:solidFill>
                  <a:schemeClr val="bg1"/>
                </a:solidFill>
              </a:rPr>
              <a:t> October 2023)</a:t>
            </a: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p:txBody>
      </p:sp>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a:xfrm>
            <a:off x="512064" y="229708"/>
            <a:ext cx="10515600" cy="676656"/>
          </a:xfrm>
        </p:spPr>
        <p:txBody>
          <a:bodyPr rtlCol="0"/>
          <a:lstStyle>
            <a:defPPr>
              <a:defRPr lang="en-GB"/>
            </a:defPPr>
          </a:lstStyle>
          <a:p>
            <a:pPr rtl="0"/>
            <a:r>
              <a:rPr lang="en-GB" dirty="0"/>
              <a:t>References</a:t>
            </a:r>
          </a:p>
        </p:txBody>
      </p:sp>
      <p:pic>
        <p:nvPicPr>
          <p:cNvPr id="29" name="Video 28">
            <a:hlinkClick r:id="" action="ppaction://media"/>
            <a:extLst>
              <a:ext uri="{FF2B5EF4-FFF2-40B4-BE49-F238E27FC236}">
                <a16:creationId xmlns:a16="http://schemas.microsoft.com/office/drawing/2014/main" id="{BFC6BC10-5553-62D8-7B1E-7B572F38B47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59600390"/>
      </p:ext>
    </p:extLst>
  </p:cSld>
  <p:clrMapOvr>
    <a:masterClrMapping/>
  </p:clrMapOvr>
  <mc:AlternateContent xmlns:mc="http://schemas.openxmlformats.org/markup-compatibility/2006">
    <mc:Choice xmlns:p14="http://schemas.microsoft.com/office/powerpoint/2010/main" Requires="p14">
      <p:transition spd="slow" p14:dur="2000" advTm="6293"/>
    </mc:Choice>
    <mc:Fallback>
      <p:transition spd="slow" advTm="6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9"/>
                </p:tgtEl>
              </p:cMediaNode>
            </p:video>
            <p:seq concurrent="1" nextAc="seek">
              <p:cTn id="8" restart="whenNotActive" fill="hold" evtFilter="cancelBubble" nodeType="interactiveSeq">
                <p:stCondLst>
                  <p:cond evt="onClick" delay="0">
                    <p:tgtEl>
                      <p:spTgt spid="2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dirty="0"/>
              <a:t>thank you </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rtlCol="0"/>
          <a:lstStyle>
            <a:defPPr>
              <a:defRPr lang="en-GB"/>
            </a:defPPr>
          </a:lstStyle>
          <a:p>
            <a:pPr rtl="0"/>
            <a:r>
              <a:rPr lang="en-GB" dirty="0"/>
              <a:t>Laura Davies</a:t>
            </a:r>
          </a:p>
        </p:txBody>
      </p:sp>
      <p:pic>
        <p:nvPicPr>
          <p:cNvPr id="17" name="Video 16">
            <a:hlinkClick r:id="" action="ppaction://media"/>
            <a:extLst>
              <a:ext uri="{FF2B5EF4-FFF2-40B4-BE49-F238E27FC236}">
                <a16:creationId xmlns:a16="http://schemas.microsoft.com/office/drawing/2014/main" id="{90A20444-5EA0-21E2-3A98-07C4494411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7936335"/>
      </p:ext>
    </p:extLst>
  </p:cSld>
  <p:clrMapOvr>
    <a:masterClrMapping/>
  </p:clrMapOvr>
  <mc:AlternateContent xmlns:mc="http://schemas.openxmlformats.org/markup-compatibility/2006">
    <mc:Choice xmlns:p14="http://schemas.microsoft.com/office/powerpoint/2010/main" Requires="p14">
      <p:transition spd="slow" p14:dur="2000" advTm="3893"/>
    </mc:Choice>
    <mc:Fallback>
      <p:transition spd="slow" advTm="3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DF7B4C92-138D-A32B-FA92-549E84746218}"/>
              </a:ext>
            </a:extLst>
          </p:cNvPr>
          <p:cNvSpPr>
            <a:spLocks noGrp="1"/>
          </p:cNvSpPr>
          <p:nvPr>
            <p:ph type="sldNum" sz="quarter" idx="12"/>
          </p:nvPr>
        </p:nvSpPr>
        <p:spPr>
          <a:xfrm>
            <a:off x="91810" y="6437099"/>
            <a:ext cx="987552" cy="310896"/>
          </a:xfrm>
        </p:spPr>
        <p:txBody>
          <a:bodyPr/>
          <a:lstStyle/>
          <a:p>
            <a:pPr algn="l" rtl="0"/>
            <a:fld id="{58FB4751-880F-D840-AAA9-3A15815CC996}" type="slidenum">
              <a:rPr lang="en-GB" smtClean="0"/>
              <a:pPr algn="l" rtl="0"/>
              <a:t>10</a:t>
            </a:fld>
            <a:endParaRPr lang="en-GB" dirty="0"/>
          </a:p>
        </p:txBody>
      </p:sp>
    </p:spTree>
    <p:extLst>
      <p:ext uri="{BB962C8B-B14F-4D97-AF65-F5344CB8AC3E}">
        <p14:creationId xmlns:p14="http://schemas.microsoft.com/office/powerpoint/2010/main" val="3998867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511ACB-74F6-8BAE-3A7D-7A9E2E5A796B}"/>
              </a:ext>
            </a:extLst>
          </p:cNvPr>
          <p:cNvSpPr>
            <a:spLocks noGrp="1"/>
          </p:cNvSpPr>
          <p:nvPr>
            <p:ph type="sldNum" sz="quarter" idx="12"/>
          </p:nvPr>
        </p:nvSpPr>
        <p:spPr>
          <a:xfrm>
            <a:off x="110282" y="6409390"/>
            <a:ext cx="987552" cy="310896"/>
          </a:xfrm>
        </p:spPr>
        <p:txBody>
          <a:bodyPr/>
          <a:lstStyle/>
          <a:p>
            <a:pPr algn="l" rtl="0"/>
            <a:fld id="{58FB4751-880F-D840-AAA9-3A15815CC996}" type="slidenum">
              <a:rPr lang="en-GB" smtClean="0"/>
              <a:pPr algn="l" rtl="0"/>
              <a:t>11</a:t>
            </a:fld>
            <a:endParaRPr lang="en-GB" dirty="0"/>
          </a:p>
        </p:txBody>
      </p:sp>
      <p:sp>
        <p:nvSpPr>
          <p:cNvPr id="5" name="Title 4">
            <a:extLst>
              <a:ext uri="{FF2B5EF4-FFF2-40B4-BE49-F238E27FC236}">
                <a16:creationId xmlns:a16="http://schemas.microsoft.com/office/drawing/2014/main" id="{A228C739-3A7A-6480-409E-1F6C968F846C}"/>
              </a:ext>
            </a:extLst>
          </p:cNvPr>
          <p:cNvSpPr>
            <a:spLocks noGrp="1"/>
          </p:cNvSpPr>
          <p:nvPr>
            <p:ph type="title"/>
          </p:nvPr>
        </p:nvSpPr>
        <p:spPr>
          <a:xfrm>
            <a:off x="365760" y="226568"/>
            <a:ext cx="9144000" cy="676656"/>
          </a:xfrm>
        </p:spPr>
        <p:txBody>
          <a:bodyPr/>
          <a:lstStyle/>
          <a:p>
            <a:r>
              <a:rPr lang="en-GB" sz="2800" u="sng" dirty="0"/>
              <a:t>Notes for assignment 2</a:t>
            </a:r>
          </a:p>
        </p:txBody>
      </p:sp>
      <p:sp>
        <p:nvSpPr>
          <p:cNvPr id="6" name="TextBox 5">
            <a:extLst>
              <a:ext uri="{FF2B5EF4-FFF2-40B4-BE49-F238E27FC236}">
                <a16:creationId xmlns:a16="http://schemas.microsoft.com/office/drawing/2014/main" id="{EF71820B-224D-C826-4C25-44465DEDE496}"/>
              </a:ext>
            </a:extLst>
          </p:cNvPr>
          <p:cNvSpPr txBox="1"/>
          <p:nvPr/>
        </p:nvSpPr>
        <p:spPr>
          <a:xfrm>
            <a:off x="365760" y="999121"/>
            <a:ext cx="10902604" cy="5909310"/>
          </a:xfrm>
          <a:prstGeom prst="rect">
            <a:avLst/>
          </a:prstGeom>
          <a:noFill/>
        </p:spPr>
        <p:txBody>
          <a:bodyPr wrap="square" rtlCol="0">
            <a:spAutoFit/>
          </a:bodyPr>
          <a:lstStyle/>
          <a:p>
            <a:r>
              <a:rPr lang="en-GB" dirty="0"/>
              <a:t>Slide 1 – title page – keep it simple, title of assignment and name</a:t>
            </a:r>
          </a:p>
          <a:p>
            <a:endParaRPr lang="en-GB" dirty="0"/>
          </a:p>
          <a:p>
            <a:r>
              <a:rPr lang="en-GB" dirty="0"/>
              <a:t>Slide 2- contents page – simple, list of what slides have what information on.</a:t>
            </a:r>
          </a:p>
          <a:p>
            <a:endParaRPr lang="en-GB" dirty="0"/>
          </a:p>
          <a:p>
            <a:r>
              <a:rPr lang="en-GB" dirty="0"/>
              <a:t>Slide 3 –intro – talk about who I am, what am I studying, what’s the presentation about. Image on this slide</a:t>
            </a:r>
          </a:p>
          <a:p>
            <a:endParaRPr lang="en-GB" dirty="0"/>
          </a:p>
          <a:p>
            <a:r>
              <a:rPr lang="en-GB" dirty="0"/>
              <a:t>Slide 4 – What is plagiarism? ( slide just with a title)</a:t>
            </a:r>
          </a:p>
          <a:p>
            <a:endParaRPr lang="en-GB" dirty="0"/>
          </a:p>
          <a:p>
            <a:r>
              <a:rPr lang="en-GB" dirty="0"/>
              <a:t>Slide 5 – talking about plagiarism – go through slide and speak about each individual aspect. </a:t>
            </a:r>
          </a:p>
          <a:p>
            <a:r>
              <a:rPr lang="en-GB" dirty="0"/>
              <a:t>What is plagiarism, where will you find plagiarism. Different types of plagiarism. Image on this slide.</a:t>
            </a:r>
          </a:p>
          <a:p>
            <a:endParaRPr lang="en-GB" dirty="0"/>
          </a:p>
          <a:p>
            <a:r>
              <a:rPr lang="en-GB" dirty="0"/>
              <a:t>Slide 6 – how to avoid plagiarism – talk about why we should avoid it and hints and tips on how to avoid it. Image also on this slide</a:t>
            </a:r>
          </a:p>
          <a:p>
            <a:r>
              <a:rPr lang="en-GB" dirty="0"/>
              <a:t>.</a:t>
            </a:r>
          </a:p>
          <a:p>
            <a:r>
              <a:rPr lang="en-GB" dirty="0"/>
              <a:t>Slide 7 – quote about plagiarism – dictionary quote about where the word plagiarism come from</a:t>
            </a:r>
          </a:p>
          <a:p>
            <a:endParaRPr lang="en-GB" dirty="0"/>
          </a:p>
          <a:p>
            <a:r>
              <a:rPr lang="en-GB" dirty="0"/>
              <a:t>Slide 8 – Reference list</a:t>
            </a:r>
          </a:p>
          <a:p>
            <a:endParaRPr lang="en-GB" dirty="0"/>
          </a:p>
          <a:p>
            <a:r>
              <a:rPr lang="en-GB" dirty="0"/>
              <a:t>Slide 9 – thank you</a:t>
            </a:r>
          </a:p>
          <a:p>
            <a:endParaRPr lang="en-GB" dirty="0"/>
          </a:p>
          <a:p>
            <a:endParaRPr lang="en-GB" dirty="0"/>
          </a:p>
        </p:txBody>
      </p:sp>
    </p:spTree>
    <p:extLst>
      <p:ext uri="{BB962C8B-B14F-4D97-AF65-F5344CB8AC3E}">
        <p14:creationId xmlns:p14="http://schemas.microsoft.com/office/powerpoint/2010/main" val="1538480096"/>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6A5B647E4AC0A498B10A9510815BF99" ma:contentTypeVersion="5" ma:contentTypeDescription="Create a new document." ma:contentTypeScope="" ma:versionID="ba6a4c6c856fc42e85ac87d96372eec3">
  <xsd:schema xmlns:xsd="http://www.w3.org/2001/XMLSchema" xmlns:xs="http://www.w3.org/2001/XMLSchema" xmlns:p="http://schemas.microsoft.com/office/2006/metadata/properties" xmlns:ns3="c3ee7220-abdd-4338-9539-ca1e86e03291" targetNamespace="http://schemas.microsoft.com/office/2006/metadata/properties" ma:root="true" ma:fieldsID="6f738f92b06b306891a6d23ff1c0dc5f" ns3:_="">
    <xsd:import namespace="c3ee7220-abdd-4338-9539-ca1e86e03291"/>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ee7220-abdd-4338-9539-ca1e86e03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3ee7220-abdd-4338-9539-ca1e86e03291" xsi:nil="true"/>
  </documentManagement>
</p:properties>
</file>

<file path=customXml/itemProps1.xml><?xml version="1.0" encoding="utf-8"?>
<ds:datastoreItem xmlns:ds="http://schemas.openxmlformats.org/officeDocument/2006/customXml" ds:itemID="{AAAB8617-D5E8-49E8-B021-FFDA69FD511D}">
  <ds:schemaRefs>
    <ds:schemaRef ds:uri="http://schemas.microsoft.com/sharepoint/v3/contenttype/forms"/>
  </ds:schemaRefs>
</ds:datastoreItem>
</file>

<file path=customXml/itemProps2.xml><?xml version="1.0" encoding="utf-8"?>
<ds:datastoreItem xmlns:ds="http://schemas.openxmlformats.org/officeDocument/2006/customXml" ds:itemID="{5535F0BF-52C9-436F-8954-B2F055C8A1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ee7220-abdd-4338-9539-ca1e86e032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E0864F1-761C-4466-AB91-F0C5D608E93C}">
  <ds:schemaRefs>
    <ds:schemaRef ds:uri="http://schemas.microsoft.com/office/infopath/2007/PartnerControls"/>
    <ds:schemaRef ds:uri="c3ee7220-abdd-4338-9539-ca1e86e03291"/>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{158BDC75-9E25-4EA3-A777-3D952F3BBCE8}tf11964407_win32</Template>
  <TotalTime>2751</TotalTime>
  <Words>1051</Words>
  <Application>Microsoft Office PowerPoint</Application>
  <PresentationFormat>Widescreen</PresentationFormat>
  <Paragraphs>127</Paragraphs>
  <Slides>11</Slides>
  <Notes>8</Notes>
  <HiddenSlides>0</HiddenSlides>
  <MMClips>9</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Calibri</vt:lpstr>
      <vt:lpstr>Calibri Light</vt:lpstr>
      <vt:lpstr>Courier New</vt:lpstr>
      <vt:lpstr>Gill Sans Nova</vt:lpstr>
      <vt:lpstr>Gill Sans Nova Light</vt:lpstr>
      <vt:lpstr>Open Sans</vt:lpstr>
      <vt:lpstr>Sagona Book</vt:lpstr>
      <vt:lpstr>Office Theme</vt:lpstr>
      <vt:lpstr>What is Plagiarism  and how to avoid it</vt:lpstr>
      <vt:lpstr>agenda</vt:lpstr>
      <vt:lpstr>introduction</vt:lpstr>
      <vt:lpstr>What is plagiarism?</vt:lpstr>
      <vt:lpstr>What is plagiarism?</vt:lpstr>
      <vt:lpstr>how do we avoid plagiarism?</vt:lpstr>
      <vt:lpstr>Merriam Webster</vt:lpstr>
      <vt:lpstr>References</vt:lpstr>
      <vt:lpstr>thank you </vt:lpstr>
      <vt:lpstr>PowerPoint Presentation</vt:lpstr>
      <vt:lpstr>Notes for assignment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Plagiarism  and how to avoid it</dc:title>
  <dc:creator>Laura Davies (2306911)</dc:creator>
  <cp:lastModifiedBy>Laura Davies</cp:lastModifiedBy>
  <cp:revision>2</cp:revision>
  <dcterms:created xsi:type="dcterms:W3CDTF">2023-10-27T18:46:04Z</dcterms:created>
  <dcterms:modified xsi:type="dcterms:W3CDTF">2023-10-29T16:51:24Z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0x010100E6A5B647E4AC0A498B10A9510815BF99</vt:lpwstr>
  </property>
</Properties>
</file>