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sldIdLst>
    <p:sldId id="256" r:id="rId2"/>
    <p:sldId id="262" r:id="rId3"/>
    <p:sldId id="263" r:id="rId4"/>
    <p:sldId id="260" r:id="rId5"/>
    <p:sldId id="261" r:id="rId6"/>
    <p:sldId id="264" r:id="rId7"/>
    <p:sldId id="265" r:id="rId8"/>
    <p:sldId id="266" r:id="rId9"/>
    <p:sldId id="267" r:id="rId10"/>
    <p:sldId id="26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95C5C9-164C-46B3-A87E-7660D39D3106}" type="datetime2">
              <a:rPr lang="en-US" smtClean="0"/>
              <a:t>Monday, July 5, 2021</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1344656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DCFF8A-AAF8-4A12-8A91-9CA0EAF6CBB9}" type="datetime2">
              <a:rPr lang="en-US" smtClean="0"/>
              <a:t>Monday, July 5, 2021</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2684074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CC25C3-021A-4B0B-8F70-0C181FE1CF45}" type="datetime2">
              <a:rPr lang="en-US" smtClean="0"/>
              <a:t>Monday, July 5, 2021</a:t>
            </a:fld>
            <a:endParaRPr lang="en-US"/>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8193483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23D88D-8CEC-4ED9-A53B-5596187D9A16}" type="datetime2">
              <a:rPr lang="en-US" smtClean="0"/>
              <a:t>Monday, July 5, 2021</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852055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CCD382-DFDA-4722-A27A-59C21AD112F2}" type="datetime2">
              <a:rPr lang="en-US" smtClean="0"/>
              <a:t>Monday, July 5, 2021</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920584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2F2A30D-1C09-413F-AAB1-38F366000715}" type="datetime2">
              <a:rPr lang="en-US" smtClean="0"/>
              <a:t>Monday, July 5, 2021</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413053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B82B9C-D65E-4F64-95C3-B10F3B00F0D9}" type="datetime2">
              <a:rPr lang="en-US" smtClean="0"/>
              <a:t>Monday, July 5, 2021</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92208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7F5FDCC-6AAC-4A08-B9E0-3793AB5E64C3}" type="datetime2">
              <a:rPr lang="en-US" smtClean="0"/>
              <a:t>Monday, July 5, 2021</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234291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9FE94D-439C-40F1-900E-BC07940E3988}" type="datetime2">
              <a:rPr lang="en-US" smtClean="0"/>
              <a:t>Monday, July 5, 2021</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02092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EA2CF1-0EB2-4673-802D-3371233E4A77}" type="datetime2">
              <a:rPr lang="en-US" smtClean="0"/>
              <a:t>Monday, July 5, 2021</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290300794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EA2CF1-0EB2-4673-802D-3371233E4A77}" type="datetime2">
              <a:rPr lang="en-US" smtClean="0"/>
              <a:t>Monday, July 5, 2021</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1404344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EA2CF1-0EB2-4673-802D-3371233E4A77}" type="datetime2">
              <a:rPr lang="en-US" smtClean="0"/>
              <a:t>Monday, July 5, 2021</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162825166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EA2CF1-0EB2-4673-802D-3371233E4A77}" type="datetime2">
              <a:rPr lang="en-US" smtClean="0"/>
              <a:t>Monday, July 5, 2021</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9864157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EA2CF1-0EB2-4673-802D-3371233E4A77}" type="datetime2">
              <a:rPr lang="en-US" smtClean="0"/>
              <a:t>Monday, July 5, 2021</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176394474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75179A-1E2B-41AB-B400-4F1B4022FAEE}" type="datetime2">
              <a:rPr lang="en-US" smtClean="0"/>
              <a:t>Monday, July 5, 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5477346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681D0F-6595-4F14-8EF3-954CD87C797B}" type="datetime2">
              <a:rPr lang="en-US" smtClean="0"/>
              <a:t>Monday, July 5, 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730773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DEA2CF1-0EB2-4673-802D-3371233E4A77}" type="datetime2">
              <a:rPr lang="en-US" smtClean="0"/>
              <a:t>Monday, July 5, 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3333484746"/>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766" r:id="rId14"/>
    <p:sldLayoutId id="2147483767" r:id="rId15"/>
    <p:sldLayoutId id="2147483768"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alz.org/#:~:text=Formed%20in%201980%2C%20the%20Alzheimer%27s%20Association" TargetMode="External"/><Relationship Id="rId2" Type="http://schemas.openxmlformats.org/officeDocument/2006/relationships/hyperlink" Target="http://www.unrest.eu/policy-synthesis/" TargetMode="External"/><Relationship Id="rId1" Type="http://schemas.openxmlformats.org/officeDocument/2006/relationships/slideLayout" Target="../slideLayouts/slideLayout7.xml"/><Relationship Id="rId6" Type="http://schemas.openxmlformats.org/officeDocument/2006/relationships/hyperlink" Target="https://pos-pal.org/maix/ipos-dem.php" TargetMode="External"/><Relationship Id="rId5" Type="http://schemas.openxmlformats.org/officeDocument/2006/relationships/hyperlink" Target="https://www.scribbr.com/methodology/cluster-sampling/" TargetMode="External"/><Relationship Id="rId4" Type="http://schemas.openxmlformats.org/officeDocument/2006/relationships/hyperlink" Target="https://www.scie.org.uk/dementia/advanced-dementia-and-end-of-life-care/end-of-life-care/introduction.a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D4E5F-8C2B-4147-A6CD-73CCF57FCC75}"/>
              </a:ext>
            </a:extLst>
          </p:cNvPr>
          <p:cNvSpPr>
            <a:spLocks noGrp="1"/>
          </p:cNvSpPr>
          <p:nvPr>
            <p:ph type="ctrTitle"/>
          </p:nvPr>
        </p:nvSpPr>
        <p:spPr>
          <a:xfrm>
            <a:off x="409175" y="1449389"/>
            <a:ext cx="4124725" cy="1364931"/>
          </a:xfrm>
        </p:spPr>
        <p:txBody>
          <a:bodyPr>
            <a:normAutofit/>
          </a:bodyPr>
          <a:lstStyle/>
          <a:p>
            <a:r>
              <a:rPr lang="en-US" dirty="0"/>
              <a:t>Dementia</a:t>
            </a:r>
            <a:endParaRPr lang="en-GB" dirty="0"/>
          </a:p>
        </p:txBody>
      </p:sp>
      <p:sp>
        <p:nvSpPr>
          <p:cNvPr id="3" name="Subtitle 2">
            <a:extLst>
              <a:ext uri="{FF2B5EF4-FFF2-40B4-BE49-F238E27FC236}">
                <a16:creationId xmlns:a16="http://schemas.microsoft.com/office/drawing/2014/main" id="{ED39ABAB-BA4C-44A6-B99D-A72E87761485}"/>
              </a:ext>
            </a:extLst>
          </p:cNvPr>
          <p:cNvSpPr>
            <a:spLocks noGrp="1"/>
          </p:cNvSpPr>
          <p:nvPr>
            <p:ph type="subTitle" idx="1"/>
          </p:nvPr>
        </p:nvSpPr>
        <p:spPr>
          <a:xfrm>
            <a:off x="720000" y="3830398"/>
            <a:ext cx="3499575" cy="1219439"/>
          </a:xfrm>
        </p:spPr>
        <p:txBody>
          <a:bodyPr>
            <a:normAutofit/>
          </a:bodyPr>
          <a:lstStyle/>
          <a:p>
            <a:r>
              <a:rPr lang="en-US" dirty="0"/>
              <a:t>Rachel Fisher - 2023498</a:t>
            </a:r>
            <a:endParaRPr lang="en-GB" dirty="0"/>
          </a:p>
        </p:txBody>
      </p:sp>
      <p:pic>
        <p:nvPicPr>
          <p:cNvPr id="4" name="Picture 3">
            <a:extLst>
              <a:ext uri="{FF2B5EF4-FFF2-40B4-BE49-F238E27FC236}">
                <a16:creationId xmlns:a16="http://schemas.microsoft.com/office/drawing/2014/main" id="{5707D138-1BD7-4834-B7A2-454DED4C5089}"/>
              </a:ext>
            </a:extLst>
          </p:cNvPr>
          <p:cNvPicPr>
            <a:picLocks noChangeAspect="1"/>
          </p:cNvPicPr>
          <p:nvPr/>
        </p:nvPicPr>
        <p:blipFill rotWithShape="1">
          <a:blip r:embed="rId2"/>
          <a:srcRect l="11466" r="12198" b="-2"/>
          <a:stretch/>
        </p:blipFill>
        <p:spPr>
          <a:xfrm>
            <a:off x="6313088" y="602657"/>
            <a:ext cx="5326462" cy="5250743"/>
          </a:xfrm>
          <a:custGeom>
            <a:avLst/>
            <a:gdLst/>
            <a:ahLst/>
            <a:cxnLst/>
            <a:rect l="l" t="t" r="r" b="b"/>
            <a:pathLst>
              <a:path w="5326462" h="5250743">
                <a:moveTo>
                  <a:pt x="2576092" y="0"/>
                </a:moveTo>
                <a:cubicBezTo>
                  <a:pt x="2650583" y="0"/>
                  <a:pt x="2726041" y="967"/>
                  <a:pt x="2803435" y="967"/>
                </a:cubicBezTo>
                <a:cubicBezTo>
                  <a:pt x="3020137" y="967"/>
                  <a:pt x="3205881" y="967"/>
                  <a:pt x="3329710" y="47407"/>
                </a:cubicBezTo>
                <a:cubicBezTo>
                  <a:pt x="3732156" y="124807"/>
                  <a:pt x="4088166" y="387966"/>
                  <a:pt x="4304868" y="573726"/>
                </a:cubicBezTo>
                <a:cubicBezTo>
                  <a:pt x="4537048" y="744005"/>
                  <a:pt x="4893058" y="1069084"/>
                  <a:pt x="5109760" y="1471563"/>
                </a:cubicBezTo>
                <a:cubicBezTo>
                  <a:pt x="5202632" y="2090761"/>
                  <a:pt x="5326462" y="2477760"/>
                  <a:pt x="5326462" y="2694480"/>
                </a:cubicBezTo>
                <a:cubicBezTo>
                  <a:pt x="5326462" y="3267238"/>
                  <a:pt x="5249068" y="3329158"/>
                  <a:pt x="5249068" y="3329158"/>
                </a:cubicBezTo>
                <a:cubicBezTo>
                  <a:pt x="5109760" y="3824516"/>
                  <a:pt x="4784708" y="4288915"/>
                  <a:pt x="4506091" y="4613994"/>
                </a:cubicBezTo>
                <a:cubicBezTo>
                  <a:pt x="4242954" y="4877153"/>
                  <a:pt x="3825029" y="5016473"/>
                  <a:pt x="3329710" y="5233192"/>
                </a:cubicBezTo>
                <a:cubicBezTo>
                  <a:pt x="3020137" y="5233192"/>
                  <a:pt x="2199766" y="5310592"/>
                  <a:pt x="1704448" y="5140313"/>
                </a:cubicBezTo>
                <a:cubicBezTo>
                  <a:pt x="1224608" y="4908113"/>
                  <a:pt x="1069821" y="4861674"/>
                  <a:pt x="667375" y="4505635"/>
                </a:cubicBezTo>
                <a:cubicBezTo>
                  <a:pt x="311365" y="4103156"/>
                  <a:pt x="48228" y="3329158"/>
                  <a:pt x="17270" y="2880239"/>
                </a:cubicBezTo>
                <a:cubicBezTo>
                  <a:pt x="-29166" y="2617080"/>
                  <a:pt x="32749" y="2183641"/>
                  <a:pt x="32749" y="2090761"/>
                </a:cubicBezTo>
                <a:cubicBezTo>
                  <a:pt x="32749" y="1610883"/>
                  <a:pt x="342323" y="1254844"/>
                  <a:pt x="605461" y="929765"/>
                </a:cubicBezTo>
                <a:cubicBezTo>
                  <a:pt x="884077" y="620166"/>
                  <a:pt x="1147215" y="341526"/>
                  <a:pt x="1549661" y="248646"/>
                </a:cubicBezTo>
                <a:cubicBezTo>
                  <a:pt x="1905671" y="78367"/>
                  <a:pt x="1905671" y="78367"/>
                  <a:pt x="1905671" y="78367"/>
                </a:cubicBezTo>
                <a:cubicBezTo>
                  <a:pt x="2137851" y="8707"/>
                  <a:pt x="2352618" y="0"/>
                  <a:pt x="2576092" y="0"/>
                </a:cubicBezTo>
                <a:close/>
              </a:path>
            </a:pathLst>
          </a:custGeom>
        </p:spPr>
      </p:pic>
      <p:sp>
        <p:nvSpPr>
          <p:cNvPr id="6" name="TextBox 5">
            <a:extLst>
              <a:ext uri="{FF2B5EF4-FFF2-40B4-BE49-F238E27FC236}">
                <a16:creationId xmlns:a16="http://schemas.microsoft.com/office/drawing/2014/main" id="{A5070092-1777-45EA-84C0-73BA7958DCC1}"/>
              </a:ext>
            </a:extLst>
          </p:cNvPr>
          <p:cNvSpPr txBox="1"/>
          <p:nvPr/>
        </p:nvSpPr>
        <p:spPr>
          <a:xfrm>
            <a:off x="597762" y="2814320"/>
            <a:ext cx="5015638" cy="461665"/>
          </a:xfrm>
          <a:prstGeom prst="rect">
            <a:avLst/>
          </a:prstGeom>
          <a:noFill/>
        </p:spPr>
        <p:txBody>
          <a:bodyPr wrap="square" rtlCol="0">
            <a:spAutoFit/>
          </a:bodyPr>
          <a:lstStyle/>
          <a:p>
            <a:r>
              <a:rPr lang="en-US" sz="2400" dirty="0"/>
              <a:t>           End of Life Care</a:t>
            </a:r>
            <a:endParaRPr lang="en-GB" sz="2400" dirty="0"/>
          </a:p>
        </p:txBody>
      </p:sp>
    </p:spTree>
    <p:extLst>
      <p:ext uri="{BB962C8B-B14F-4D97-AF65-F5344CB8AC3E}">
        <p14:creationId xmlns:p14="http://schemas.microsoft.com/office/powerpoint/2010/main" val="4058369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10">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6" name="Picture 5" descr="Stack of magazines on table">
            <a:extLst>
              <a:ext uri="{FF2B5EF4-FFF2-40B4-BE49-F238E27FC236}">
                <a16:creationId xmlns:a16="http://schemas.microsoft.com/office/drawing/2014/main" id="{5CC29109-1DA3-4420-A67B-FF71804EC2C1}"/>
              </a:ext>
            </a:extLst>
          </p:cNvPr>
          <p:cNvPicPr>
            <a:picLocks noChangeAspect="1"/>
          </p:cNvPicPr>
          <p:nvPr/>
        </p:nvPicPr>
        <p:blipFill rotWithShape="1">
          <a:blip r:embed="rId2"/>
          <a:srcRect l="22893" r="-2" b="-2"/>
          <a:stretch/>
        </p:blipFill>
        <p:spPr>
          <a:xfrm>
            <a:off x="842596" y="482864"/>
            <a:ext cx="8107792" cy="6238876"/>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4" name="TextBox 3">
            <a:extLst>
              <a:ext uri="{FF2B5EF4-FFF2-40B4-BE49-F238E27FC236}">
                <a16:creationId xmlns:a16="http://schemas.microsoft.com/office/drawing/2014/main" id="{281CAF84-957C-4890-8342-CB6DCD98152E}"/>
              </a:ext>
            </a:extLst>
          </p:cNvPr>
          <p:cNvSpPr txBox="1"/>
          <p:nvPr/>
        </p:nvSpPr>
        <p:spPr>
          <a:xfrm>
            <a:off x="842596" y="1781174"/>
            <a:ext cx="6053504" cy="2587625"/>
          </a:xfrm>
          <a:prstGeom prst="rect">
            <a:avLst/>
          </a:prstGeom>
        </p:spPr>
        <p:txBody>
          <a:bodyPr vert="horz" lIns="91440" tIns="45720" rIns="91440" bIns="45720" rtlCol="0" anchor="b">
            <a:normAutofit/>
          </a:bodyPr>
          <a:lstStyle/>
          <a:p>
            <a:pPr algn="r">
              <a:spcBef>
                <a:spcPct val="0"/>
              </a:spcBef>
              <a:spcAft>
                <a:spcPts val="600"/>
              </a:spcAft>
            </a:pPr>
            <a:r>
              <a:rPr lang="en-US" sz="4800" dirty="0">
                <a:solidFill>
                  <a:schemeClr val="accent1"/>
                </a:solidFill>
                <a:latin typeface="+mj-lt"/>
                <a:ea typeface="+mj-ea"/>
                <a:cs typeface="+mj-cs"/>
              </a:rPr>
              <a:t>Introduction</a:t>
            </a:r>
          </a:p>
          <a:p>
            <a:pPr algn="r">
              <a:spcBef>
                <a:spcPct val="0"/>
              </a:spcBef>
              <a:spcAft>
                <a:spcPts val="600"/>
              </a:spcAft>
            </a:pPr>
            <a:endParaRPr lang="en-US" sz="4800" dirty="0">
              <a:solidFill>
                <a:schemeClr val="accent1"/>
              </a:solidFill>
              <a:latin typeface="+mj-lt"/>
              <a:ea typeface="+mj-ea"/>
              <a:cs typeface="+mj-cs"/>
            </a:endParaRPr>
          </a:p>
          <a:p>
            <a:pPr algn="r">
              <a:spcBef>
                <a:spcPct val="0"/>
              </a:spcBef>
              <a:spcAft>
                <a:spcPts val="600"/>
              </a:spcAft>
            </a:pPr>
            <a:endParaRPr lang="en-US" sz="4800" dirty="0">
              <a:solidFill>
                <a:schemeClr val="accent1"/>
              </a:solidFill>
              <a:latin typeface="+mj-lt"/>
              <a:ea typeface="+mj-ea"/>
              <a:cs typeface="+mj-cs"/>
            </a:endParaRPr>
          </a:p>
          <a:p>
            <a:pPr algn="r">
              <a:spcBef>
                <a:spcPct val="0"/>
              </a:spcBef>
              <a:spcAft>
                <a:spcPts val="600"/>
              </a:spcAft>
            </a:pPr>
            <a:endParaRPr lang="en-US" sz="4800" dirty="0">
              <a:solidFill>
                <a:schemeClr val="accent1"/>
              </a:solidFill>
              <a:latin typeface="+mj-lt"/>
              <a:ea typeface="+mj-ea"/>
              <a:cs typeface="+mj-cs"/>
            </a:endParaRPr>
          </a:p>
          <a:p>
            <a:pPr algn="r">
              <a:spcBef>
                <a:spcPct val="0"/>
              </a:spcBef>
              <a:spcAft>
                <a:spcPts val="600"/>
              </a:spcAft>
            </a:pPr>
            <a:endParaRPr lang="en-US" sz="4800" dirty="0">
              <a:solidFill>
                <a:schemeClr val="accent1"/>
              </a:solidFill>
              <a:latin typeface="+mj-lt"/>
              <a:ea typeface="+mj-ea"/>
              <a:cs typeface="+mj-cs"/>
            </a:endParaRPr>
          </a:p>
        </p:txBody>
      </p:sp>
      <p:cxnSp>
        <p:nvCxnSpPr>
          <p:cNvPr id="22" name="Straight Connector 2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CD5E6778-5D55-4052-8D8C-6CB702F93EA4}"/>
              </a:ext>
            </a:extLst>
          </p:cNvPr>
          <p:cNvSpPr txBox="1"/>
          <p:nvPr/>
        </p:nvSpPr>
        <p:spPr>
          <a:xfrm>
            <a:off x="1601788" y="1876425"/>
            <a:ext cx="7142162" cy="1477328"/>
          </a:xfrm>
          <a:prstGeom prst="rect">
            <a:avLst/>
          </a:prstGeom>
          <a:noFill/>
        </p:spPr>
        <p:txBody>
          <a:bodyPr wrap="square" rtlCol="0">
            <a:spAutoFit/>
          </a:bodyPr>
          <a:lstStyle/>
          <a:p>
            <a:r>
              <a:rPr lang="en-US" sz="2400" i="0" dirty="0">
                <a:solidFill>
                  <a:srgbClr val="1C1D1E"/>
                </a:solidFill>
                <a:effectLst/>
                <a:latin typeface="Calibri" panose="020F0502020204030204" pitchFamily="34" charset="0"/>
                <a:cs typeface="Calibri" panose="020F0502020204030204" pitchFamily="34" charset="0"/>
              </a:rPr>
              <a:t>Empowering Better End-of-Life Dementia Care (EMBED-Care): A mixed methods protocol to achieve integrated person-centered care across settings</a:t>
            </a:r>
          </a:p>
          <a:p>
            <a:endParaRPr lang="en-GB" dirty="0"/>
          </a:p>
        </p:txBody>
      </p:sp>
      <p:sp>
        <p:nvSpPr>
          <p:cNvPr id="7" name="TextBox 6">
            <a:extLst>
              <a:ext uri="{FF2B5EF4-FFF2-40B4-BE49-F238E27FC236}">
                <a16:creationId xmlns:a16="http://schemas.microsoft.com/office/drawing/2014/main" id="{3E84D95E-1C75-4771-8DB2-5612400A014F}"/>
              </a:ext>
            </a:extLst>
          </p:cNvPr>
          <p:cNvSpPr txBox="1"/>
          <p:nvPr/>
        </p:nvSpPr>
        <p:spPr>
          <a:xfrm>
            <a:off x="1704975" y="3244334"/>
            <a:ext cx="7038975" cy="954107"/>
          </a:xfrm>
          <a:prstGeom prst="rect">
            <a:avLst/>
          </a:prstGeom>
          <a:noFill/>
        </p:spPr>
        <p:txBody>
          <a:bodyPr wrap="square" rtlCol="0">
            <a:spAutoFit/>
          </a:bodyPr>
          <a:lstStyle/>
          <a:p>
            <a:r>
              <a:rPr lang="en-US" sz="2400" dirty="0">
                <a:latin typeface="Calibri" panose="020F0502020204030204" pitchFamily="34" charset="0"/>
                <a:cs typeface="Calibri" panose="020F0502020204030204" pitchFamily="34" charset="0"/>
              </a:rPr>
              <a:t>Elizabeth L Sampson,. </a:t>
            </a:r>
            <a:r>
              <a:rPr lang="en-US" sz="2400" dirty="0" err="1">
                <a:latin typeface="Calibri" panose="020F0502020204030204" pitchFamily="34" charset="0"/>
                <a:cs typeface="Calibri" panose="020F0502020204030204" pitchFamily="34" charset="0"/>
              </a:rPr>
              <a:t>Etal</a:t>
            </a:r>
            <a:endParaRPr lang="en-US" sz="2400" dirty="0">
              <a:latin typeface="Calibri" panose="020F0502020204030204" pitchFamily="34" charset="0"/>
              <a:cs typeface="Calibri" panose="020F0502020204030204" pitchFamily="34" charset="0"/>
            </a:endParaRPr>
          </a:p>
          <a:p>
            <a:endParaRPr lang="en-US" sz="1400" dirty="0"/>
          </a:p>
          <a:p>
            <a:endParaRPr lang="en-GB" dirty="0"/>
          </a:p>
        </p:txBody>
      </p:sp>
      <p:sp>
        <p:nvSpPr>
          <p:cNvPr id="9" name="TextBox 8">
            <a:extLst>
              <a:ext uri="{FF2B5EF4-FFF2-40B4-BE49-F238E27FC236}">
                <a16:creationId xmlns:a16="http://schemas.microsoft.com/office/drawing/2014/main" id="{B128EB38-7847-43F3-AA5A-F74D228939BB}"/>
              </a:ext>
            </a:extLst>
          </p:cNvPr>
          <p:cNvSpPr txBox="1"/>
          <p:nvPr/>
        </p:nvSpPr>
        <p:spPr>
          <a:xfrm>
            <a:off x="1704975" y="4257675"/>
            <a:ext cx="3924300" cy="461665"/>
          </a:xfrm>
          <a:prstGeom prst="rect">
            <a:avLst/>
          </a:prstGeom>
          <a:noFill/>
        </p:spPr>
        <p:txBody>
          <a:bodyPr wrap="square" rtlCol="0">
            <a:spAutoFit/>
          </a:bodyPr>
          <a:lstStyle/>
          <a:p>
            <a:r>
              <a:rPr lang="en-US" sz="2400" dirty="0">
                <a:latin typeface="Calibri" panose="020F0502020204030204" pitchFamily="34" charset="0"/>
                <a:cs typeface="Calibri" panose="020F0502020204030204" pitchFamily="34" charset="0"/>
              </a:rPr>
              <a:t>18</a:t>
            </a:r>
            <a:r>
              <a:rPr lang="en-US" sz="2400" baseline="30000" dirty="0">
                <a:latin typeface="Calibri" panose="020F0502020204030204" pitchFamily="34" charset="0"/>
                <a:cs typeface="Calibri" panose="020F0502020204030204" pitchFamily="34" charset="0"/>
              </a:rPr>
              <a:t>th</a:t>
            </a:r>
            <a:r>
              <a:rPr lang="en-US" sz="2400" dirty="0">
                <a:latin typeface="Calibri" panose="020F0502020204030204" pitchFamily="34" charset="0"/>
                <a:cs typeface="Calibri" panose="020F0502020204030204" pitchFamily="34" charset="0"/>
              </a:rPr>
              <a:t> December 2019.</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40756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B5226AD-36DB-471C-A23D-6BB4C4A8E589}"/>
              </a:ext>
            </a:extLst>
          </p:cNvPr>
          <p:cNvSpPr txBox="1"/>
          <p:nvPr/>
        </p:nvSpPr>
        <p:spPr>
          <a:xfrm flipH="1">
            <a:off x="1495425" y="828676"/>
            <a:ext cx="6400800" cy="5355312"/>
          </a:xfrm>
          <a:prstGeom prst="rect">
            <a:avLst/>
          </a:prstGeom>
          <a:noFill/>
        </p:spPr>
        <p:txBody>
          <a:bodyPr wrap="square" rtlCol="0">
            <a:spAutoFit/>
          </a:bodyPr>
          <a:lstStyle/>
          <a:p>
            <a:r>
              <a:rPr lang="en-US" sz="2400" dirty="0">
                <a:latin typeface="Calibri" panose="020F0502020204030204" pitchFamily="34" charset="0"/>
                <a:cs typeface="Calibri" panose="020F0502020204030204" pitchFamily="34" charset="0"/>
              </a:rPr>
              <a:t>Aims:</a:t>
            </a:r>
          </a:p>
          <a:p>
            <a:endParaRPr lang="en-US" sz="2400" dirty="0">
              <a:latin typeface="Calibri" panose="020F0502020204030204" pitchFamily="34" charset="0"/>
              <a:cs typeface="Calibri" panose="020F0502020204030204" pitchFamily="34" charset="0"/>
            </a:endParaRPr>
          </a:p>
          <a:p>
            <a:r>
              <a:rPr lang="en-US" sz="2000" dirty="0">
                <a:latin typeface="Calibri" panose="020F0502020204030204" pitchFamily="34" charset="0"/>
                <a:cs typeface="Calibri" panose="020F0502020204030204" pitchFamily="34" charset="0"/>
              </a:rPr>
              <a:t>The number of people who require palliative care will increase drastically in the next 40 years. The Empowering Better End-of-Life Care in short EMBED Care </a:t>
            </a:r>
            <a:r>
              <a:rPr lang="en-US" sz="2000" dirty="0" err="1">
                <a:latin typeface="Calibri" panose="020F0502020204030204" pitchFamily="34" charset="0"/>
                <a:cs typeface="Calibri" panose="020F0502020204030204" pitchFamily="34" charset="0"/>
              </a:rPr>
              <a:t>programme</a:t>
            </a:r>
            <a:r>
              <a:rPr lang="en-US" sz="2000" dirty="0">
                <a:latin typeface="Calibri" panose="020F0502020204030204" pitchFamily="34" charset="0"/>
                <a:cs typeface="Calibri" panose="020F0502020204030204" pitchFamily="34" charset="0"/>
              </a:rPr>
              <a:t> aims to deliver a change in care through a study, spanning multiple work streams. (Sampson </a:t>
            </a:r>
            <a:r>
              <a:rPr lang="en-US" sz="2000" dirty="0" err="1">
                <a:latin typeface="Calibri" panose="020F0502020204030204" pitchFamily="34" charset="0"/>
                <a:cs typeface="Calibri" panose="020F0502020204030204" pitchFamily="34" charset="0"/>
              </a:rPr>
              <a:t>etal</a:t>
            </a:r>
            <a:r>
              <a:rPr lang="en-US" sz="2000" dirty="0">
                <a:latin typeface="Calibri" panose="020F0502020204030204" pitchFamily="34" charset="0"/>
                <a:cs typeface="Calibri" panose="020F0502020204030204" pitchFamily="34" charset="0"/>
              </a:rPr>
              <a:t>, 2019). The importance of these studies is to highlight that Dementia Palliative Care is often an under-developed area. Prior studies have shown that advanced dementia is more focused on in care home residents in the early stages of dementia who may be dying from other illnesses or diseases. It is important for these studies to highlight that dementia sufferers are not necessarily dying from dementia but from other underlaying conditions.</a:t>
            </a:r>
          </a:p>
          <a:p>
            <a:endParaRPr lang="en-GB" sz="2000" dirty="0">
              <a:latin typeface="Calibri" panose="020F0502020204030204" pitchFamily="34" charset="0"/>
              <a:cs typeface="Calibri" panose="020F0502020204030204" pitchFamily="34" charset="0"/>
            </a:endParaRPr>
          </a:p>
          <a:p>
            <a:endParaRPr lang="en-US" sz="1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89398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361026E-BC6F-477A-B898-A3ACC1F6685F}"/>
              </a:ext>
            </a:extLst>
          </p:cNvPr>
          <p:cNvSpPr txBox="1"/>
          <p:nvPr/>
        </p:nvSpPr>
        <p:spPr>
          <a:xfrm>
            <a:off x="381001" y="723900"/>
            <a:ext cx="8982074" cy="6063198"/>
          </a:xfrm>
          <a:prstGeom prst="rect">
            <a:avLst/>
          </a:prstGeom>
          <a:noFill/>
        </p:spPr>
        <p:txBody>
          <a:bodyPr wrap="square" rtlCol="0">
            <a:spAutoFit/>
          </a:bodyPr>
          <a:lstStyle/>
          <a:p>
            <a:r>
              <a:rPr lang="en-US" sz="2400" dirty="0">
                <a:latin typeface="Calibri" panose="020F0502020204030204" pitchFamily="34" charset="0"/>
                <a:cs typeface="Calibri" panose="020F0502020204030204" pitchFamily="34" charset="0"/>
              </a:rPr>
              <a:t>Methods:</a:t>
            </a:r>
          </a:p>
          <a:p>
            <a:endParaRPr lang="en-US" sz="2400" dirty="0">
              <a:latin typeface="Calibri" panose="020F0502020204030204" pitchFamily="34" charset="0"/>
              <a:cs typeface="Calibri" panose="020F0502020204030204" pitchFamily="34" charset="0"/>
            </a:endParaRPr>
          </a:p>
          <a:p>
            <a:r>
              <a:rPr lang="en-US" sz="2000" dirty="0">
                <a:latin typeface="Calibri" panose="020F0502020204030204" pitchFamily="34" charset="0"/>
                <a:cs typeface="Calibri" panose="020F0502020204030204" pitchFamily="34" charset="0"/>
              </a:rPr>
              <a:t>Mixed methods were used in the study of where dementia sufferers live and die. This may be in the care home setting or in their own homes. Intervention reviews and policy synthesis were used. Horizon(2020) states “The </a:t>
            </a:r>
            <a:r>
              <a:rPr lang="en-US" sz="2000" i="0" dirty="0">
                <a:effectLst/>
                <a:latin typeface="Calibri" panose="020F0502020204030204" pitchFamily="34" charset="0"/>
                <a:cs typeface="Calibri" panose="020F0502020204030204" pitchFamily="34" charset="0"/>
              </a:rPr>
              <a:t>UNREST policy synthesis presents the findings of our project, reporting on our research parameters and providing evidence and analysis from our theoretical work”. This</a:t>
            </a:r>
            <a:r>
              <a:rPr lang="en-US" sz="2000" dirty="0">
                <a:latin typeface="Calibri" panose="020F0502020204030204" pitchFamily="34" charset="0"/>
                <a:cs typeface="Calibri" panose="020F0502020204030204" pitchFamily="34" charset="0"/>
              </a:rPr>
              <a:t> will outline a framework and develop a theory of change. Linked data issued to explore service use, transitions into care homes and for future needs for end-of-life care. Patients, </a:t>
            </a:r>
            <a:r>
              <a:rPr lang="en-US" sz="2000" dirty="0" err="1">
                <a:latin typeface="Calibri" panose="020F0502020204030204" pitchFamily="34" charset="0"/>
                <a:cs typeface="Calibri" panose="020F0502020204030204" pitchFamily="34" charset="0"/>
              </a:rPr>
              <a:t>carers</a:t>
            </a:r>
            <a:r>
              <a:rPr lang="en-US" sz="2000" dirty="0">
                <a:latin typeface="Calibri" panose="020F0502020204030204" pitchFamily="34" charset="0"/>
                <a:cs typeface="Calibri" panose="020F0502020204030204" pitchFamily="34" charset="0"/>
              </a:rPr>
              <a:t>, public members and policy makers are involved to develop a network for excellence in dementia end-of-life care also Dementia patient’s, </a:t>
            </a:r>
            <a:r>
              <a:rPr lang="en-US" sz="2000" dirty="0" err="1">
                <a:latin typeface="Calibri" panose="020F0502020204030204" pitchFamily="34" charset="0"/>
                <a:cs typeface="Calibri" panose="020F0502020204030204" pitchFamily="34" charset="0"/>
              </a:rPr>
              <a:t>carers</a:t>
            </a:r>
            <a:r>
              <a:rPr lang="en-US" sz="2000" dirty="0">
                <a:latin typeface="Calibri" panose="020F0502020204030204" pitchFamily="34" charset="0"/>
                <a:cs typeface="Calibri" panose="020F0502020204030204" pitchFamily="34" charset="0"/>
              </a:rPr>
              <a:t> and people of experience were used for research alongside The Alzheimer’s Association. </a:t>
            </a:r>
            <a:r>
              <a:rPr lang="en-US" sz="2000" i="0" dirty="0">
                <a:solidFill>
                  <a:srgbClr val="111111"/>
                </a:solidFill>
                <a:effectLst/>
                <a:latin typeface="Calibri" panose="020F0502020204030204" pitchFamily="34" charset="0"/>
                <a:cs typeface="Calibri" panose="020F0502020204030204" pitchFamily="34" charset="0"/>
              </a:rPr>
              <a:t>Formed in 1980, the Alzheimer's Association is the leading voluntary health organization in Alzheimer's care, support and research. (Alzheimer’s Association 2021). The most part of this article was outlined using qualitative and quantitative research using interviews from individual’s experiences, opinions and in-depth insights and analyzing the data. The methods used in the conten</a:t>
            </a:r>
            <a:r>
              <a:rPr lang="en-US" sz="2000" dirty="0">
                <a:solidFill>
                  <a:srgbClr val="111111"/>
                </a:solidFill>
                <a:latin typeface="Calibri" panose="020F0502020204030204" pitchFamily="34" charset="0"/>
                <a:cs typeface="Calibri" panose="020F0502020204030204" pitchFamily="34" charset="0"/>
              </a:rPr>
              <a:t>t of the </a:t>
            </a:r>
            <a:r>
              <a:rPr lang="en-US" sz="2000" i="0" dirty="0">
                <a:solidFill>
                  <a:srgbClr val="111111"/>
                </a:solidFill>
                <a:effectLst/>
                <a:latin typeface="Calibri" panose="020F0502020204030204" pitchFamily="34" charset="0"/>
                <a:cs typeface="Calibri" panose="020F0502020204030204" pitchFamily="34" charset="0"/>
              </a:rPr>
              <a:t>article entails researching and conducting studies in natural settings such as care homes or patients own homes.</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80592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CA7D2D9-E3B1-48F1-9685-03CBC9DE12A7}"/>
              </a:ext>
            </a:extLst>
          </p:cNvPr>
          <p:cNvSpPr txBox="1"/>
          <p:nvPr/>
        </p:nvSpPr>
        <p:spPr>
          <a:xfrm>
            <a:off x="1228724" y="628651"/>
            <a:ext cx="8029575" cy="4893647"/>
          </a:xfrm>
          <a:prstGeom prst="rect">
            <a:avLst/>
          </a:prstGeom>
          <a:noFill/>
        </p:spPr>
        <p:txBody>
          <a:bodyPr wrap="square" rtlCol="0">
            <a:spAutoFit/>
          </a:bodyPr>
          <a:lstStyle/>
          <a:p>
            <a:r>
              <a:rPr lang="en-US" sz="2400" dirty="0">
                <a:latin typeface="Calibri" panose="020F0502020204030204" pitchFamily="34" charset="0"/>
                <a:cs typeface="Calibri" panose="020F0502020204030204" pitchFamily="34" charset="0"/>
              </a:rPr>
              <a:t>Samples:</a:t>
            </a:r>
          </a:p>
          <a:p>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In the article the sampling method used was cluster sampling which was conducted over a six month period in six clusters. </a:t>
            </a:r>
            <a:r>
              <a:rPr lang="en-US" sz="2400" b="0" i="0" dirty="0">
                <a:solidFill>
                  <a:srgbClr val="0D405F"/>
                </a:solidFill>
                <a:effectLst/>
                <a:latin typeface="Noto Sans"/>
              </a:rPr>
              <a:t>Cluster sampling is a method of  that is often used to study large populations, particularly those that are widely geographically dispersed. Researchers usually use pre-existing units such as schools or cities as their clusters (Lauren Thomas 2020) although research was conducted in care homes or in communities of practice</a:t>
            </a:r>
            <a:r>
              <a:rPr lang="en-US" sz="2400" dirty="0">
                <a:solidFill>
                  <a:srgbClr val="0D405F"/>
                </a:solidFill>
                <a:latin typeface="Noto Sans"/>
              </a:rPr>
              <a:t>.</a:t>
            </a:r>
            <a:r>
              <a:rPr lang="en-US" sz="2400" dirty="0">
                <a:latin typeface="Calibri" panose="020F0502020204030204" pitchFamily="34" charset="0"/>
                <a:cs typeface="Calibri" panose="020F0502020204030204" pitchFamily="34" charset="0"/>
              </a:rPr>
              <a:t> The subjects selected were people with dementia and their </a:t>
            </a:r>
            <a:r>
              <a:rPr lang="en-US" sz="2400" dirty="0" err="1">
                <a:latin typeface="Calibri" panose="020F0502020204030204" pitchFamily="34" charset="0"/>
                <a:cs typeface="Calibri" panose="020F0502020204030204" pitchFamily="34" charset="0"/>
              </a:rPr>
              <a:t>carers</a:t>
            </a:r>
            <a:r>
              <a:rPr lang="en-US" sz="2400" dirty="0">
                <a:latin typeface="Calibri" panose="020F0502020204030204" pitchFamily="34" charset="0"/>
                <a:cs typeface="Calibri" panose="020F0502020204030204" pitchFamily="34" charset="0"/>
              </a:rPr>
              <a:t>. Based on 10 new cases every year, prion dementia estimated 50 participants over an 18 month period as the sample size.</a:t>
            </a:r>
          </a:p>
        </p:txBody>
      </p:sp>
    </p:spTree>
    <p:extLst>
      <p:ext uri="{BB962C8B-B14F-4D97-AF65-F5344CB8AC3E}">
        <p14:creationId xmlns:p14="http://schemas.microsoft.com/office/powerpoint/2010/main" val="15229823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2" name="Group 191">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93" name="Straight Connector 192">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4" name="Straight Connector 193">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95"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6"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7" name="Isosceles Triangle 196">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8"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9"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0"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1" name="Isosceles Triangle 200">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2" name="Isosceles Triangle 201">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3" name="Rectangle 20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 name="Rectangle 20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5" name="Isosceles Triangle 20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extBox 1">
            <a:extLst>
              <a:ext uri="{FF2B5EF4-FFF2-40B4-BE49-F238E27FC236}">
                <a16:creationId xmlns:a16="http://schemas.microsoft.com/office/drawing/2014/main" id="{68198DB4-192B-4004-A331-302DAE93B50E}"/>
              </a:ext>
            </a:extLst>
          </p:cNvPr>
          <p:cNvSpPr txBox="1"/>
          <p:nvPr/>
        </p:nvSpPr>
        <p:spPr>
          <a:xfrm>
            <a:off x="517470" y="781050"/>
            <a:ext cx="4130228" cy="4819650"/>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sz="1700" dirty="0">
                <a:solidFill>
                  <a:schemeClr val="bg1"/>
                </a:solidFill>
              </a:rPr>
              <a:t>Ethics:</a:t>
            </a:r>
          </a:p>
          <a:p>
            <a:pPr>
              <a:lnSpc>
                <a:spcPct val="90000"/>
              </a:lnSpc>
              <a:spcBef>
                <a:spcPts val="1000"/>
              </a:spcBef>
              <a:buClr>
                <a:schemeClr val="accent1"/>
              </a:buClr>
              <a:buSzPct val="80000"/>
              <a:buFont typeface="Wingdings 3" charset="2"/>
              <a:buChar char=""/>
            </a:pPr>
            <a:endParaRPr lang="en-US" sz="1700" dirty="0">
              <a:solidFill>
                <a:schemeClr val="bg1"/>
              </a:solidFill>
            </a:endParaRPr>
          </a:p>
          <a:p>
            <a:pPr>
              <a:lnSpc>
                <a:spcPct val="90000"/>
              </a:lnSpc>
              <a:spcBef>
                <a:spcPts val="1000"/>
              </a:spcBef>
              <a:buClr>
                <a:schemeClr val="accent1"/>
              </a:buClr>
              <a:buSzPct val="80000"/>
              <a:buFont typeface="Wingdings 3" charset="2"/>
              <a:buChar char=""/>
            </a:pPr>
            <a:r>
              <a:rPr lang="en-US" sz="2000" dirty="0">
                <a:solidFill>
                  <a:schemeClr val="bg1"/>
                </a:solidFill>
              </a:rPr>
              <a:t>The ethical regulations were followed in this study. During interviews or observations of the participants confidentiality was adhered to and permission was asked to use the information in the study. This important as to not cause harm to the participants and the communities, governing bodies and all researchers. The five principles of research ethics were followed. (Deborah Smith 2003).</a:t>
            </a:r>
          </a:p>
          <a:p>
            <a:pPr>
              <a:lnSpc>
                <a:spcPct val="90000"/>
              </a:lnSpc>
              <a:spcBef>
                <a:spcPts val="1000"/>
              </a:spcBef>
              <a:buClr>
                <a:schemeClr val="accent1"/>
              </a:buClr>
              <a:buSzPct val="80000"/>
              <a:buFont typeface="Wingdings 3" charset="2"/>
              <a:buChar char=""/>
            </a:pPr>
            <a:endParaRPr lang="en-US" sz="1700" dirty="0">
              <a:solidFill>
                <a:schemeClr val="bg1"/>
              </a:solidFill>
            </a:endParaRPr>
          </a:p>
          <a:p>
            <a:pPr>
              <a:lnSpc>
                <a:spcPct val="90000"/>
              </a:lnSpc>
              <a:spcBef>
                <a:spcPts val="1000"/>
              </a:spcBef>
              <a:buClr>
                <a:schemeClr val="accent1"/>
              </a:buClr>
              <a:buSzPct val="80000"/>
              <a:buFont typeface="Wingdings 3" charset="2"/>
              <a:buChar char=""/>
            </a:pPr>
            <a:endParaRPr lang="en-US" sz="1700" dirty="0">
              <a:solidFill>
                <a:schemeClr val="bg1"/>
              </a:solidFill>
            </a:endParaRPr>
          </a:p>
        </p:txBody>
      </p:sp>
      <p:pic>
        <p:nvPicPr>
          <p:cNvPr id="1026" name="Picture 2" descr="See the source image">
            <a:extLst>
              <a:ext uri="{FF2B5EF4-FFF2-40B4-BE49-F238E27FC236}">
                <a16:creationId xmlns:a16="http://schemas.microsoft.com/office/drawing/2014/main" id="{3036571E-6F9B-4493-BAD1-E6ABF6460AA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05508" y="972608"/>
            <a:ext cx="4324486" cy="4900269"/>
          </a:xfrm>
          <a:prstGeom prst="rect">
            <a:avLst/>
          </a:prstGeom>
          <a:noFill/>
          <a:extLst>
            <a:ext uri="{909E8E84-426E-40DD-AFC4-6F175D3DCCD1}">
              <a14:hiddenFill xmlns:a14="http://schemas.microsoft.com/office/drawing/2010/main">
                <a:solidFill>
                  <a:srgbClr val="FFFFFF"/>
                </a:solidFill>
              </a14:hiddenFill>
            </a:ext>
          </a:extLst>
        </p:spPr>
      </p:pic>
      <p:sp>
        <p:nvSpPr>
          <p:cNvPr id="206" name="Isosceles Triangle 20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182010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4D87B2-45BC-44D2-969D-F755B63D11EA}"/>
              </a:ext>
            </a:extLst>
          </p:cNvPr>
          <p:cNvSpPr txBox="1"/>
          <p:nvPr/>
        </p:nvSpPr>
        <p:spPr>
          <a:xfrm>
            <a:off x="1257300" y="797510"/>
            <a:ext cx="8286750" cy="5262979"/>
          </a:xfrm>
          <a:prstGeom prst="rect">
            <a:avLst/>
          </a:prstGeom>
          <a:noFill/>
        </p:spPr>
        <p:txBody>
          <a:bodyPr wrap="square" rtlCol="0">
            <a:spAutoFit/>
          </a:bodyPr>
          <a:lstStyle/>
          <a:p>
            <a:r>
              <a:rPr lang="en-US" sz="2400" dirty="0">
                <a:latin typeface="Calibri" panose="020F0502020204030204" pitchFamily="34" charset="0"/>
                <a:cs typeface="Calibri" panose="020F0502020204030204" pitchFamily="34" charset="0"/>
              </a:rPr>
              <a:t>DISCUSSIONS AND CONCLUSIONS:</a:t>
            </a:r>
          </a:p>
          <a:p>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The discussions presented in the article will expand knowledge on end-of-life care and palliative care in dementia sufferers. It addresses the needs of dementia in care homes. The step change requires the interaction of people whos’ lives are affected by dementia and aims to spread new knowledge and interventions so that people dying with dementia receive good end-of-life care in the right place at the right time. </a:t>
            </a:r>
            <a:r>
              <a:rPr lang="en-US" sz="2400" b="0" i="0" dirty="0">
                <a:solidFill>
                  <a:srgbClr val="1C1D1E"/>
                </a:solidFill>
                <a:effectLst/>
                <a:latin typeface="Calibri" panose="020F0502020204030204" pitchFamily="34" charset="0"/>
                <a:cs typeface="Calibri" panose="020F0502020204030204" pitchFamily="34" charset="0"/>
              </a:rPr>
              <a:t>EMBED-Care will help us understand current and future need, develop novel cost-effective care innovations, build research capacity, and promote international collaborations in research and practice to ensure people live and die well with dementia (</a:t>
            </a:r>
            <a:r>
              <a:rPr lang="en-US" sz="2400" b="0" i="0" dirty="0" err="1">
                <a:solidFill>
                  <a:srgbClr val="1C1D1E"/>
                </a:solidFill>
                <a:effectLst/>
                <a:latin typeface="Calibri" panose="020F0502020204030204" pitchFamily="34" charset="0"/>
                <a:cs typeface="Calibri" panose="020F0502020204030204" pitchFamily="34" charset="0"/>
              </a:rPr>
              <a:t>Elizabeth.L.Sampson</a:t>
            </a:r>
            <a:r>
              <a:rPr lang="en-US" sz="2400" b="0" i="0" dirty="0">
                <a:solidFill>
                  <a:srgbClr val="1C1D1E"/>
                </a:solidFill>
                <a:effectLst/>
                <a:latin typeface="Calibri" panose="020F0502020204030204" pitchFamily="34" charset="0"/>
                <a:cs typeface="Calibri" panose="020F0502020204030204" pitchFamily="34" charset="0"/>
              </a:rPr>
              <a:t> 2019).</a:t>
            </a:r>
            <a:endParaRPr lang="en-US"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724661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2031AF-01EA-425F-8B92-44139B8A06CE}"/>
              </a:ext>
            </a:extLst>
          </p:cNvPr>
          <p:cNvSpPr txBox="1"/>
          <p:nvPr/>
        </p:nvSpPr>
        <p:spPr>
          <a:xfrm>
            <a:off x="2257425" y="1028700"/>
            <a:ext cx="5191125" cy="3600986"/>
          </a:xfrm>
          <a:prstGeom prst="rect">
            <a:avLst/>
          </a:prstGeom>
          <a:noFill/>
        </p:spPr>
        <p:txBody>
          <a:bodyPr wrap="square" rtlCol="0">
            <a:spAutoFit/>
          </a:bodyPr>
          <a:lstStyle/>
          <a:p>
            <a:r>
              <a:rPr lang="en-US" sz="2400" dirty="0">
                <a:latin typeface="Calibri" panose="020F0502020204030204" pitchFamily="34" charset="0"/>
                <a:cs typeface="Calibri" panose="020F0502020204030204" pitchFamily="34" charset="0"/>
              </a:rPr>
              <a:t>RECOMMENDATIONS:</a:t>
            </a:r>
          </a:p>
          <a:p>
            <a:endParaRPr lang="en-US" sz="2400" dirty="0">
              <a:latin typeface="Calibri" panose="020F0502020204030204" pitchFamily="34" charset="0"/>
              <a:cs typeface="Calibri" panose="020F0502020204030204" pitchFamily="34" charset="0"/>
            </a:endParaRPr>
          </a:p>
          <a:p>
            <a:r>
              <a:rPr lang="en-US" sz="2000" dirty="0">
                <a:latin typeface="Calibri" panose="020F0502020204030204" pitchFamily="34" charset="0"/>
                <a:cs typeface="Calibri" panose="020F0502020204030204" pitchFamily="34" charset="0"/>
              </a:rPr>
              <a:t>A resource to identify the concern’s, symptoms and needs of dementia sufferers on end-of-life care.</a:t>
            </a:r>
          </a:p>
          <a:p>
            <a:endParaRPr lang="en-US" sz="2000" dirty="0">
              <a:latin typeface="Calibri" panose="020F0502020204030204" pitchFamily="34" charset="0"/>
              <a:cs typeface="Calibri" panose="020F0502020204030204" pitchFamily="34" charset="0"/>
            </a:endParaRPr>
          </a:p>
          <a:p>
            <a:r>
              <a:rPr lang="en-US" sz="2000" dirty="0">
                <a:latin typeface="Calibri" panose="020F0502020204030204" pitchFamily="34" charset="0"/>
                <a:cs typeface="Calibri" panose="020F0502020204030204" pitchFamily="34" charset="0"/>
              </a:rPr>
              <a:t>Courses or training for staff caring for end-of-life patients.</a:t>
            </a:r>
          </a:p>
          <a:p>
            <a:endParaRPr lang="en-US" sz="2000" dirty="0">
              <a:latin typeface="Calibri" panose="020F0502020204030204" pitchFamily="34" charset="0"/>
              <a:cs typeface="Calibri" panose="020F0502020204030204" pitchFamily="34" charset="0"/>
            </a:endParaRPr>
          </a:p>
          <a:p>
            <a:r>
              <a:rPr lang="en-US" sz="2000" dirty="0">
                <a:latin typeface="Calibri" panose="020F0502020204030204" pitchFamily="34" charset="0"/>
                <a:cs typeface="Calibri" panose="020F0502020204030204" pitchFamily="34" charset="0"/>
              </a:rPr>
              <a:t>A package to enable </a:t>
            </a:r>
            <a:r>
              <a:rPr lang="en-US" sz="2000" dirty="0" err="1">
                <a:latin typeface="Calibri" panose="020F0502020204030204" pitchFamily="34" charset="0"/>
                <a:cs typeface="Calibri" panose="020F0502020204030204" pitchFamily="34" charset="0"/>
              </a:rPr>
              <a:t>carers</a:t>
            </a:r>
            <a:r>
              <a:rPr lang="en-US" sz="2000" dirty="0">
                <a:latin typeface="Calibri" panose="020F0502020204030204" pitchFamily="34" charset="0"/>
                <a:cs typeface="Calibri" panose="020F0502020204030204" pitchFamily="34" charset="0"/>
              </a:rPr>
              <a:t> to put in place the correct care at the right time in the right place.</a:t>
            </a:r>
          </a:p>
        </p:txBody>
      </p:sp>
    </p:spTree>
    <p:extLst>
      <p:ext uri="{BB962C8B-B14F-4D97-AF65-F5344CB8AC3E}">
        <p14:creationId xmlns:p14="http://schemas.microsoft.com/office/powerpoint/2010/main" val="23122159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3BDA36-A727-45BF-BC92-7EA7268E5FB4}"/>
              </a:ext>
            </a:extLst>
          </p:cNvPr>
          <p:cNvSpPr txBox="1"/>
          <p:nvPr/>
        </p:nvSpPr>
        <p:spPr>
          <a:xfrm>
            <a:off x="0" y="1012954"/>
            <a:ext cx="9544050" cy="2985433"/>
          </a:xfrm>
          <a:prstGeom prst="rect">
            <a:avLst/>
          </a:prstGeom>
          <a:noFill/>
        </p:spPr>
        <p:txBody>
          <a:bodyPr wrap="square" rtlCol="0">
            <a:spAutoFit/>
          </a:bodyPr>
          <a:lstStyle/>
          <a:p>
            <a:r>
              <a:rPr lang="en-US" sz="2400" dirty="0">
                <a:latin typeface="Calibri" panose="020F0502020204030204" pitchFamily="34" charset="0"/>
                <a:cs typeface="Calibri" panose="020F0502020204030204" pitchFamily="34" charset="0"/>
              </a:rPr>
              <a:t>CLOSING STATEMENT:</a:t>
            </a:r>
          </a:p>
          <a:p>
            <a:endParaRPr lang="en-US" sz="2400" dirty="0">
              <a:latin typeface="Calibri" panose="020F0502020204030204" pitchFamily="34" charset="0"/>
              <a:cs typeface="Calibri" panose="020F0502020204030204" pitchFamily="34" charset="0"/>
            </a:endParaRPr>
          </a:p>
          <a:p>
            <a:r>
              <a:rPr lang="en-US" sz="2000" dirty="0">
                <a:latin typeface="Calibri" panose="020F0502020204030204" pitchFamily="34" charset="0"/>
                <a:cs typeface="Calibri" panose="020F0502020204030204" pitchFamily="34" charset="0"/>
              </a:rPr>
              <a:t>This article covered the importance of research and the overall need to manage decisions towards end-of-life and to improve and identify unmet needs, communication and outcomes of life limited disease in care. The EMBED care </a:t>
            </a:r>
            <a:r>
              <a:rPr lang="en-US" sz="2000" dirty="0" err="1">
                <a:latin typeface="Calibri" panose="020F0502020204030204" pitchFamily="34" charset="0"/>
                <a:cs typeface="Calibri" panose="020F0502020204030204" pitchFamily="34" charset="0"/>
              </a:rPr>
              <a:t>programme</a:t>
            </a:r>
            <a:r>
              <a:rPr lang="en-US" sz="2000" dirty="0">
                <a:latin typeface="Calibri" panose="020F0502020204030204" pitchFamily="34" charset="0"/>
                <a:cs typeface="Calibri" panose="020F0502020204030204" pitchFamily="34" charset="0"/>
              </a:rPr>
              <a:t> will further knowledge and will develop an intervention based on the research used. It will build on this work using the IPOS-DEM. </a:t>
            </a:r>
            <a:r>
              <a:rPr lang="en-US" sz="2000" b="0" i="0" dirty="0">
                <a:solidFill>
                  <a:srgbClr val="000000"/>
                </a:solidFill>
                <a:effectLst/>
                <a:latin typeface="Calibri" panose="020F0502020204030204" pitchFamily="34" charset="0"/>
                <a:cs typeface="Calibri" panose="020F0502020204030204" pitchFamily="34" charset="0"/>
              </a:rPr>
              <a:t>IPOS-Dem is a proxy-completed measure for people with dementia living in care homes. It is derived from IPOS and developed for use by unqualified care staff working in care home settings. (POS 2012).</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86438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791C0D-4F76-4BDB-9BD4-769ED8744D65}"/>
              </a:ext>
            </a:extLst>
          </p:cNvPr>
          <p:cNvSpPr txBox="1"/>
          <p:nvPr/>
        </p:nvSpPr>
        <p:spPr>
          <a:xfrm>
            <a:off x="866775" y="685800"/>
            <a:ext cx="8915400" cy="5586145"/>
          </a:xfrm>
          <a:prstGeom prst="rect">
            <a:avLst/>
          </a:prstGeom>
          <a:noFill/>
        </p:spPr>
        <p:txBody>
          <a:bodyPr wrap="square" rtlCol="0">
            <a:spAutoFit/>
          </a:bodyPr>
          <a:lstStyle/>
          <a:p>
            <a:r>
              <a:rPr lang="en-US" dirty="0"/>
              <a:t>Reference List-</a:t>
            </a:r>
          </a:p>
          <a:p>
            <a:endParaRPr lang="en-US" dirty="0"/>
          </a:p>
          <a:p>
            <a:endParaRPr lang="en-US" sz="1400" dirty="0"/>
          </a:p>
          <a:p>
            <a:pPr>
              <a:lnSpc>
                <a:spcPct val="107000"/>
              </a:lnSpc>
              <a:spcAft>
                <a:spcPts val="800"/>
              </a:spcAft>
            </a:pPr>
            <a:r>
              <a:rPr lang="en-US" sz="1400" dirty="0" err="1">
                <a:effectLst/>
                <a:latin typeface="Calibri" panose="020F0502020204030204" pitchFamily="34" charset="0"/>
                <a:ea typeface="DengXian" panose="02010600030101010101" pitchFamily="2" charset="-122"/>
                <a:cs typeface="Times New Roman" panose="02020603050405020304" pitchFamily="18" charset="0"/>
              </a:rPr>
              <a:t>Powerpoint</a:t>
            </a:r>
            <a:r>
              <a:rPr lang="en-US" sz="1400" dirty="0">
                <a:effectLst/>
                <a:latin typeface="Calibri" panose="020F0502020204030204" pitchFamily="34" charset="0"/>
                <a:ea typeface="DengXian" panose="02010600030101010101" pitchFamily="2" charset="-122"/>
                <a:cs typeface="Times New Roman" panose="02020603050405020304" pitchFamily="18" charset="0"/>
              </a:rPr>
              <a:t> reference:</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400" dirty="0">
                <a:solidFill>
                  <a:srgbClr val="000000"/>
                </a:solidFill>
                <a:effectLst/>
                <a:latin typeface="Verdana" panose="020B0604030504040204" pitchFamily="34" charset="0"/>
                <a:ea typeface="DengXian" panose="02010600030101010101" pitchFamily="2" charset="-122"/>
                <a:cs typeface="Times New Roman" panose="02020603050405020304" pitchFamily="18" charset="0"/>
              </a:rPr>
              <a:t>Horizon (2020) </a:t>
            </a:r>
            <a:r>
              <a:rPr lang="en-GB" sz="1400" i="1" dirty="0">
                <a:solidFill>
                  <a:srgbClr val="000000"/>
                </a:solidFill>
                <a:effectLst/>
                <a:latin typeface="Verdana" panose="020B0604030504040204" pitchFamily="34" charset="0"/>
                <a:ea typeface="DengXian" panose="02010600030101010101" pitchFamily="2" charset="-122"/>
                <a:cs typeface="Times New Roman" panose="02020603050405020304" pitchFamily="18" charset="0"/>
              </a:rPr>
              <a:t>European Union Funding for Research + Innovation. </a:t>
            </a:r>
            <a:r>
              <a:rPr lang="en-GB" sz="1400" dirty="0">
                <a:solidFill>
                  <a:srgbClr val="000000"/>
                </a:solidFill>
                <a:effectLst/>
                <a:latin typeface="Verdana" panose="020B0604030504040204" pitchFamily="34" charset="0"/>
                <a:ea typeface="DengXian" panose="02010600030101010101" pitchFamily="2" charset="-122"/>
                <a:cs typeface="Times New Roman" panose="02020603050405020304" pitchFamily="18" charset="0"/>
              </a:rPr>
              <a:t>Available at:</a:t>
            </a:r>
            <a:r>
              <a:rPr lang="en-GB" sz="1400" dirty="0">
                <a:effectLst/>
                <a:latin typeface="Calibri" panose="020F0502020204030204" pitchFamily="34" charset="0"/>
                <a:ea typeface="DengXian" panose="02010600030101010101" pitchFamily="2" charset="-122"/>
                <a:cs typeface="Times New Roman" panose="02020603050405020304" pitchFamily="18" charset="0"/>
              </a:rPr>
              <a:t> </a:t>
            </a:r>
            <a:r>
              <a:rPr lang="en-GB" sz="14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2"/>
              </a:rPr>
              <a:t>POLICY SYNTHESIS – UNREST</a:t>
            </a:r>
            <a:r>
              <a:rPr lang="en-GB" sz="1400" dirty="0">
                <a:effectLst/>
                <a:latin typeface="Calibri" panose="020F0502020204030204" pitchFamily="34" charset="0"/>
                <a:ea typeface="DengXian" panose="02010600030101010101" pitchFamily="2" charset="-122"/>
                <a:cs typeface="Times New Roman" panose="02020603050405020304" pitchFamily="18" charset="0"/>
              </a:rPr>
              <a:t> (Accessed 3 July 2021) </a:t>
            </a:r>
            <a:r>
              <a:rPr lang="en-GB" sz="1400" i="1" dirty="0">
                <a:effectLst/>
                <a:latin typeface="Calibri" panose="020F0502020204030204" pitchFamily="34" charset="0"/>
                <a:ea typeface="DengXian" panose="02010600030101010101" pitchFamily="2" charset="-122"/>
                <a:cs typeface="Times New Roman" panose="02020603050405020304" pitchFamily="18" charset="0"/>
              </a:rPr>
              <a:t>A world without Alzheimer’s and all other dementia.</a:t>
            </a:r>
            <a:r>
              <a:rPr lang="en-GB" sz="1400" dirty="0">
                <a:effectLst/>
                <a:latin typeface="Calibri" panose="020F0502020204030204" pitchFamily="34" charset="0"/>
                <a:ea typeface="DengXian" panose="02010600030101010101" pitchFamily="2" charset="-122"/>
                <a:cs typeface="Times New Roman" panose="02020603050405020304" pitchFamily="18" charset="0"/>
              </a:rPr>
              <a:t> Available at: </a:t>
            </a:r>
            <a:r>
              <a:rPr lang="en-GB" sz="14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3"/>
              </a:rPr>
              <a:t>https://www.alz.org/#:~:text=Formed%20in%201980%2C%20the%20Alzheimer%27s%20Association</a:t>
            </a:r>
            <a:r>
              <a:rPr lang="en-GB" sz="1400" dirty="0">
                <a:effectLst/>
                <a:latin typeface="Calibri" panose="020F0502020204030204" pitchFamily="34" charset="0"/>
                <a:ea typeface="DengXian" panose="02010600030101010101" pitchFamily="2" charset="-122"/>
                <a:cs typeface="Times New Roman" panose="02020603050405020304" pitchFamily="18" charset="0"/>
              </a:rPr>
              <a:t> (Accessed 5 July 2021).</a:t>
            </a:r>
          </a:p>
          <a:p>
            <a:pPr>
              <a:lnSpc>
                <a:spcPct val="107000"/>
              </a:lnSpc>
              <a:spcAft>
                <a:spcPts val="800"/>
              </a:spcAft>
            </a:pPr>
            <a:r>
              <a:rPr lang="en-GB" sz="1400" dirty="0">
                <a:solidFill>
                  <a:srgbClr val="000000"/>
                </a:solidFill>
                <a:effectLst/>
                <a:latin typeface="Verdana" panose="020B0604030504040204" pitchFamily="34" charset="0"/>
                <a:ea typeface="DengXian" panose="02010600030101010101" pitchFamily="2" charset="-122"/>
                <a:cs typeface="Times New Roman" panose="02020603050405020304" pitchFamily="18" charset="0"/>
              </a:rPr>
              <a:t>Sampson, E., </a:t>
            </a:r>
            <a:r>
              <a:rPr lang="en-GB" sz="1400" dirty="0" err="1">
                <a:solidFill>
                  <a:srgbClr val="000000"/>
                </a:solidFill>
                <a:effectLst/>
                <a:latin typeface="Verdana" panose="020B0604030504040204" pitchFamily="34" charset="0"/>
                <a:ea typeface="DengXian" panose="02010600030101010101" pitchFamily="2" charset="-122"/>
                <a:cs typeface="Times New Roman" panose="02020603050405020304" pitchFamily="18" charset="0"/>
              </a:rPr>
              <a:t>etal</a:t>
            </a:r>
            <a:r>
              <a:rPr lang="en-GB" sz="1400" dirty="0">
                <a:solidFill>
                  <a:srgbClr val="000000"/>
                </a:solidFill>
                <a:effectLst/>
                <a:latin typeface="Verdana" panose="020B0604030504040204" pitchFamily="34" charset="0"/>
                <a:ea typeface="DengXian" panose="02010600030101010101" pitchFamily="2" charset="-122"/>
                <a:cs typeface="Times New Roman" panose="02020603050405020304" pitchFamily="18" charset="0"/>
              </a:rPr>
              <a:t>. (2021) </a:t>
            </a:r>
            <a:r>
              <a:rPr lang="en-GB" sz="1400" i="1" dirty="0">
                <a:solidFill>
                  <a:srgbClr val="000000"/>
                </a:solidFill>
                <a:effectLst/>
                <a:latin typeface="Verdana" panose="020B0604030504040204" pitchFamily="34" charset="0"/>
                <a:ea typeface="DengXian" panose="02010600030101010101" pitchFamily="2" charset="-122"/>
                <a:cs typeface="Times New Roman" panose="02020603050405020304" pitchFamily="18" charset="0"/>
              </a:rPr>
              <a:t>empowering better end of life</a:t>
            </a:r>
            <a:r>
              <a:rPr lang="en-GB" sz="1400" dirty="0">
                <a:solidFill>
                  <a:srgbClr val="000000"/>
                </a:solidFill>
                <a:effectLst/>
                <a:latin typeface="Verdana" panose="020B0604030504040204" pitchFamily="34" charset="0"/>
                <a:ea typeface="DengXian" panose="02010600030101010101" pitchFamily="2" charset="-122"/>
                <a:cs typeface="Times New Roman" panose="02020603050405020304" pitchFamily="18" charset="0"/>
              </a:rPr>
              <a:t>. [online] Available at: &lt;https://onlinelibrary.wiley.com/doi/full/10.1002/gps.5251&gt; [Accessed 4 July 2021].</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400" dirty="0">
                <a:solidFill>
                  <a:srgbClr val="000000"/>
                </a:solidFill>
                <a:effectLst/>
                <a:latin typeface="Verdana" panose="020B0604030504040204" pitchFamily="34" charset="0"/>
                <a:ea typeface="DengXian" panose="02010600030101010101" pitchFamily="2" charset="-122"/>
                <a:cs typeface="Times New Roman" panose="02020603050405020304" pitchFamily="18" charset="0"/>
              </a:rPr>
              <a:t>Sampson, E., </a:t>
            </a:r>
            <a:r>
              <a:rPr lang="en-GB" sz="1400" dirty="0" err="1">
                <a:solidFill>
                  <a:srgbClr val="000000"/>
                </a:solidFill>
                <a:effectLst/>
                <a:latin typeface="Verdana" panose="020B0604030504040204" pitchFamily="34" charset="0"/>
                <a:ea typeface="DengXian" panose="02010600030101010101" pitchFamily="2" charset="-122"/>
                <a:cs typeface="Times New Roman" panose="02020603050405020304" pitchFamily="18" charset="0"/>
              </a:rPr>
              <a:t>etal</a:t>
            </a:r>
            <a:r>
              <a:rPr lang="en-GB" sz="1400" dirty="0">
                <a:solidFill>
                  <a:srgbClr val="000000"/>
                </a:solidFill>
                <a:effectLst/>
                <a:latin typeface="Verdana" panose="020B0604030504040204" pitchFamily="34" charset="0"/>
                <a:ea typeface="DengXian" panose="02010600030101010101" pitchFamily="2" charset="-122"/>
                <a:cs typeface="Times New Roman" panose="02020603050405020304" pitchFamily="18" charset="0"/>
              </a:rPr>
              <a:t>. (2021) </a:t>
            </a:r>
            <a:r>
              <a:rPr lang="en-GB" sz="1400" i="1" dirty="0">
                <a:solidFill>
                  <a:srgbClr val="000000"/>
                </a:solidFill>
                <a:effectLst/>
                <a:latin typeface="Verdana" panose="020B0604030504040204" pitchFamily="34" charset="0"/>
                <a:ea typeface="DengXian" panose="02010600030101010101" pitchFamily="2" charset="-122"/>
                <a:cs typeface="Times New Roman" panose="02020603050405020304" pitchFamily="18" charset="0"/>
              </a:rPr>
              <a:t>empowering better end of life</a:t>
            </a:r>
            <a:r>
              <a:rPr lang="en-GB" sz="1400" dirty="0">
                <a:solidFill>
                  <a:srgbClr val="000000"/>
                </a:solidFill>
                <a:effectLst/>
                <a:latin typeface="Verdana" panose="020B0604030504040204" pitchFamily="34" charset="0"/>
                <a:ea typeface="DengXian" panose="02010600030101010101" pitchFamily="2" charset="-122"/>
                <a:cs typeface="Times New Roman" panose="02020603050405020304" pitchFamily="18" charset="0"/>
              </a:rPr>
              <a:t>. [online] Available at: &lt;https://onlinelibrary.wiley.com/doi/full/10.1002/gps.5251&gt; [Accessed 4 July 2021].</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Smith, D. (2003) “Five principles for research ethics”, </a:t>
            </a:r>
            <a:r>
              <a:rPr lang="en-GB" sz="1400" i="1" dirty="0">
                <a:effectLst/>
                <a:latin typeface="Calibri" panose="020F0502020204030204" pitchFamily="34" charset="0"/>
                <a:ea typeface="DengXian" panose="02010600030101010101" pitchFamily="2" charset="-122"/>
                <a:cs typeface="Times New Roman" panose="02020603050405020304" pitchFamily="18" charset="0"/>
              </a:rPr>
              <a:t>American Psychological Association,</a:t>
            </a:r>
            <a:r>
              <a:rPr lang="en-GB" sz="1400" dirty="0">
                <a:effectLst/>
                <a:latin typeface="Calibri" panose="020F0502020204030204" pitchFamily="34" charset="0"/>
                <a:ea typeface="DengXian" panose="02010600030101010101" pitchFamily="2" charset="-122"/>
                <a:cs typeface="Times New Roman" panose="02020603050405020304" pitchFamily="18" charset="0"/>
              </a:rPr>
              <a:t> 34(1), pp. 56</a:t>
            </a:r>
          </a:p>
          <a:p>
            <a:pPr>
              <a:lnSpc>
                <a:spcPct val="107000"/>
              </a:lnSpc>
              <a:spcAft>
                <a:spcPts val="800"/>
              </a:spcAft>
            </a:pPr>
            <a:r>
              <a:rPr lang="en-US" sz="1400" dirty="0">
                <a:effectLst/>
                <a:latin typeface="Calibri" panose="020F0502020204030204" pitchFamily="34" charset="0"/>
                <a:ea typeface="DengXian" panose="02010600030101010101" pitchFamily="2" charset="-122"/>
                <a:cs typeface="Times New Roman" panose="02020603050405020304" pitchFamily="18" charset="0"/>
              </a:rPr>
              <a:t>Social care institute for excellence (2020) </a:t>
            </a:r>
            <a:r>
              <a:rPr lang="en-US" sz="1400" i="1" dirty="0">
                <a:effectLst/>
                <a:latin typeface="Calibri" panose="020F0502020204030204" pitchFamily="34" charset="0"/>
                <a:ea typeface="DengXian" panose="02010600030101010101" pitchFamily="2" charset="-122"/>
                <a:cs typeface="Times New Roman" panose="02020603050405020304" pitchFamily="18" charset="0"/>
              </a:rPr>
              <a:t>end-of-life care and dementia: an introduction: </a:t>
            </a:r>
            <a:r>
              <a:rPr lang="en-US" sz="1400" dirty="0">
                <a:effectLst/>
                <a:latin typeface="Calibri" panose="020F0502020204030204" pitchFamily="34" charset="0"/>
                <a:ea typeface="DengXian" panose="02010600030101010101" pitchFamily="2" charset="-122"/>
                <a:cs typeface="Times New Roman" panose="02020603050405020304" pitchFamily="18" charset="0"/>
              </a:rPr>
              <a:t>Available at: </a:t>
            </a:r>
            <a:r>
              <a:rPr lang="en-GB" sz="14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4"/>
              </a:rPr>
              <a:t>An introduction - End-of-life care and dementia - SCIE</a:t>
            </a:r>
            <a:r>
              <a:rPr lang="en-GB" sz="1400" dirty="0">
                <a:effectLst/>
                <a:latin typeface="Calibri" panose="020F0502020204030204" pitchFamily="34" charset="0"/>
                <a:ea typeface="DengXian" panose="02010600030101010101" pitchFamily="2" charset="-122"/>
                <a:cs typeface="Times New Roman" panose="02020603050405020304" pitchFamily="18" charset="0"/>
              </a:rPr>
              <a:t>  (Accessed 2 July 2021).</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Thomas, L. (2020) </a:t>
            </a:r>
            <a:r>
              <a:rPr lang="en-GB" sz="1400" i="1" dirty="0">
                <a:effectLst/>
                <a:latin typeface="Calibri" panose="020F0502020204030204" pitchFamily="34" charset="0"/>
                <a:ea typeface="DengXian" panose="02010600030101010101" pitchFamily="2" charset="-122"/>
                <a:cs typeface="Times New Roman" panose="02020603050405020304" pitchFamily="18" charset="0"/>
              </a:rPr>
              <a:t>An introduction to cluster sampling: </a:t>
            </a:r>
            <a:r>
              <a:rPr lang="en-GB" sz="1400" dirty="0">
                <a:effectLst/>
                <a:latin typeface="Calibri" panose="020F0502020204030204" pitchFamily="34" charset="0"/>
                <a:ea typeface="DengXian" panose="02010600030101010101" pitchFamily="2" charset="-122"/>
                <a:cs typeface="Times New Roman" panose="02020603050405020304" pitchFamily="18" charset="0"/>
              </a:rPr>
              <a:t>Available at: </a:t>
            </a:r>
            <a:r>
              <a:rPr lang="en-GB" sz="14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5"/>
              </a:rPr>
              <a:t>Cluster Sampling | A Simple Step-by-Step Guide with Examples (scribbr.com)</a:t>
            </a:r>
            <a:r>
              <a:rPr lang="en-GB" sz="1400" dirty="0">
                <a:effectLst/>
                <a:latin typeface="Calibri" panose="020F0502020204030204" pitchFamily="34" charset="0"/>
                <a:ea typeface="DengXian" panose="02010600030101010101" pitchFamily="2" charset="-122"/>
                <a:cs typeface="Times New Roman" panose="02020603050405020304" pitchFamily="18" charset="0"/>
              </a:rPr>
              <a:t> (Accessed 5 July2021).</a:t>
            </a:r>
          </a:p>
          <a:p>
            <a:pPr>
              <a:lnSpc>
                <a:spcPct val="107000"/>
              </a:lnSpc>
              <a:spcAft>
                <a:spcPts val="800"/>
              </a:spcAft>
            </a:pPr>
            <a:r>
              <a:rPr lang="en-GB" sz="1400" dirty="0">
                <a:solidFill>
                  <a:srgbClr val="000000"/>
                </a:solidFill>
                <a:effectLst/>
                <a:latin typeface="Verdana" panose="020B0604030504040204" pitchFamily="34" charset="0"/>
                <a:ea typeface="DengXian" panose="02010600030101010101" pitchFamily="2" charset="-122"/>
                <a:cs typeface="Times New Roman" panose="02020603050405020304" pitchFamily="18" charset="0"/>
              </a:rPr>
              <a:t>POS (2012) </a:t>
            </a:r>
            <a:r>
              <a:rPr lang="en-GB" sz="1400" i="1" dirty="0">
                <a:solidFill>
                  <a:srgbClr val="000000"/>
                </a:solidFill>
                <a:effectLst/>
                <a:latin typeface="Verdana" panose="020B0604030504040204" pitchFamily="34" charset="0"/>
                <a:ea typeface="DengXian" panose="02010600030101010101" pitchFamily="2" charset="-122"/>
                <a:cs typeface="Times New Roman" panose="02020603050405020304" pitchFamily="18" charset="0"/>
              </a:rPr>
              <a:t>Integrated POS (IPOS) for Dementia and Translations</a:t>
            </a:r>
            <a:r>
              <a:rPr lang="en-GB" sz="1400" dirty="0">
                <a:solidFill>
                  <a:srgbClr val="000000"/>
                </a:solidFill>
                <a:effectLst/>
                <a:latin typeface="Verdana" panose="020B0604030504040204" pitchFamily="34" charset="0"/>
                <a:ea typeface="DengXian" panose="02010600030101010101" pitchFamily="2" charset="-122"/>
                <a:cs typeface="Times New Roman" panose="02020603050405020304" pitchFamily="18" charset="0"/>
              </a:rPr>
              <a:t>. Available at:</a:t>
            </a:r>
            <a:r>
              <a:rPr lang="en-GB" sz="1400" dirty="0">
                <a:effectLst/>
                <a:latin typeface="Calibri" panose="020F0502020204030204" pitchFamily="34" charset="0"/>
                <a:ea typeface="DengXian" panose="02010600030101010101" pitchFamily="2" charset="-122"/>
                <a:cs typeface="Times New Roman" panose="02020603050405020304" pitchFamily="18" charset="0"/>
              </a:rPr>
              <a:t> </a:t>
            </a:r>
            <a:r>
              <a:rPr lang="en-GB" sz="14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6"/>
              </a:rPr>
              <a:t>Palliative care Outcome Scale (POS) - Integrated POS (IPOS) for Dementia and Translations (pos-pal.org)</a:t>
            </a:r>
            <a:r>
              <a:rPr lang="en-GB" sz="1400" dirty="0">
                <a:effectLst/>
                <a:latin typeface="Calibri" panose="020F0502020204030204" pitchFamily="34" charset="0"/>
                <a:ea typeface="DengXian" panose="02010600030101010101" pitchFamily="2" charset="-122"/>
                <a:cs typeface="Times New Roman" panose="02020603050405020304" pitchFamily="18" charset="0"/>
              </a:rPr>
              <a:t> (Accessed 5 July 2021).</a:t>
            </a:r>
          </a:p>
          <a:p>
            <a:r>
              <a:rPr lang="en-US" sz="1400" dirty="0"/>
              <a:t> </a:t>
            </a:r>
            <a:endParaRPr lang="en-GB" sz="1400" dirty="0"/>
          </a:p>
        </p:txBody>
      </p:sp>
    </p:spTree>
    <p:extLst>
      <p:ext uri="{BB962C8B-B14F-4D97-AF65-F5344CB8AC3E}">
        <p14:creationId xmlns:p14="http://schemas.microsoft.com/office/powerpoint/2010/main" val="108543380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415</TotalTime>
  <Words>1137</Words>
  <Application>Microsoft Office PowerPoint</Application>
  <PresentationFormat>Widescreen</PresentationFormat>
  <Paragraphs>46</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Noto Sans</vt:lpstr>
      <vt:lpstr>Arial</vt:lpstr>
      <vt:lpstr>Calibri</vt:lpstr>
      <vt:lpstr>Trebuchet MS</vt:lpstr>
      <vt:lpstr>Verdana</vt:lpstr>
      <vt:lpstr>Wingdings 3</vt:lpstr>
      <vt:lpstr>Facet</vt:lpstr>
      <vt:lpstr>Dementia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Dementia</dc:title>
  <dc:creator>Rachel Fisher (2023498)</dc:creator>
  <cp:lastModifiedBy>Rachel Fisher (2023498)</cp:lastModifiedBy>
  <cp:revision>57</cp:revision>
  <dcterms:created xsi:type="dcterms:W3CDTF">2021-07-03T13:49:52Z</dcterms:created>
  <dcterms:modified xsi:type="dcterms:W3CDTF">2021-07-05T16:07:06Z</dcterms:modified>
</cp:coreProperties>
</file>