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1"/>
  </p:notesMasterIdLst>
  <p:sldIdLst>
    <p:sldId id="256" r:id="rId5"/>
    <p:sldId id="258" r:id="rId6"/>
    <p:sldId id="257" r:id="rId7"/>
    <p:sldId id="259" r:id="rId8"/>
    <p:sldId id="260" r:id="rId9"/>
    <p:sldId id="261" r:id="rId10"/>
    <p:sldId id="265" r:id="rId11"/>
    <p:sldId id="262" r:id="rId12"/>
    <p:sldId id="263" r:id="rId13"/>
    <p:sldId id="267" r:id="rId14"/>
    <p:sldId id="268" r:id="rId15"/>
    <p:sldId id="269" r:id="rId16"/>
    <p:sldId id="271" r:id="rId17"/>
    <p:sldId id="270" r:id="rId18"/>
    <p:sldId id="266" r:id="rId19"/>
    <p:sldId id="272"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4FB753-ED43-D10C-6033-F8AC74FD8557}" v="1" dt="2019-09-27T09:17:19.4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09"/>
    <p:restoredTop sz="81671"/>
  </p:normalViewPr>
  <p:slideViewPr>
    <p:cSldViewPr snapToGrid="0" snapToObjects="1">
      <p:cViewPr varScale="1">
        <p:scale>
          <a:sx n="91" d="100"/>
          <a:sy n="91" d="100"/>
        </p:scale>
        <p:origin x="79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Wallis" userId="S::rachel.wallis@uwtsd.ac.uk::adcac562-1b9c-4c6f-a47a-6cb162b6111e" providerId="AD" clId="Web-{2A4FB753-ED43-D10C-6033-F8AC74FD8557}"/>
    <pc:docChg chg="modSld">
      <pc:chgData name="Rachel Wallis" userId="S::rachel.wallis@uwtsd.ac.uk::adcac562-1b9c-4c6f-a47a-6cb162b6111e" providerId="AD" clId="Web-{2A4FB753-ED43-D10C-6033-F8AC74FD8557}" dt="2019-09-27T09:17:19.409" v="0"/>
      <pc:docMkLst>
        <pc:docMk/>
      </pc:docMkLst>
      <pc:sldChg chg="addSp">
        <pc:chgData name="Rachel Wallis" userId="S::rachel.wallis@uwtsd.ac.uk::adcac562-1b9c-4c6f-a47a-6cb162b6111e" providerId="AD" clId="Web-{2A4FB753-ED43-D10C-6033-F8AC74FD8557}" dt="2019-09-27T09:17:19.409" v="0"/>
        <pc:sldMkLst>
          <pc:docMk/>
          <pc:sldMk cId="1911759956" sldId="256"/>
        </pc:sldMkLst>
        <pc:spChg chg="add">
          <ac:chgData name="Rachel Wallis" userId="S::rachel.wallis@uwtsd.ac.uk::adcac562-1b9c-4c6f-a47a-6cb162b6111e" providerId="AD" clId="Web-{2A4FB753-ED43-D10C-6033-F8AC74FD8557}" dt="2019-09-27T09:17:19.409" v="0"/>
          <ac:spMkLst>
            <pc:docMk/>
            <pc:sldMk cId="1911759956" sldId="256"/>
            <ac:spMk id="2" creationId="{E7D9D702-5198-42C9-8A78-AC7F495C2C3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10/30/2019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a go.</a:t>
            </a:r>
            <a:r>
              <a:rPr lang="en-GB" baseline="0" dirty="0"/>
              <a:t> Have squares of paper available.  What would our key questions be? Draw out ‘how do you know they are equal’? Reflect on what you have done. Explain that this would be an ‘anchor task’ to get children talking and discussing mathematics, convincing </a:t>
            </a:r>
            <a:r>
              <a:rPr lang="en-GB" baseline="0" dirty="0" smtClean="0"/>
              <a:t>each other </a:t>
            </a:r>
            <a:r>
              <a:rPr lang="en-GB" baseline="0" dirty="0"/>
              <a:t>and explaining. This would then lead to the introduction of the visual representations for one half and the  symbol ½. Ask what year group and why? Reflect on the mathematics and how it has developed out of a real context and evolved from a scenario. </a:t>
            </a:r>
            <a:endParaRPr lang="en-GB" dirty="0"/>
          </a:p>
        </p:txBody>
      </p:sp>
      <p:sp>
        <p:nvSpPr>
          <p:cNvPr id="4" name="Slide Number Placeholder 3"/>
          <p:cNvSpPr>
            <a:spLocks noGrp="1"/>
          </p:cNvSpPr>
          <p:nvPr>
            <p:ph type="sldNum" sz="quarter" idx="10"/>
          </p:nvPr>
        </p:nvSpPr>
        <p:spPr/>
        <p:txBody>
          <a:bodyPr/>
          <a:lstStyle/>
          <a:p>
            <a:fld id="{4860796A-C528-456D-A400-69DC02406EB9}" type="slidenum">
              <a:rPr lang="en-GB" smtClean="0"/>
              <a:t>7</a:t>
            </a:fld>
            <a:endParaRPr lang="en-GB"/>
          </a:p>
        </p:txBody>
      </p:sp>
    </p:spTree>
    <p:extLst>
      <p:ext uri="{BB962C8B-B14F-4D97-AF65-F5344CB8AC3E}">
        <p14:creationId xmlns:p14="http://schemas.microsoft.com/office/powerpoint/2010/main" val="4178572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10/30/2019</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10/30/2019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10/30/2019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10/30/2019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235" y="685800"/>
            <a:ext cx="7514033" cy="3048000"/>
          </a:xfrm>
        </p:spPr>
        <p:txBody>
          <a:bodyPr anchor="ctr">
            <a:normAutofit/>
          </a:bodyPr>
          <a:lstStyle>
            <a:lvl1pPr algn="ctr">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1113234" y="4343400"/>
            <a:ext cx="7514035" cy="144780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36545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10/30/2019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iseemaths.com/3-act-task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mathsthroughstories.org/recommendations.html"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D9D702-5198-42C9-8A78-AC7F495C2C3B}"/>
              </a:ext>
            </a:extLst>
          </p:cNvPr>
          <p:cNvSpPr txBox="1"/>
          <p:nvPr/>
        </p:nvSpPr>
        <p:spPr>
          <a:xfrm>
            <a:off x="1135118" y="430923"/>
            <a:ext cx="67056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smtClean="0">
                <a:solidFill>
                  <a:schemeClr val="bg1"/>
                </a:solidFill>
              </a:rPr>
              <a:t>ECAD6008  Mathematics and Numeracy: Authentic and engaging contexts for learners</a:t>
            </a:r>
            <a:endParaRPr lang="en-US" sz="2800" dirty="0">
              <a:solidFill>
                <a:schemeClr val="bg1"/>
              </a:solidFill>
            </a:endParaRPr>
          </a:p>
        </p:txBody>
      </p:sp>
      <p:pic>
        <p:nvPicPr>
          <p:cNvPr id="3" name="Picture 2"/>
          <p:cNvPicPr>
            <a:picLocks noChangeAspect="1"/>
          </p:cNvPicPr>
          <p:nvPr/>
        </p:nvPicPr>
        <p:blipFill>
          <a:blip r:embed="rId3"/>
          <a:stretch>
            <a:fillRect/>
          </a:stretch>
        </p:blipFill>
        <p:spPr>
          <a:xfrm>
            <a:off x="2135570" y="4061263"/>
            <a:ext cx="2093976" cy="1562428"/>
          </a:xfrm>
          <a:prstGeom prst="rect">
            <a:avLst/>
          </a:prstGeom>
        </p:spPr>
      </p:pic>
      <p:pic>
        <p:nvPicPr>
          <p:cNvPr id="5" name="Picture 4"/>
          <p:cNvPicPr>
            <a:picLocks noChangeAspect="1"/>
          </p:cNvPicPr>
          <p:nvPr/>
        </p:nvPicPr>
        <p:blipFill>
          <a:blip r:embed="rId4"/>
          <a:stretch>
            <a:fillRect/>
          </a:stretch>
        </p:blipFill>
        <p:spPr>
          <a:xfrm>
            <a:off x="4628658" y="4016101"/>
            <a:ext cx="2415778" cy="1607590"/>
          </a:xfrm>
          <a:prstGeom prst="rect">
            <a:avLst/>
          </a:prstGeom>
        </p:spPr>
      </p:pic>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Session Objective:</a:t>
            </a:r>
            <a:endParaRPr lang="en-GB" dirty="0"/>
          </a:p>
        </p:txBody>
      </p:sp>
      <p:sp>
        <p:nvSpPr>
          <p:cNvPr id="3" name="TextBox 2"/>
          <p:cNvSpPr txBox="1"/>
          <p:nvPr/>
        </p:nvSpPr>
        <p:spPr>
          <a:xfrm>
            <a:off x="635874" y="1366346"/>
            <a:ext cx="7446580" cy="1754326"/>
          </a:xfrm>
          <a:prstGeom prst="rect">
            <a:avLst/>
          </a:prstGeom>
          <a:noFill/>
        </p:spPr>
        <p:txBody>
          <a:bodyPr wrap="square" rtlCol="0">
            <a:spAutoFit/>
          </a:bodyPr>
          <a:lstStyle/>
          <a:p>
            <a:r>
              <a:rPr lang="en-GB" sz="2400" dirty="0" smtClean="0"/>
              <a:t>to consider key features that can contribute to engaging and authentic contexts for learning mathematics and numeracy</a:t>
            </a:r>
          </a:p>
          <a:p>
            <a:endParaRPr lang="en-GB" dirty="0"/>
          </a:p>
          <a:p>
            <a:endParaRPr lang="en-GB" dirty="0"/>
          </a:p>
        </p:txBody>
      </p:sp>
      <p:sp>
        <p:nvSpPr>
          <p:cNvPr id="5" name="TextBox 4"/>
          <p:cNvSpPr txBox="1"/>
          <p:nvPr/>
        </p:nvSpPr>
        <p:spPr>
          <a:xfrm>
            <a:off x="557047" y="2674883"/>
            <a:ext cx="7604235" cy="769441"/>
          </a:xfrm>
          <a:prstGeom prst="rect">
            <a:avLst/>
          </a:prstGeom>
          <a:noFill/>
        </p:spPr>
        <p:txBody>
          <a:bodyPr wrap="square" rtlCol="0">
            <a:spAutoFit/>
          </a:bodyPr>
          <a:lstStyle/>
          <a:p>
            <a:r>
              <a:rPr lang="en-GB" sz="4400" dirty="0" smtClean="0">
                <a:latin typeface="+mj-lt"/>
              </a:rPr>
              <a:t>By end of session, you should: </a:t>
            </a:r>
            <a:endParaRPr lang="en-GB" sz="4400" dirty="0">
              <a:latin typeface="+mj-lt"/>
            </a:endParaRPr>
          </a:p>
        </p:txBody>
      </p:sp>
      <p:sp>
        <p:nvSpPr>
          <p:cNvPr id="6" name="TextBox 5"/>
          <p:cNvSpPr txBox="1"/>
          <p:nvPr/>
        </p:nvSpPr>
        <p:spPr>
          <a:xfrm>
            <a:off x="578069" y="3460089"/>
            <a:ext cx="7583214" cy="2492990"/>
          </a:xfrm>
          <a:prstGeom prst="rect">
            <a:avLst/>
          </a:prstGeom>
          <a:noFill/>
        </p:spPr>
        <p:txBody>
          <a:bodyPr wrap="square" rtlCol="0">
            <a:spAutoFit/>
          </a:bodyPr>
          <a:lstStyle/>
          <a:p>
            <a:r>
              <a:rPr lang="en-GB" sz="2400" dirty="0"/>
              <a:t>i</a:t>
            </a:r>
            <a:r>
              <a:rPr lang="en-GB" sz="2400" dirty="0" smtClean="0"/>
              <a:t>dentify a range of resources that can support planning for authentic and/or engaging learning in mathematics and numeracy</a:t>
            </a:r>
          </a:p>
          <a:p>
            <a:endParaRPr lang="en-GB" sz="2400" dirty="0"/>
          </a:p>
          <a:p>
            <a:r>
              <a:rPr lang="en-GB" sz="2400" dirty="0"/>
              <a:t>i</a:t>
            </a:r>
            <a:r>
              <a:rPr lang="en-GB" sz="2400" dirty="0" smtClean="0"/>
              <a:t>dentify key features of a good mathematics lesson plan</a:t>
            </a:r>
          </a:p>
          <a:p>
            <a:endParaRPr lang="en-GB" dirty="0"/>
          </a:p>
          <a:p>
            <a:endParaRPr lang="en-GB" dirty="0"/>
          </a:p>
        </p:txBody>
      </p:sp>
    </p:spTree>
    <p:extLst>
      <p:ext uri="{BB962C8B-B14F-4D97-AF65-F5344CB8AC3E}">
        <p14:creationId xmlns:p14="http://schemas.microsoft.com/office/powerpoint/2010/main" val="28617219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3020" y="977490"/>
            <a:ext cx="7509642" cy="2800767"/>
          </a:xfrm>
          <a:prstGeom prst="rect">
            <a:avLst/>
          </a:prstGeom>
        </p:spPr>
        <p:txBody>
          <a:bodyPr wrap="square">
            <a:spAutoFit/>
          </a:bodyPr>
          <a:lstStyle/>
          <a:p>
            <a:r>
              <a:rPr lang="en-GB" sz="4400" dirty="0"/>
              <a:t>“Good learning starts with questions, not answers</a:t>
            </a:r>
            <a:r>
              <a:rPr lang="en-GB" sz="4400" dirty="0" smtClean="0"/>
              <a:t>.”</a:t>
            </a:r>
          </a:p>
          <a:p>
            <a:r>
              <a:rPr lang="en-GB" sz="4400" dirty="0" smtClean="0"/>
              <a:t>Guy Claxton </a:t>
            </a:r>
          </a:p>
          <a:p>
            <a:endParaRPr lang="en-GB" sz="4400" dirty="0"/>
          </a:p>
        </p:txBody>
      </p:sp>
      <p:sp>
        <p:nvSpPr>
          <p:cNvPr id="3" name="Rectangle 2"/>
          <p:cNvSpPr/>
          <p:nvPr/>
        </p:nvSpPr>
        <p:spPr>
          <a:xfrm>
            <a:off x="3909848" y="5773597"/>
            <a:ext cx="4572000" cy="923330"/>
          </a:xfrm>
          <a:prstGeom prst="rect">
            <a:avLst/>
          </a:prstGeom>
        </p:spPr>
        <p:txBody>
          <a:bodyPr>
            <a:spAutoFit/>
          </a:bodyPr>
          <a:lstStyle/>
          <a:p>
            <a:r>
              <a:rPr lang="en-GB" dirty="0"/>
              <a:t>https://thirdspacelearning.com/blog/9-effective-questioning-strategies-improve-pupils-understanding-key-concepts-maths/</a:t>
            </a:r>
          </a:p>
        </p:txBody>
      </p:sp>
      <p:sp>
        <p:nvSpPr>
          <p:cNvPr id="4" name="Rectangle 3"/>
          <p:cNvSpPr/>
          <p:nvPr/>
        </p:nvSpPr>
        <p:spPr>
          <a:xfrm>
            <a:off x="3174124" y="3208861"/>
            <a:ext cx="2312662" cy="1446550"/>
          </a:xfrm>
          <a:prstGeom prst="rect">
            <a:avLst/>
          </a:prstGeom>
          <a:noFill/>
        </p:spPr>
        <p:txBody>
          <a:bodyPr wrap="square" lIns="91440" tIns="45720" rIns="91440" bIns="45720">
            <a:spAutoFit/>
          </a:bodyPr>
          <a:lstStyle/>
          <a:p>
            <a:pPr algn="ctr"/>
            <a:r>
              <a:rPr lang="en-US" sz="88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t>
            </a:r>
            <a:endParaRPr lang="en-US" sz="8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1743118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44262" y="863741"/>
            <a:ext cx="4120359" cy="369332"/>
          </a:xfrm>
          <a:prstGeom prst="rect">
            <a:avLst/>
          </a:prstGeom>
        </p:spPr>
        <p:txBody>
          <a:bodyPr wrap="none">
            <a:spAutoFit/>
          </a:bodyPr>
          <a:lstStyle/>
          <a:p>
            <a:r>
              <a:rPr lang="en-GB" dirty="0"/>
              <a:t>https://gfletchy.com/the-cookie-monster/</a:t>
            </a:r>
          </a:p>
        </p:txBody>
      </p:sp>
      <p:sp>
        <p:nvSpPr>
          <p:cNvPr id="3" name="Rectangle 2"/>
          <p:cNvSpPr/>
          <p:nvPr/>
        </p:nvSpPr>
        <p:spPr>
          <a:xfrm>
            <a:off x="4004441" y="5714265"/>
            <a:ext cx="3962880" cy="646331"/>
          </a:xfrm>
          <a:prstGeom prst="rect">
            <a:avLst/>
          </a:prstGeom>
        </p:spPr>
        <p:txBody>
          <a:bodyPr wrap="none">
            <a:spAutoFit/>
          </a:bodyPr>
          <a:lstStyle/>
          <a:p>
            <a:r>
              <a:rPr lang="en-GB" dirty="0">
                <a:hlinkClick r:id="rId2"/>
              </a:rPr>
              <a:t>http://www.iseemaths.com/3-act-tasks</a:t>
            </a:r>
            <a:r>
              <a:rPr lang="en-GB" dirty="0" smtClean="0">
                <a:hlinkClick r:id="rId2"/>
              </a:rPr>
              <a:t>/</a:t>
            </a:r>
            <a:endParaRPr lang="en-GB" dirty="0" smtClean="0"/>
          </a:p>
          <a:p>
            <a:endParaRPr lang="en-GB" dirty="0"/>
          </a:p>
        </p:txBody>
      </p:sp>
      <p:sp>
        <p:nvSpPr>
          <p:cNvPr id="4" name="Rectangle 3"/>
          <p:cNvSpPr/>
          <p:nvPr/>
        </p:nvSpPr>
        <p:spPr>
          <a:xfrm>
            <a:off x="1944262" y="1909521"/>
            <a:ext cx="4629808" cy="1200329"/>
          </a:xfrm>
          <a:prstGeom prst="rect">
            <a:avLst/>
          </a:prstGeom>
        </p:spPr>
        <p:txBody>
          <a:bodyPr wrap="square">
            <a:spAutoFit/>
          </a:bodyPr>
          <a:lstStyle/>
          <a:p>
            <a:r>
              <a:rPr lang="en-GB" sz="3600" dirty="0">
                <a:solidFill>
                  <a:schemeClr val="accent1"/>
                </a:solidFill>
              </a:rPr>
              <a:t>What do you notice? </a:t>
            </a:r>
            <a:endParaRPr lang="en-GB" sz="3600" dirty="0" smtClean="0">
              <a:solidFill>
                <a:schemeClr val="accent1"/>
              </a:solidFill>
            </a:endParaRPr>
          </a:p>
          <a:p>
            <a:r>
              <a:rPr lang="en-GB" sz="3600" dirty="0" smtClean="0">
                <a:solidFill>
                  <a:schemeClr val="accent1"/>
                </a:solidFill>
              </a:rPr>
              <a:t>What </a:t>
            </a:r>
            <a:r>
              <a:rPr lang="en-GB" sz="3600" dirty="0">
                <a:solidFill>
                  <a:schemeClr val="accent1"/>
                </a:solidFill>
              </a:rPr>
              <a:t>do you wonder?</a:t>
            </a:r>
          </a:p>
        </p:txBody>
      </p:sp>
      <p:sp>
        <p:nvSpPr>
          <p:cNvPr id="5" name="TextBox 4"/>
          <p:cNvSpPr txBox="1"/>
          <p:nvPr/>
        </p:nvSpPr>
        <p:spPr>
          <a:xfrm>
            <a:off x="1471448" y="3972910"/>
            <a:ext cx="5791200" cy="1077218"/>
          </a:xfrm>
          <a:prstGeom prst="rect">
            <a:avLst/>
          </a:prstGeom>
          <a:noFill/>
        </p:spPr>
        <p:txBody>
          <a:bodyPr wrap="square" rtlCol="0">
            <a:spAutoFit/>
          </a:bodyPr>
          <a:lstStyle/>
          <a:p>
            <a:r>
              <a:rPr lang="en-GB" sz="3200" dirty="0" smtClean="0"/>
              <a:t>Why might this approach be scary for a teacher? </a:t>
            </a:r>
            <a:endParaRPr lang="en-GB" sz="3200" dirty="0"/>
          </a:p>
        </p:txBody>
      </p:sp>
    </p:spTree>
    <p:extLst>
      <p:ext uri="{BB962C8B-B14F-4D97-AF65-F5344CB8AC3E}">
        <p14:creationId xmlns:p14="http://schemas.microsoft.com/office/powerpoint/2010/main" val="28960103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0827" y="315310"/>
            <a:ext cx="6695090" cy="2954655"/>
          </a:xfrm>
          <a:prstGeom prst="rect">
            <a:avLst/>
          </a:prstGeom>
          <a:noFill/>
        </p:spPr>
        <p:txBody>
          <a:bodyPr wrap="square" rtlCol="0">
            <a:spAutoFit/>
          </a:bodyPr>
          <a:lstStyle/>
          <a:p>
            <a:r>
              <a:rPr lang="en-GB" sz="4000" dirty="0"/>
              <a:t>C</a:t>
            </a:r>
            <a:r>
              <a:rPr lang="en-GB" sz="4000" dirty="0" smtClean="0"/>
              <a:t>ompare the two lessons.</a:t>
            </a:r>
          </a:p>
          <a:p>
            <a:endParaRPr lang="en-GB" sz="4000" dirty="0"/>
          </a:p>
          <a:p>
            <a:endParaRPr lang="en-GB" dirty="0" smtClean="0"/>
          </a:p>
          <a:p>
            <a:r>
              <a:rPr lang="en-GB" sz="4400" dirty="0" smtClean="0">
                <a:solidFill>
                  <a:schemeClr val="accent1"/>
                </a:solidFill>
              </a:rPr>
              <a:t>What is the same and what is different? </a:t>
            </a:r>
            <a:endParaRPr lang="en-GB" sz="4400" dirty="0">
              <a:solidFill>
                <a:schemeClr val="accent1"/>
              </a:solidFill>
            </a:endParaRPr>
          </a:p>
        </p:txBody>
      </p:sp>
      <p:pic>
        <p:nvPicPr>
          <p:cNvPr id="3" name="Picture 2"/>
          <p:cNvPicPr>
            <a:picLocks noChangeAspect="1"/>
          </p:cNvPicPr>
          <p:nvPr/>
        </p:nvPicPr>
        <p:blipFill>
          <a:blip r:embed="rId2"/>
          <a:stretch>
            <a:fillRect/>
          </a:stretch>
        </p:blipFill>
        <p:spPr>
          <a:xfrm>
            <a:off x="5222163" y="2798543"/>
            <a:ext cx="1800225" cy="2543175"/>
          </a:xfrm>
          <a:prstGeom prst="rect">
            <a:avLst/>
          </a:prstGeom>
        </p:spPr>
      </p:pic>
    </p:spTree>
    <p:extLst>
      <p:ext uri="{BB962C8B-B14F-4D97-AF65-F5344CB8AC3E}">
        <p14:creationId xmlns:p14="http://schemas.microsoft.com/office/powerpoint/2010/main" val="31078273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83324" y="856593"/>
            <a:ext cx="8014138" cy="1538883"/>
          </a:xfrm>
          <a:prstGeom prst="rect">
            <a:avLst/>
          </a:prstGeom>
          <a:noFill/>
        </p:spPr>
        <p:txBody>
          <a:bodyPr wrap="square" rtlCol="0">
            <a:spAutoFit/>
          </a:bodyPr>
          <a:lstStyle/>
          <a:p>
            <a:r>
              <a:rPr lang="en-GB" sz="4000" dirty="0" smtClean="0"/>
              <a:t>Lesson plan on university template</a:t>
            </a:r>
          </a:p>
          <a:p>
            <a:endParaRPr lang="en-GB" dirty="0"/>
          </a:p>
          <a:p>
            <a:endParaRPr lang="en-GB" dirty="0" smtClean="0"/>
          </a:p>
          <a:p>
            <a:endParaRPr lang="en-GB" dirty="0"/>
          </a:p>
        </p:txBody>
      </p:sp>
      <p:sp>
        <p:nvSpPr>
          <p:cNvPr id="5" name="TextBox 4"/>
          <p:cNvSpPr txBox="1"/>
          <p:nvPr/>
        </p:nvSpPr>
        <p:spPr>
          <a:xfrm>
            <a:off x="583324" y="1907626"/>
            <a:ext cx="7357242" cy="3108543"/>
          </a:xfrm>
          <a:prstGeom prst="rect">
            <a:avLst/>
          </a:prstGeom>
          <a:noFill/>
        </p:spPr>
        <p:txBody>
          <a:bodyPr wrap="square" rtlCol="0">
            <a:spAutoFit/>
          </a:bodyPr>
          <a:lstStyle/>
          <a:p>
            <a:r>
              <a:rPr lang="en-GB" sz="2800" dirty="0" smtClean="0">
                <a:solidFill>
                  <a:schemeClr val="accent1"/>
                </a:solidFill>
              </a:rPr>
              <a:t>What pedagogical principles do you think have been considered in this lesson? Can you justify these with reference to particular aspects of the lesson? </a:t>
            </a:r>
          </a:p>
          <a:p>
            <a:endParaRPr lang="en-GB" sz="2800" dirty="0">
              <a:solidFill>
                <a:schemeClr val="accent1"/>
              </a:solidFill>
            </a:endParaRPr>
          </a:p>
          <a:p>
            <a:r>
              <a:rPr lang="en-GB" sz="2800" dirty="0" smtClean="0">
                <a:solidFill>
                  <a:schemeClr val="accent1"/>
                </a:solidFill>
              </a:rPr>
              <a:t>What aspects of effective mathematics teaching have been included? </a:t>
            </a:r>
            <a:endParaRPr lang="en-GB" sz="2800" dirty="0">
              <a:solidFill>
                <a:schemeClr val="accent1"/>
              </a:solidFill>
            </a:endParaRPr>
          </a:p>
        </p:txBody>
      </p:sp>
    </p:spTree>
    <p:extLst>
      <p:ext uri="{BB962C8B-B14F-4D97-AF65-F5344CB8AC3E}">
        <p14:creationId xmlns:p14="http://schemas.microsoft.com/office/powerpoint/2010/main" val="93043951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6412" t="20449" r="6695" b="8358"/>
          <a:stretch/>
        </p:blipFill>
        <p:spPr>
          <a:xfrm>
            <a:off x="137164" y="945689"/>
            <a:ext cx="8404907" cy="4590949"/>
          </a:xfrm>
          <a:prstGeom prst="rect">
            <a:avLst/>
          </a:prstGeom>
        </p:spPr>
      </p:pic>
      <p:sp>
        <p:nvSpPr>
          <p:cNvPr id="4" name="TextBox 3"/>
          <p:cNvSpPr txBox="1"/>
          <p:nvPr/>
        </p:nvSpPr>
        <p:spPr>
          <a:xfrm>
            <a:off x="720488" y="2283876"/>
            <a:ext cx="3534655" cy="1246495"/>
          </a:xfrm>
          <a:prstGeom prst="rect">
            <a:avLst/>
          </a:prstGeom>
          <a:noFill/>
        </p:spPr>
        <p:txBody>
          <a:bodyPr wrap="square" rtlCol="0" anchor="t">
            <a:spAutoFit/>
          </a:bodyPr>
          <a:lstStyle/>
          <a:p>
            <a:endParaRPr lang="en-GB" sz="2100" dirty="0"/>
          </a:p>
          <a:p>
            <a:r>
              <a:rPr lang="en-GB" dirty="0" smtClean="0"/>
              <a:t>Mae Holly a Charles </a:t>
            </a:r>
            <a:r>
              <a:rPr lang="en-GB" dirty="0" err="1" smtClean="0"/>
              <a:t>yn</a:t>
            </a:r>
            <a:r>
              <a:rPr lang="en-GB" dirty="0" smtClean="0"/>
              <a:t> </a:t>
            </a:r>
            <a:r>
              <a:rPr lang="en-GB" dirty="0" err="1" smtClean="0"/>
              <a:t>rhannu</a:t>
            </a:r>
            <a:r>
              <a:rPr lang="en-GB" dirty="0" smtClean="0"/>
              <a:t> darn o </a:t>
            </a:r>
            <a:r>
              <a:rPr lang="en-GB" dirty="0" err="1" smtClean="0"/>
              <a:t>bapur</a:t>
            </a:r>
            <a:r>
              <a:rPr lang="en-GB" dirty="0" smtClean="0"/>
              <a:t> </a:t>
            </a:r>
            <a:r>
              <a:rPr lang="en-GB" dirty="0" err="1" smtClean="0"/>
              <a:t>yn</a:t>
            </a:r>
            <a:r>
              <a:rPr lang="en-GB" dirty="0" smtClean="0"/>
              <a:t> </a:t>
            </a:r>
            <a:r>
              <a:rPr lang="en-GB" dirty="0" err="1" smtClean="0"/>
              <a:t>hafal</a:t>
            </a:r>
            <a:r>
              <a:rPr lang="en-GB" dirty="0" smtClean="0"/>
              <a:t>. </a:t>
            </a:r>
          </a:p>
          <a:p>
            <a:r>
              <a:rPr lang="en-GB" dirty="0" err="1" smtClean="0"/>
              <a:t>Ym</a:t>
            </a:r>
            <a:r>
              <a:rPr lang="en-GB" dirty="0" smtClean="0"/>
              <a:t> </a:t>
            </a:r>
            <a:r>
              <a:rPr lang="en-GB" dirty="0" err="1" smtClean="0"/>
              <a:t>mha</a:t>
            </a:r>
            <a:r>
              <a:rPr lang="en-GB" dirty="0" smtClean="0"/>
              <a:t> </a:t>
            </a:r>
            <a:r>
              <a:rPr lang="en-GB" dirty="0" err="1" smtClean="0"/>
              <a:t>ffyrdd</a:t>
            </a:r>
            <a:r>
              <a:rPr lang="en-GB" dirty="0" smtClean="0"/>
              <a:t> </a:t>
            </a:r>
            <a:r>
              <a:rPr lang="en-GB" dirty="0" err="1" smtClean="0"/>
              <a:t>allant</a:t>
            </a:r>
            <a:r>
              <a:rPr lang="en-GB" dirty="0" smtClean="0"/>
              <a:t> </a:t>
            </a:r>
            <a:r>
              <a:rPr lang="en-GB" dirty="0" err="1" smtClean="0"/>
              <a:t>wneud</a:t>
            </a:r>
            <a:r>
              <a:rPr lang="en-GB" dirty="0" smtClean="0"/>
              <a:t> </a:t>
            </a:r>
            <a:r>
              <a:rPr lang="en-GB" dirty="0" err="1" smtClean="0"/>
              <a:t>hyn</a:t>
            </a:r>
            <a:r>
              <a:rPr lang="en-GB" dirty="0" smtClean="0"/>
              <a:t>? </a:t>
            </a:r>
            <a:endParaRPr lang="en-GB" dirty="0"/>
          </a:p>
        </p:txBody>
      </p:sp>
      <p:sp>
        <p:nvSpPr>
          <p:cNvPr id="5" name="TextBox 4"/>
          <p:cNvSpPr txBox="1"/>
          <p:nvPr/>
        </p:nvSpPr>
        <p:spPr>
          <a:xfrm>
            <a:off x="1295224" y="456859"/>
            <a:ext cx="3534655" cy="677108"/>
          </a:xfrm>
          <a:prstGeom prst="rect">
            <a:avLst/>
          </a:prstGeom>
          <a:noFill/>
        </p:spPr>
        <p:txBody>
          <a:bodyPr wrap="square" rtlCol="0" anchor="t">
            <a:spAutoFit/>
          </a:bodyPr>
          <a:lstStyle/>
          <a:p>
            <a:r>
              <a:rPr lang="en-GB" sz="3800" b="1" dirty="0" err="1" smtClean="0"/>
              <a:t>Creu</a:t>
            </a:r>
            <a:r>
              <a:rPr lang="en-GB" sz="3800" b="1" dirty="0" smtClean="0"/>
              <a:t> </a:t>
            </a:r>
            <a:r>
              <a:rPr lang="en-GB" sz="3800" b="1" dirty="0" err="1" smtClean="0"/>
              <a:t>Haneri</a:t>
            </a:r>
            <a:endParaRPr lang="en-GB" sz="3800" b="1" dirty="0"/>
          </a:p>
        </p:txBody>
      </p:sp>
    </p:spTree>
    <p:extLst>
      <p:ext uri="{BB962C8B-B14F-4D97-AF65-F5344CB8AC3E}">
        <p14:creationId xmlns:p14="http://schemas.microsoft.com/office/powerpoint/2010/main" val="3759614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6"/>
            <a:ext cx="7886700" cy="5310460"/>
          </a:xfrm>
        </p:spPr>
        <p:txBody>
          <a:bodyPr/>
          <a:lstStyle/>
          <a:p>
            <a:r>
              <a:rPr lang="en-GB" dirty="0" smtClean="0"/>
              <a:t>‘Anchor Tasks’ in Mathematics</a:t>
            </a:r>
            <a:br>
              <a:rPr lang="en-GB" dirty="0" smtClean="0"/>
            </a:br>
            <a:r>
              <a:rPr lang="en-GB" dirty="0"/>
              <a:t/>
            </a:r>
            <a:br>
              <a:rPr lang="en-GB" dirty="0"/>
            </a:br>
            <a:r>
              <a:rPr lang="en-GB" dirty="0" smtClean="0"/>
              <a:t>An anchor task is a task that starts a lesson.  It is designed to get learners to activate prior knowledge, problem solve, reason and discuss. </a:t>
            </a:r>
            <a:endParaRPr lang="en-GB" dirty="0"/>
          </a:p>
        </p:txBody>
      </p:sp>
    </p:spTree>
    <p:extLst>
      <p:ext uri="{BB962C8B-B14F-4D97-AF65-F5344CB8AC3E}">
        <p14:creationId xmlns:p14="http://schemas.microsoft.com/office/powerpoint/2010/main" val="17159798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0055" y="1292772"/>
            <a:ext cx="7856483" cy="2523768"/>
          </a:xfrm>
          <a:prstGeom prst="rect">
            <a:avLst/>
          </a:prstGeom>
          <a:noFill/>
        </p:spPr>
        <p:txBody>
          <a:bodyPr wrap="square" rtlCol="0">
            <a:spAutoFit/>
          </a:bodyPr>
          <a:lstStyle/>
          <a:p>
            <a:r>
              <a:rPr lang="en-GB" sz="2800" dirty="0" smtClean="0"/>
              <a:t>Look at the examples of anchor tasks provided.</a:t>
            </a:r>
          </a:p>
          <a:p>
            <a:endParaRPr lang="en-GB" sz="2800" dirty="0"/>
          </a:p>
          <a:p>
            <a:endParaRPr lang="en-GB" dirty="0" smtClean="0"/>
          </a:p>
          <a:p>
            <a:r>
              <a:rPr lang="en-GB" sz="2800" dirty="0" smtClean="0">
                <a:solidFill>
                  <a:schemeClr val="accent1"/>
                </a:solidFill>
              </a:rPr>
              <a:t>What learning could evolve out of the anchor tasks?</a:t>
            </a:r>
          </a:p>
          <a:p>
            <a:endParaRPr lang="en-GB" sz="2800" dirty="0">
              <a:solidFill>
                <a:schemeClr val="accent1"/>
              </a:solidFill>
            </a:endParaRPr>
          </a:p>
          <a:p>
            <a:r>
              <a:rPr lang="en-GB" sz="2800" dirty="0" smtClean="0">
                <a:solidFill>
                  <a:schemeClr val="accent1"/>
                </a:solidFill>
              </a:rPr>
              <a:t>What year groups could each one be used for?</a:t>
            </a:r>
            <a:endParaRPr lang="en-GB" sz="2800" dirty="0">
              <a:solidFill>
                <a:schemeClr val="accent1"/>
              </a:solidFill>
            </a:endParaRPr>
          </a:p>
        </p:txBody>
      </p:sp>
      <p:sp>
        <p:nvSpPr>
          <p:cNvPr id="4" name="Rectangle 3"/>
          <p:cNvSpPr/>
          <p:nvPr/>
        </p:nvSpPr>
        <p:spPr>
          <a:xfrm>
            <a:off x="4450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Tree>
    <p:extLst>
      <p:ext uri="{BB962C8B-B14F-4D97-AF65-F5344CB8AC3E}">
        <p14:creationId xmlns:p14="http://schemas.microsoft.com/office/powerpoint/2010/main" val="9256070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687772" y="238248"/>
            <a:ext cx="7514033" cy="905546"/>
          </a:xfrm>
        </p:spPr>
        <p:txBody>
          <a:bodyPr>
            <a:normAutofit/>
          </a:bodyPr>
          <a:lstStyle/>
          <a:p>
            <a:r>
              <a:rPr lang="en-GB" sz="4000" dirty="0" smtClean="0">
                <a:latin typeface="+mn-lt"/>
              </a:rPr>
              <a:t>True or False?</a:t>
            </a:r>
            <a:endParaRPr lang="en-GB" sz="4000" dirty="0">
              <a:latin typeface="+mn-lt"/>
            </a:endParaRPr>
          </a:p>
        </p:txBody>
      </p:sp>
      <p:sp>
        <p:nvSpPr>
          <p:cNvPr id="7" name="Text Placeholder 6"/>
          <p:cNvSpPr>
            <a:spLocks noGrp="1"/>
          </p:cNvSpPr>
          <p:nvPr>
            <p:ph type="body" idx="1"/>
          </p:nvPr>
        </p:nvSpPr>
        <p:spPr>
          <a:xfrm>
            <a:off x="613993" y="1539824"/>
            <a:ext cx="7514035" cy="2923505"/>
          </a:xfrm>
        </p:spPr>
        <p:txBody>
          <a:bodyPr/>
          <a:lstStyle/>
          <a:p>
            <a:pPr algn="l"/>
            <a:r>
              <a:rPr lang="en-GB" sz="2000" dirty="0"/>
              <a:t>Your arm span is very similar to your height.</a:t>
            </a:r>
          </a:p>
          <a:p>
            <a:pPr algn="l"/>
            <a:r>
              <a:rPr lang="en-GB" sz="2000" dirty="0"/>
              <a:t>Measure the breadth of your shoulders with a piece of string, this is roughly ¼ your height.</a:t>
            </a:r>
          </a:p>
          <a:p>
            <a:pPr algn="l"/>
            <a:r>
              <a:rPr lang="en-GB" sz="2000" dirty="0"/>
              <a:t>Your height is roughly 6 times the length of your foot…</a:t>
            </a:r>
          </a:p>
          <a:p>
            <a:pPr algn="l"/>
            <a:r>
              <a:rPr lang="en-GB" sz="2000" dirty="0"/>
              <a:t>A hand span is roughly the same as the as the length of your face from cheek to cheek</a:t>
            </a:r>
          </a:p>
          <a:p>
            <a:pPr algn="l"/>
            <a:r>
              <a:rPr lang="en-GB" sz="2000" dirty="0"/>
              <a:t>The length of your foot is roughly the same as the distance between your wrist and your elbow</a:t>
            </a:r>
          </a:p>
          <a:p>
            <a:pPr algn="l"/>
            <a:endParaRPr lang="en-GB" dirty="0"/>
          </a:p>
          <a:p>
            <a:pPr algn="l"/>
            <a:endParaRPr lang="en-GB" dirty="0"/>
          </a:p>
        </p:txBody>
      </p:sp>
      <p:pic>
        <p:nvPicPr>
          <p:cNvPr id="8" name="Picture 7"/>
          <p:cNvPicPr>
            <a:picLocks noChangeAspect="1"/>
          </p:cNvPicPr>
          <p:nvPr/>
        </p:nvPicPr>
        <p:blipFill>
          <a:blip r:embed="rId2"/>
          <a:stretch>
            <a:fillRect/>
          </a:stretch>
        </p:blipFill>
        <p:spPr>
          <a:xfrm>
            <a:off x="4663653" y="3974701"/>
            <a:ext cx="1125548" cy="1570209"/>
          </a:xfrm>
          <a:prstGeom prst="rect">
            <a:avLst/>
          </a:prstGeom>
        </p:spPr>
      </p:pic>
      <p:pic>
        <p:nvPicPr>
          <p:cNvPr id="9" name="Picture 8"/>
          <p:cNvPicPr>
            <a:picLocks noChangeAspect="1"/>
          </p:cNvPicPr>
          <p:nvPr/>
        </p:nvPicPr>
        <p:blipFill>
          <a:blip r:embed="rId3"/>
          <a:stretch>
            <a:fillRect/>
          </a:stretch>
        </p:blipFill>
        <p:spPr>
          <a:xfrm>
            <a:off x="2369366" y="4322639"/>
            <a:ext cx="1477548" cy="1106735"/>
          </a:xfrm>
          <a:prstGeom prst="rect">
            <a:avLst/>
          </a:prstGeom>
        </p:spPr>
      </p:pic>
      <p:pic>
        <p:nvPicPr>
          <p:cNvPr id="2" name="Picture 1"/>
          <p:cNvPicPr>
            <a:picLocks noChangeAspect="1"/>
          </p:cNvPicPr>
          <p:nvPr/>
        </p:nvPicPr>
        <p:blipFill>
          <a:blip r:embed="rId4"/>
          <a:stretch>
            <a:fillRect/>
          </a:stretch>
        </p:blipFill>
        <p:spPr>
          <a:xfrm>
            <a:off x="6083764" y="3962934"/>
            <a:ext cx="1217380" cy="1581976"/>
          </a:xfrm>
          <a:prstGeom prst="rect">
            <a:avLst/>
          </a:prstGeom>
        </p:spPr>
      </p:pic>
    </p:spTree>
    <p:extLst>
      <p:ext uri="{BB962C8B-B14F-4D97-AF65-F5344CB8AC3E}">
        <p14:creationId xmlns:p14="http://schemas.microsoft.com/office/powerpoint/2010/main" val="41012059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4443" y="849773"/>
            <a:ext cx="2998024" cy="32228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3977779" y="842952"/>
            <a:ext cx="2529590" cy="1338828"/>
          </a:xfrm>
          <a:prstGeom prst="rect">
            <a:avLst/>
          </a:prstGeom>
          <a:noFill/>
        </p:spPr>
        <p:txBody>
          <a:bodyPr wrap="square" rtlCol="0">
            <a:spAutoFit/>
          </a:bodyPr>
          <a:lstStyle/>
          <a:p>
            <a:r>
              <a:rPr lang="en-GB" sz="2700" dirty="0"/>
              <a:t>Chapter 2: The Giant of the Rhondda</a:t>
            </a:r>
          </a:p>
        </p:txBody>
      </p:sp>
    </p:spTree>
    <p:extLst>
      <p:ext uri="{BB962C8B-B14F-4D97-AF65-F5344CB8AC3E}">
        <p14:creationId xmlns:p14="http://schemas.microsoft.com/office/powerpoint/2010/main" val="3166131340"/>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492998" y="1429305"/>
            <a:ext cx="2224222" cy="3103565"/>
          </a:xfrm>
          <a:prstGeom prst="rect">
            <a:avLst/>
          </a:prstGeom>
        </p:spPr>
      </p:pic>
      <p:sp>
        <p:nvSpPr>
          <p:cNvPr id="4" name="TextBox 3"/>
          <p:cNvSpPr txBox="1"/>
          <p:nvPr/>
        </p:nvSpPr>
        <p:spPr>
          <a:xfrm>
            <a:off x="4183153" y="1620915"/>
            <a:ext cx="4269347" cy="2585323"/>
          </a:xfrm>
          <a:prstGeom prst="rect">
            <a:avLst/>
          </a:prstGeom>
          <a:noFill/>
        </p:spPr>
        <p:txBody>
          <a:bodyPr wrap="square" rtlCol="0">
            <a:spAutoFit/>
          </a:bodyPr>
          <a:lstStyle/>
          <a:p>
            <a:r>
              <a:rPr lang="en-GB" sz="2700" dirty="0" smtClean="0"/>
              <a:t>This book has lots of creative ideas for engaging mathematics.  </a:t>
            </a:r>
            <a:endParaRPr lang="en-GB" sz="2700" dirty="0"/>
          </a:p>
          <a:p>
            <a:endParaRPr lang="en-GB" sz="2700" dirty="0"/>
          </a:p>
          <a:p>
            <a:r>
              <a:rPr lang="en-GB" sz="2700" dirty="0"/>
              <a:t>This book is available in the library</a:t>
            </a:r>
          </a:p>
        </p:txBody>
      </p:sp>
    </p:spTree>
    <p:extLst>
      <p:ext uri="{BB962C8B-B14F-4D97-AF65-F5344CB8AC3E}">
        <p14:creationId xmlns:p14="http://schemas.microsoft.com/office/powerpoint/2010/main" val="19112420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745" y="1010695"/>
            <a:ext cx="6984776" cy="2031325"/>
          </a:xfrm>
          <a:prstGeom prst="rect">
            <a:avLst/>
          </a:prstGeom>
        </p:spPr>
        <p:txBody>
          <a:bodyPr wrap="square">
            <a:spAutoFit/>
          </a:bodyPr>
          <a:lstStyle/>
          <a:p>
            <a:r>
              <a:rPr lang="en-GB" b="1" u="sng" dirty="0" smtClean="0"/>
              <a:t>Clue : </a:t>
            </a:r>
            <a:r>
              <a:rPr lang="en-GB" b="1" u="sng" dirty="0"/>
              <a:t>Weighing the evidence</a:t>
            </a:r>
            <a:r>
              <a:rPr lang="en-GB" dirty="0"/>
              <a:t>	</a:t>
            </a:r>
          </a:p>
          <a:p>
            <a:r>
              <a:rPr lang="en-GB" dirty="0" smtClean="0"/>
              <a:t>Police </a:t>
            </a:r>
            <a:r>
              <a:rPr lang="en-GB" dirty="0"/>
              <a:t>forensic experts examined the stairs from the living room. They found one step which creaked. Tests showed that a weight of 60kg was needed to make it creak and that a weight of 110kg would break it. </a:t>
            </a:r>
          </a:p>
          <a:p>
            <a:r>
              <a:rPr lang="en-GB" dirty="0" smtClean="0"/>
              <a:t>All </a:t>
            </a:r>
            <a:r>
              <a:rPr lang="en-GB" dirty="0"/>
              <a:t>the suspects were weighed as were the cases they were carrying that day.  These are the results:</a:t>
            </a:r>
          </a:p>
          <a:p>
            <a:r>
              <a:rPr lang="en-GB" dirty="0"/>
              <a:t> </a:t>
            </a:r>
          </a:p>
        </p:txBody>
      </p:sp>
      <p:graphicFrame>
        <p:nvGraphicFramePr>
          <p:cNvPr id="3" name="Table 2"/>
          <p:cNvGraphicFramePr>
            <a:graphicFrameLocks noGrp="1"/>
          </p:cNvGraphicFramePr>
          <p:nvPr>
            <p:extLst>
              <p:ext uri="{D42A27DB-BD31-4B8C-83A1-F6EECF244321}">
                <p14:modId xmlns:p14="http://schemas.microsoft.com/office/powerpoint/2010/main" val="2352876127"/>
              </p:ext>
            </p:extLst>
          </p:nvPr>
        </p:nvGraphicFramePr>
        <p:xfrm>
          <a:off x="740365" y="2863863"/>
          <a:ext cx="5868543" cy="2031365"/>
        </p:xfrm>
        <a:graphic>
          <a:graphicData uri="http://schemas.openxmlformats.org/drawingml/2006/table">
            <a:tbl>
              <a:tblPr/>
              <a:tblGrid>
                <a:gridCol w="1148722">
                  <a:extLst>
                    <a:ext uri="{9D8B030D-6E8A-4147-A177-3AD203B41FA5}">
                      <a16:colId xmlns:a16="http://schemas.microsoft.com/office/drawing/2014/main" val="20000"/>
                    </a:ext>
                  </a:extLst>
                </a:gridCol>
                <a:gridCol w="1440015">
                  <a:extLst>
                    <a:ext uri="{9D8B030D-6E8A-4147-A177-3AD203B41FA5}">
                      <a16:colId xmlns:a16="http://schemas.microsoft.com/office/drawing/2014/main" val="20001"/>
                    </a:ext>
                  </a:extLst>
                </a:gridCol>
                <a:gridCol w="1620535">
                  <a:extLst>
                    <a:ext uri="{9D8B030D-6E8A-4147-A177-3AD203B41FA5}">
                      <a16:colId xmlns:a16="http://schemas.microsoft.com/office/drawing/2014/main" val="20002"/>
                    </a:ext>
                  </a:extLst>
                </a:gridCol>
                <a:gridCol w="1659271">
                  <a:extLst>
                    <a:ext uri="{9D8B030D-6E8A-4147-A177-3AD203B41FA5}">
                      <a16:colId xmlns:a16="http://schemas.microsoft.com/office/drawing/2014/main" val="20003"/>
                    </a:ext>
                  </a:extLst>
                </a:gridCol>
              </a:tblGrid>
              <a:tr h="267094">
                <a:tc>
                  <a:txBody>
                    <a:bodyPr/>
                    <a:lstStyle/>
                    <a:p>
                      <a:pPr marR="0" indent="0" algn="l" rtl="0">
                        <a:lnSpc>
                          <a:spcPct val="119000"/>
                        </a:lnSpc>
                        <a:spcBef>
                          <a:spcPts val="0"/>
                        </a:spcBef>
                        <a:spcAft>
                          <a:spcPts val="0"/>
                        </a:spcAft>
                      </a:pPr>
                      <a:r>
                        <a:rPr lang="en-GB" sz="1600" b="1" kern="1400">
                          <a:solidFill>
                            <a:srgbClr val="000000"/>
                          </a:solidFill>
                          <a:effectLst/>
                          <a:latin typeface="Calibri"/>
                        </a:rPr>
                        <a:t>Name</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lnSpc>
                          <a:spcPct val="119000"/>
                        </a:lnSpc>
                        <a:spcBef>
                          <a:spcPts val="0"/>
                        </a:spcBef>
                        <a:spcAft>
                          <a:spcPts val="0"/>
                        </a:spcAft>
                      </a:pPr>
                      <a:r>
                        <a:rPr lang="en-GB" sz="1600" b="1" kern="1400">
                          <a:solidFill>
                            <a:srgbClr val="000000"/>
                          </a:solidFill>
                          <a:effectLst/>
                          <a:latin typeface="Calibri"/>
                        </a:rPr>
                        <a:t>Weight (kg)</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lnSpc>
                          <a:spcPct val="119000"/>
                        </a:lnSpc>
                        <a:spcBef>
                          <a:spcPts val="0"/>
                        </a:spcBef>
                        <a:spcAft>
                          <a:spcPts val="0"/>
                        </a:spcAft>
                      </a:pPr>
                      <a:r>
                        <a:rPr lang="en-GB" sz="1600" b="1" kern="1400">
                          <a:solidFill>
                            <a:srgbClr val="000000"/>
                          </a:solidFill>
                          <a:effectLst/>
                          <a:latin typeface="Calibri"/>
                        </a:rPr>
                        <a:t>case weight (g)</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lnSpc>
                          <a:spcPct val="119000"/>
                        </a:lnSpc>
                        <a:spcBef>
                          <a:spcPts val="0"/>
                        </a:spcBef>
                        <a:spcAft>
                          <a:spcPts val="0"/>
                        </a:spcAft>
                      </a:pPr>
                      <a:r>
                        <a:rPr lang="en-GB" sz="1600" b="1" kern="1400">
                          <a:solidFill>
                            <a:srgbClr val="000000"/>
                          </a:solidFill>
                          <a:effectLst/>
                          <a:latin typeface="Calibri"/>
                        </a:rPr>
                        <a:t>Total weight  (kg)</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60744">
                <a:tc>
                  <a:txBody>
                    <a:bodyPr/>
                    <a:lstStyle/>
                    <a:p>
                      <a:pPr marR="0" indent="0" algn="l" rtl="0">
                        <a:lnSpc>
                          <a:spcPct val="119000"/>
                        </a:lnSpc>
                        <a:spcBef>
                          <a:spcPts val="0"/>
                        </a:spcBef>
                        <a:spcAft>
                          <a:spcPts val="0"/>
                        </a:spcAft>
                      </a:pPr>
                      <a:r>
                        <a:rPr lang="en-GB" sz="1600" kern="1400" dirty="0" err="1">
                          <a:solidFill>
                            <a:srgbClr val="000000"/>
                          </a:solidFill>
                          <a:effectLst/>
                          <a:latin typeface="Calibri"/>
                        </a:rPr>
                        <a:t>Algy</a:t>
                      </a:r>
                      <a:endParaRPr lang="en-GB" sz="1000" kern="1400" dirty="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70kg</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4,000g</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 </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60744">
                <a:tc>
                  <a:txBody>
                    <a:bodyPr/>
                    <a:lstStyle/>
                    <a:p>
                      <a:pPr marR="0" indent="0" algn="l" rtl="0">
                        <a:lnSpc>
                          <a:spcPct val="119000"/>
                        </a:lnSpc>
                        <a:spcBef>
                          <a:spcPts val="0"/>
                        </a:spcBef>
                        <a:spcAft>
                          <a:spcPts val="0"/>
                        </a:spcAft>
                      </a:pPr>
                      <a:r>
                        <a:rPr lang="en-GB" sz="1600" kern="1400">
                          <a:solidFill>
                            <a:srgbClr val="000000"/>
                          </a:solidFill>
                          <a:effectLst/>
                          <a:latin typeface="Calibri"/>
                        </a:rPr>
                        <a:t>Hubert</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107kg</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3,500g</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 </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60744">
                <a:tc>
                  <a:txBody>
                    <a:bodyPr/>
                    <a:lstStyle/>
                    <a:p>
                      <a:pPr marR="0" indent="0" algn="l" rtl="0">
                        <a:lnSpc>
                          <a:spcPct val="119000"/>
                        </a:lnSpc>
                        <a:spcBef>
                          <a:spcPts val="0"/>
                        </a:spcBef>
                        <a:spcAft>
                          <a:spcPts val="0"/>
                        </a:spcAft>
                      </a:pPr>
                      <a:r>
                        <a:rPr lang="en-GB" sz="1600" kern="1400">
                          <a:solidFill>
                            <a:srgbClr val="000000"/>
                          </a:solidFill>
                          <a:effectLst/>
                          <a:latin typeface="Calibri"/>
                        </a:rPr>
                        <a:t>Daphne</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dirty="0">
                          <a:solidFill>
                            <a:srgbClr val="000000"/>
                          </a:solidFill>
                          <a:effectLst/>
                          <a:latin typeface="Calibri"/>
                        </a:rPr>
                        <a:t>56kg</a:t>
                      </a:r>
                      <a:endParaRPr lang="en-GB" sz="1000" kern="1400" dirty="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5,650g</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 </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60744">
                <a:tc>
                  <a:txBody>
                    <a:bodyPr/>
                    <a:lstStyle/>
                    <a:p>
                      <a:pPr marR="0" indent="0" algn="l" rtl="0">
                        <a:lnSpc>
                          <a:spcPct val="119000"/>
                        </a:lnSpc>
                        <a:spcBef>
                          <a:spcPts val="0"/>
                        </a:spcBef>
                        <a:spcAft>
                          <a:spcPts val="0"/>
                        </a:spcAft>
                      </a:pPr>
                      <a:r>
                        <a:rPr lang="en-GB" sz="1600" kern="1400">
                          <a:solidFill>
                            <a:srgbClr val="000000"/>
                          </a:solidFill>
                          <a:effectLst/>
                          <a:latin typeface="Calibri"/>
                        </a:rPr>
                        <a:t>Bertie</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92kg</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8,500g</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 </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60744">
                <a:tc>
                  <a:txBody>
                    <a:bodyPr/>
                    <a:lstStyle/>
                    <a:p>
                      <a:pPr marR="0" indent="0" algn="l" rtl="0">
                        <a:lnSpc>
                          <a:spcPct val="119000"/>
                        </a:lnSpc>
                        <a:spcBef>
                          <a:spcPts val="0"/>
                        </a:spcBef>
                        <a:spcAft>
                          <a:spcPts val="0"/>
                        </a:spcAft>
                      </a:pPr>
                      <a:r>
                        <a:rPr lang="en-GB" sz="1600" kern="1400">
                          <a:solidFill>
                            <a:srgbClr val="000000"/>
                          </a:solidFill>
                          <a:effectLst/>
                          <a:latin typeface="Calibri"/>
                        </a:rPr>
                        <a:t>Enid</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106kg</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3,500g</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 </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67094">
                <a:tc>
                  <a:txBody>
                    <a:bodyPr/>
                    <a:lstStyle/>
                    <a:p>
                      <a:pPr marR="0" indent="0" algn="l" rtl="0">
                        <a:lnSpc>
                          <a:spcPct val="119000"/>
                        </a:lnSpc>
                        <a:spcBef>
                          <a:spcPts val="0"/>
                        </a:spcBef>
                        <a:spcAft>
                          <a:spcPts val="0"/>
                        </a:spcAft>
                      </a:pPr>
                      <a:r>
                        <a:rPr lang="en-GB" sz="1600" kern="1400">
                          <a:solidFill>
                            <a:srgbClr val="000000"/>
                          </a:solidFill>
                          <a:effectLst/>
                          <a:latin typeface="Calibri"/>
                        </a:rPr>
                        <a:t>Sapphire</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82kg</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a:solidFill>
                            <a:srgbClr val="000000"/>
                          </a:solidFill>
                          <a:effectLst/>
                          <a:latin typeface="Calibri"/>
                        </a:rPr>
                        <a:t>2,500g</a:t>
                      </a:r>
                      <a:endParaRPr lang="en-GB" sz="1000" kern="140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19000"/>
                        </a:lnSpc>
                        <a:spcBef>
                          <a:spcPts val="0"/>
                        </a:spcBef>
                        <a:spcAft>
                          <a:spcPts val="0"/>
                        </a:spcAft>
                      </a:pPr>
                      <a:r>
                        <a:rPr lang="en-GB" sz="1600" kern="1400" dirty="0">
                          <a:solidFill>
                            <a:srgbClr val="000000"/>
                          </a:solidFill>
                          <a:effectLst/>
                          <a:latin typeface="Calibri"/>
                        </a:rPr>
                        <a:t> </a:t>
                      </a:r>
                      <a:endParaRPr lang="en-GB" sz="1000" kern="1400" dirty="0">
                        <a:solidFill>
                          <a:srgbClr val="000000"/>
                        </a:solidFill>
                        <a:effectLst/>
                        <a:latin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4" name="Control 1"/>
          <p:cNvSpPr>
            <a:spLocks noChangeArrowheads="1" noChangeShapeType="1"/>
          </p:cNvSpPr>
          <p:nvPr/>
        </p:nvSpPr>
        <p:spPr bwMode="auto">
          <a:xfrm>
            <a:off x="5443538" y="8288338"/>
            <a:ext cx="5868987" cy="1838325"/>
          </a:xfrm>
          <a:prstGeom prst="rect">
            <a:avLst/>
          </a:prstGeom>
          <a:noFill/>
          <a:ln>
            <a:noFill/>
          </a:ln>
          <a:effectLst/>
          <a:extLst>
            <a:ext uri="{91240B29-F687-4F45-9708-019B960494DF}">
              <a14:hiddenLine xmlns:a14="http://schemas.microsoft.com/office/drawing/2010/main" w="9525" algn="in">
                <a:no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txBody>
          <a:bodyPr vert="horz" wrap="square" lIns="0" tIns="0" rIns="0" bIns="0" numCol="1" anchor="t" anchorCtr="0" compatLnSpc="1">
            <a:prstTxWarp prst="textNoShape">
              <a:avLst/>
            </a:prstTxWarp>
          </a:bodyPr>
          <a:lstStyle/>
          <a:p>
            <a:endParaRPr lang="en-GB"/>
          </a:p>
        </p:txBody>
      </p:sp>
      <p:sp>
        <p:nvSpPr>
          <p:cNvPr id="5" name="Rectangle 4"/>
          <p:cNvSpPr/>
          <p:nvPr/>
        </p:nvSpPr>
        <p:spPr>
          <a:xfrm>
            <a:off x="683745" y="5004152"/>
            <a:ext cx="6264696" cy="646331"/>
          </a:xfrm>
          <a:prstGeom prst="rect">
            <a:avLst/>
          </a:prstGeom>
        </p:spPr>
        <p:txBody>
          <a:bodyPr wrap="square">
            <a:spAutoFit/>
          </a:bodyPr>
          <a:lstStyle/>
          <a:p>
            <a:r>
              <a:rPr lang="en-GB" dirty="0"/>
              <a:t>Would all the suspects have made the stair creak?</a:t>
            </a:r>
          </a:p>
          <a:p>
            <a:r>
              <a:rPr lang="en-GB" dirty="0"/>
              <a:t> </a:t>
            </a:r>
          </a:p>
        </p:txBody>
      </p:sp>
      <p:sp>
        <p:nvSpPr>
          <p:cNvPr id="6" name="TextBox 5"/>
          <p:cNvSpPr txBox="1"/>
          <p:nvPr/>
        </p:nvSpPr>
        <p:spPr>
          <a:xfrm>
            <a:off x="683745" y="248347"/>
            <a:ext cx="7309945" cy="707886"/>
          </a:xfrm>
          <a:prstGeom prst="rect">
            <a:avLst/>
          </a:prstGeom>
          <a:noFill/>
        </p:spPr>
        <p:txBody>
          <a:bodyPr wrap="square" rtlCol="0">
            <a:spAutoFit/>
          </a:bodyPr>
          <a:lstStyle/>
          <a:p>
            <a:r>
              <a:rPr lang="en-GB" sz="4000" dirty="0" smtClean="0"/>
              <a:t>Stories of another type…</a:t>
            </a:r>
            <a:endParaRPr lang="en-GB" sz="4000" dirty="0"/>
          </a:p>
        </p:txBody>
      </p:sp>
    </p:spTree>
    <p:extLst>
      <p:ext uri="{BB962C8B-B14F-4D97-AF65-F5344CB8AC3E}">
        <p14:creationId xmlns:p14="http://schemas.microsoft.com/office/powerpoint/2010/main" val="15897342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28650" y="3455167"/>
            <a:ext cx="7886700" cy="1325563"/>
          </a:xfrm>
        </p:spPr>
        <p:txBody>
          <a:bodyPr/>
          <a:lstStyle/>
          <a:p>
            <a:r>
              <a:rPr lang="en-GB" dirty="0" smtClean="0"/>
              <a:t>Can you find a relevant story?</a:t>
            </a:r>
            <a:endParaRPr lang="en-GB" dirty="0"/>
          </a:p>
        </p:txBody>
      </p:sp>
      <p:sp>
        <p:nvSpPr>
          <p:cNvPr id="8" name="Rectangle 7"/>
          <p:cNvSpPr/>
          <p:nvPr/>
        </p:nvSpPr>
        <p:spPr>
          <a:xfrm>
            <a:off x="628650" y="4388097"/>
            <a:ext cx="7225862" cy="646331"/>
          </a:xfrm>
          <a:prstGeom prst="rect">
            <a:avLst/>
          </a:prstGeom>
        </p:spPr>
        <p:txBody>
          <a:bodyPr wrap="square">
            <a:spAutoFit/>
          </a:bodyPr>
          <a:lstStyle/>
          <a:p>
            <a:r>
              <a:rPr lang="en-GB" dirty="0">
                <a:hlinkClick r:id="rId2"/>
              </a:rPr>
              <a:t>https://</a:t>
            </a:r>
            <a:r>
              <a:rPr lang="en-GB" dirty="0" smtClean="0">
                <a:hlinkClick r:id="rId2"/>
              </a:rPr>
              <a:t>www.mathsthroughstories.org/recommendations.html</a:t>
            </a:r>
            <a:endParaRPr lang="en-GB" dirty="0" smtClean="0"/>
          </a:p>
          <a:p>
            <a:endParaRPr lang="en-GB" dirty="0"/>
          </a:p>
        </p:txBody>
      </p:sp>
      <p:sp>
        <p:nvSpPr>
          <p:cNvPr id="9" name="TextBox 8"/>
          <p:cNvSpPr txBox="1"/>
          <p:nvPr/>
        </p:nvSpPr>
        <p:spPr>
          <a:xfrm>
            <a:off x="493986" y="835572"/>
            <a:ext cx="7341476" cy="1569660"/>
          </a:xfrm>
          <a:prstGeom prst="rect">
            <a:avLst/>
          </a:prstGeom>
          <a:noFill/>
        </p:spPr>
        <p:txBody>
          <a:bodyPr wrap="square" rtlCol="0">
            <a:spAutoFit/>
          </a:bodyPr>
          <a:lstStyle/>
          <a:p>
            <a:r>
              <a:rPr lang="en-GB" sz="3200" dirty="0" smtClean="0"/>
              <a:t>As soon as a mathematical concept is put into story form it comes alive.</a:t>
            </a:r>
          </a:p>
          <a:p>
            <a:r>
              <a:rPr lang="en-GB" sz="3200" dirty="0" smtClean="0"/>
              <a:t>(Pound and Lee, 2011, p. 66)</a:t>
            </a:r>
            <a:endParaRPr lang="en-GB" sz="3200" dirty="0"/>
          </a:p>
        </p:txBody>
      </p:sp>
      <p:pic>
        <p:nvPicPr>
          <p:cNvPr id="10" name="Picture 9"/>
          <p:cNvPicPr>
            <a:picLocks noChangeAspect="1"/>
          </p:cNvPicPr>
          <p:nvPr/>
        </p:nvPicPr>
        <p:blipFill>
          <a:blip r:embed="rId3"/>
          <a:stretch>
            <a:fillRect/>
          </a:stretch>
        </p:blipFill>
        <p:spPr>
          <a:xfrm>
            <a:off x="7153950" y="1676401"/>
            <a:ext cx="1410648" cy="1968346"/>
          </a:xfrm>
          <a:prstGeom prst="rect">
            <a:avLst/>
          </a:prstGeom>
        </p:spPr>
      </p:pic>
    </p:spTree>
    <p:extLst>
      <p:ext uri="{BB962C8B-B14F-4D97-AF65-F5344CB8AC3E}">
        <p14:creationId xmlns:p14="http://schemas.microsoft.com/office/powerpoint/2010/main" val="111394165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03651" y="1376855"/>
            <a:ext cx="1272901" cy="1551960"/>
          </a:xfrm>
          <a:prstGeom prst="rect">
            <a:avLst/>
          </a:prstGeom>
        </p:spPr>
      </p:pic>
      <p:sp>
        <p:nvSpPr>
          <p:cNvPr id="5" name="TextBox 4"/>
          <p:cNvSpPr txBox="1"/>
          <p:nvPr/>
        </p:nvSpPr>
        <p:spPr>
          <a:xfrm>
            <a:off x="303651" y="5256"/>
            <a:ext cx="6838128" cy="1200329"/>
          </a:xfrm>
          <a:prstGeom prst="rect">
            <a:avLst/>
          </a:prstGeom>
          <a:noFill/>
        </p:spPr>
        <p:txBody>
          <a:bodyPr wrap="square" rtlCol="0">
            <a:spAutoFit/>
          </a:bodyPr>
          <a:lstStyle/>
          <a:p>
            <a:r>
              <a:rPr lang="en-GB" dirty="0" smtClean="0"/>
              <a:t>Roll the die twice to generate two coordinate numbers. Find the relevant activity.  </a:t>
            </a:r>
          </a:p>
          <a:p>
            <a:r>
              <a:rPr lang="en-GB" dirty="0" smtClean="0"/>
              <a:t>Be able to tell someone else about it! </a:t>
            </a:r>
          </a:p>
          <a:p>
            <a:r>
              <a:rPr lang="en-GB" dirty="0" smtClean="0"/>
              <a:t>How authentic and engaging could it be? Could it be adapted?</a:t>
            </a:r>
            <a:endParaRPr lang="en-GB" dirty="0"/>
          </a:p>
        </p:txBody>
      </p:sp>
      <p:graphicFrame>
        <p:nvGraphicFramePr>
          <p:cNvPr id="2" name="Table 1"/>
          <p:cNvGraphicFramePr>
            <a:graphicFrameLocks noGrp="1"/>
          </p:cNvGraphicFramePr>
          <p:nvPr>
            <p:extLst>
              <p:ext uri="{D42A27DB-BD31-4B8C-83A1-F6EECF244321}">
                <p14:modId xmlns:p14="http://schemas.microsoft.com/office/powerpoint/2010/main" val="1053478349"/>
              </p:ext>
            </p:extLst>
          </p:nvPr>
        </p:nvGraphicFramePr>
        <p:xfrm>
          <a:off x="1849821" y="1310688"/>
          <a:ext cx="6779171" cy="4272280"/>
        </p:xfrm>
        <a:graphic>
          <a:graphicData uri="http://schemas.openxmlformats.org/drawingml/2006/table">
            <a:tbl>
              <a:tblPr firstRow="1" bandRow="1">
                <a:tableStyleId>{5C22544A-7EE6-4342-B048-85BDC9FD1C3A}</a:tableStyleId>
              </a:tblPr>
              <a:tblGrid>
                <a:gridCol w="946747">
                  <a:extLst>
                    <a:ext uri="{9D8B030D-6E8A-4147-A177-3AD203B41FA5}">
                      <a16:colId xmlns:a16="http://schemas.microsoft.com/office/drawing/2014/main" val="1167433497"/>
                    </a:ext>
                  </a:extLst>
                </a:gridCol>
                <a:gridCol w="990159">
                  <a:extLst>
                    <a:ext uri="{9D8B030D-6E8A-4147-A177-3AD203B41FA5}">
                      <a16:colId xmlns:a16="http://schemas.microsoft.com/office/drawing/2014/main" val="3428532795"/>
                    </a:ext>
                  </a:extLst>
                </a:gridCol>
                <a:gridCol w="968453">
                  <a:extLst>
                    <a:ext uri="{9D8B030D-6E8A-4147-A177-3AD203B41FA5}">
                      <a16:colId xmlns:a16="http://schemas.microsoft.com/office/drawing/2014/main" val="582865317"/>
                    </a:ext>
                  </a:extLst>
                </a:gridCol>
                <a:gridCol w="968453">
                  <a:extLst>
                    <a:ext uri="{9D8B030D-6E8A-4147-A177-3AD203B41FA5}">
                      <a16:colId xmlns:a16="http://schemas.microsoft.com/office/drawing/2014/main" val="1133708370"/>
                    </a:ext>
                  </a:extLst>
                </a:gridCol>
                <a:gridCol w="930050">
                  <a:extLst>
                    <a:ext uri="{9D8B030D-6E8A-4147-A177-3AD203B41FA5}">
                      <a16:colId xmlns:a16="http://schemas.microsoft.com/office/drawing/2014/main" val="3654221012"/>
                    </a:ext>
                  </a:extLst>
                </a:gridCol>
                <a:gridCol w="1006856">
                  <a:extLst>
                    <a:ext uri="{9D8B030D-6E8A-4147-A177-3AD203B41FA5}">
                      <a16:colId xmlns:a16="http://schemas.microsoft.com/office/drawing/2014/main" val="3488042069"/>
                    </a:ext>
                  </a:extLst>
                </a:gridCol>
                <a:gridCol w="968453">
                  <a:extLst>
                    <a:ext uri="{9D8B030D-6E8A-4147-A177-3AD203B41FA5}">
                      <a16:colId xmlns:a16="http://schemas.microsoft.com/office/drawing/2014/main" val="2921113606"/>
                    </a:ext>
                  </a:extLst>
                </a:gridCol>
              </a:tblGrid>
              <a:tr h="370840">
                <a:tc>
                  <a:txBody>
                    <a:bodyPr/>
                    <a:lstStyle/>
                    <a:p>
                      <a:r>
                        <a:rPr lang="en-GB" b="0" dirty="0" smtClean="0">
                          <a:solidFill>
                            <a:schemeClr val="tx1"/>
                          </a:solidFill>
                        </a:rPr>
                        <a:t>6</a:t>
                      </a:r>
                      <a:endParaRPr lang="en-GB" b="0" dirty="0">
                        <a:solidFill>
                          <a:schemeClr val="tx1"/>
                        </a:solidFill>
                      </a:endParaRPr>
                    </a:p>
                  </a:txBody>
                  <a:tcPr>
                    <a:solidFill>
                      <a:schemeClr val="accent1">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dirty="0" smtClean="0">
                          <a:solidFill>
                            <a:schemeClr val="tx1"/>
                          </a:solidFill>
                        </a:rPr>
                        <a:t>Ideal</a:t>
                      </a:r>
                      <a:r>
                        <a:rPr lang="en-GB" sz="1000" b="0" baseline="0" dirty="0" smtClean="0">
                          <a:solidFill>
                            <a:schemeClr val="tx1"/>
                          </a:solidFill>
                        </a:rPr>
                        <a:t> Gnome Homes p. 135</a:t>
                      </a:r>
                      <a:endParaRPr lang="en-GB" sz="1000" b="0" dirty="0" smtClean="0">
                        <a:solidFill>
                          <a:schemeClr val="tx1"/>
                        </a:solidFill>
                      </a:endParaRPr>
                    </a:p>
                    <a:p>
                      <a:endParaRPr lang="en-GB" sz="1000" b="0" dirty="0"/>
                    </a:p>
                  </a:txBody>
                  <a:tcPr>
                    <a:solidFill>
                      <a:schemeClr val="accent1">
                        <a:lumMod val="20000"/>
                        <a:lumOff val="80000"/>
                      </a:schemeClr>
                    </a:solidFill>
                  </a:tcPr>
                </a:tc>
                <a:tc>
                  <a:txBody>
                    <a:bodyPr/>
                    <a:lstStyle/>
                    <a:p>
                      <a:r>
                        <a:rPr lang="en-GB" sz="1000" b="0" dirty="0" smtClean="0">
                          <a:solidFill>
                            <a:schemeClr val="tx1"/>
                          </a:solidFill>
                        </a:rPr>
                        <a:t>Pair of timers p.160</a:t>
                      </a:r>
                      <a:endParaRPr lang="en-GB" sz="1000" b="0" dirty="0">
                        <a:solidFill>
                          <a:schemeClr val="tx1"/>
                        </a:solidFill>
                      </a:endParaRPr>
                    </a:p>
                  </a:txBody>
                  <a:tcPr>
                    <a:solidFill>
                      <a:schemeClr val="accent1">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dirty="0" smtClean="0">
                          <a:solidFill>
                            <a:schemeClr val="tx1"/>
                          </a:solidFill>
                        </a:rPr>
                        <a:t>Invasion of the Giant Ants p. 158</a:t>
                      </a:r>
                    </a:p>
                    <a:p>
                      <a:endParaRPr lang="en-GB" sz="1000" b="0" dirty="0"/>
                    </a:p>
                  </a:txBody>
                  <a:tcPr>
                    <a:solidFill>
                      <a:schemeClr val="accent1">
                        <a:lumMod val="20000"/>
                        <a:lumOff val="80000"/>
                      </a:schemeClr>
                    </a:solidFill>
                  </a:tcPr>
                </a:tc>
                <a:tc>
                  <a:txBody>
                    <a:bodyPr/>
                    <a:lstStyle/>
                    <a:p>
                      <a:r>
                        <a:rPr lang="en-GB" sz="1000" b="0" dirty="0" smtClean="0">
                          <a:solidFill>
                            <a:schemeClr val="tx1"/>
                          </a:solidFill>
                        </a:rPr>
                        <a:t>Olympic Pool p.156</a:t>
                      </a:r>
                      <a:endParaRPr lang="en-GB" sz="1000" b="0" dirty="0">
                        <a:solidFill>
                          <a:schemeClr val="tx1"/>
                        </a:solidFill>
                      </a:endParaRPr>
                    </a:p>
                  </a:txBody>
                  <a:tcPr>
                    <a:solidFill>
                      <a:schemeClr val="accent1">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dirty="0" smtClean="0">
                          <a:solidFill>
                            <a:schemeClr val="tx1"/>
                          </a:solidFill>
                        </a:rPr>
                        <a:t>Heavier or</a:t>
                      </a:r>
                      <a:r>
                        <a:rPr lang="en-GB" sz="1000" b="0" baseline="0" dirty="0" smtClean="0">
                          <a:solidFill>
                            <a:schemeClr val="tx1"/>
                          </a:solidFill>
                        </a:rPr>
                        <a:t> Lighter p.143</a:t>
                      </a:r>
                      <a:endParaRPr lang="en-GB" sz="1000" b="0" dirty="0" smtClean="0">
                        <a:solidFill>
                          <a:schemeClr val="tx1"/>
                        </a:solidFill>
                      </a:endParaRPr>
                    </a:p>
                    <a:p>
                      <a:endParaRPr lang="en-GB" sz="1000" b="0" dirty="0"/>
                    </a:p>
                  </a:txBody>
                  <a:tcPr>
                    <a:solidFill>
                      <a:schemeClr val="accent1">
                        <a:lumMod val="20000"/>
                        <a:lumOff val="80000"/>
                      </a:schemeClr>
                    </a:solidFill>
                  </a:tcPr>
                </a:tc>
                <a:tc>
                  <a:txBody>
                    <a:bodyPr/>
                    <a:lstStyle/>
                    <a:p>
                      <a:r>
                        <a:rPr lang="en-GB" sz="1000" b="0" dirty="0" smtClean="0">
                          <a:solidFill>
                            <a:schemeClr val="tx1"/>
                          </a:solidFill>
                        </a:rPr>
                        <a:t>Victoria’s Sponge</a:t>
                      </a:r>
                      <a:r>
                        <a:rPr lang="en-GB" sz="1000" b="0" baseline="0" dirty="0" smtClean="0">
                          <a:solidFill>
                            <a:schemeClr val="tx1"/>
                          </a:solidFill>
                        </a:rPr>
                        <a:t> p.147</a:t>
                      </a:r>
                      <a:endParaRPr lang="en-GB" sz="1000" b="0" dirty="0">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3809370142"/>
                  </a:ext>
                </a:extLst>
              </a:tr>
              <a:tr h="370840">
                <a:tc>
                  <a:txBody>
                    <a:bodyPr/>
                    <a:lstStyle/>
                    <a:p>
                      <a:r>
                        <a:rPr lang="en-GB" dirty="0" smtClean="0"/>
                        <a:t>5</a:t>
                      </a:r>
                      <a:endParaRPr lang="en-GB" dirty="0"/>
                    </a:p>
                  </a:txBody>
                  <a:tcPr/>
                </a:tc>
                <a:tc>
                  <a:txBody>
                    <a:bodyPr/>
                    <a:lstStyle/>
                    <a:p>
                      <a:r>
                        <a:rPr lang="en-GB" sz="1000" dirty="0" smtClean="0"/>
                        <a:t>Vegetable </a:t>
                      </a:r>
                    </a:p>
                    <a:p>
                      <a:r>
                        <a:rPr lang="en-GB" sz="1000" dirty="0" smtClean="0"/>
                        <a:t>Market</a:t>
                      </a:r>
                      <a:r>
                        <a:rPr lang="en-GB" sz="1000" baseline="0" dirty="0" smtClean="0"/>
                        <a:t> </a:t>
                      </a:r>
                    </a:p>
                    <a:p>
                      <a:r>
                        <a:rPr lang="en-GB" sz="1000" baseline="0" dirty="0" smtClean="0"/>
                        <a:t>p. 148</a:t>
                      </a:r>
                      <a:endParaRPr lang="en-GB"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smtClean="0"/>
                        <a:t>Litre box p.154</a:t>
                      </a:r>
                    </a:p>
                    <a:p>
                      <a:endParaRPr lang="en-GB" sz="1000" dirty="0"/>
                    </a:p>
                  </a:txBody>
                  <a:tcPr/>
                </a:tc>
                <a:tc>
                  <a:txBody>
                    <a:bodyPr/>
                    <a:lstStyle/>
                    <a:p>
                      <a:r>
                        <a:rPr lang="en-GB" sz="1000" dirty="0" smtClean="0"/>
                        <a:t>Weight scavenger hunt p.144</a:t>
                      </a:r>
                      <a:endParaRPr lang="en-GB" sz="1000" dirty="0"/>
                    </a:p>
                  </a:txBody>
                  <a:tcPr/>
                </a:tc>
                <a:tc>
                  <a:txBody>
                    <a:bodyPr/>
                    <a:lstStyle/>
                    <a:p>
                      <a:r>
                        <a:rPr lang="en-GB" sz="1000" dirty="0" smtClean="0"/>
                        <a:t>Down</a:t>
                      </a:r>
                      <a:r>
                        <a:rPr lang="en-GB" sz="1000" baseline="0" dirty="0" smtClean="0"/>
                        <a:t> on the Farm p.139 </a:t>
                      </a:r>
                      <a:endParaRPr lang="en-GB"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dirty="0" smtClean="0">
                          <a:solidFill>
                            <a:schemeClr val="tx1"/>
                          </a:solidFill>
                        </a:rPr>
                        <a:t>Pair of timers p.160</a:t>
                      </a:r>
                    </a:p>
                    <a:p>
                      <a:endParaRPr lang="en-GB"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smtClean="0"/>
                        <a:t>Cooking problems</a:t>
                      </a:r>
                      <a:r>
                        <a:rPr lang="en-GB" sz="1000" baseline="0" dirty="0" smtClean="0"/>
                        <a:t> p.160</a:t>
                      </a:r>
                      <a:endParaRPr lang="en-GB" sz="1000" dirty="0" smtClean="0"/>
                    </a:p>
                    <a:p>
                      <a:endParaRPr lang="en-GB" sz="1000" dirty="0"/>
                    </a:p>
                  </a:txBody>
                  <a:tcPr/>
                </a:tc>
                <a:extLst>
                  <a:ext uri="{0D108BD9-81ED-4DB2-BD59-A6C34878D82A}">
                    <a16:rowId xmlns:a16="http://schemas.microsoft.com/office/drawing/2014/main" val="3190196879"/>
                  </a:ext>
                </a:extLst>
              </a:tr>
              <a:tr h="370840">
                <a:tc>
                  <a:txBody>
                    <a:bodyPr/>
                    <a:lstStyle/>
                    <a:p>
                      <a:r>
                        <a:rPr lang="en-GB" dirty="0" smtClean="0"/>
                        <a:t>4</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dirty="0" smtClean="0">
                          <a:solidFill>
                            <a:schemeClr val="tx1"/>
                          </a:solidFill>
                        </a:rPr>
                        <a:t>Victoria’s Sponge</a:t>
                      </a:r>
                      <a:r>
                        <a:rPr lang="en-GB" sz="1000" b="0" baseline="0" dirty="0" smtClean="0">
                          <a:solidFill>
                            <a:schemeClr val="tx1"/>
                          </a:solidFill>
                        </a:rPr>
                        <a:t> p.147</a:t>
                      </a:r>
                      <a:endParaRPr lang="en-GB" sz="1000" b="0" dirty="0" smtClean="0">
                        <a:solidFill>
                          <a:schemeClr val="tx1"/>
                        </a:solidFill>
                      </a:endParaRPr>
                    </a:p>
                  </a:txBody>
                  <a:tcPr/>
                </a:tc>
                <a:tc>
                  <a:txBody>
                    <a:bodyPr/>
                    <a:lstStyle/>
                    <a:p>
                      <a:r>
                        <a:rPr lang="en-GB" sz="1000" dirty="0" smtClean="0"/>
                        <a:t>Sports Day</a:t>
                      </a:r>
                    </a:p>
                    <a:p>
                      <a:r>
                        <a:rPr lang="en-GB" sz="1000" dirty="0" smtClean="0"/>
                        <a:t>p.155</a:t>
                      </a:r>
                      <a:endParaRPr lang="en-GB"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smtClean="0"/>
                        <a:t>Five empty bottles p.152</a:t>
                      </a:r>
                    </a:p>
                    <a:p>
                      <a:endParaRPr lang="en-GB" sz="1000" dirty="0"/>
                    </a:p>
                  </a:txBody>
                  <a:tcPr/>
                </a:tc>
                <a:tc>
                  <a:txBody>
                    <a:bodyPr/>
                    <a:lstStyle/>
                    <a:p>
                      <a:r>
                        <a:rPr lang="en-GB" sz="1000" dirty="0" smtClean="0"/>
                        <a:t>One</a:t>
                      </a:r>
                      <a:r>
                        <a:rPr lang="en-GB" sz="1000" baseline="0" dirty="0" smtClean="0"/>
                        <a:t> hand clock p.159</a:t>
                      </a:r>
                      <a:endParaRPr lang="en-GB" sz="1000" dirty="0"/>
                    </a:p>
                  </a:txBody>
                  <a:tcPr/>
                </a:tc>
                <a:tc>
                  <a:txBody>
                    <a:bodyPr/>
                    <a:lstStyle/>
                    <a:p>
                      <a:r>
                        <a:rPr lang="en-GB" sz="1000" dirty="0" smtClean="0"/>
                        <a:t>Litre box p.154</a:t>
                      </a:r>
                      <a:endParaRPr lang="en-GB"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smtClean="0"/>
                        <a:t>Make a measuring</a:t>
                      </a:r>
                      <a:r>
                        <a:rPr lang="en-GB" sz="1000" baseline="0" dirty="0" smtClean="0"/>
                        <a:t> cylinder p.153</a:t>
                      </a:r>
                      <a:endParaRPr lang="en-GB" sz="1000" dirty="0" smtClean="0"/>
                    </a:p>
                  </a:txBody>
                  <a:tcPr/>
                </a:tc>
                <a:extLst>
                  <a:ext uri="{0D108BD9-81ED-4DB2-BD59-A6C34878D82A}">
                    <a16:rowId xmlns:a16="http://schemas.microsoft.com/office/drawing/2014/main" val="1146207789"/>
                  </a:ext>
                </a:extLst>
              </a:tr>
              <a:tr h="370840">
                <a:tc>
                  <a:txBody>
                    <a:bodyPr/>
                    <a:lstStyle/>
                    <a:p>
                      <a:r>
                        <a:rPr lang="en-GB" dirty="0" smtClean="0"/>
                        <a:t>3</a:t>
                      </a:r>
                      <a:endParaRPr lang="en-GB" dirty="0"/>
                    </a:p>
                  </a:txBody>
                  <a:tcPr/>
                </a:tc>
                <a:tc>
                  <a:txBody>
                    <a:bodyPr/>
                    <a:lstStyle/>
                    <a:p>
                      <a:r>
                        <a:rPr lang="en-GB" sz="1000" dirty="0" smtClean="0"/>
                        <a:t>Make a measuring</a:t>
                      </a:r>
                      <a:r>
                        <a:rPr lang="en-GB" sz="1000" baseline="0" dirty="0" smtClean="0"/>
                        <a:t> cylinder p.153</a:t>
                      </a:r>
                      <a:endParaRPr lang="en-GB" sz="1000" dirty="0"/>
                    </a:p>
                  </a:txBody>
                  <a:tcPr/>
                </a:tc>
                <a:tc>
                  <a:txBody>
                    <a:bodyPr/>
                    <a:lstStyle/>
                    <a:p>
                      <a:r>
                        <a:rPr lang="en-GB" sz="1000" dirty="0" smtClean="0"/>
                        <a:t>Strong as an Ant? p.150</a:t>
                      </a:r>
                      <a:endParaRPr lang="en-GB" sz="1000" dirty="0"/>
                    </a:p>
                  </a:txBody>
                  <a:tcPr/>
                </a:tc>
                <a:tc>
                  <a:txBody>
                    <a:bodyPr/>
                    <a:lstStyle/>
                    <a:p>
                      <a:r>
                        <a:rPr lang="en-GB" sz="1000" dirty="0" smtClean="0"/>
                        <a:t>Cooking problems</a:t>
                      </a:r>
                      <a:r>
                        <a:rPr lang="en-GB" sz="1000" baseline="0" dirty="0" smtClean="0"/>
                        <a:t> p.160</a:t>
                      </a:r>
                      <a:endParaRPr lang="en-GB"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smtClean="0"/>
                        <a:t>Heavier or</a:t>
                      </a:r>
                      <a:r>
                        <a:rPr lang="en-GB" sz="1000" baseline="0" dirty="0" smtClean="0"/>
                        <a:t> Lighter p.143</a:t>
                      </a:r>
                      <a:endParaRPr lang="en-GB" sz="1000" dirty="0" smtClean="0"/>
                    </a:p>
                    <a:p>
                      <a:endParaRPr lang="en-GB" sz="1000" dirty="0"/>
                    </a:p>
                  </a:txBody>
                  <a:tcPr/>
                </a:tc>
                <a:tc>
                  <a:txBody>
                    <a:bodyPr/>
                    <a:lstStyle/>
                    <a:p>
                      <a:r>
                        <a:rPr lang="en-GB" sz="1000" dirty="0" smtClean="0"/>
                        <a:t>Body clock p.160</a:t>
                      </a:r>
                      <a:endParaRPr lang="en-GB" sz="1000" dirty="0"/>
                    </a:p>
                  </a:txBody>
                  <a:tcPr/>
                </a:tc>
                <a:tc>
                  <a:txBody>
                    <a:bodyPr/>
                    <a:lstStyle/>
                    <a:p>
                      <a:r>
                        <a:rPr lang="en-GB" sz="1000" dirty="0" smtClean="0"/>
                        <a:t>Silly Stories</a:t>
                      </a:r>
                    </a:p>
                    <a:p>
                      <a:r>
                        <a:rPr lang="en-GB" sz="1000" dirty="0" smtClean="0"/>
                        <a:t>p.159 </a:t>
                      </a:r>
                    </a:p>
                    <a:p>
                      <a:endParaRPr lang="en-GB" sz="1000" dirty="0"/>
                    </a:p>
                  </a:txBody>
                  <a:tcPr/>
                </a:tc>
                <a:extLst>
                  <a:ext uri="{0D108BD9-81ED-4DB2-BD59-A6C34878D82A}">
                    <a16:rowId xmlns:a16="http://schemas.microsoft.com/office/drawing/2014/main" val="1351669981"/>
                  </a:ext>
                </a:extLst>
              </a:tr>
              <a:tr h="370840">
                <a:tc>
                  <a:txBody>
                    <a:bodyPr/>
                    <a:lstStyle/>
                    <a:p>
                      <a:r>
                        <a:rPr lang="en-GB" dirty="0" smtClean="0"/>
                        <a:t>2</a:t>
                      </a:r>
                      <a:endParaRPr lang="en-GB" dirty="0"/>
                    </a:p>
                  </a:txBody>
                  <a:tcPr/>
                </a:tc>
                <a:tc>
                  <a:txBody>
                    <a:bodyPr/>
                    <a:lstStyle/>
                    <a:p>
                      <a:r>
                        <a:rPr lang="en-GB" sz="1000" dirty="0" smtClean="0"/>
                        <a:t>Silly Stories</a:t>
                      </a:r>
                    </a:p>
                    <a:p>
                      <a:r>
                        <a:rPr lang="en-GB" sz="1000" dirty="0" smtClean="0"/>
                        <a:t>p.159 </a:t>
                      </a:r>
                      <a:endParaRPr lang="en-GB" sz="1000" dirty="0"/>
                    </a:p>
                  </a:txBody>
                  <a:tcPr/>
                </a:tc>
                <a:tc>
                  <a:txBody>
                    <a:bodyPr/>
                    <a:lstStyle/>
                    <a:p>
                      <a:r>
                        <a:rPr lang="en-GB" sz="1000" dirty="0" smtClean="0"/>
                        <a:t>Invasion of the Giant Ants </a:t>
                      </a:r>
                    </a:p>
                    <a:p>
                      <a:r>
                        <a:rPr lang="en-GB" sz="1000" dirty="0" smtClean="0"/>
                        <a:t>p. 158</a:t>
                      </a:r>
                      <a:endParaRPr lang="en-GB"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dirty="0" smtClean="0">
                          <a:solidFill>
                            <a:schemeClr val="tx1"/>
                          </a:solidFill>
                        </a:rPr>
                        <a:t>Olympic Pool p.156</a:t>
                      </a:r>
                    </a:p>
                    <a:p>
                      <a:endParaRPr lang="en-GB" sz="1000" dirty="0"/>
                    </a:p>
                  </a:txBody>
                  <a:tcPr/>
                </a:tc>
                <a:tc>
                  <a:txBody>
                    <a:bodyPr/>
                    <a:lstStyle/>
                    <a:p>
                      <a:r>
                        <a:rPr lang="en-GB" sz="1000" dirty="0" smtClean="0"/>
                        <a:t>Strong as an Ant? p.150</a:t>
                      </a:r>
                      <a:endParaRPr lang="en-GB"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smtClean="0"/>
                        <a:t>Standing</a:t>
                      </a:r>
                      <a:r>
                        <a:rPr lang="en-GB" sz="1000" baseline="0" dirty="0" smtClean="0"/>
                        <a:t> Up and Lying Down p.133</a:t>
                      </a:r>
                      <a:endParaRPr lang="en-GB" sz="1000" dirty="0" smtClean="0"/>
                    </a:p>
                    <a:p>
                      <a:endParaRPr lang="en-GB" sz="1000" dirty="0"/>
                    </a:p>
                  </a:txBody>
                  <a:tcPr/>
                </a:tc>
                <a:tc>
                  <a:txBody>
                    <a:bodyPr/>
                    <a:lstStyle/>
                    <a:p>
                      <a:r>
                        <a:rPr lang="en-GB" sz="1000" dirty="0" smtClean="0"/>
                        <a:t>Five empty bottles p.152</a:t>
                      </a:r>
                      <a:endParaRPr lang="en-GB" sz="1000" dirty="0"/>
                    </a:p>
                  </a:txBody>
                  <a:tcPr/>
                </a:tc>
                <a:extLst>
                  <a:ext uri="{0D108BD9-81ED-4DB2-BD59-A6C34878D82A}">
                    <a16:rowId xmlns:a16="http://schemas.microsoft.com/office/drawing/2014/main" val="2998371412"/>
                  </a:ext>
                </a:extLst>
              </a:tr>
              <a:tr h="370840">
                <a:tc>
                  <a:txBody>
                    <a:bodyPr/>
                    <a:lstStyle/>
                    <a:p>
                      <a:r>
                        <a:rPr lang="en-GB" dirty="0" smtClean="0"/>
                        <a:t>1</a:t>
                      </a:r>
                      <a:endParaRPr lang="en-GB" dirty="0"/>
                    </a:p>
                  </a:txBody>
                  <a:tcPr/>
                </a:tc>
                <a:tc>
                  <a:txBody>
                    <a:bodyPr/>
                    <a:lstStyle/>
                    <a:p>
                      <a:r>
                        <a:rPr lang="en-GB" sz="1000" dirty="0" smtClean="0"/>
                        <a:t>Heavier or</a:t>
                      </a:r>
                      <a:r>
                        <a:rPr lang="en-GB" sz="1000" baseline="0" dirty="0" smtClean="0"/>
                        <a:t> Lighter p.143</a:t>
                      </a:r>
                      <a:endParaRPr lang="en-GB"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smtClean="0"/>
                        <a:t>One</a:t>
                      </a:r>
                      <a:r>
                        <a:rPr lang="en-GB" sz="1000" baseline="0" dirty="0" smtClean="0"/>
                        <a:t> hand clock p.159</a:t>
                      </a:r>
                      <a:endParaRPr lang="en-GB" sz="1000" dirty="0" smtClean="0"/>
                    </a:p>
                    <a:p>
                      <a:endParaRPr lang="en-GB" sz="1000" dirty="0"/>
                    </a:p>
                  </a:txBody>
                  <a:tcPr/>
                </a:tc>
                <a:tc>
                  <a:txBody>
                    <a:bodyPr/>
                    <a:lstStyle/>
                    <a:p>
                      <a:r>
                        <a:rPr lang="en-GB" sz="1000" dirty="0" smtClean="0"/>
                        <a:t>Ripped</a:t>
                      </a:r>
                      <a:r>
                        <a:rPr lang="en-GB" sz="1000" baseline="0" dirty="0" smtClean="0"/>
                        <a:t> and Torn p.136</a:t>
                      </a:r>
                      <a:endParaRPr lang="en-GB" sz="1000" dirty="0" smtClean="0"/>
                    </a:p>
                    <a:p>
                      <a:endParaRPr lang="en-GB"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smtClean="0"/>
                        <a:t>Make a measuring</a:t>
                      </a:r>
                      <a:r>
                        <a:rPr lang="en-GB" sz="1000" baseline="0" dirty="0" smtClean="0"/>
                        <a:t> cylinder p.153</a:t>
                      </a:r>
                      <a:endParaRPr lang="en-GB" sz="1000" dirty="0" smtClean="0"/>
                    </a:p>
                    <a:p>
                      <a:endParaRPr lang="en-GB" sz="1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smtClean="0"/>
                        <a:t>Five empty bottles p.152</a:t>
                      </a:r>
                    </a:p>
                    <a:p>
                      <a:endParaRPr lang="en-GB" sz="1000" dirty="0"/>
                    </a:p>
                  </a:txBody>
                  <a:tcPr/>
                </a:tc>
                <a:tc>
                  <a:txBody>
                    <a:bodyPr/>
                    <a:lstStyle/>
                    <a:p>
                      <a:r>
                        <a:rPr lang="en-GB" sz="1000" dirty="0" smtClean="0"/>
                        <a:t>Secret</a:t>
                      </a:r>
                      <a:r>
                        <a:rPr lang="en-GB" sz="1000" baseline="0" dirty="0" smtClean="0"/>
                        <a:t> Ribbons</a:t>
                      </a:r>
                    </a:p>
                    <a:p>
                      <a:r>
                        <a:rPr lang="en-GB" sz="1000" baseline="0" dirty="0" smtClean="0"/>
                        <a:t>p.134</a:t>
                      </a:r>
                      <a:endParaRPr lang="en-GB" sz="1000" dirty="0" smtClean="0"/>
                    </a:p>
                    <a:p>
                      <a:endParaRPr lang="en-GB" sz="1000" dirty="0"/>
                    </a:p>
                  </a:txBody>
                  <a:tcPr/>
                </a:tc>
                <a:extLst>
                  <a:ext uri="{0D108BD9-81ED-4DB2-BD59-A6C34878D82A}">
                    <a16:rowId xmlns:a16="http://schemas.microsoft.com/office/drawing/2014/main" val="3451420686"/>
                  </a:ext>
                </a:extLst>
              </a:tr>
              <a:tr h="370840">
                <a:tc>
                  <a:txBody>
                    <a:bodyPr/>
                    <a:lstStyle/>
                    <a:p>
                      <a:endParaRPr lang="en-GB" dirty="0"/>
                    </a:p>
                  </a:txBody>
                  <a:tcPr/>
                </a:tc>
                <a:tc>
                  <a:txBody>
                    <a:bodyPr/>
                    <a:lstStyle/>
                    <a:p>
                      <a:r>
                        <a:rPr lang="en-GB" dirty="0" smtClean="0"/>
                        <a:t>1</a:t>
                      </a:r>
                      <a:endParaRPr lang="en-GB" dirty="0"/>
                    </a:p>
                  </a:txBody>
                  <a:tcPr/>
                </a:tc>
                <a:tc>
                  <a:txBody>
                    <a:bodyPr/>
                    <a:lstStyle/>
                    <a:p>
                      <a:r>
                        <a:rPr lang="en-GB" dirty="0" smtClean="0"/>
                        <a:t>2</a:t>
                      </a:r>
                      <a:endParaRPr lang="en-GB" dirty="0"/>
                    </a:p>
                  </a:txBody>
                  <a:tcPr/>
                </a:tc>
                <a:tc>
                  <a:txBody>
                    <a:bodyPr/>
                    <a:lstStyle/>
                    <a:p>
                      <a:r>
                        <a:rPr lang="en-GB" dirty="0" smtClean="0"/>
                        <a:t>3</a:t>
                      </a:r>
                      <a:endParaRPr lang="en-GB" dirty="0"/>
                    </a:p>
                  </a:txBody>
                  <a:tcPr/>
                </a:tc>
                <a:tc>
                  <a:txBody>
                    <a:bodyPr/>
                    <a:lstStyle/>
                    <a:p>
                      <a:r>
                        <a:rPr lang="en-GB" dirty="0" smtClean="0"/>
                        <a:t>4</a:t>
                      </a:r>
                      <a:endParaRPr lang="en-GB" dirty="0"/>
                    </a:p>
                  </a:txBody>
                  <a:tcPr/>
                </a:tc>
                <a:tc>
                  <a:txBody>
                    <a:bodyPr/>
                    <a:lstStyle/>
                    <a:p>
                      <a:r>
                        <a:rPr lang="en-GB" dirty="0" smtClean="0"/>
                        <a:t>5</a:t>
                      </a:r>
                      <a:endParaRPr lang="en-GB" dirty="0"/>
                    </a:p>
                  </a:txBody>
                  <a:tcPr/>
                </a:tc>
                <a:tc>
                  <a:txBody>
                    <a:bodyPr/>
                    <a:lstStyle/>
                    <a:p>
                      <a:r>
                        <a:rPr lang="en-GB" dirty="0" smtClean="0"/>
                        <a:t>6</a:t>
                      </a:r>
                      <a:endParaRPr lang="en-GB" dirty="0"/>
                    </a:p>
                  </a:txBody>
                  <a:tcPr/>
                </a:tc>
                <a:extLst>
                  <a:ext uri="{0D108BD9-81ED-4DB2-BD59-A6C34878D82A}">
                    <a16:rowId xmlns:a16="http://schemas.microsoft.com/office/drawing/2014/main" val="1802001823"/>
                  </a:ext>
                </a:extLst>
              </a:tr>
            </a:tbl>
          </a:graphicData>
        </a:graphic>
      </p:graphicFrame>
    </p:spTree>
    <p:extLst>
      <p:ext uri="{BB962C8B-B14F-4D97-AF65-F5344CB8AC3E}">
        <p14:creationId xmlns:p14="http://schemas.microsoft.com/office/powerpoint/2010/main" val="3558809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982059" y="783020"/>
            <a:ext cx="3153761" cy="4342884"/>
          </a:xfrm>
          <a:prstGeom prst="rect">
            <a:avLst/>
          </a:prstGeom>
        </p:spPr>
      </p:pic>
      <p:sp>
        <p:nvSpPr>
          <p:cNvPr id="4" name="TextBox 3"/>
          <p:cNvSpPr txBox="1"/>
          <p:nvPr/>
        </p:nvSpPr>
        <p:spPr>
          <a:xfrm>
            <a:off x="4750676" y="1208690"/>
            <a:ext cx="3058510" cy="646331"/>
          </a:xfrm>
          <a:prstGeom prst="rect">
            <a:avLst/>
          </a:prstGeom>
          <a:noFill/>
        </p:spPr>
        <p:txBody>
          <a:bodyPr wrap="square" rtlCol="0">
            <a:spAutoFit/>
          </a:bodyPr>
          <a:lstStyle/>
          <a:p>
            <a:r>
              <a:rPr lang="en-GB" dirty="0" smtClean="0"/>
              <a:t>Available in the library</a:t>
            </a:r>
          </a:p>
          <a:p>
            <a:endParaRPr lang="en-GB" dirty="0"/>
          </a:p>
        </p:txBody>
      </p:sp>
    </p:spTree>
    <p:extLst>
      <p:ext uri="{BB962C8B-B14F-4D97-AF65-F5344CB8AC3E}">
        <p14:creationId xmlns:p14="http://schemas.microsoft.com/office/powerpoint/2010/main" val="71580588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Props1.xml><?xml version="1.0" encoding="utf-8"?>
<ds:datastoreItem xmlns:ds="http://schemas.openxmlformats.org/officeDocument/2006/customXml" ds:itemID="{84BDA2A5-E6E1-4929-BFDB-803F07A38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A3B1CC-4EBE-47BA-B414-C45BF855E265}">
  <ds:schemaRefs>
    <ds:schemaRef ds:uri="http://schemas.microsoft.com/sharepoint/v3/contenttype/forms"/>
  </ds:schemaRefs>
</ds:datastoreItem>
</file>

<file path=customXml/itemProps3.xml><?xml version="1.0" encoding="utf-8"?>
<ds:datastoreItem xmlns:ds="http://schemas.openxmlformats.org/officeDocument/2006/customXml" ds:itemID="{97C6513C-6B5F-4264-BC98-FB8FA895AF4F}">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19514574-b5d9-49eb-9678-28308461b4ba"/>
    <ds:schemaRef ds:uri="4f627824-a7cf-4e54-9661-934e5f85792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510</TotalTime>
  <Words>730</Words>
  <Application>Microsoft Office PowerPoint</Application>
  <PresentationFormat>On-screen Show (4:3)</PresentationFormat>
  <Paragraphs>148</Paragraphs>
  <Slides>16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PowerPoint Presentation</vt:lpstr>
      <vt:lpstr>Session Objective:</vt:lpstr>
      <vt:lpstr>PowerPoint Presentation</vt:lpstr>
      <vt:lpstr>PowerPoint Presentation</vt:lpstr>
      <vt:lpstr>PowerPoint Presentation</vt:lpstr>
      <vt:lpstr>PowerPoint Presentation</vt:lpstr>
      <vt:lpstr>PowerPoint Presentation</vt:lpstr>
      <vt:lpstr>‘Anchor Tasks’ in Mathematics  An anchor task is a task that starts a lesson.  It is designed to get learners to activate prior knowledge, problem solve, reason and discuss. </vt:lpstr>
      <vt:lpstr>PowerPoint Presentation</vt:lpstr>
      <vt:lpstr>True or False?</vt:lpstr>
      <vt:lpstr>PowerPoint Presentation</vt:lpstr>
      <vt:lpstr>PowerPoint Presentation</vt:lpstr>
      <vt:lpstr>PowerPoint Presentation</vt:lpstr>
      <vt:lpstr>Can you find a relevant story?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Rachel Wallis</cp:lastModifiedBy>
  <cp:revision>32</cp:revision>
  <dcterms:created xsi:type="dcterms:W3CDTF">2017-02-08T11:33:06Z</dcterms:created>
  <dcterms:modified xsi:type="dcterms:W3CDTF">2019-10-30T08:02:43Z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