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5"/>
  </p:notesMasterIdLst>
  <p:handoutMasterIdLst>
    <p:handoutMasterId r:id="rId36"/>
  </p:handoutMasterIdLst>
  <p:sldIdLst>
    <p:sldId id="363" r:id="rId2"/>
    <p:sldId id="390" r:id="rId3"/>
    <p:sldId id="481" r:id="rId4"/>
    <p:sldId id="392" r:id="rId5"/>
    <p:sldId id="393" r:id="rId6"/>
    <p:sldId id="394" r:id="rId7"/>
    <p:sldId id="395" r:id="rId8"/>
    <p:sldId id="401" r:id="rId9"/>
    <p:sldId id="402" r:id="rId10"/>
    <p:sldId id="410" r:id="rId11"/>
    <p:sldId id="396" r:id="rId12"/>
    <p:sldId id="403" r:id="rId13"/>
    <p:sldId id="397" r:id="rId14"/>
    <p:sldId id="415" r:id="rId15"/>
    <p:sldId id="416" r:id="rId16"/>
    <p:sldId id="417" r:id="rId17"/>
    <p:sldId id="418" r:id="rId18"/>
    <p:sldId id="419" r:id="rId19"/>
    <p:sldId id="409" r:id="rId20"/>
    <p:sldId id="404" r:id="rId21"/>
    <p:sldId id="405" r:id="rId22"/>
    <p:sldId id="406" r:id="rId23"/>
    <p:sldId id="408" r:id="rId24"/>
    <p:sldId id="407" r:id="rId25"/>
    <p:sldId id="398" r:id="rId26"/>
    <p:sldId id="411" r:id="rId27"/>
    <p:sldId id="399" r:id="rId28"/>
    <p:sldId id="412" r:id="rId29"/>
    <p:sldId id="400" r:id="rId30"/>
    <p:sldId id="413" r:id="rId31"/>
    <p:sldId id="414" r:id="rId32"/>
    <p:sldId id="369" r:id="rId33"/>
    <p:sldId id="420" r:id="rId34"/>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88868" autoAdjust="0"/>
  </p:normalViewPr>
  <p:slideViewPr>
    <p:cSldViewPr>
      <p:cViewPr varScale="1">
        <p:scale>
          <a:sx n="62" d="100"/>
          <a:sy n="62" d="100"/>
        </p:scale>
        <p:origin x="930" y="66"/>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Xavier Matieni" userId="9d3e8e5e-d398-465d-9080-0d05209e1cdd" providerId="ADAL" clId="{C7D88D90-74C7-461C-9C1B-6C732DA31B1D}"/>
    <pc:docChg chg="modSld">
      <pc:chgData name="Xavier Matieni" userId="9d3e8e5e-d398-465d-9080-0d05209e1cdd" providerId="ADAL" clId="{C7D88D90-74C7-461C-9C1B-6C732DA31B1D}" dt="2025-01-22T15:21:42.360" v="28" actId="20577"/>
      <pc:docMkLst>
        <pc:docMk/>
      </pc:docMkLst>
      <pc:sldChg chg="modSp mod">
        <pc:chgData name="Xavier Matieni" userId="9d3e8e5e-d398-465d-9080-0d05209e1cdd" providerId="ADAL" clId="{C7D88D90-74C7-461C-9C1B-6C732DA31B1D}" dt="2025-01-22T15:21:42.360" v="28" actId="20577"/>
        <pc:sldMkLst>
          <pc:docMk/>
          <pc:sldMk cId="2370100439" sldId="363"/>
        </pc:sldMkLst>
        <pc:spChg chg="mod">
          <ac:chgData name="Xavier Matieni" userId="9d3e8e5e-d398-465d-9080-0d05209e1cdd" providerId="ADAL" clId="{C7D88D90-74C7-461C-9C1B-6C732DA31B1D}" dt="2025-01-22T15:21:42.360" v="28" actId="20577"/>
          <ac:spMkLst>
            <pc:docMk/>
            <pc:sldMk cId="2370100439" sldId="363"/>
            <ac:spMk id="7" creationId="{673C1525-F3A6-4A8D-B8F9-227D18C2359A}"/>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32</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26/02/2025</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26/02/2025</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26/02/2025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26/02/2025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26/02/2025</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26/02/2025</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26/02/2025</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26/02/2025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26/02/2025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26/02/2025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26/02/2025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26/02/2025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9800" y="404664"/>
            <a:ext cx="7772400" cy="1512888"/>
          </a:xfrm>
        </p:spPr>
        <p:txBody>
          <a:bodyPr/>
          <a:lstStyle/>
          <a:p>
            <a:pPr eaLnBrk="1" hangingPunct="1"/>
            <a:r>
              <a:rPr lang="en-GB" altLang="en-US" b="1" dirty="0"/>
              <a:t>LCLM6004</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767408" y="4293096"/>
            <a:ext cx="10801200" cy="16561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3</a:t>
            </a:r>
          </a:p>
          <a:p>
            <a:pPr eaLnBrk="1" hangingPunct="1"/>
            <a:r>
              <a:rPr lang="en-GB" sz="4000" dirty="0">
                <a:solidFill>
                  <a:srgbClr val="FF0000"/>
                </a:solidFill>
              </a:rPr>
              <a:t>Research Process: An Overview</a:t>
            </a:r>
          </a:p>
          <a:p>
            <a:pPr eaLnBrk="1" hangingPunct="1"/>
            <a:r>
              <a:rPr lang="en-GB" altLang="en-US" sz="4000" dirty="0">
                <a:solidFill>
                  <a:srgbClr val="FFFF00"/>
                </a:solidFill>
              </a:rPr>
              <a:t> </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RESEARCH METHODS FOR BUSINESS</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74CB5D-BE57-D555-18D8-C1891DD20570}"/>
              </a:ext>
            </a:extLst>
          </p:cNvPr>
          <p:cNvSpPr txBox="1">
            <a:spLocks noGrp="1"/>
          </p:cNvSpPr>
          <p:nvPr>
            <p:ph type="title"/>
          </p:nvPr>
        </p:nvSpPr>
        <p:spPr>
          <a:xfrm>
            <a:off x="605908" y="346795"/>
            <a:ext cx="10629900" cy="755751"/>
          </a:xfrm>
        </p:spPr>
        <p:txBody>
          <a:bodyPr/>
          <a:lstStyle/>
          <a:p>
            <a:pPr lvl="0"/>
            <a:r>
              <a:rPr lang="en-GB"/>
              <a:t>Learning Objectives</a:t>
            </a:r>
          </a:p>
        </p:txBody>
      </p:sp>
      <p:sp>
        <p:nvSpPr>
          <p:cNvPr id="3" name="Content Placeholder 2">
            <a:extLst>
              <a:ext uri="{FF2B5EF4-FFF2-40B4-BE49-F238E27FC236}">
                <a16:creationId xmlns:a16="http://schemas.microsoft.com/office/drawing/2014/main" id="{31ACC4A4-8081-DE84-46FC-53EB23E385D7}"/>
              </a:ext>
            </a:extLst>
          </p:cNvPr>
          <p:cNvSpPr txBox="1">
            <a:spLocks noGrp="1"/>
          </p:cNvSpPr>
          <p:nvPr>
            <p:ph idx="1"/>
          </p:nvPr>
        </p:nvSpPr>
        <p:spPr>
          <a:xfrm>
            <a:off x="605908" y="1136045"/>
            <a:ext cx="11281291" cy="4297259"/>
          </a:xfrm>
        </p:spPr>
        <p:txBody>
          <a:bodyPr/>
          <a:lstStyle/>
          <a:p>
            <a:pPr marL="0" lvl="0" indent="0">
              <a:buNone/>
            </a:pPr>
            <a:r>
              <a:rPr lang="en-GB" sz="2800" dirty="0"/>
              <a:t>Upon completion of this lecture, you should understand…</a:t>
            </a:r>
          </a:p>
          <a:p>
            <a:pPr marL="514350" lvl="0" indent="-514350">
              <a:buFont typeface="Calibri Light"/>
              <a:buAutoNum type="arabicPeriod"/>
            </a:pPr>
            <a:r>
              <a:rPr lang="en-GB" sz="2800" dirty="0"/>
              <a:t>Research is a decision – and dilemma – centred.</a:t>
            </a:r>
          </a:p>
          <a:p>
            <a:pPr marL="514350" lvl="0" indent="-514350">
              <a:buFont typeface="Calibri Light"/>
              <a:buAutoNum type="arabicPeriod"/>
            </a:pPr>
            <a:r>
              <a:rPr lang="en-GB" sz="2800" dirty="0"/>
              <a:t>The clarified research question is the result of careful exploration and analysis and sets the direction for the research project.</a:t>
            </a:r>
          </a:p>
          <a:p>
            <a:pPr marL="514350" lvl="0" indent="-514350">
              <a:buFont typeface="Calibri Light"/>
              <a:buAutoNum type="arabicPeriod"/>
            </a:pPr>
            <a:r>
              <a:rPr lang="en-GB" sz="2800" dirty="0"/>
              <a:t>How value assessments and budgeting influence the process for proposing research and, ultimately, research design.</a:t>
            </a:r>
          </a:p>
          <a:p>
            <a:pPr marL="514350" lvl="0" indent="-514350">
              <a:buFont typeface="Calibri Light"/>
              <a:buAutoNum type="arabicPeriod"/>
            </a:pPr>
            <a:r>
              <a:rPr lang="en-GB" sz="2800" dirty="0"/>
              <a:t>What is included in research design, data collection, data analysis, and reporting.</a:t>
            </a:r>
          </a:p>
          <a:p>
            <a:pPr marL="514350" lvl="0" indent="-514350">
              <a:buFont typeface="Calibri Light"/>
              <a:buAutoNum type="arabicPeriod"/>
            </a:pPr>
            <a:r>
              <a:rPr lang="en-GB" sz="2800" dirty="0"/>
              <a:t>Research process problems to avoid.</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64703148-BC79-D655-0C80-F934EC2CB050}"/>
              </a:ext>
            </a:extLst>
          </p:cNvPr>
          <p:cNvSpPr txBox="1">
            <a:spLocks noGrp="1"/>
          </p:cNvSpPr>
          <p:nvPr>
            <p:ph idx="1"/>
          </p:nvPr>
        </p:nvSpPr>
        <p:spPr>
          <a:xfrm>
            <a:off x="383453" y="884901"/>
            <a:ext cx="11808543" cy="4918996"/>
          </a:xfrm>
        </p:spPr>
        <p:txBody>
          <a:bodyPr/>
          <a:lstStyle/>
          <a:p>
            <a:pPr marL="0" lvl="0" indent="0">
              <a:buNone/>
            </a:pPr>
            <a:r>
              <a:rPr lang="en-GB" sz="4000"/>
              <a:t>“</a:t>
            </a:r>
            <a:r>
              <a:rPr lang="en-GB" sz="4000" i="1">
                <a:solidFill>
                  <a:srgbClr val="FF0000"/>
                </a:solidFill>
              </a:rPr>
              <a:t>Listening is the front end of decision making. It’s the surest, most efficient route to informing the judgements we need to make</a:t>
            </a:r>
            <a:r>
              <a:rPr lang="en-GB" sz="4000"/>
              <a:t>.”</a:t>
            </a:r>
          </a:p>
          <a:p>
            <a:pPr marL="0" lvl="0" indent="0">
              <a:buNone/>
            </a:pPr>
            <a:endParaRPr lang="en-GB" sz="4000"/>
          </a:p>
          <a:p>
            <a:pPr marL="0" lvl="0" indent="0">
              <a:buNone/>
            </a:pPr>
            <a:r>
              <a:rPr lang="en-GB">
                <a:solidFill>
                  <a:srgbClr val="7030A0"/>
                </a:solidFill>
              </a:rPr>
              <a:t>Bernard Ferrari, consultant, Ferrari Consultancy, LLC, and former director at McKinsey &amp; Company</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a:extLst>
              <a:ext uri="{FF2B5EF4-FFF2-40B4-BE49-F238E27FC236}">
                <a16:creationId xmlns:a16="http://schemas.microsoft.com/office/drawing/2014/main" id="{D353C39B-D4F5-12ED-0B77-B50B83BB4115}"/>
              </a:ext>
            </a:extLst>
          </p:cNvPr>
          <p:cNvPicPr>
            <a:picLocks noChangeAspect="1"/>
          </p:cNvPicPr>
          <p:nvPr/>
        </p:nvPicPr>
        <p:blipFill>
          <a:blip r:embed="rId2"/>
          <a:stretch>
            <a:fillRect/>
          </a:stretch>
        </p:blipFill>
        <p:spPr>
          <a:xfrm>
            <a:off x="5899352" y="0"/>
            <a:ext cx="5860023" cy="6150080"/>
          </a:xfrm>
          <a:prstGeom prst="rect">
            <a:avLst/>
          </a:prstGeom>
          <a:noFill/>
          <a:ln cap="flat">
            <a:noFill/>
          </a:ln>
        </p:spPr>
      </p:pic>
      <p:sp>
        <p:nvSpPr>
          <p:cNvPr id="3" name="TextBox 7">
            <a:extLst>
              <a:ext uri="{FF2B5EF4-FFF2-40B4-BE49-F238E27FC236}">
                <a16:creationId xmlns:a16="http://schemas.microsoft.com/office/drawing/2014/main" id="{DD14A4D9-FD1B-6C6D-8272-F3332B5FD14A}"/>
              </a:ext>
            </a:extLst>
          </p:cNvPr>
          <p:cNvSpPr txBox="1"/>
          <p:nvPr/>
        </p:nvSpPr>
        <p:spPr>
          <a:xfrm>
            <a:off x="0" y="44247"/>
            <a:ext cx="4261808" cy="584777"/>
          </a:xfrm>
          <a:prstGeom prst="rect">
            <a:avLst/>
          </a:prstGeom>
          <a:noFill/>
          <a:ln cap="flat">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FF0000"/>
                </a:solidFill>
                <a:uFillTx/>
                <a:latin typeface="Calibri"/>
              </a:rPr>
              <a:t>THE RESEARCH PROCESS</a:t>
            </a:r>
          </a:p>
        </p:txBody>
      </p:sp>
      <p:sp>
        <p:nvSpPr>
          <p:cNvPr id="4" name="TextBox 1">
            <a:extLst>
              <a:ext uri="{FF2B5EF4-FFF2-40B4-BE49-F238E27FC236}">
                <a16:creationId xmlns:a16="http://schemas.microsoft.com/office/drawing/2014/main" id="{A67D6B45-92DB-B9C3-1072-B8F8CA54C25D}"/>
              </a:ext>
            </a:extLst>
          </p:cNvPr>
          <p:cNvSpPr txBox="1"/>
          <p:nvPr/>
        </p:nvSpPr>
        <p:spPr>
          <a:xfrm>
            <a:off x="0" y="923992"/>
            <a:ext cx="5860023" cy="4524314"/>
          </a:xfrm>
          <a:prstGeom prst="rect">
            <a:avLst/>
          </a:prstGeom>
          <a:noFill/>
          <a:ln cap="flat">
            <a:noFill/>
          </a:ln>
        </p:spPr>
        <p:txBody>
          <a:bodyPr vert="horz" wrap="square" lIns="91440" tIns="45720" rIns="91440" bIns="45720" anchor="t" anchorCtr="0" compatLnSpc="1">
            <a:spAutoFit/>
          </a:bodyPr>
          <a:lstStyle/>
          <a:p>
            <a:pPr marL="342900" marR="0" lvl="0" indent="-342900" algn="l"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Calibri"/>
              </a:rPr>
              <a:t>The research process begins by understanding the manager’s problem – the management dilemma.</a:t>
            </a:r>
          </a:p>
          <a:p>
            <a:pPr marL="342900" marR="0" lvl="0" indent="-342900" algn="l"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Calibri"/>
              </a:rPr>
              <a:t>A management dilemma triggers the need for a decision.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Calibri"/>
              </a:rPr>
              <a:t>Examples include:</a:t>
            </a:r>
          </a:p>
          <a:p>
            <a:pPr marL="285750" marR="0" lvl="0" indent="-285750" algn="l" defTabSz="914400" rtl="0" fontAlgn="auto" hangingPunct="1">
              <a:lnSpc>
                <a:spcPct val="100000"/>
              </a:lnSpc>
              <a:spcBef>
                <a:spcPts val="0"/>
              </a:spcBef>
              <a:spcAft>
                <a:spcPts val="0"/>
              </a:spcAft>
              <a:buSzPct val="100000"/>
              <a:buFont typeface="Courier New" pitchFamily="49"/>
              <a:buChar char="o"/>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Calibri"/>
              </a:rPr>
              <a:t>A growing number of complaints about post purchase service started the process.</a:t>
            </a:r>
          </a:p>
          <a:p>
            <a:pPr marL="285750" marR="0" lvl="0" indent="-285750" algn="l" defTabSz="914400" rtl="0" fontAlgn="auto" hangingPunct="1">
              <a:lnSpc>
                <a:spcPct val="100000"/>
              </a:lnSpc>
              <a:spcBef>
                <a:spcPts val="0"/>
              </a:spcBef>
              <a:spcAft>
                <a:spcPts val="0"/>
              </a:spcAft>
              <a:buSzPct val="100000"/>
              <a:buFont typeface="Courier New" pitchFamily="49"/>
              <a:buChar char="o"/>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Calibri"/>
              </a:rPr>
              <a:t>In other situations, a controversy arises, a major commitment of resources is called for, or conditions in the environment signal the need for a decision.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DC525-902A-AB8B-3317-164BF6DE96D0}"/>
              </a:ext>
            </a:extLst>
          </p:cNvPr>
          <p:cNvSpPr txBox="1">
            <a:spLocks noGrp="1"/>
          </p:cNvSpPr>
          <p:nvPr>
            <p:ph type="title"/>
          </p:nvPr>
        </p:nvSpPr>
        <p:spPr>
          <a:xfrm>
            <a:off x="781050" y="29910"/>
            <a:ext cx="10629900" cy="543591"/>
          </a:xfrm>
        </p:spPr>
        <p:txBody>
          <a:bodyPr/>
          <a:lstStyle/>
          <a:p>
            <a:pPr lvl="0"/>
            <a:r>
              <a:rPr lang="en-GB"/>
              <a:t>The Research Process</a:t>
            </a:r>
          </a:p>
        </p:txBody>
      </p:sp>
      <p:sp>
        <p:nvSpPr>
          <p:cNvPr id="3" name="Content Placeholder 2">
            <a:extLst>
              <a:ext uri="{FF2B5EF4-FFF2-40B4-BE49-F238E27FC236}">
                <a16:creationId xmlns:a16="http://schemas.microsoft.com/office/drawing/2014/main" id="{090A89ED-3958-4421-8C3C-FBCEBE0951A5}"/>
              </a:ext>
            </a:extLst>
          </p:cNvPr>
          <p:cNvSpPr txBox="1">
            <a:spLocks noGrp="1"/>
          </p:cNvSpPr>
          <p:nvPr>
            <p:ph idx="1"/>
          </p:nvPr>
        </p:nvSpPr>
        <p:spPr>
          <a:xfrm>
            <a:off x="159775" y="692696"/>
            <a:ext cx="11872450" cy="4968552"/>
          </a:xfrm>
        </p:spPr>
        <p:txBody>
          <a:bodyPr/>
          <a:lstStyle/>
          <a:p>
            <a:pPr lvl="0">
              <a:buFont typeface="Wingdings" pitchFamily="2"/>
              <a:buChar char="§"/>
            </a:pPr>
            <a:r>
              <a:rPr lang="en-GB" dirty="0"/>
              <a:t>In the view of the research process, </a:t>
            </a:r>
            <a:r>
              <a:rPr lang="en-GB" dirty="0">
                <a:solidFill>
                  <a:srgbClr val="FF0000"/>
                </a:solidFill>
              </a:rPr>
              <a:t>the management question </a:t>
            </a:r>
            <a:r>
              <a:rPr lang="en-GB" dirty="0"/>
              <a:t>– its origin, selection, statement, exploration, and refinement -  </a:t>
            </a:r>
            <a:r>
              <a:rPr lang="en-GB" dirty="0">
                <a:solidFill>
                  <a:srgbClr val="FF0000"/>
                </a:solidFill>
              </a:rPr>
              <a:t>is critical activity in sequence</a:t>
            </a:r>
            <a:r>
              <a:rPr lang="en-GB" dirty="0"/>
              <a:t>.</a:t>
            </a:r>
          </a:p>
          <a:p>
            <a:pPr lvl="0">
              <a:buFont typeface="Wingdings" pitchFamily="2"/>
              <a:buChar char="§"/>
            </a:pPr>
            <a:r>
              <a:rPr lang="en-GB" dirty="0"/>
              <a:t>A familiar quotation of Albert Einstein:</a:t>
            </a:r>
          </a:p>
          <a:p>
            <a:pPr marL="0" lvl="0" indent="0">
              <a:buNone/>
            </a:pPr>
            <a:r>
              <a:rPr lang="en-GB" dirty="0"/>
              <a:t>“</a:t>
            </a:r>
            <a:r>
              <a:rPr lang="en-GB" dirty="0">
                <a:solidFill>
                  <a:srgbClr val="FF0000"/>
                </a:solidFill>
              </a:rPr>
              <a:t>The formulation of a problem is far more essential than a solution, which may be merely a matter of mathematical or experimental skill. To raise new questions, new possibilities, to regard old problems from a new angle requires creative imagination and marks real advance in science</a:t>
            </a:r>
            <a:r>
              <a:rPr lang="en-GB" dirty="0"/>
              <a: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D46FE3-31B6-92C2-CDF3-4C0998EB3297}"/>
              </a:ext>
            </a:extLst>
          </p:cNvPr>
          <p:cNvSpPr txBox="1">
            <a:spLocks noGrp="1"/>
          </p:cNvSpPr>
          <p:nvPr>
            <p:ph type="title"/>
          </p:nvPr>
        </p:nvSpPr>
        <p:spPr/>
        <p:txBody>
          <a:bodyPr/>
          <a:lstStyle/>
          <a:p>
            <a:pPr lvl="0"/>
            <a:r>
              <a:rPr lang="en-GB"/>
              <a:t>The Research Process: Stages</a:t>
            </a:r>
          </a:p>
        </p:txBody>
      </p:sp>
      <p:sp>
        <p:nvSpPr>
          <p:cNvPr id="3" name="Content Placeholder 2">
            <a:extLst>
              <a:ext uri="{FF2B5EF4-FFF2-40B4-BE49-F238E27FC236}">
                <a16:creationId xmlns:a16="http://schemas.microsoft.com/office/drawing/2014/main" id="{51BDE08E-AF70-E72D-E764-27F309D7F1BC}"/>
              </a:ext>
            </a:extLst>
          </p:cNvPr>
          <p:cNvSpPr txBox="1">
            <a:spLocks noGrp="1"/>
          </p:cNvSpPr>
          <p:nvPr>
            <p:ph idx="1"/>
          </p:nvPr>
        </p:nvSpPr>
        <p:spPr/>
        <p:txBody>
          <a:bodyPr/>
          <a:lstStyle/>
          <a:p>
            <a:pPr marL="0" lvl="0" indent="0">
              <a:buNone/>
            </a:pPr>
            <a:r>
              <a:rPr lang="en-GB"/>
              <a:t>Stage 1: clarifying the research question</a:t>
            </a:r>
          </a:p>
          <a:p>
            <a:pPr marL="0" lvl="0" indent="0">
              <a:buNone/>
            </a:pPr>
            <a:r>
              <a:rPr lang="en-GB"/>
              <a:t>Stage 2: proposing research</a:t>
            </a:r>
          </a:p>
          <a:p>
            <a:pPr marL="0" lvl="0" indent="0">
              <a:buNone/>
            </a:pPr>
            <a:r>
              <a:rPr lang="en-GB"/>
              <a:t>Stage 3: designing the research project</a:t>
            </a:r>
          </a:p>
          <a:p>
            <a:pPr marL="0" lvl="0" indent="0">
              <a:buNone/>
            </a:pPr>
            <a:r>
              <a:rPr lang="en-GB"/>
              <a:t>Stage 4: data collection and preparation</a:t>
            </a:r>
          </a:p>
          <a:p>
            <a:pPr marL="0" lvl="0" indent="0">
              <a:buNone/>
            </a:pPr>
            <a:r>
              <a:rPr lang="en-GB"/>
              <a:t>Stage 5: data analysis and interpretation</a:t>
            </a:r>
          </a:p>
          <a:p>
            <a:pPr marL="0" lvl="0" indent="0">
              <a:buNone/>
            </a:pPr>
            <a:r>
              <a:rPr lang="en-GB"/>
              <a:t>Stage 6: reporting the results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16A95-BCED-01B0-1CEC-8E78865F2ED5}"/>
              </a:ext>
            </a:extLst>
          </p:cNvPr>
          <p:cNvSpPr txBox="1">
            <a:spLocks noGrp="1"/>
          </p:cNvSpPr>
          <p:nvPr>
            <p:ph type="title"/>
          </p:nvPr>
        </p:nvSpPr>
        <p:spPr/>
        <p:txBody>
          <a:bodyPr/>
          <a:lstStyle/>
          <a:p>
            <a:pPr lvl="0"/>
            <a:r>
              <a:rPr lang="en-GB"/>
              <a:t>Stage 1: clarifying the research question</a:t>
            </a:r>
            <a:br>
              <a:rPr lang="en-GB"/>
            </a:br>
            <a:endParaRPr lang="en-GB"/>
          </a:p>
        </p:txBody>
      </p:sp>
      <p:sp>
        <p:nvSpPr>
          <p:cNvPr id="3" name="Content Placeholder 2">
            <a:extLst>
              <a:ext uri="{FF2B5EF4-FFF2-40B4-BE49-F238E27FC236}">
                <a16:creationId xmlns:a16="http://schemas.microsoft.com/office/drawing/2014/main" id="{95CE5AFE-909B-0D99-B802-5B369672702C}"/>
              </a:ext>
            </a:extLst>
          </p:cNvPr>
          <p:cNvSpPr txBox="1">
            <a:spLocks noGrp="1"/>
          </p:cNvSpPr>
          <p:nvPr>
            <p:ph idx="1"/>
          </p:nvPr>
        </p:nvSpPr>
        <p:spPr>
          <a:xfrm>
            <a:off x="191344" y="1224116"/>
            <a:ext cx="11809312" cy="4579781"/>
          </a:xfrm>
        </p:spPr>
        <p:txBody>
          <a:bodyPr/>
          <a:lstStyle/>
          <a:p>
            <a:pPr lvl="0">
              <a:buFont typeface="Wingdings" panose="05000000000000000000" pitchFamily="2" charset="2"/>
              <a:buChar char="§"/>
            </a:pPr>
            <a:r>
              <a:rPr lang="en-GB" dirty="0"/>
              <a:t>A useful way to approach the research process is </a:t>
            </a:r>
            <a:r>
              <a:rPr lang="en-GB" dirty="0">
                <a:solidFill>
                  <a:srgbClr val="FF0000"/>
                </a:solidFill>
              </a:rPr>
              <a:t>to state the basic dilemma </a:t>
            </a:r>
            <a:r>
              <a:rPr lang="en-GB" dirty="0"/>
              <a:t>that prompts the research and then try to </a:t>
            </a:r>
            <a:r>
              <a:rPr lang="en-GB" dirty="0">
                <a:solidFill>
                  <a:srgbClr val="FF0000"/>
                </a:solidFill>
              </a:rPr>
              <a:t>develop other questions </a:t>
            </a:r>
            <a:r>
              <a:rPr lang="en-GB" dirty="0"/>
              <a:t>by progressively </a:t>
            </a:r>
            <a:r>
              <a:rPr lang="en-GB" dirty="0">
                <a:solidFill>
                  <a:srgbClr val="FF0000"/>
                </a:solidFill>
              </a:rPr>
              <a:t>breaking down the original question</a:t>
            </a:r>
            <a:r>
              <a:rPr lang="en-GB" dirty="0"/>
              <a:t> into more </a:t>
            </a:r>
            <a:r>
              <a:rPr lang="en-GB" dirty="0">
                <a:solidFill>
                  <a:srgbClr val="FF0000"/>
                </a:solidFill>
              </a:rPr>
              <a:t>specific ones</a:t>
            </a:r>
            <a:r>
              <a:rPr lang="en-GB" dirty="0"/>
              <a:t>.</a:t>
            </a:r>
          </a:p>
          <a:p>
            <a:pPr lvl="0">
              <a:buFont typeface="Wingdings" panose="05000000000000000000" pitchFamily="2" charset="2"/>
              <a:buChar char="§"/>
            </a:pPr>
            <a:r>
              <a:rPr lang="en-GB" dirty="0"/>
              <a:t>The process begins at the most general level with the management dilemma.</a:t>
            </a:r>
          </a:p>
          <a:p>
            <a:pPr marL="0" lvl="0" indent="0">
              <a:buNone/>
            </a:pP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D94B2-E0AB-77B4-ABA0-B97D30ED72F7}"/>
              </a:ext>
            </a:extLst>
          </p:cNvPr>
          <p:cNvSpPr txBox="1">
            <a:spLocks noGrp="1"/>
          </p:cNvSpPr>
          <p:nvPr>
            <p:ph type="title"/>
          </p:nvPr>
        </p:nvSpPr>
        <p:spPr/>
        <p:txBody>
          <a:bodyPr/>
          <a:lstStyle/>
          <a:p>
            <a:pPr lvl="0"/>
            <a:r>
              <a:rPr lang="en-GB"/>
              <a:t>Stage 1: clarifying the research question</a:t>
            </a:r>
            <a:br>
              <a:rPr lang="en-GB"/>
            </a:br>
            <a:endParaRPr lang="en-GB"/>
          </a:p>
        </p:txBody>
      </p:sp>
      <p:sp>
        <p:nvSpPr>
          <p:cNvPr id="3" name="Content Placeholder 2">
            <a:extLst>
              <a:ext uri="{FF2B5EF4-FFF2-40B4-BE49-F238E27FC236}">
                <a16:creationId xmlns:a16="http://schemas.microsoft.com/office/drawing/2014/main" id="{0B938613-80A9-544F-12C4-EBB18269B2B5}"/>
              </a:ext>
            </a:extLst>
          </p:cNvPr>
          <p:cNvSpPr txBox="1">
            <a:spLocks noGrp="1"/>
          </p:cNvSpPr>
          <p:nvPr>
            <p:ph idx="1"/>
          </p:nvPr>
        </p:nvSpPr>
        <p:spPr>
          <a:xfrm>
            <a:off x="168883" y="1052736"/>
            <a:ext cx="11854233" cy="4579781"/>
          </a:xfrm>
        </p:spPr>
        <p:txBody>
          <a:bodyPr/>
          <a:lstStyle/>
          <a:p>
            <a:pPr marL="0" lvl="0" indent="0">
              <a:lnSpc>
                <a:spcPct val="80000"/>
              </a:lnSpc>
              <a:buNone/>
            </a:pPr>
            <a:r>
              <a:rPr lang="en-GB" sz="2800" dirty="0"/>
              <a:t>A symptom of an actual problem could include:</a:t>
            </a:r>
          </a:p>
          <a:p>
            <a:pPr lvl="0">
              <a:lnSpc>
                <a:spcPct val="80000"/>
              </a:lnSpc>
              <a:buFont typeface="Wingdings" pitchFamily="2"/>
              <a:buChar char="§"/>
            </a:pPr>
            <a:r>
              <a:rPr lang="en-GB" sz="2800" dirty="0"/>
              <a:t>Rising costs.</a:t>
            </a:r>
          </a:p>
          <a:p>
            <a:pPr lvl="0">
              <a:lnSpc>
                <a:spcPct val="80000"/>
              </a:lnSpc>
              <a:buFont typeface="Wingdings" pitchFamily="2"/>
              <a:buChar char="§"/>
            </a:pPr>
            <a:r>
              <a:rPr lang="en-GB" sz="2800" dirty="0"/>
              <a:t>The discovery of an expensive chemical compound that would increase the efficacy of a drug</a:t>
            </a:r>
          </a:p>
          <a:p>
            <a:pPr lvl="0">
              <a:lnSpc>
                <a:spcPct val="80000"/>
              </a:lnSpc>
              <a:buFont typeface="Wingdings" pitchFamily="2"/>
              <a:buChar char="§"/>
            </a:pPr>
            <a:r>
              <a:rPr lang="en-GB" sz="2800" dirty="0"/>
              <a:t>Increasing tenant move-outs from an apartment complex</a:t>
            </a:r>
          </a:p>
          <a:p>
            <a:pPr lvl="0">
              <a:lnSpc>
                <a:spcPct val="80000"/>
              </a:lnSpc>
              <a:buFont typeface="Wingdings" pitchFamily="2"/>
              <a:buChar char="§"/>
            </a:pPr>
            <a:r>
              <a:rPr lang="en-GB" sz="2800" dirty="0"/>
              <a:t>Declining sales</a:t>
            </a:r>
          </a:p>
          <a:p>
            <a:pPr lvl="0">
              <a:lnSpc>
                <a:spcPct val="80000"/>
              </a:lnSpc>
              <a:buFont typeface="Wingdings" pitchFamily="2"/>
              <a:buChar char="§"/>
            </a:pPr>
            <a:r>
              <a:rPr lang="en-GB" sz="2800" dirty="0"/>
              <a:t>Increasing employee turnover in a restaurant</a:t>
            </a:r>
          </a:p>
          <a:p>
            <a:pPr lvl="0">
              <a:lnSpc>
                <a:spcPct val="80000"/>
              </a:lnSpc>
              <a:buFont typeface="Wingdings" pitchFamily="2"/>
              <a:buChar char="§"/>
            </a:pPr>
            <a:r>
              <a:rPr lang="en-GB" sz="2800" dirty="0"/>
              <a:t>A larger number of product defects during the manufacture of an automobile</a:t>
            </a:r>
          </a:p>
          <a:p>
            <a:pPr lvl="0">
              <a:lnSpc>
                <a:spcPct val="80000"/>
              </a:lnSpc>
              <a:buFont typeface="Wingdings" pitchFamily="2"/>
              <a:buChar char="§"/>
            </a:pPr>
            <a:r>
              <a:rPr lang="en-GB" sz="2800" dirty="0"/>
              <a:t>Increasing number of letters or emails and phone complaints about post-purchase service</a:t>
            </a:r>
          </a:p>
          <a:p>
            <a:pPr marL="0" lvl="0" indent="0">
              <a:lnSpc>
                <a:spcPct val="80000"/>
              </a:lnSpc>
              <a:buNone/>
            </a:pP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20577-0860-8B67-59F7-9D99A7A996C8}"/>
              </a:ext>
            </a:extLst>
          </p:cNvPr>
          <p:cNvSpPr txBox="1">
            <a:spLocks noGrp="1"/>
          </p:cNvSpPr>
          <p:nvPr>
            <p:ph type="title"/>
          </p:nvPr>
        </p:nvSpPr>
        <p:spPr>
          <a:xfrm>
            <a:off x="723903" y="235970"/>
            <a:ext cx="10629900" cy="936519"/>
          </a:xfrm>
        </p:spPr>
        <p:txBody>
          <a:bodyPr/>
          <a:lstStyle/>
          <a:p>
            <a:pPr lvl="0"/>
            <a:r>
              <a:rPr lang="en-GB" sz="4000"/>
              <a:t>Stage 1: clarifying the research question</a:t>
            </a:r>
            <a:br>
              <a:rPr lang="en-GB" sz="4000"/>
            </a:br>
            <a:endParaRPr lang="en-GB" sz="4000"/>
          </a:p>
        </p:txBody>
      </p:sp>
      <p:sp>
        <p:nvSpPr>
          <p:cNvPr id="3" name="Content Placeholder 2">
            <a:extLst>
              <a:ext uri="{FF2B5EF4-FFF2-40B4-BE49-F238E27FC236}">
                <a16:creationId xmlns:a16="http://schemas.microsoft.com/office/drawing/2014/main" id="{F1B912E9-0BCD-406F-4B7F-AAFA2A00715E}"/>
              </a:ext>
            </a:extLst>
          </p:cNvPr>
          <p:cNvSpPr txBox="1">
            <a:spLocks noGrp="1"/>
          </p:cNvSpPr>
          <p:nvPr>
            <p:ph idx="1"/>
          </p:nvPr>
        </p:nvSpPr>
        <p:spPr>
          <a:xfrm>
            <a:off x="723903" y="1139104"/>
            <a:ext cx="10629900" cy="4579781"/>
          </a:xfrm>
        </p:spPr>
        <p:txBody>
          <a:bodyPr/>
          <a:lstStyle/>
          <a:p>
            <a:pPr lvl="0">
              <a:lnSpc>
                <a:spcPct val="80000"/>
              </a:lnSpc>
              <a:buFont typeface="Wingdings" pitchFamily="2"/>
              <a:buChar char="§"/>
            </a:pPr>
            <a:r>
              <a:rPr lang="en-GB" sz="2600" dirty="0"/>
              <a:t>The </a:t>
            </a:r>
            <a:r>
              <a:rPr lang="en-GB" sz="2600" dirty="0">
                <a:solidFill>
                  <a:srgbClr val="FF0000"/>
                </a:solidFill>
              </a:rPr>
              <a:t>management dilemma </a:t>
            </a:r>
            <a:r>
              <a:rPr lang="en-GB" sz="2600" dirty="0"/>
              <a:t>can also arise from early signs of an opportunity or evidence suggesting that a trend, like the rising interest in hybrid cars, might become more permanent. For example, this could be indicated by an increasing number of news reports and articles about hybrid cars over time.</a:t>
            </a:r>
          </a:p>
          <a:p>
            <a:pPr lvl="0">
              <a:lnSpc>
                <a:spcPct val="80000"/>
              </a:lnSpc>
              <a:buFont typeface="Wingdings" pitchFamily="2"/>
              <a:buChar char="§"/>
            </a:pPr>
            <a:r>
              <a:rPr lang="en-GB" sz="2600" dirty="0">
                <a:solidFill>
                  <a:srgbClr val="FF0000"/>
                </a:solidFill>
              </a:rPr>
              <a:t>Identifying dilemmas</a:t>
            </a:r>
            <a:r>
              <a:rPr lang="en-GB" sz="2600" dirty="0"/>
              <a:t> is rarely difficult (unless the organisation fails to track its performance factors – like sales, profits, employee turnover, manufacturing output and defects, on-time deliveries, customer satisfaction, etc.) </a:t>
            </a:r>
          </a:p>
          <a:p>
            <a:pPr lvl="0">
              <a:lnSpc>
                <a:spcPct val="80000"/>
              </a:lnSpc>
              <a:buFont typeface="Wingdings" pitchFamily="2"/>
              <a:buChar char="§"/>
            </a:pPr>
            <a:r>
              <a:rPr lang="en-GB" sz="2600" dirty="0"/>
              <a:t>However, </a:t>
            </a:r>
            <a:r>
              <a:rPr lang="en-GB" sz="2600" dirty="0">
                <a:solidFill>
                  <a:srgbClr val="FF0000"/>
                </a:solidFill>
              </a:rPr>
              <a:t>choosing one dilemma </a:t>
            </a:r>
            <a:r>
              <a:rPr lang="en-GB" sz="2600" dirty="0"/>
              <a:t>on which to focus may be difficult. –choosing incorrectly will direct valuable resources (time, manpower, money and equipment) on a path that may not provide critical decision-making information (the purpose of good research).</a:t>
            </a:r>
          </a:p>
          <a:p>
            <a:pPr marL="0" lvl="0" indent="0">
              <a:lnSpc>
                <a:spcPct val="80000"/>
              </a:lnSpc>
              <a:buNone/>
            </a:pPr>
            <a:endParaRPr lang="en-GB" sz="26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57777-1A4D-47CF-65FB-4243654E61E7}"/>
              </a:ext>
            </a:extLst>
          </p:cNvPr>
          <p:cNvSpPr txBox="1">
            <a:spLocks noGrp="1"/>
          </p:cNvSpPr>
          <p:nvPr>
            <p:ph type="title"/>
          </p:nvPr>
        </p:nvSpPr>
        <p:spPr>
          <a:xfrm>
            <a:off x="309716" y="365129"/>
            <a:ext cx="11882280" cy="1325559"/>
          </a:xfrm>
        </p:spPr>
        <p:txBody>
          <a:bodyPr anchorCtr="1"/>
          <a:lstStyle/>
          <a:p>
            <a:pPr lvl="0" algn="ctr"/>
            <a:r>
              <a:rPr lang="en-GB" sz="4000">
                <a:solidFill>
                  <a:srgbClr val="FF0000"/>
                </a:solidFill>
                <a:latin typeface="Calibri"/>
              </a:rPr>
              <a:t>Over to you – in groups of 3 or 4 students </a:t>
            </a:r>
            <a:br>
              <a:rPr lang="en-GB" sz="4000">
                <a:solidFill>
                  <a:srgbClr val="FF0000"/>
                </a:solidFill>
                <a:latin typeface="Calibri"/>
              </a:rPr>
            </a:br>
            <a:r>
              <a:rPr lang="en-GB" sz="4000">
                <a:solidFill>
                  <a:srgbClr val="FF0000"/>
                </a:solidFill>
                <a:latin typeface="Calibri"/>
              </a:rPr>
              <a:t>(15 mins)</a:t>
            </a:r>
          </a:p>
        </p:txBody>
      </p:sp>
      <p:sp>
        <p:nvSpPr>
          <p:cNvPr id="3" name="Content Placeholder 2">
            <a:extLst>
              <a:ext uri="{FF2B5EF4-FFF2-40B4-BE49-F238E27FC236}">
                <a16:creationId xmlns:a16="http://schemas.microsoft.com/office/drawing/2014/main" id="{11D1A132-5E7B-F626-BE34-D2BF4603653F}"/>
              </a:ext>
            </a:extLst>
          </p:cNvPr>
          <p:cNvSpPr txBox="1">
            <a:spLocks noGrp="1"/>
          </p:cNvSpPr>
          <p:nvPr>
            <p:ph idx="1"/>
          </p:nvPr>
        </p:nvSpPr>
        <p:spPr>
          <a:xfrm>
            <a:off x="307258" y="2095368"/>
            <a:ext cx="11577483" cy="3212953"/>
          </a:xfrm>
        </p:spPr>
        <p:txBody>
          <a:bodyPr/>
          <a:lstStyle/>
          <a:p>
            <a:pPr lvl="0">
              <a:buFont typeface="Wingdings" panose="05000000000000000000" pitchFamily="2" charset="2"/>
              <a:buChar char="§"/>
            </a:pPr>
            <a:r>
              <a:rPr lang="en-GB" dirty="0"/>
              <a:t>Some questions are answerable by research and others are not. </a:t>
            </a:r>
          </a:p>
          <a:p>
            <a:pPr lvl="0">
              <a:buFont typeface="Wingdings" panose="05000000000000000000" pitchFamily="2" charset="2"/>
              <a:buChar char="§"/>
            </a:pPr>
            <a:r>
              <a:rPr lang="en-GB" dirty="0"/>
              <a:t>Using some management problems of your choosing, distinguish between them and share your findings with the rest of your classmates.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396C6-91B4-729F-C049-25FF17B79167}"/>
              </a:ext>
            </a:extLst>
          </p:cNvPr>
          <p:cNvSpPr txBox="1">
            <a:spLocks noGrp="1"/>
          </p:cNvSpPr>
          <p:nvPr>
            <p:ph type="title"/>
          </p:nvPr>
        </p:nvSpPr>
        <p:spPr>
          <a:xfrm>
            <a:off x="263352" y="548680"/>
            <a:ext cx="4173797" cy="1386349"/>
          </a:xfrm>
        </p:spPr>
        <p:txBody>
          <a:bodyPr/>
          <a:lstStyle/>
          <a:p>
            <a:pPr lvl="0"/>
            <a:r>
              <a:rPr lang="en-GB" sz="4000" dirty="0"/>
              <a:t>Stage 2: proposing </a:t>
            </a:r>
            <a:br>
              <a:rPr lang="en-GB" sz="4000" dirty="0"/>
            </a:br>
            <a:r>
              <a:rPr lang="en-GB" sz="4000" dirty="0"/>
              <a:t>research</a:t>
            </a:r>
            <a:br>
              <a:rPr lang="en-GB" sz="4000" dirty="0"/>
            </a:br>
            <a:endParaRPr lang="en-GB" sz="4000" dirty="0"/>
          </a:p>
        </p:txBody>
      </p:sp>
      <p:pic>
        <p:nvPicPr>
          <p:cNvPr id="3" name="Picture 6">
            <a:extLst>
              <a:ext uri="{FF2B5EF4-FFF2-40B4-BE49-F238E27FC236}">
                <a16:creationId xmlns:a16="http://schemas.microsoft.com/office/drawing/2014/main" id="{EE0EE403-1218-5CD3-441D-DFA19E0F0B49}"/>
              </a:ext>
            </a:extLst>
          </p:cNvPr>
          <p:cNvPicPr>
            <a:picLocks noChangeAspect="1"/>
          </p:cNvPicPr>
          <p:nvPr/>
        </p:nvPicPr>
        <p:blipFill>
          <a:blip r:embed="rId2"/>
          <a:stretch>
            <a:fillRect/>
          </a:stretch>
        </p:blipFill>
        <p:spPr>
          <a:xfrm>
            <a:off x="4583833" y="-89942"/>
            <a:ext cx="7628187" cy="6947941"/>
          </a:xfrm>
          <a:prstGeom prst="rect">
            <a:avLst/>
          </a:prstGeom>
          <a:blipFill>
            <a:blip r:embed="rId3"/>
            <a:tile tx="0" ty="0" sx="100000" sy="100000" flip="none" algn="tl"/>
          </a:blipFill>
          <a:ln cap="flat">
            <a:noFill/>
          </a:ln>
        </p:spPr>
      </p:pic>
      <p:sp>
        <p:nvSpPr>
          <p:cNvPr id="4" name="TextBox 7">
            <a:extLst>
              <a:ext uri="{FF2B5EF4-FFF2-40B4-BE49-F238E27FC236}">
                <a16:creationId xmlns:a16="http://schemas.microsoft.com/office/drawing/2014/main" id="{3370834F-B2FC-DF8B-FE57-07F1D7D1BD7B}"/>
              </a:ext>
            </a:extLst>
          </p:cNvPr>
          <p:cNvSpPr txBox="1"/>
          <p:nvPr/>
        </p:nvSpPr>
        <p:spPr>
          <a:xfrm>
            <a:off x="263353" y="2348880"/>
            <a:ext cx="4320480" cy="2246769"/>
          </a:xfrm>
          <a:prstGeom prst="rect">
            <a:avLst/>
          </a:prstGeom>
          <a:noFill/>
          <a:ln cap="flat">
            <a:noFill/>
          </a:ln>
        </p:spPr>
        <p:txBody>
          <a:bodyPr vert="horz" wrap="square" lIns="91440" tIns="45720" rIns="91440" bIns="45720" anchor="t" anchorCtr="0" compatLnSpc="1">
            <a:spAutoFit/>
          </a:bodyPr>
          <a:lstStyle/>
          <a:p>
            <a:pPr marL="457200" marR="0" lvl="0" indent="-457200" algn="l"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dirty="0">
                <a:solidFill>
                  <a:srgbClr val="000000"/>
                </a:solidFill>
                <a:uFillTx/>
                <a:latin typeface="Calibri"/>
              </a:rPr>
              <a:t>Resource Allocation and Budgets</a:t>
            </a:r>
          </a:p>
          <a:p>
            <a:pPr marL="457200" marR="0" lvl="0" indent="-457200" algn="l"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dirty="0">
                <a:solidFill>
                  <a:srgbClr val="000000"/>
                </a:solidFill>
                <a:uFillTx/>
                <a:latin typeface="Calibri"/>
              </a:rPr>
              <a:t>Valuing Research Information</a:t>
            </a:r>
          </a:p>
          <a:p>
            <a:pPr marL="457200" marR="0" lvl="0" indent="-457200" algn="l"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dirty="0">
                <a:solidFill>
                  <a:srgbClr val="000000"/>
                </a:solidFill>
                <a:uFillTx/>
                <a:latin typeface="Calibri"/>
              </a:rPr>
              <a:t>The research Proposal</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115F5-C91A-4A83-5B02-4B3DF4264C6E}"/>
              </a:ext>
            </a:extLst>
          </p:cNvPr>
          <p:cNvSpPr txBox="1">
            <a:spLocks noGrp="1"/>
          </p:cNvSpPr>
          <p:nvPr>
            <p:ph type="title"/>
          </p:nvPr>
        </p:nvSpPr>
        <p:spPr>
          <a:xfrm>
            <a:off x="723903" y="365129"/>
            <a:ext cx="10629900" cy="688972"/>
          </a:xfrm>
        </p:spPr>
        <p:txBody>
          <a:bodyPr/>
          <a:lstStyle/>
          <a:p>
            <a:pPr lvl="0"/>
            <a:r>
              <a:rPr lang="en-GB" sz="4000"/>
              <a:t>Stage 2: Proposing Research</a:t>
            </a:r>
          </a:p>
        </p:txBody>
      </p:sp>
      <p:sp>
        <p:nvSpPr>
          <p:cNvPr id="3" name="Content Placeholder 2">
            <a:extLst>
              <a:ext uri="{FF2B5EF4-FFF2-40B4-BE49-F238E27FC236}">
                <a16:creationId xmlns:a16="http://schemas.microsoft.com/office/drawing/2014/main" id="{A10C73CF-28CB-A2AA-695A-64056DE414C6}"/>
              </a:ext>
            </a:extLst>
          </p:cNvPr>
          <p:cNvSpPr txBox="1">
            <a:spLocks noGrp="1"/>
          </p:cNvSpPr>
          <p:nvPr>
            <p:ph idx="1"/>
          </p:nvPr>
        </p:nvSpPr>
        <p:spPr>
          <a:xfrm>
            <a:off x="605908" y="1309428"/>
            <a:ext cx="10629900" cy="4351819"/>
          </a:xfrm>
        </p:spPr>
        <p:txBody>
          <a:bodyPr/>
          <a:lstStyle/>
          <a:p>
            <a:pPr lvl="0">
              <a:lnSpc>
                <a:spcPct val="70000"/>
              </a:lnSpc>
              <a:buFont typeface="Wingdings" pitchFamily="2"/>
              <a:buChar char="§"/>
            </a:pPr>
            <a:r>
              <a:rPr lang="en-GB" sz="2600" dirty="0">
                <a:solidFill>
                  <a:srgbClr val="FF0000"/>
                </a:solidFill>
              </a:rPr>
              <a:t>Resource Allocation and Budgets</a:t>
            </a:r>
          </a:p>
          <a:p>
            <a:pPr lvl="0">
              <a:lnSpc>
                <a:spcPct val="70000"/>
              </a:lnSpc>
              <a:buFont typeface="Wingdings" panose="05000000000000000000" pitchFamily="2" charset="2"/>
              <a:buChar char="Ø"/>
            </a:pPr>
            <a:r>
              <a:rPr lang="en-GB" sz="2600" dirty="0"/>
              <a:t>Without budgetary approval, many research efforts are terminated for lack of resources.</a:t>
            </a:r>
          </a:p>
          <a:p>
            <a:pPr lvl="0">
              <a:lnSpc>
                <a:spcPct val="70000"/>
              </a:lnSpc>
              <a:buFont typeface="Wingdings" panose="05000000000000000000" pitchFamily="2" charset="2"/>
              <a:buChar char="Ø"/>
            </a:pPr>
            <a:r>
              <a:rPr lang="en-GB" sz="2600" dirty="0"/>
              <a:t>Three types of budgets in organisations:</a:t>
            </a:r>
          </a:p>
          <a:p>
            <a:pPr lvl="1">
              <a:lnSpc>
                <a:spcPct val="70000"/>
              </a:lnSpc>
              <a:buFont typeface="Courier New" pitchFamily="49"/>
              <a:buChar char="o"/>
            </a:pPr>
            <a:r>
              <a:rPr lang="en-GB" sz="2200" i="1" dirty="0">
                <a:solidFill>
                  <a:srgbClr val="FF0000"/>
                </a:solidFill>
              </a:rPr>
              <a:t>Rule-of-thumb budgeting </a:t>
            </a:r>
            <a:r>
              <a:rPr lang="en-GB" sz="2200" dirty="0"/>
              <a:t>– involves taking a fixed percentage of some criterion. For example, a percentage of the prior year’s sales revenues may be the basis for determining the marketing research budget for a manufacturer.</a:t>
            </a:r>
          </a:p>
          <a:p>
            <a:pPr lvl="1">
              <a:lnSpc>
                <a:spcPct val="70000"/>
              </a:lnSpc>
              <a:buFont typeface="Courier New" pitchFamily="49"/>
              <a:buChar char="o"/>
            </a:pPr>
            <a:r>
              <a:rPr lang="en-GB" sz="2200" i="1" dirty="0">
                <a:solidFill>
                  <a:srgbClr val="FF0000"/>
                </a:solidFill>
              </a:rPr>
              <a:t>Department or functional area budgeting </a:t>
            </a:r>
            <a:r>
              <a:rPr lang="en-GB" sz="2200" dirty="0"/>
              <a:t>allocates a portion of total expenditures in the unit to research activities (Research &amp; Development department). </a:t>
            </a:r>
          </a:p>
          <a:p>
            <a:pPr lvl="1">
              <a:lnSpc>
                <a:spcPct val="70000"/>
              </a:lnSpc>
              <a:buFont typeface="Courier New" pitchFamily="49"/>
              <a:buChar char="o"/>
            </a:pPr>
            <a:r>
              <a:rPr lang="en-GB" sz="2200" i="1" dirty="0">
                <a:solidFill>
                  <a:srgbClr val="FF0000"/>
                </a:solidFill>
              </a:rPr>
              <a:t>Task budgeting </a:t>
            </a:r>
            <a:r>
              <a:rPr lang="en-GB" sz="2200" dirty="0"/>
              <a:t>selects specific research projects to support on ad hoc basis. This type is the least proactive but does permit definitive cost-benefit analysis.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94D8D-A26B-0BDE-2B7C-9852E11D9506}"/>
              </a:ext>
            </a:extLst>
          </p:cNvPr>
          <p:cNvSpPr txBox="1">
            <a:spLocks noGrp="1"/>
          </p:cNvSpPr>
          <p:nvPr>
            <p:ph type="title"/>
          </p:nvPr>
        </p:nvSpPr>
        <p:spPr>
          <a:xfrm>
            <a:off x="723903" y="165616"/>
            <a:ext cx="10629900" cy="888485"/>
          </a:xfrm>
        </p:spPr>
        <p:txBody>
          <a:bodyPr/>
          <a:lstStyle/>
          <a:p>
            <a:pPr lvl="0"/>
            <a:r>
              <a:rPr lang="en-GB" sz="4000"/>
              <a:t>Stage 2: Proposing Research</a:t>
            </a:r>
            <a:br>
              <a:rPr lang="en-GB" sz="4000"/>
            </a:br>
            <a:endParaRPr lang="en-GB" sz="4000"/>
          </a:p>
        </p:txBody>
      </p:sp>
      <p:sp>
        <p:nvSpPr>
          <p:cNvPr id="3" name="Content Placeholder 2">
            <a:extLst>
              <a:ext uri="{FF2B5EF4-FFF2-40B4-BE49-F238E27FC236}">
                <a16:creationId xmlns:a16="http://schemas.microsoft.com/office/drawing/2014/main" id="{11D3DE94-5719-DF8C-D5BE-7534BB4769C8}"/>
              </a:ext>
            </a:extLst>
          </p:cNvPr>
          <p:cNvSpPr txBox="1">
            <a:spLocks noGrp="1"/>
          </p:cNvSpPr>
          <p:nvPr>
            <p:ph idx="1"/>
          </p:nvPr>
        </p:nvSpPr>
        <p:spPr>
          <a:xfrm>
            <a:off x="487923" y="1080418"/>
            <a:ext cx="10629900" cy="3978270"/>
          </a:xfrm>
        </p:spPr>
        <p:txBody>
          <a:bodyPr/>
          <a:lstStyle/>
          <a:p>
            <a:pPr marL="0" lvl="0" indent="0">
              <a:lnSpc>
                <a:spcPct val="80000"/>
              </a:lnSpc>
              <a:buNone/>
            </a:pPr>
            <a:r>
              <a:rPr lang="en-GB" sz="2600" dirty="0">
                <a:solidFill>
                  <a:srgbClr val="FF0000"/>
                </a:solidFill>
              </a:rPr>
              <a:t>Valuing Research Information</a:t>
            </a:r>
          </a:p>
          <a:p>
            <a:pPr lvl="0">
              <a:lnSpc>
                <a:spcPct val="80000"/>
              </a:lnSpc>
              <a:buFont typeface="Wingdings" panose="05000000000000000000" pitchFamily="2" charset="2"/>
              <a:buChar char="Ø"/>
            </a:pPr>
            <a:r>
              <a:rPr lang="en-GB" sz="2600" dirty="0"/>
              <a:t>An appropriate research study should help managers </a:t>
            </a:r>
            <a:r>
              <a:rPr lang="en-GB" sz="2600" dirty="0">
                <a:solidFill>
                  <a:srgbClr val="FF0000"/>
                </a:solidFill>
              </a:rPr>
              <a:t>avoid losses and increases sales or profits</a:t>
            </a:r>
            <a:r>
              <a:rPr lang="en-GB" sz="2600" dirty="0"/>
              <a:t>; otherwise, research can be wasteful.</a:t>
            </a:r>
          </a:p>
          <a:p>
            <a:pPr lvl="0">
              <a:lnSpc>
                <a:spcPct val="80000"/>
              </a:lnSpc>
              <a:buFont typeface="Wingdings" panose="05000000000000000000" pitchFamily="2" charset="2"/>
              <a:buChar char="Ø"/>
            </a:pPr>
            <a:r>
              <a:rPr lang="en-GB" sz="2600" dirty="0"/>
              <a:t>Conceptual, the value of applied research is not difficult to determine.</a:t>
            </a:r>
          </a:p>
          <a:p>
            <a:pPr lvl="0">
              <a:lnSpc>
                <a:spcPct val="80000"/>
              </a:lnSpc>
              <a:buFont typeface="Wingdings" panose="05000000000000000000" pitchFamily="2" charset="2"/>
              <a:buChar char="Ø"/>
            </a:pPr>
            <a:r>
              <a:rPr lang="en-GB" sz="2600" dirty="0"/>
              <a:t>In a business situation, the research should produce </a:t>
            </a:r>
            <a:r>
              <a:rPr lang="en-GB" sz="2600" dirty="0">
                <a:solidFill>
                  <a:srgbClr val="FF0000"/>
                </a:solidFill>
              </a:rPr>
              <a:t>added revenues or reduce expenses</a:t>
            </a:r>
            <a:r>
              <a:rPr lang="en-GB" sz="2600" dirty="0"/>
              <a:t> in much the same way as any other investment of resources.</a:t>
            </a:r>
          </a:p>
          <a:p>
            <a:pPr lvl="0">
              <a:lnSpc>
                <a:spcPct val="80000"/>
              </a:lnSpc>
              <a:buFont typeface="Wingdings" panose="05000000000000000000" pitchFamily="2" charset="2"/>
              <a:buChar char="Ø"/>
            </a:pPr>
            <a:r>
              <a:rPr lang="en-GB" sz="2600" dirty="0"/>
              <a:t>The value of research information may be judged in terms of “</a:t>
            </a:r>
            <a:r>
              <a:rPr lang="en-GB" sz="2600" dirty="0">
                <a:solidFill>
                  <a:srgbClr val="FF0000"/>
                </a:solidFill>
              </a:rPr>
              <a:t>difference between the result of decisions made with the information and the result that would be made without it</a:t>
            </a:r>
            <a:r>
              <a:rPr lang="en-GB" sz="2600" dirty="0"/>
              <a:t>.”</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31FFF-471C-97E1-8839-0611897CE9E7}"/>
              </a:ext>
            </a:extLst>
          </p:cNvPr>
          <p:cNvSpPr txBox="1">
            <a:spLocks noGrp="1"/>
          </p:cNvSpPr>
          <p:nvPr>
            <p:ph type="title"/>
          </p:nvPr>
        </p:nvSpPr>
        <p:spPr>
          <a:xfrm>
            <a:off x="723903" y="165616"/>
            <a:ext cx="10629900" cy="888485"/>
          </a:xfrm>
        </p:spPr>
        <p:txBody>
          <a:bodyPr/>
          <a:lstStyle/>
          <a:p>
            <a:pPr lvl="0"/>
            <a:r>
              <a:rPr lang="en-GB" sz="4000"/>
              <a:t>Stage 2: Proposing Research</a:t>
            </a:r>
            <a:br>
              <a:rPr lang="en-GB" sz="4000"/>
            </a:br>
            <a:endParaRPr lang="en-GB" sz="4000"/>
          </a:p>
        </p:txBody>
      </p:sp>
      <p:sp>
        <p:nvSpPr>
          <p:cNvPr id="3" name="Content Placeholder 2">
            <a:extLst>
              <a:ext uri="{FF2B5EF4-FFF2-40B4-BE49-F238E27FC236}">
                <a16:creationId xmlns:a16="http://schemas.microsoft.com/office/drawing/2014/main" id="{6F941718-3BF4-8D3A-760C-A2E5642CFD01}"/>
              </a:ext>
            </a:extLst>
          </p:cNvPr>
          <p:cNvSpPr txBox="1">
            <a:spLocks noGrp="1"/>
          </p:cNvSpPr>
          <p:nvPr>
            <p:ph idx="1"/>
          </p:nvPr>
        </p:nvSpPr>
        <p:spPr>
          <a:xfrm>
            <a:off x="1902546" y="1054102"/>
            <a:ext cx="5476570" cy="3978270"/>
          </a:xfrm>
        </p:spPr>
        <p:txBody>
          <a:bodyPr/>
          <a:lstStyle/>
          <a:p>
            <a:pPr marL="0" lvl="0" indent="0">
              <a:buNone/>
            </a:pPr>
            <a:r>
              <a:rPr lang="en-GB" sz="3200"/>
              <a:t>Evaluation Methods</a:t>
            </a:r>
            <a:r>
              <a:rPr lang="en-GB"/>
              <a:t>:</a:t>
            </a:r>
          </a:p>
          <a:p>
            <a:pPr lvl="0">
              <a:buFont typeface="Wingdings" pitchFamily="2"/>
              <a:buChar char="§"/>
            </a:pPr>
            <a:r>
              <a:rPr lang="en-GB">
                <a:solidFill>
                  <a:srgbClr val="FF0000"/>
                </a:solidFill>
              </a:rPr>
              <a:t>Ex Post Facto Evaluation</a:t>
            </a:r>
          </a:p>
          <a:p>
            <a:pPr lvl="0">
              <a:buFont typeface="Wingdings" pitchFamily="2"/>
              <a:buChar char="§"/>
            </a:pPr>
            <a:r>
              <a:rPr lang="en-GB">
                <a:solidFill>
                  <a:srgbClr val="FF0000"/>
                </a:solidFill>
              </a:rPr>
              <a:t>Prior or Interim Evaluation</a:t>
            </a:r>
          </a:p>
          <a:p>
            <a:pPr lvl="0">
              <a:buFont typeface="Wingdings" pitchFamily="2"/>
              <a:buChar char="§"/>
            </a:pPr>
            <a:r>
              <a:rPr lang="en-GB">
                <a:solidFill>
                  <a:srgbClr val="FF0000"/>
                </a:solidFill>
              </a:rPr>
              <a:t>Option Analysis</a:t>
            </a:r>
          </a:p>
          <a:p>
            <a:pPr lvl="0">
              <a:buFont typeface="Wingdings" pitchFamily="2"/>
              <a:buChar char="§"/>
            </a:pPr>
            <a:r>
              <a:rPr lang="en-GB">
                <a:solidFill>
                  <a:srgbClr val="FF0000"/>
                </a:solidFill>
              </a:rPr>
              <a:t>Decision Theory</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08317-F27C-8D1F-676F-D6E0AEFF9A8E}"/>
              </a:ext>
            </a:extLst>
          </p:cNvPr>
          <p:cNvSpPr txBox="1">
            <a:spLocks noGrp="1"/>
          </p:cNvSpPr>
          <p:nvPr>
            <p:ph type="title"/>
          </p:nvPr>
        </p:nvSpPr>
        <p:spPr>
          <a:xfrm>
            <a:off x="458425" y="25914"/>
            <a:ext cx="10629900" cy="519781"/>
          </a:xfrm>
        </p:spPr>
        <p:txBody>
          <a:bodyPr/>
          <a:lstStyle/>
          <a:p>
            <a:pPr lvl="0"/>
            <a:br>
              <a:rPr lang="en-GB" sz="4000"/>
            </a:br>
            <a:r>
              <a:rPr lang="en-GB" sz="4000">
                <a:latin typeface="Calibri"/>
              </a:rPr>
              <a:t>Ex Post Facto Evaluation (after-the-fact event)</a:t>
            </a:r>
            <a:endParaRPr lang="en-GB" sz="4000"/>
          </a:p>
        </p:txBody>
      </p:sp>
      <p:sp>
        <p:nvSpPr>
          <p:cNvPr id="3" name="Content Placeholder 2">
            <a:extLst>
              <a:ext uri="{FF2B5EF4-FFF2-40B4-BE49-F238E27FC236}">
                <a16:creationId xmlns:a16="http://schemas.microsoft.com/office/drawing/2014/main" id="{58004F48-470A-9476-CB98-54DB476F134F}"/>
              </a:ext>
            </a:extLst>
          </p:cNvPr>
          <p:cNvSpPr txBox="1">
            <a:spLocks noGrp="1"/>
          </p:cNvSpPr>
          <p:nvPr>
            <p:ph idx="1"/>
          </p:nvPr>
        </p:nvSpPr>
        <p:spPr>
          <a:xfrm>
            <a:off x="189884" y="999000"/>
            <a:ext cx="11812228" cy="4329062"/>
          </a:xfrm>
        </p:spPr>
        <p:txBody>
          <a:bodyPr/>
          <a:lstStyle/>
          <a:p>
            <a:pPr marL="0" lvl="0" indent="0">
              <a:lnSpc>
                <a:spcPct val="80000"/>
              </a:lnSpc>
              <a:buNone/>
            </a:pPr>
            <a:r>
              <a:rPr lang="en-GB" sz="2400" dirty="0"/>
              <a:t>An evaluation conducted after a programme or decision has been implemented to assess its outcomes and effectiveness.</a:t>
            </a:r>
          </a:p>
          <a:p>
            <a:pPr lvl="0">
              <a:lnSpc>
                <a:spcPct val="80000"/>
              </a:lnSpc>
            </a:pPr>
            <a:r>
              <a:rPr lang="en-GB" sz="2400" dirty="0">
                <a:solidFill>
                  <a:srgbClr val="FF0000"/>
                </a:solidFill>
              </a:rPr>
              <a:t>Purpose:</a:t>
            </a:r>
          </a:p>
          <a:p>
            <a:pPr marL="742950" lvl="1" indent="-285750">
              <a:lnSpc>
                <a:spcPct val="80000"/>
              </a:lnSpc>
            </a:pPr>
            <a:r>
              <a:rPr lang="en-GB" dirty="0"/>
              <a:t>Identify success or failure.</a:t>
            </a:r>
          </a:p>
          <a:p>
            <a:pPr marL="742950" lvl="1" indent="-285750">
              <a:lnSpc>
                <a:spcPct val="80000"/>
              </a:lnSpc>
            </a:pPr>
            <a:r>
              <a:rPr lang="en-GB" dirty="0"/>
              <a:t>Understand impact and unintended consequences.</a:t>
            </a:r>
          </a:p>
          <a:p>
            <a:pPr lvl="0">
              <a:lnSpc>
                <a:spcPct val="80000"/>
              </a:lnSpc>
            </a:pPr>
            <a:r>
              <a:rPr lang="en-GB" sz="2400" dirty="0">
                <a:solidFill>
                  <a:srgbClr val="FF0000"/>
                </a:solidFill>
              </a:rPr>
              <a:t>Key Features</a:t>
            </a:r>
            <a:r>
              <a:rPr lang="en-GB" sz="2400" b="1" dirty="0"/>
              <a:t>:</a:t>
            </a:r>
            <a:endParaRPr lang="en-GB" sz="2400" dirty="0"/>
          </a:p>
          <a:p>
            <a:pPr marL="742950" lvl="1" indent="-285750">
              <a:lnSpc>
                <a:spcPct val="80000"/>
              </a:lnSpc>
            </a:pPr>
            <a:r>
              <a:rPr lang="en-GB" dirty="0"/>
              <a:t>Focuses on historical data and outcomes.</a:t>
            </a:r>
          </a:p>
          <a:p>
            <a:pPr marL="742950" lvl="1" indent="-285750">
              <a:lnSpc>
                <a:spcPct val="80000"/>
              </a:lnSpc>
            </a:pPr>
            <a:r>
              <a:rPr lang="en-GB" dirty="0"/>
              <a:t>Provides insights for future decision-making.</a:t>
            </a:r>
          </a:p>
          <a:p>
            <a:pPr lvl="0">
              <a:lnSpc>
                <a:spcPct val="80000"/>
              </a:lnSpc>
            </a:pPr>
            <a:r>
              <a:rPr lang="en-GB" sz="2400" dirty="0">
                <a:solidFill>
                  <a:srgbClr val="FF0000"/>
                </a:solidFill>
              </a:rPr>
              <a:t>Example:</a:t>
            </a:r>
            <a:br>
              <a:rPr lang="en-GB" sz="2400" dirty="0"/>
            </a:br>
            <a:r>
              <a:rPr lang="en-GB" sz="2400" dirty="0"/>
              <a:t>Evaluating the success of a marketing campaign after it has concluded by analysing sales data and customer feedback.</a:t>
            </a:r>
          </a:p>
          <a:p>
            <a:pPr marL="0" lvl="0" indent="0">
              <a:lnSpc>
                <a:spcPct val="80000"/>
              </a:lnSpc>
              <a:buNone/>
            </a:pPr>
            <a:endParaRPr lang="en-GB" sz="26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1E4E7-0170-52D3-DF98-E692176796F5}"/>
              </a:ext>
            </a:extLst>
          </p:cNvPr>
          <p:cNvSpPr txBox="1">
            <a:spLocks noGrp="1"/>
          </p:cNvSpPr>
          <p:nvPr>
            <p:ph type="title"/>
          </p:nvPr>
        </p:nvSpPr>
        <p:spPr>
          <a:xfrm>
            <a:off x="576419" y="20638"/>
            <a:ext cx="10629900" cy="688972"/>
          </a:xfrm>
        </p:spPr>
        <p:txBody>
          <a:bodyPr/>
          <a:lstStyle/>
          <a:p>
            <a:pPr lvl="0"/>
            <a:r>
              <a:rPr lang="en-GB" sz="4000">
                <a:latin typeface="Calibri"/>
              </a:rPr>
              <a:t>Prior or Interim Evaluation</a:t>
            </a:r>
          </a:p>
        </p:txBody>
      </p:sp>
      <p:sp>
        <p:nvSpPr>
          <p:cNvPr id="3" name="Content Placeholder 2">
            <a:extLst>
              <a:ext uri="{FF2B5EF4-FFF2-40B4-BE49-F238E27FC236}">
                <a16:creationId xmlns:a16="http://schemas.microsoft.com/office/drawing/2014/main" id="{5ED1392B-CF5A-72F4-F1FC-383F369B6004}"/>
              </a:ext>
            </a:extLst>
          </p:cNvPr>
          <p:cNvSpPr txBox="1">
            <a:spLocks noGrp="1"/>
          </p:cNvSpPr>
          <p:nvPr>
            <p:ph idx="1"/>
          </p:nvPr>
        </p:nvSpPr>
        <p:spPr>
          <a:xfrm>
            <a:off x="233519" y="735936"/>
            <a:ext cx="11724967" cy="5074929"/>
          </a:xfrm>
        </p:spPr>
        <p:txBody>
          <a:bodyPr/>
          <a:lstStyle/>
          <a:p>
            <a:pPr marL="0" lvl="0" indent="0">
              <a:buNone/>
            </a:pPr>
            <a:r>
              <a:rPr lang="en-GB" sz="2400" dirty="0"/>
              <a:t>An evaluation conducted before or during a programme to guide ongoing implementation and decision-making.</a:t>
            </a:r>
          </a:p>
          <a:p>
            <a:pPr lvl="0"/>
            <a:r>
              <a:rPr lang="en-GB" sz="2400" dirty="0">
                <a:solidFill>
                  <a:srgbClr val="FF0000"/>
                </a:solidFill>
              </a:rPr>
              <a:t>Purpose:</a:t>
            </a:r>
          </a:p>
          <a:p>
            <a:pPr marL="742950" lvl="1" indent="-285750"/>
            <a:r>
              <a:rPr lang="en-GB" sz="2400" dirty="0"/>
              <a:t>Identify potential risks and challenges.</a:t>
            </a:r>
          </a:p>
          <a:p>
            <a:pPr marL="742950" lvl="1" indent="-285750"/>
            <a:r>
              <a:rPr lang="en-GB" sz="2400" dirty="0"/>
              <a:t>Adjust strategies mid-course.</a:t>
            </a:r>
          </a:p>
          <a:p>
            <a:pPr lvl="0"/>
            <a:r>
              <a:rPr lang="en-GB" sz="2400" dirty="0">
                <a:solidFill>
                  <a:srgbClr val="FF0000"/>
                </a:solidFill>
              </a:rPr>
              <a:t>Key Features:</a:t>
            </a:r>
          </a:p>
          <a:p>
            <a:pPr marL="742950" lvl="1" indent="-285750"/>
            <a:r>
              <a:rPr lang="en-GB" sz="2400" dirty="0"/>
              <a:t>Focuses on process improvement.</a:t>
            </a:r>
          </a:p>
          <a:p>
            <a:pPr marL="742950" lvl="1" indent="-285750"/>
            <a:r>
              <a:rPr lang="en-GB" sz="2400" dirty="0"/>
              <a:t>Provides timely feedback.</a:t>
            </a:r>
          </a:p>
          <a:p>
            <a:pPr lvl="0"/>
            <a:r>
              <a:rPr lang="en-GB" sz="2400" dirty="0">
                <a:solidFill>
                  <a:srgbClr val="FF0000"/>
                </a:solidFill>
              </a:rPr>
              <a:t>Example:</a:t>
            </a:r>
            <a:br>
              <a:rPr lang="en-GB" sz="2400" dirty="0"/>
            </a:br>
            <a:r>
              <a:rPr lang="en-GB" sz="2400" dirty="0"/>
              <a:t>Assessing employee training programmes halfway through implementation to ensure objectives are being met and adjust content if necessary.</a:t>
            </a:r>
          </a:p>
          <a:p>
            <a:pPr marL="0" lvl="0" indent="0">
              <a:buNone/>
            </a:pP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32FB9-118C-05A6-36D2-17EF4F38111F}"/>
              </a:ext>
            </a:extLst>
          </p:cNvPr>
          <p:cNvSpPr txBox="1">
            <a:spLocks noGrp="1"/>
          </p:cNvSpPr>
          <p:nvPr>
            <p:ph type="title"/>
          </p:nvPr>
        </p:nvSpPr>
        <p:spPr>
          <a:xfrm>
            <a:off x="723903" y="158648"/>
            <a:ext cx="10629900" cy="917984"/>
          </a:xfrm>
        </p:spPr>
        <p:txBody>
          <a:bodyPr/>
          <a:lstStyle/>
          <a:p>
            <a:pPr lvl="0"/>
            <a:r>
              <a:rPr lang="en-GB" sz="4000"/>
              <a:t>Option Analysis</a:t>
            </a:r>
            <a:br>
              <a:rPr lang="en-GB" sz="4000"/>
            </a:br>
            <a:endParaRPr lang="en-GB" sz="4000"/>
          </a:p>
        </p:txBody>
      </p:sp>
      <p:sp>
        <p:nvSpPr>
          <p:cNvPr id="3" name="Content Placeholder 2">
            <a:extLst>
              <a:ext uri="{FF2B5EF4-FFF2-40B4-BE49-F238E27FC236}">
                <a16:creationId xmlns:a16="http://schemas.microsoft.com/office/drawing/2014/main" id="{BD0A1D8C-399D-666B-4188-8458CBD0D6E6}"/>
              </a:ext>
            </a:extLst>
          </p:cNvPr>
          <p:cNvSpPr txBox="1">
            <a:spLocks noGrp="1"/>
          </p:cNvSpPr>
          <p:nvPr>
            <p:ph idx="1"/>
          </p:nvPr>
        </p:nvSpPr>
        <p:spPr>
          <a:xfrm>
            <a:off x="160642" y="1067405"/>
            <a:ext cx="12000274" cy="4568687"/>
          </a:xfrm>
        </p:spPr>
        <p:txBody>
          <a:bodyPr/>
          <a:lstStyle/>
          <a:p>
            <a:pPr marL="0" lvl="0" indent="0">
              <a:lnSpc>
                <a:spcPct val="70000"/>
              </a:lnSpc>
              <a:buNone/>
            </a:pPr>
            <a:r>
              <a:rPr lang="en-GB" sz="2600" dirty="0"/>
              <a:t>A method of evaluating multiple alternatives to identify the most viable solution or course of action.</a:t>
            </a:r>
          </a:p>
          <a:p>
            <a:pPr lvl="0">
              <a:lnSpc>
                <a:spcPct val="70000"/>
              </a:lnSpc>
            </a:pPr>
            <a:r>
              <a:rPr lang="en-GB" sz="2600" dirty="0">
                <a:solidFill>
                  <a:srgbClr val="FF0000"/>
                </a:solidFill>
              </a:rPr>
              <a:t>Purpose:</a:t>
            </a:r>
          </a:p>
          <a:p>
            <a:pPr marL="742950" lvl="1" indent="-285750">
              <a:lnSpc>
                <a:spcPct val="70000"/>
              </a:lnSpc>
            </a:pPr>
            <a:r>
              <a:rPr lang="en-GB" sz="2200" dirty="0"/>
              <a:t>Compare costs, benefits, and risks of different options.</a:t>
            </a:r>
          </a:p>
          <a:p>
            <a:pPr marL="742950" lvl="1" indent="-285750">
              <a:lnSpc>
                <a:spcPct val="70000"/>
              </a:lnSpc>
            </a:pPr>
            <a:r>
              <a:rPr lang="en-GB" sz="2200" dirty="0"/>
              <a:t>Facilitate evidence-based decision-making.</a:t>
            </a:r>
          </a:p>
          <a:p>
            <a:pPr lvl="0">
              <a:lnSpc>
                <a:spcPct val="70000"/>
              </a:lnSpc>
            </a:pPr>
            <a:r>
              <a:rPr lang="en-GB" sz="2600" dirty="0">
                <a:solidFill>
                  <a:srgbClr val="FF0000"/>
                </a:solidFill>
              </a:rPr>
              <a:t>Key Features:</a:t>
            </a:r>
          </a:p>
          <a:p>
            <a:pPr marL="742950" lvl="1" indent="-285750">
              <a:lnSpc>
                <a:spcPct val="70000"/>
              </a:lnSpc>
            </a:pPr>
            <a:r>
              <a:rPr lang="en-GB" sz="2200" dirty="0"/>
              <a:t>Relies on data and scenarios.</a:t>
            </a:r>
          </a:p>
          <a:p>
            <a:pPr marL="742950" lvl="1" indent="-285750">
              <a:lnSpc>
                <a:spcPct val="70000"/>
              </a:lnSpc>
            </a:pPr>
            <a:r>
              <a:rPr lang="en-GB" sz="2200" dirty="0"/>
              <a:t>Helps prioritise choices.</a:t>
            </a:r>
          </a:p>
          <a:p>
            <a:pPr lvl="0">
              <a:lnSpc>
                <a:spcPct val="70000"/>
              </a:lnSpc>
            </a:pPr>
            <a:r>
              <a:rPr lang="en-GB" sz="2600" dirty="0">
                <a:solidFill>
                  <a:srgbClr val="FF0000"/>
                </a:solidFill>
              </a:rPr>
              <a:t>Example:</a:t>
            </a:r>
            <a:br>
              <a:rPr lang="en-GB" sz="2600" dirty="0"/>
            </a:br>
            <a:r>
              <a:rPr lang="en-GB" sz="2600" dirty="0"/>
              <a:t>Analysing different software solutions for a company by comparing costs, features, and long-term benefits.</a:t>
            </a:r>
          </a:p>
          <a:p>
            <a:pPr marL="0" lvl="0" indent="0">
              <a:lnSpc>
                <a:spcPct val="70000"/>
              </a:lnSpc>
              <a:buNone/>
            </a:pPr>
            <a:endParaRPr lang="en-GB" sz="26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6FD1D-A35D-E95B-8A71-BF89972C61AA}"/>
              </a:ext>
            </a:extLst>
          </p:cNvPr>
          <p:cNvSpPr txBox="1">
            <a:spLocks noGrp="1"/>
          </p:cNvSpPr>
          <p:nvPr>
            <p:ph type="title"/>
          </p:nvPr>
        </p:nvSpPr>
        <p:spPr/>
        <p:txBody>
          <a:bodyPr/>
          <a:lstStyle/>
          <a:p>
            <a:pPr lvl="0"/>
            <a:r>
              <a:rPr lang="en-GB"/>
              <a:t>Decision Theory</a:t>
            </a:r>
            <a:br>
              <a:rPr lang="en-GB"/>
            </a:br>
            <a:endParaRPr lang="en-GB"/>
          </a:p>
        </p:txBody>
      </p:sp>
      <p:sp>
        <p:nvSpPr>
          <p:cNvPr id="3" name="Content Placeholder 2">
            <a:extLst>
              <a:ext uri="{FF2B5EF4-FFF2-40B4-BE49-F238E27FC236}">
                <a16:creationId xmlns:a16="http://schemas.microsoft.com/office/drawing/2014/main" id="{25CDC668-622C-77E6-68E0-295EAB873F9C}"/>
              </a:ext>
            </a:extLst>
          </p:cNvPr>
          <p:cNvSpPr txBox="1">
            <a:spLocks noGrp="1"/>
          </p:cNvSpPr>
          <p:nvPr>
            <p:ph idx="1"/>
          </p:nvPr>
        </p:nvSpPr>
        <p:spPr>
          <a:xfrm>
            <a:off x="324465" y="1222525"/>
            <a:ext cx="11444749" cy="4412940"/>
          </a:xfrm>
        </p:spPr>
        <p:txBody>
          <a:bodyPr/>
          <a:lstStyle/>
          <a:p>
            <a:pPr marL="0" lvl="0" indent="0">
              <a:lnSpc>
                <a:spcPct val="80000"/>
              </a:lnSpc>
              <a:buNone/>
            </a:pPr>
            <a:r>
              <a:rPr lang="en-GB" sz="2600" dirty="0"/>
              <a:t>A systematic approach to making decisions under uncertainty by using probability and models to evaluate outcomes.</a:t>
            </a:r>
          </a:p>
          <a:p>
            <a:pPr lvl="0">
              <a:lnSpc>
                <a:spcPct val="80000"/>
              </a:lnSpc>
            </a:pPr>
            <a:r>
              <a:rPr lang="en-GB" sz="2600" dirty="0">
                <a:solidFill>
                  <a:srgbClr val="FF0000"/>
                </a:solidFill>
              </a:rPr>
              <a:t>Purpose:</a:t>
            </a:r>
          </a:p>
          <a:p>
            <a:pPr marL="742950" lvl="1" indent="-285750">
              <a:lnSpc>
                <a:spcPct val="80000"/>
              </a:lnSpc>
            </a:pPr>
            <a:r>
              <a:rPr lang="en-GB" sz="2200" dirty="0"/>
              <a:t>Guide rational decision-making.</a:t>
            </a:r>
          </a:p>
          <a:p>
            <a:pPr marL="742950" lvl="1" indent="-285750">
              <a:lnSpc>
                <a:spcPct val="80000"/>
              </a:lnSpc>
            </a:pPr>
            <a:r>
              <a:rPr lang="en-GB" sz="2200" dirty="0"/>
              <a:t>Reduce uncertainty and risk.</a:t>
            </a:r>
          </a:p>
          <a:p>
            <a:pPr lvl="0">
              <a:lnSpc>
                <a:spcPct val="80000"/>
              </a:lnSpc>
            </a:pPr>
            <a:r>
              <a:rPr lang="en-GB" sz="2600" dirty="0">
                <a:solidFill>
                  <a:srgbClr val="FF0000"/>
                </a:solidFill>
              </a:rPr>
              <a:t>Key Features:</a:t>
            </a:r>
          </a:p>
          <a:p>
            <a:pPr marL="742950" lvl="1" indent="-285750">
              <a:lnSpc>
                <a:spcPct val="80000"/>
              </a:lnSpc>
            </a:pPr>
            <a:r>
              <a:rPr lang="en-GB" sz="2200" dirty="0"/>
              <a:t>Includes tools like decision trees and payoff matrices.</a:t>
            </a:r>
          </a:p>
          <a:p>
            <a:pPr marL="742950" lvl="1" indent="-285750">
              <a:lnSpc>
                <a:spcPct val="80000"/>
              </a:lnSpc>
            </a:pPr>
            <a:r>
              <a:rPr lang="en-GB" sz="2200" dirty="0"/>
              <a:t>Focus on optimising outcomes.</a:t>
            </a:r>
          </a:p>
          <a:p>
            <a:pPr lvl="0">
              <a:lnSpc>
                <a:spcPct val="80000"/>
              </a:lnSpc>
            </a:pPr>
            <a:r>
              <a:rPr lang="en-GB" sz="2600" dirty="0">
                <a:solidFill>
                  <a:srgbClr val="FF0000"/>
                </a:solidFill>
              </a:rPr>
              <a:t>Example:</a:t>
            </a:r>
            <a:br>
              <a:rPr lang="en-GB" sz="2600" dirty="0"/>
            </a:br>
            <a:r>
              <a:rPr lang="en-GB" sz="2600" dirty="0"/>
              <a:t>Using decision theory to decide on launching a new product based on projected market demand and potential risks.</a:t>
            </a:r>
          </a:p>
          <a:p>
            <a:pPr marL="0" lvl="0" indent="0">
              <a:lnSpc>
                <a:spcPct val="80000"/>
              </a:lnSpc>
              <a:buNone/>
            </a:pPr>
            <a:endParaRPr lang="en-GB" sz="26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2FD6A-7563-4ACE-ACF9-608830CB1A84}"/>
              </a:ext>
            </a:extLst>
          </p:cNvPr>
          <p:cNvSpPr txBox="1">
            <a:spLocks noGrp="1"/>
          </p:cNvSpPr>
          <p:nvPr>
            <p:ph type="title"/>
          </p:nvPr>
        </p:nvSpPr>
        <p:spPr>
          <a:xfrm>
            <a:off x="486698" y="365129"/>
            <a:ext cx="11341513" cy="858987"/>
          </a:xfrm>
        </p:spPr>
        <p:txBody>
          <a:bodyPr/>
          <a:lstStyle/>
          <a:p>
            <a:pPr lvl="0"/>
            <a:r>
              <a:rPr lang="en-GB" sz="4000">
                <a:solidFill>
                  <a:srgbClr val="FF0000"/>
                </a:solidFill>
                <a:latin typeface="Calibri"/>
              </a:rPr>
              <a:t>Over to you – In groups of 3 or 4 students – </a:t>
            </a:r>
            <a:br>
              <a:rPr lang="en-GB" sz="4000">
                <a:solidFill>
                  <a:srgbClr val="FF0000"/>
                </a:solidFill>
                <a:latin typeface="Calibri"/>
              </a:rPr>
            </a:br>
            <a:r>
              <a:rPr lang="en-GB" sz="4000">
                <a:solidFill>
                  <a:srgbClr val="FF0000"/>
                </a:solidFill>
                <a:latin typeface="Calibri"/>
              </a:rPr>
              <a:t>(30 minutes)</a:t>
            </a:r>
          </a:p>
        </p:txBody>
      </p:sp>
      <p:sp>
        <p:nvSpPr>
          <p:cNvPr id="3" name="Content Placeholder 2">
            <a:extLst>
              <a:ext uri="{FF2B5EF4-FFF2-40B4-BE49-F238E27FC236}">
                <a16:creationId xmlns:a16="http://schemas.microsoft.com/office/drawing/2014/main" id="{4D6749B2-D88F-0029-2113-04D710D4307C}"/>
              </a:ext>
            </a:extLst>
          </p:cNvPr>
          <p:cNvSpPr txBox="1">
            <a:spLocks noGrp="1"/>
          </p:cNvSpPr>
          <p:nvPr>
            <p:ph idx="1"/>
          </p:nvPr>
        </p:nvSpPr>
        <p:spPr>
          <a:xfrm>
            <a:off x="250719" y="1439859"/>
            <a:ext cx="11680719" cy="3978270"/>
          </a:xfrm>
        </p:spPr>
        <p:txBody>
          <a:bodyPr/>
          <a:lstStyle/>
          <a:p>
            <a:pPr marL="0" lvl="0" indent="0">
              <a:buNone/>
            </a:pPr>
            <a:r>
              <a:rPr lang="en-GB" sz="2800" dirty="0"/>
              <a:t>A company is experiencing a poor inventory management situation and receives alternative research proposals. </a:t>
            </a:r>
            <a:r>
              <a:rPr lang="en-GB" sz="2800" dirty="0">
                <a:solidFill>
                  <a:srgbClr val="FF0000"/>
                </a:solidFill>
              </a:rPr>
              <a:t>Proposal 1 </a:t>
            </a:r>
            <a:r>
              <a:rPr lang="en-GB" sz="2800" dirty="0"/>
              <a:t>is to use an audit of last year’s transactions as a basis for recommendations. </a:t>
            </a:r>
            <a:r>
              <a:rPr lang="en-GB" sz="2800" dirty="0">
                <a:solidFill>
                  <a:srgbClr val="FF0000"/>
                </a:solidFill>
              </a:rPr>
              <a:t>Proposal 2  </a:t>
            </a:r>
            <a:r>
              <a:rPr lang="en-GB" sz="2800" dirty="0"/>
              <a:t>is to study and recommend changes to the procedures and systems used by the materials department.</a:t>
            </a:r>
          </a:p>
          <a:p>
            <a:pPr marL="0" lvl="0" indent="0">
              <a:buNone/>
            </a:pPr>
            <a:r>
              <a:rPr lang="en-GB" sz="2800" dirty="0"/>
              <a:t>Discuss issues of evaluation in terms of:</a:t>
            </a:r>
          </a:p>
          <a:p>
            <a:pPr marL="514350" lvl="0" indent="-514350">
              <a:buAutoNum type="alphaLcPeriod"/>
            </a:pPr>
            <a:r>
              <a:rPr lang="en-GB" sz="2800" dirty="0"/>
              <a:t>Ex post facto versus prior evaluation</a:t>
            </a:r>
          </a:p>
          <a:p>
            <a:pPr marL="514350" lvl="0" indent="-514350">
              <a:buAutoNum type="alphaLcPeriod"/>
            </a:pPr>
            <a:r>
              <a:rPr lang="en-GB" sz="2800" dirty="0"/>
              <a:t>Evaluation using option analysis and decision theory.</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61245-9F57-3AAC-8205-6629E6DED202}"/>
              </a:ext>
            </a:extLst>
          </p:cNvPr>
          <p:cNvSpPr txBox="1">
            <a:spLocks noGrp="1"/>
          </p:cNvSpPr>
          <p:nvPr>
            <p:ph type="title"/>
          </p:nvPr>
        </p:nvSpPr>
        <p:spPr>
          <a:xfrm>
            <a:off x="609600" y="274638"/>
            <a:ext cx="10972800" cy="562074"/>
          </a:xfrm>
        </p:spPr>
        <p:txBody>
          <a:bodyPr/>
          <a:lstStyle/>
          <a:p>
            <a:pPr lvl="0"/>
            <a:r>
              <a:rPr lang="en-GB" dirty="0"/>
              <a:t>Stage 2: Proposing Research</a:t>
            </a:r>
          </a:p>
        </p:txBody>
      </p:sp>
      <p:sp>
        <p:nvSpPr>
          <p:cNvPr id="3" name="Content Placeholder 2">
            <a:extLst>
              <a:ext uri="{FF2B5EF4-FFF2-40B4-BE49-F238E27FC236}">
                <a16:creationId xmlns:a16="http://schemas.microsoft.com/office/drawing/2014/main" id="{233839A7-2162-AF59-1192-308FC256B800}"/>
              </a:ext>
            </a:extLst>
          </p:cNvPr>
          <p:cNvSpPr txBox="1">
            <a:spLocks noGrp="1"/>
          </p:cNvSpPr>
          <p:nvPr>
            <p:ph idx="1"/>
          </p:nvPr>
        </p:nvSpPr>
        <p:spPr>
          <a:xfrm>
            <a:off x="335360" y="836712"/>
            <a:ext cx="11211235" cy="4896544"/>
          </a:xfrm>
        </p:spPr>
        <p:txBody>
          <a:bodyPr/>
          <a:lstStyle/>
          <a:p>
            <a:pPr lvl="0">
              <a:buFont typeface="Wingdings" pitchFamily="2"/>
              <a:buChar char="§"/>
            </a:pPr>
            <a:r>
              <a:rPr lang="en-GB" sz="2800" dirty="0">
                <a:solidFill>
                  <a:srgbClr val="FF0000"/>
                </a:solidFill>
              </a:rPr>
              <a:t>The research Proposal</a:t>
            </a:r>
          </a:p>
          <a:p>
            <a:pPr lvl="0"/>
            <a:r>
              <a:rPr lang="en-GB" sz="2800" dirty="0"/>
              <a:t>A written proposal is often required when a study is being suggested.</a:t>
            </a:r>
          </a:p>
          <a:p>
            <a:pPr lvl="0"/>
            <a:r>
              <a:rPr lang="en-GB" sz="2800" dirty="0"/>
              <a:t>The written proposal </a:t>
            </a:r>
            <a:r>
              <a:rPr lang="en-GB" sz="2800" dirty="0">
                <a:solidFill>
                  <a:srgbClr val="FF0000"/>
                </a:solidFill>
              </a:rPr>
              <a:t>ensures that the parties agree on the project’s purpose, the proposed methods of investigation, the extent of analysis, and the timing of each phase as well as of delivery of results. </a:t>
            </a:r>
          </a:p>
          <a:p>
            <a:pPr lvl="0"/>
            <a:r>
              <a:rPr lang="en-GB" sz="2800" dirty="0"/>
              <a:t>Budgets are spelled out, as are other responsibilities and obligations.</a:t>
            </a:r>
          </a:p>
          <a:p>
            <a:pPr lvl="0"/>
            <a:r>
              <a:rPr lang="en-GB" sz="2800" dirty="0"/>
              <a:t>The proposal may serve the purpose of </a:t>
            </a:r>
            <a:r>
              <a:rPr lang="en-GB" sz="2800" dirty="0">
                <a:solidFill>
                  <a:srgbClr val="FF0000"/>
                </a:solidFill>
              </a:rPr>
              <a:t>a legally binding contract</a:t>
            </a:r>
            <a:r>
              <a:rPr lang="en-GB" sz="2800" dirty="0"/>
              <a:t>.</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A783EC-A47C-92A1-84A7-9358F0934DA9}"/>
              </a:ext>
            </a:extLst>
          </p:cNvPr>
          <p:cNvSpPr txBox="1">
            <a:spLocks noGrp="1"/>
          </p:cNvSpPr>
          <p:nvPr>
            <p:ph type="title"/>
          </p:nvPr>
        </p:nvSpPr>
        <p:spPr/>
        <p:txBody>
          <a:bodyPr anchorCtr="1"/>
          <a:lstStyle/>
          <a:p>
            <a:pPr lvl="0" algn="ctr"/>
            <a:r>
              <a:rPr lang="en-GB"/>
              <a:t>Stage 3: Designing the Research Project</a:t>
            </a:r>
          </a:p>
        </p:txBody>
      </p:sp>
      <p:sp>
        <p:nvSpPr>
          <p:cNvPr id="3" name="Content Placeholder 2">
            <a:extLst>
              <a:ext uri="{FF2B5EF4-FFF2-40B4-BE49-F238E27FC236}">
                <a16:creationId xmlns:a16="http://schemas.microsoft.com/office/drawing/2014/main" id="{02ED3521-07CD-77C0-4077-D3A9C4AE4C93}"/>
              </a:ext>
            </a:extLst>
          </p:cNvPr>
          <p:cNvSpPr txBox="1">
            <a:spLocks noGrp="1"/>
          </p:cNvSpPr>
          <p:nvPr>
            <p:ph idx="1"/>
          </p:nvPr>
        </p:nvSpPr>
        <p:spPr/>
        <p:txBody>
          <a:bodyPr/>
          <a:lstStyle/>
          <a:p>
            <a:pPr lvl="0">
              <a:buFont typeface="Wingdings" pitchFamily="2"/>
              <a:buChar char="§"/>
            </a:pPr>
            <a:r>
              <a:rPr lang="en-GB"/>
              <a:t>Research Design</a:t>
            </a:r>
          </a:p>
          <a:p>
            <a:pPr lvl="0">
              <a:buFont typeface="Wingdings" pitchFamily="2"/>
              <a:buChar char="§"/>
            </a:pPr>
            <a:r>
              <a:rPr lang="en-GB"/>
              <a:t>Sampling Design</a:t>
            </a:r>
          </a:p>
          <a:p>
            <a:pPr lvl="0">
              <a:buFont typeface="Wingdings" pitchFamily="2"/>
              <a:buChar char="§"/>
            </a:pPr>
            <a:r>
              <a:rPr lang="en-GB"/>
              <a:t>Pilot Testing</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399C4-935C-90A3-7F51-337D02A0AD17}"/>
              </a:ext>
            </a:extLst>
          </p:cNvPr>
          <p:cNvSpPr txBox="1">
            <a:spLocks noGrp="1"/>
          </p:cNvSpPr>
          <p:nvPr>
            <p:ph type="title"/>
          </p:nvPr>
        </p:nvSpPr>
        <p:spPr>
          <a:xfrm>
            <a:off x="723903" y="0"/>
            <a:ext cx="10629900" cy="672943"/>
          </a:xfrm>
        </p:spPr>
        <p:txBody>
          <a:bodyPr anchorCtr="1"/>
          <a:lstStyle/>
          <a:p>
            <a:pPr lvl="0" algn="ctr"/>
            <a:r>
              <a:rPr lang="en-GB" sz="4000"/>
              <a:t>Stage 3: Designing the Research Project</a:t>
            </a:r>
          </a:p>
        </p:txBody>
      </p:sp>
      <p:sp>
        <p:nvSpPr>
          <p:cNvPr id="3" name="Content Placeholder 2">
            <a:extLst>
              <a:ext uri="{FF2B5EF4-FFF2-40B4-BE49-F238E27FC236}">
                <a16:creationId xmlns:a16="http://schemas.microsoft.com/office/drawing/2014/main" id="{7269C368-C47A-C7CC-5521-1EF824181805}"/>
              </a:ext>
            </a:extLst>
          </p:cNvPr>
          <p:cNvSpPr txBox="1">
            <a:spLocks noGrp="1"/>
          </p:cNvSpPr>
          <p:nvPr>
            <p:ph idx="1"/>
          </p:nvPr>
        </p:nvSpPr>
        <p:spPr>
          <a:xfrm>
            <a:off x="206480" y="672943"/>
            <a:ext cx="11985525" cy="5492361"/>
          </a:xfrm>
        </p:spPr>
        <p:txBody>
          <a:bodyPr/>
          <a:lstStyle/>
          <a:p>
            <a:pPr lvl="0">
              <a:lnSpc>
                <a:spcPct val="80000"/>
              </a:lnSpc>
              <a:buFont typeface="Wingdings" pitchFamily="2"/>
              <a:buChar char="§"/>
            </a:pPr>
            <a:r>
              <a:rPr lang="en-GB" sz="2400" dirty="0">
                <a:solidFill>
                  <a:srgbClr val="FF0000"/>
                </a:solidFill>
              </a:rPr>
              <a:t>Research Design </a:t>
            </a:r>
          </a:p>
          <a:p>
            <a:pPr lvl="0">
              <a:lnSpc>
                <a:spcPct val="80000"/>
              </a:lnSpc>
              <a:buFont typeface="Courier New" pitchFamily="49"/>
              <a:buChar char="o"/>
            </a:pPr>
            <a:r>
              <a:rPr lang="en-GB" sz="2400" dirty="0"/>
              <a:t>The research design is </a:t>
            </a:r>
            <a:r>
              <a:rPr lang="en-GB" sz="2400" dirty="0">
                <a:solidFill>
                  <a:srgbClr val="FF0000"/>
                </a:solidFill>
              </a:rPr>
              <a:t>the blueprint for fulfilling objectives and answering questions</a:t>
            </a:r>
            <a:r>
              <a:rPr lang="en-GB" sz="2400" dirty="0"/>
              <a:t>.</a:t>
            </a:r>
          </a:p>
          <a:p>
            <a:pPr lvl="0">
              <a:lnSpc>
                <a:spcPct val="80000"/>
              </a:lnSpc>
              <a:buFont typeface="Courier New" pitchFamily="49"/>
              <a:buChar char="o"/>
            </a:pPr>
            <a:r>
              <a:rPr lang="en-GB" sz="2400" dirty="0"/>
              <a:t>Selecting a design may be complicated by the availability of a large variety of methods, techniques, procedures, protocols, and sampling plans.</a:t>
            </a:r>
          </a:p>
          <a:p>
            <a:pPr lvl="0">
              <a:lnSpc>
                <a:spcPct val="80000"/>
              </a:lnSpc>
              <a:buFont typeface="Courier New" pitchFamily="49"/>
              <a:buChar char="o"/>
            </a:pPr>
            <a:r>
              <a:rPr lang="en-GB" sz="2400" dirty="0"/>
              <a:t>For example, you may decide on a secondary data study, case study, survey, experiment, or simulation.</a:t>
            </a:r>
          </a:p>
          <a:p>
            <a:pPr lvl="0">
              <a:lnSpc>
                <a:spcPct val="80000"/>
              </a:lnSpc>
              <a:buFont typeface="Courier New" pitchFamily="49"/>
              <a:buChar char="o"/>
            </a:pPr>
            <a:r>
              <a:rPr lang="en-GB" sz="2400" dirty="0"/>
              <a:t>If survey is selected, should it be administered by mail, telephone, online, personal interview? – should all relevant data be collected at one time or at regular intervals? – what kind of structure will the questionnaire or interview guide possess? – what question wording should be employed? -  Should the responses be scaled or open-ended? - How will reliability and validity be achieved?- Will characteristics of the interviewer influence the responses to the measurement questions? -  What kind of analysis tool (Software) should be utilised (Excel, NVivo, Tableau…)?- Is a sample or a census to be taken? What types of sampling should be considered?</a:t>
            </a:r>
          </a:p>
          <a:p>
            <a:pPr marL="0" lvl="0" indent="0">
              <a:lnSpc>
                <a:spcPct val="80000"/>
              </a:lnSpc>
              <a:buNone/>
            </a:pPr>
            <a:endParaRPr lang="en-GB" sz="2600" dirty="0"/>
          </a:p>
          <a:p>
            <a:pPr marL="0" lvl="0" indent="0">
              <a:lnSpc>
                <a:spcPct val="80000"/>
              </a:lnSpc>
              <a:buNone/>
            </a:pPr>
            <a:endParaRPr lang="en-GB" sz="26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9E048B-F29C-6A99-7056-E10C0D916883}"/>
              </a:ext>
            </a:extLst>
          </p:cNvPr>
          <p:cNvSpPr txBox="1">
            <a:spLocks noGrp="1"/>
          </p:cNvSpPr>
          <p:nvPr>
            <p:ph type="title"/>
          </p:nvPr>
        </p:nvSpPr>
        <p:spPr>
          <a:xfrm>
            <a:off x="781053" y="20638"/>
            <a:ext cx="10629900" cy="688972"/>
          </a:xfrm>
        </p:spPr>
        <p:txBody>
          <a:bodyPr/>
          <a:lstStyle/>
          <a:p>
            <a:pPr lvl="0"/>
            <a:r>
              <a:rPr lang="en-GB" sz="4000"/>
              <a:t>Stage 3: Designing the Research Project</a:t>
            </a:r>
          </a:p>
        </p:txBody>
      </p:sp>
      <p:sp>
        <p:nvSpPr>
          <p:cNvPr id="3" name="Content Placeholder 2">
            <a:extLst>
              <a:ext uri="{FF2B5EF4-FFF2-40B4-BE49-F238E27FC236}">
                <a16:creationId xmlns:a16="http://schemas.microsoft.com/office/drawing/2014/main" id="{2C3A5AC5-3C80-6646-92C5-AFF8D235C36E}"/>
              </a:ext>
            </a:extLst>
          </p:cNvPr>
          <p:cNvSpPr txBox="1">
            <a:spLocks noGrp="1"/>
          </p:cNvSpPr>
          <p:nvPr>
            <p:ph idx="1"/>
          </p:nvPr>
        </p:nvSpPr>
        <p:spPr>
          <a:xfrm>
            <a:off x="412952" y="973397"/>
            <a:ext cx="11606982" cy="4358560"/>
          </a:xfrm>
        </p:spPr>
        <p:txBody>
          <a:bodyPr/>
          <a:lstStyle/>
          <a:p>
            <a:pPr lvl="0">
              <a:buFont typeface="Wingdings" pitchFamily="2"/>
              <a:buChar char="§"/>
            </a:pPr>
            <a:r>
              <a:rPr lang="en-GB" sz="2800" dirty="0">
                <a:solidFill>
                  <a:srgbClr val="FF0000"/>
                </a:solidFill>
              </a:rPr>
              <a:t>Sampling Design</a:t>
            </a:r>
          </a:p>
          <a:p>
            <a:pPr lvl="0">
              <a:buFont typeface="Courier New" pitchFamily="49"/>
              <a:buChar char="o"/>
            </a:pPr>
            <a:r>
              <a:rPr lang="en-GB" sz="2800" dirty="0"/>
              <a:t>Another step in planning the research project is to identify the target population (those people, events, or records that contain the desired information and can answer the measurement questions) and then determine whether a sample is desired.</a:t>
            </a:r>
          </a:p>
          <a:p>
            <a:pPr lvl="0">
              <a:buFont typeface="Courier New" pitchFamily="49"/>
              <a:buChar char="o"/>
            </a:pPr>
            <a:r>
              <a:rPr lang="en-GB" sz="2800" dirty="0"/>
              <a:t>A sample examines a portion of the target population, and the portion must be carefully selected to represent that population.</a:t>
            </a:r>
          </a:p>
          <a:p>
            <a:pPr lvl="0">
              <a:buFont typeface="Courier New" pitchFamily="49"/>
              <a:buChar char="o"/>
            </a:pPr>
            <a:r>
              <a:rPr lang="en-GB" sz="2800" dirty="0"/>
              <a:t>If sampling is chosen, the researcher must determine which and how many people to interview, which and how many events to observe, or which and how many records to inspect.</a:t>
            </a:r>
          </a:p>
          <a:p>
            <a:pPr marL="0" lvl="0" indent="0">
              <a:buNone/>
            </a:pP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1C54B-F376-7579-55CF-DAF8C06FF7B1}"/>
              </a:ext>
            </a:extLst>
          </p:cNvPr>
          <p:cNvSpPr txBox="1">
            <a:spLocks noGrp="1"/>
          </p:cNvSpPr>
          <p:nvPr>
            <p:ph type="title"/>
          </p:nvPr>
        </p:nvSpPr>
        <p:spPr>
          <a:xfrm>
            <a:off x="915625" y="25914"/>
            <a:ext cx="10629900" cy="688972"/>
          </a:xfrm>
        </p:spPr>
        <p:txBody>
          <a:bodyPr/>
          <a:lstStyle/>
          <a:p>
            <a:pPr lvl="0"/>
            <a:r>
              <a:rPr lang="en-GB" sz="4000"/>
              <a:t>Stage 3: Designing the Research Project</a:t>
            </a:r>
          </a:p>
        </p:txBody>
      </p:sp>
      <p:sp>
        <p:nvSpPr>
          <p:cNvPr id="3" name="Content Placeholder 2">
            <a:extLst>
              <a:ext uri="{FF2B5EF4-FFF2-40B4-BE49-F238E27FC236}">
                <a16:creationId xmlns:a16="http://schemas.microsoft.com/office/drawing/2014/main" id="{0850A73E-215E-7972-F1CE-20405B6D5031}"/>
              </a:ext>
            </a:extLst>
          </p:cNvPr>
          <p:cNvSpPr txBox="1">
            <a:spLocks noGrp="1"/>
          </p:cNvSpPr>
          <p:nvPr>
            <p:ph idx="1"/>
          </p:nvPr>
        </p:nvSpPr>
        <p:spPr>
          <a:xfrm>
            <a:off x="383453" y="925976"/>
            <a:ext cx="11488997" cy="4707907"/>
          </a:xfrm>
        </p:spPr>
        <p:txBody>
          <a:bodyPr/>
          <a:lstStyle/>
          <a:p>
            <a:pPr lvl="0">
              <a:buFont typeface="Wingdings" pitchFamily="2"/>
              <a:buChar char="§"/>
            </a:pPr>
            <a:r>
              <a:rPr lang="en-GB" sz="2400" dirty="0">
                <a:solidFill>
                  <a:srgbClr val="FF0000"/>
                </a:solidFill>
              </a:rPr>
              <a:t>Pilot Testing</a:t>
            </a:r>
          </a:p>
          <a:p>
            <a:pPr lvl="0">
              <a:buFont typeface="Courier New" pitchFamily="49"/>
              <a:buChar char="o"/>
            </a:pPr>
            <a:r>
              <a:rPr lang="en-GB" sz="2400" dirty="0"/>
              <a:t>The data-gathering phase of the research process typically begins with pilot testing (it may be skipped)</a:t>
            </a:r>
          </a:p>
          <a:p>
            <a:pPr lvl="0">
              <a:buFont typeface="Courier New" pitchFamily="49"/>
              <a:buChar char="o"/>
            </a:pPr>
            <a:r>
              <a:rPr lang="en-GB" sz="2400" dirty="0"/>
              <a:t>A </a:t>
            </a:r>
            <a:r>
              <a:rPr lang="en-GB" sz="2400" dirty="0">
                <a:solidFill>
                  <a:srgbClr val="FF0000"/>
                </a:solidFill>
              </a:rPr>
              <a:t>pilot test </a:t>
            </a:r>
            <a:r>
              <a:rPr lang="en-GB" sz="2400" dirty="0"/>
              <a:t>is conducted to detect weaknesses in design and instrumentation and to provide proxy data for selection of a probability sample.</a:t>
            </a:r>
          </a:p>
          <a:p>
            <a:pPr lvl="0">
              <a:buFont typeface="Courier New" pitchFamily="49"/>
              <a:buChar char="o"/>
            </a:pPr>
            <a:r>
              <a:rPr lang="en-GB" sz="2400" dirty="0"/>
              <a:t>It should, therefore, draw subjects from the target population and simulate the procedures and protocols that have been designated for data collection.</a:t>
            </a:r>
          </a:p>
          <a:p>
            <a:pPr lvl="0">
              <a:buFont typeface="Courier New" pitchFamily="49"/>
              <a:buChar char="o"/>
            </a:pPr>
            <a:r>
              <a:rPr lang="en-GB" sz="2400" dirty="0"/>
              <a:t>The size of the pilot group may range from 25 to 100 subjects, depending on the method to be tested, but the respondents do not have to be statistically selected.</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1D140-C0EB-BFFD-9A81-B0D308960598}"/>
              </a:ext>
            </a:extLst>
          </p:cNvPr>
          <p:cNvSpPr txBox="1">
            <a:spLocks noGrp="1"/>
          </p:cNvSpPr>
          <p:nvPr>
            <p:ph type="title"/>
          </p:nvPr>
        </p:nvSpPr>
        <p:spPr/>
        <p:txBody>
          <a:bodyPr/>
          <a:lstStyle/>
          <a:p>
            <a:pPr lvl="0"/>
            <a:r>
              <a:rPr lang="en-GB"/>
              <a:t>Stage 4: data collection and preparation</a:t>
            </a:r>
            <a:br>
              <a:rPr lang="en-GB"/>
            </a:br>
            <a:endParaRPr lang="en-GB"/>
          </a:p>
        </p:txBody>
      </p:sp>
      <p:sp>
        <p:nvSpPr>
          <p:cNvPr id="3" name="Content Placeholder 2">
            <a:extLst>
              <a:ext uri="{FF2B5EF4-FFF2-40B4-BE49-F238E27FC236}">
                <a16:creationId xmlns:a16="http://schemas.microsoft.com/office/drawing/2014/main" id="{4EC36A94-6930-BABF-C705-0D2CC0288FA8}"/>
              </a:ext>
            </a:extLst>
          </p:cNvPr>
          <p:cNvSpPr txBox="1">
            <a:spLocks noGrp="1"/>
          </p:cNvSpPr>
          <p:nvPr>
            <p:ph idx="1"/>
          </p:nvPr>
        </p:nvSpPr>
        <p:spPr>
          <a:xfrm>
            <a:off x="191344" y="1083728"/>
            <a:ext cx="11887587" cy="4550154"/>
          </a:xfrm>
        </p:spPr>
        <p:txBody>
          <a:bodyPr/>
          <a:lstStyle/>
          <a:p>
            <a:pPr lvl="0">
              <a:lnSpc>
                <a:spcPct val="70000"/>
              </a:lnSpc>
              <a:buFont typeface="Wingdings" panose="05000000000000000000" pitchFamily="2" charset="2"/>
              <a:buChar char="Ø"/>
            </a:pPr>
            <a:r>
              <a:rPr lang="en-GB" sz="2400" dirty="0"/>
              <a:t>The gathering of data may range from a simple observation at one location to a grandiose survey of multinational corporations at sites in different parts of the world.</a:t>
            </a:r>
          </a:p>
          <a:p>
            <a:pPr lvl="0">
              <a:lnSpc>
                <a:spcPct val="70000"/>
              </a:lnSpc>
              <a:buFont typeface="Wingdings" panose="05000000000000000000" pitchFamily="2" charset="2"/>
              <a:buChar char="Ø"/>
            </a:pPr>
            <a:r>
              <a:rPr lang="en-GB" sz="2400" dirty="0"/>
              <a:t>The method selected will largely determine how data are collected.</a:t>
            </a:r>
          </a:p>
          <a:p>
            <a:pPr lvl="0">
              <a:lnSpc>
                <a:spcPct val="70000"/>
              </a:lnSpc>
              <a:buFont typeface="Wingdings" panose="05000000000000000000" pitchFamily="2" charset="2"/>
              <a:buChar char="Ø"/>
            </a:pPr>
            <a:r>
              <a:rPr lang="en-GB" sz="2400" dirty="0"/>
              <a:t>Questionnaires, standardised tests, observational forms, laboratory notes, and instrument calibration logs are among the devices used to record raw data.</a:t>
            </a:r>
          </a:p>
          <a:p>
            <a:pPr lvl="0">
              <a:lnSpc>
                <a:spcPct val="70000"/>
              </a:lnSpc>
              <a:buFont typeface="Wingdings" panose="05000000000000000000" pitchFamily="2" charset="2"/>
              <a:buChar char="Ø"/>
            </a:pPr>
            <a:r>
              <a:rPr lang="en-GB" sz="2400" dirty="0"/>
              <a:t>But what are data? Data are defined as facts presented to the researcher from the study’s environment.</a:t>
            </a:r>
          </a:p>
          <a:p>
            <a:pPr lvl="0">
              <a:lnSpc>
                <a:spcPct val="70000"/>
              </a:lnSpc>
              <a:buFont typeface="Wingdings" panose="05000000000000000000" pitchFamily="2" charset="2"/>
              <a:buChar char="Ø"/>
            </a:pPr>
            <a:r>
              <a:rPr lang="en-GB" sz="2400" dirty="0"/>
              <a:t>As </a:t>
            </a:r>
            <a:r>
              <a:rPr lang="en-GB" sz="2400" dirty="0">
                <a:solidFill>
                  <a:srgbClr val="FF0000"/>
                </a:solidFill>
              </a:rPr>
              <a:t>abstractions</a:t>
            </a:r>
            <a:r>
              <a:rPr lang="en-GB" sz="2400" dirty="0"/>
              <a:t>, data are more metaphorical than real – for example, the growth in GDP cannot be observed directly; only the effects of it may be recorded. </a:t>
            </a:r>
          </a:p>
          <a:p>
            <a:pPr lvl="0">
              <a:lnSpc>
                <a:spcPct val="70000"/>
              </a:lnSpc>
              <a:buFont typeface="Wingdings" panose="05000000000000000000" pitchFamily="2" charset="2"/>
              <a:buChar char="Ø"/>
            </a:pPr>
            <a:r>
              <a:rPr lang="en-GB" sz="2400" dirty="0"/>
              <a:t>Data, furthermore, are processed by our senses – often limited in comparison to the senses of other living organisms.</a:t>
            </a:r>
          </a:p>
          <a:p>
            <a:pPr lvl="0">
              <a:lnSpc>
                <a:spcPct val="70000"/>
              </a:lnSpc>
              <a:buFont typeface="Wingdings" panose="05000000000000000000" pitchFamily="2" charset="2"/>
              <a:buChar char="Ø"/>
            </a:pPr>
            <a:r>
              <a:rPr lang="en-GB" sz="2400" dirty="0"/>
              <a:t>When sensory experiences consistently produce the same result, our data are said to be trustworthy because they may be verified.</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F295D-09E8-BB4A-5127-F3803FAAFE01}"/>
              </a:ext>
            </a:extLst>
          </p:cNvPr>
          <p:cNvSpPr txBox="1">
            <a:spLocks noGrp="1"/>
          </p:cNvSpPr>
          <p:nvPr>
            <p:ph type="title"/>
          </p:nvPr>
        </p:nvSpPr>
        <p:spPr>
          <a:xfrm>
            <a:off x="723903" y="147483"/>
            <a:ext cx="10629900" cy="988146"/>
          </a:xfrm>
        </p:spPr>
        <p:txBody>
          <a:bodyPr/>
          <a:lstStyle/>
          <a:p>
            <a:pPr lvl="0"/>
            <a:r>
              <a:rPr lang="en-GB" sz="4000"/>
              <a:t>Stage 4: data collection and preparation</a:t>
            </a:r>
            <a:br>
              <a:rPr lang="en-GB" sz="4000"/>
            </a:br>
            <a:endParaRPr lang="en-GB" sz="4000"/>
          </a:p>
        </p:txBody>
      </p:sp>
      <p:sp>
        <p:nvSpPr>
          <p:cNvPr id="3" name="Content Placeholder 2">
            <a:extLst>
              <a:ext uri="{FF2B5EF4-FFF2-40B4-BE49-F238E27FC236}">
                <a16:creationId xmlns:a16="http://schemas.microsoft.com/office/drawing/2014/main" id="{070D2A33-8766-C395-BE3D-342380D5F4F5}"/>
              </a:ext>
            </a:extLst>
          </p:cNvPr>
          <p:cNvSpPr txBox="1">
            <a:spLocks noGrp="1"/>
          </p:cNvSpPr>
          <p:nvPr>
            <p:ph idx="1"/>
          </p:nvPr>
        </p:nvSpPr>
        <p:spPr>
          <a:xfrm>
            <a:off x="589321" y="1393445"/>
            <a:ext cx="11297878" cy="2883587"/>
          </a:xfrm>
        </p:spPr>
        <p:txBody>
          <a:bodyPr/>
          <a:lstStyle/>
          <a:p>
            <a:pPr lvl="0">
              <a:buFont typeface="Wingdings" pitchFamily="2"/>
              <a:buChar char="§"/>
            </a:pPr>
            <a:r>
              <a:rPr lang="en-GB"/>
              <a:t>Data reflect their truthfulness by </a:t>
            </a:r>
            <a:r>
              <a:rPr lang="en-GB" i="1">
                <a:solidFill>
                  <a:srgbClr val="FF0000"/>
                </a:solidFill>
              </a:rPr>
              <a:t>closeness to the phenomena</a:t>
            </a:r>
            <a:r>
              <a:rPr lang="en-GB"/>
              <a:t>.</a:t>
            </a:r>
          </a:p>
          <a:p>
            <a:pPr lvl="0">
              <a:buFont typeface="Wingdings" pitchFamily="2"/>
              <a:buChar char="§"/>
            </a:pPr>
            <a:r>
              <a:rPr lang="en-GB">
                <a:solidFill>
                  <a:srgbClr val="FF0000"/>
                </a:solidFill>
              </a:rPr>
              <a:t>Primary data </a:t>
            </a:r>
            <a:r>
              <a:rPr lang="en-GB"/>
              <a:t>are sought for their proximity to the truth and control over error.</a:t>
            </a:r>
          </a:p>
          <a:p>
            <a:pPr lvl="0">
              <a:buFont typeface="Wingdings" pitchFamily="2"/>
              <a:buChar char="§"/>
            </a:pPr>
            <a:r>
              <a:rPr lang="en-GB">
                <a:solidFill>
                  <a:srgbClr val="FF0000"/>
                </a:solidFill>
              </a:rPr>
              <a:t>Secondary data </a:t>
            </a:r>
            <a:r>
              <a:rPr lang="en-GB"/>
              <a:t>have had at least one level of interpretation inserted between the event and its recording.</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DC949-43F0-4CDD-D42D-D01C474FD00E}"/>
              </a:ext>
            </a:extLst>
          </p:cNvPr>
          <p:cNvSpPr txBox="1">
            <a:spLocks noGrp="1"/>
          </p:cNvSpPr>
          <p:nvPr>
            <p:ph type="title"/>
          </p:nvPr>
        </p:nvSpPr>
        <p:spPr>
          <a:xfrm>
            <a:off x="723903" y="404663"/>
            <a:ext cx="10700689" cy="457705"/>
          </a:xfrm>
        </p:spPr>
        <p:txBody>
          <a:bodyPr/>
          <a:lstStyle/>
          <a:p>
            <a:pPr lvl="0"/>
            <a:r>
              <a:rPr lang="en-GB" sz="4000" dirty="0"/>
              <a:t>Stage 5: data analysis and interpretation</a:t>
            </a:r>
            <a:br>
              <a:rPr lang="en-GB" sz="4000" dirty="0"/>
            </a:br>
            <a:endParaRPr lang="en-GB" sz="4000" dirty="0"/>
          </a:p>
        </p:txBody>
      </p:sp>
      <p:sp>
        <p:nvSpPr>
          <p:cNvPr id="3" name="Content Placeholder 2">
            <a:extLst>
              <a:ext uri="{FF2B5EF4-FFF2-40B4-BE49-F238E27FC236}">
                <a16:creationId xmlns:a16="http://schemas.microsoft.com/office/drawing/2014/main" id="{7BA44FEF-E8F3-F2B6-91F3-E16F927D28C1}"/>
              </a:ext>
            </a:extLst>
          </p:cNvPr>
          <p:cNvSpPr txBox="1">
            <a:spLocks noGrp="1"/>
          </p:cNvSpPr>
          <p:nvPr>
            <p:ph idx="1"/>
          </p:nvPr>
        </p:nvSpPr>
        <p:spPr>
          <a:xfrm>
            <a:off x="58994" y="829393"/>
            <a:ext cx="12074011" cy="5199214"/>
          </a:xfrm>
        </p:spPr>
        <p:txBody>
          <a:bodyPr/>
          <a:lstStyle/>
          <a:p>
            <a:pPr lvl="0">
              <a:lnSpc>
                <a:spcPct val="80000"/>
              </a:lnSpc>
              <a:buFont typeface="Wingdings" pitchFamily="2"/>
              <a:buChar char="§"/>
            </a:pPr>
            <a:r>
              <a:rPr lang="en-GB" sz="2800" dirty="0"/>
              <a:t>Managers need information, not raw data.</a:t>
            </a:r>
          </a:p>
          <a:p>
            <a:pPr lvl="0">
              <a:lnSpc>
                <a:spcPct val="80000"/>
              </a:lnSpc>
              <a:buFont typeface="Wingdings" pitchFamily="2"/>
              <a:buChar char="§"/>
            </a:pPr>
            <a:r>
              <a:rPr lang="en-GB" sz="2800" dirty="0"/>
              <a:t>Researchers generate information by analysing data after its collection.</a:t>
            </a:r>
          </a:p>
          <a:p>
            <a:pPr lvl="0">
              <a:lnSpc>
                <a:spcPct val="80000"/>
              </a:lnSpc>
              <a:buFont typeface="Wingdings" pitchFamily="2"/>
              <a:buChar char="§"/>
            </a:pPr>
            <a:r>
              <a:rPr lang="en-GB" sz="2800" dirty="0">
                <a:solidFill>
                  <a:srgbClr val="FF0000"/>
                </a:solidFill>
              </a:rPr>
              <a:t>Data analysis </a:t>
            </a:r>
            <a:r>
              <a:rPr lang="en-GB" sz="2800" dirty="0"/>
              <a:t>usually involves reducing accumulated data to a manageable size, developing summaries, looking for patterns, and applying statistical techniques.</a:t>
            </a:r>
          </a:p>
          <a:p>
            <a:pPr lvl="0">
              <a:lnSpc>
                <a:spcPct val="80000"/>
              </a:lnSpc>
              <a:buFont typeface="Wingdings" pitchFamily="2"/>
              <a:buChar char="§"/>
            </a:pPr>
            <a:r>
              <a:rPr lang="en-GB" sz="2800" dirty="0"/>
              <a:t>Scaled responses on questionnaires and experimental instruments often require the analyst to derive various functions, as well as to explore relationships among variables.</a:t>
            </a:r>
          </a:p>
          <a:p>
            <a:pPr lvl="0">
              <a:lnSpc>
                <a:spcPct val="80000"/>
              </a:lnSpc>
              <a:buFont typeface="Wingdings" pitchFamily="2"/>
              <a:buChar char="§"/>
            </a:pPr>
            <a:r>
              <a:rPr lang="en-GB" sz="2800" dirty="0"/>
              <a:t>Further, researchers must interpret these findings in light of the client’s research question or determine if the results are consistent with their hypothesis and theories.</a:t>
            </a:r>
          </a:p>
          <a:p>
            <a:pPr lvl="0">
              <a:lnSpc>
                <a:spcPct val="80000"/>
              </a:lnSpc>
              <a:buFont typeface="Wingdings" pitchFamily="2"/>
              <a:buChar char="§"/>
            </a:pPr>
            <a:r>
              <a:rPr lang="en-GB" sz="2800" dirty="0"/>
              <a:t>Increasingly, managers are asking research specialists to make recommendations based on their interpretation of the data.</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1A83D-7196-AB7D-53C7-C1413BF47E87}"/>
              </a:ext>
            </a:extLst>
          </p:cNvPr>
          <p:cNvSpPr txBox="1">
            <a:spLocks noGrp="1"/>
          </p:cNvSpPr>
          <p:nvPr>
            <p:ph type="title"/>
          </p:nvPr>
        </p:nvSpPr>
        <p:spPr>
          <a:xfrm>
            <a:off x="723903" y="332655"/>
            <a:ext cx="11204745" cy="529713"/>
          </a:xfrm>
        </p:spPr>
        <p:txBody>
          <a:bodyPr/>
          <a:lstStyle/>
          <a:p>
            <a:pPr lvl="0"/>
            <a:r>
              <a:rPr lang="en-GB" sz="4000" dirty="0"/>
              <a:t>Stage 5: data analysis and interpretation</a:t>
            </a:r>
            <a:br>
              <a:rPr lang="en-GB" sz="4000" dirty="0"/>
            </a:br>
            <a:endParaRPr lang="en-GB" sz="4000" dirty="0"/>
          </a:p>
        </p:txBody>
      </p:sp>
      <p:sp>
        <p:nvSpPr>
          <p:cNvPr id="3" name="Content Placeholder 2">
            <a:extLst>
              <a:ext uri="{FF2B5EF4-FFF2-40B4-BE49-F238E27FC236}">
                <a16:creationId xmlns:a16="http://schemas.microsoft.com/office/drawing/2014/main" id="{9B802304-0C9C-DCAE-1F1D-8C2936346288}"/>
              </a:ext>
            </a:extLst>
          </p:cNvPr>
          <p:cNvSpPr txBox="1">
            <a:spLocks noGrp="1"/>
          </p:cNvSpPr>
          <p:nvPr>
            <p:ph idx="1"/>
          </p:nvPr>
        </p:nvSpPr>
        <p:spPr>
          <a:xfrm>
            <a:off x="117985" y="604683"/>
            <a:ext cx="12074011" cy="5199214"/>
          </a:xfrm>
        </p:spPr>
        <p:txBody>
          <a:bodyPr/>
          <a:lstStyle/>
          <a:p>
            <a:pPr marL="0" lvl="0" indent="0">
              <a:buNone/>
            </a:pPr>
            <a:r>
              <a:rPr lang="en-GB" sz="2000" dirty="0"/>
              <a:t>Example:</a:t>
            </a:r>
          </a:p>
          <a:p>
            <a:pPr marL="0" lvl="0" indent="0">
              <a:buNone/>
            </a:pPr>
            <a:r>
              <a:rPr lang="en-GB" sz="2000" dirty="0"/>
              <a:t>A market research firm that polls 2000 people from its target population for a generation of mobile phones. Each respondent will be asked four questions:</a:t>
            </a:r>
          </a:p>
          <a:p>
            <a:pPr marL="971550" lvl="1" indent="-514350">
              <a:buAutoNum type="arabicPeriod"/>
            </a:pPr>
            <a:r>
              <a:rPr lang="en-GB" sz="2000" dirty="0"/>
              <a:t>Do you prefer the convenience of Pocket-Phone over existing mobile phones?</a:t>
            </a:r>
          </a:p>
          <a:p>
            <a:pPr marL="971550" lvl="1" indent="-514350">
              <a:buAutoNum type="arabicPeriod"/>
            </a:pPr>
            <a:r>
              <a:rPr lang="en-GB" sz="2000" dirty="0"/>
              <a:t>Are there transmission problems with Pocket-Phone?</a:t>
            </a:r>
          </a:p>
          <a:p>
            <a:pPr marL="971550" lvl="1" indent="-514350">
              <a:buAutoNum type="arabicPeriod"/>
            </a:pPr>
            <a:r>
              <a:rPr lang="en-GB" sz="2000" dirty="0"/>
              <a:t>Is Pocket-Phone better suited to worldwide transmission than your existing mobile phone?</a:t>
            </a:r>
          </a:p>
          <a:p>
            <a:pPr marL="971550" lvl="1" indent="-514350">
              <a:buAutoNum type="arabicPeriod"/>
            </a:pPr>
            <a:r>
              <a:rPr lang="en-GB" sz="2000" dirty="0"/>
              <a:t>Would cost alone persuade you to purchase Pocket-Phone?</a:t>
            </a:r>
          </a:p>
          <a:p>
            <a:pPr lvl="0">
              <a:buFont typeface="Wingdings" pitchFamily="2"/>
              <a:buChar char="§"/>
            </a:pPr>
            <a:r>
              <a:rPr lang="en-GB" sz="2000" dirty="0"/>
              <a:t>The answers will produce 8000 pieces of raw data. </a:t>
            </a:r>
          </a:p>
          <a:p>
            <a:pPr lvl="0">
              <a:buFont typeface="Wingdings" pitchFamily="2"/>
              <a:buChar char="§"/>
            </a:pPr>
            <a:r>
              <a:rPr lang="en-GB" sz="2000" dirty="0"/>
              <a:t>Reducing the data to a workable size will yield eight statistics: the percentage of yes and no answers to each question. </a:t>
            </a:r>
          </a:p>
          <a:p>
            <a:pPr lvl="0">
              <a:buFont typeface="Wingdings" pitchFamily="2"/>
              <a:buChar char="§"/>
            </a:pPr>
            <a:r>
              <a:rPr lang="en-GB" sz="2000" dirty="0"/>
              <a:t>If the researcher scaled the four key questions rather than eliciting yes-no responses, the analysis would likely require more powerful statistical analysis than summarisation.</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509AA-0DA1-8843-682D-FF86B5C53566}"/>
              </a:ext>
            </a:extLst>
          </p:cNvPr>
          <p:cNvSpPr txBox="1">
            <a:spLocks noGrp="1"/>
          </p:cNvSpPr>
          <p:nvPr>
            <p:ph type="title"/>
          </p:nvPr>
        </p:nvSpPr>
        <p:spPr>
          <a:xfrm>
            <a:off x="723903" y="232385"/>
            <a:ext cx="10629900" cy="688972"/>
          </a:xfrm>
        </p:spPr>
        <p:txBody>
          <a:bodyPr/>
          <a:lstStyle/>
          <a:p>
            <a:pPr lvl="0"/>
            <a:r>
              <a:rPr lang="en-GB" sz="4000"/>
              <a:t>Stage 6: reporting the results</a:t>
            </a:r>
            <a:br>
              <a:rPr lang="en-GB" sz="4000"/>
            </a:br>
            <a:endParaRPr lang="en-GB" sz="4000"/>
          </a:p>
        </p:txBody>
      </p:sp>
      <p:sp>
        <p:nvSpPr>
          <p:cNvPr id="3" name="Content Placeholder 2">
            <a:extLst>
              <a:ext uri="{FF2B5EF4-FFF2-40B4-BE49-F238E27FC236}">
                <a16:creationId xmlns:a16="http://schemas.microsoft.com/office/drawing/2014/main" id="{04191F4A-616C-22AE-5ECA-ABF484E5678F}"/>
              </a:ext>
            </a:extLst>
          </p:cNvPr>
          <p:cNvSpPr txBox="1">
            <a:spLocks noGrp="1"/>
          </p:cNvSpPr>
          <p:nvPr>
            <p:ph idx="1"/>
          </p:nvPr>
        </p:nvSpPr>
        <p:spPr>
          <a:xfrm>
            <a:off x="399437" y="778492"/>
            <a:ext cx="10629900" cy="3978270"/>
          </a:xfrm>
        </p:spPr>
        <p:txBody>
          <a:bodyPr/>
          <a:lstStyle/>
          <a:p>
            <a:pPr lvl="0">
              <a:buFont typeface="Wingdings" pitchFamily="2"/>
              <a:buChar char="§"/>
            </a:pPr>
            <a:r>
              <a:rPr lang="en-GB" sz="2800" dirty="0"/>
              <a:t>Finally, it is necessary to prepare a report and transmit the findings and recommendations to the manager for the intended purpose of decision making.</a:t>
            </a:r>
          </a:p>
          <a:p>
            <a:pPr lvl="0">
              <a:buFont typeface="Wingdings" pitchFamily="2"/>
              <a:buChar char="§"/>
            </a:pPr>
            <a:r>
              <a:rPr lang="en-GB" sz="2800" dirty="0"/>
              <a:t>The results of applied research may be communicated via conference call, letter, written report, oral presentation, or some combination of any or all these  methods.</a:t>
            </a:r>
          </a:p>
          <a:p>
            <a:pPr lvl="0">
              <a:buFont typeface="Wingdings" pitchFamily="2"/>
              <a:buChar char="§"/>
            </a:pPr>
            <a:r>
              <a:rPr lang="en-GB" sz="2800" dirty="0"/>
              <a:t>The research must accurately assess the manager’s needs throughout the research process and incorporate this understanding into the final product, the research </a:t>
            </a:r>
            <a:r>
              <a:rPr lang="en-GB" dirty="0"/>
              <a:t>report.</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E766-D4B2-9441-4BEC-23DD3C552DEC}"/>
              </a:ext>
            </a:extLst>
          </p:cNvPr>
          <p:cNvSpPr txBox="1">
            <a:spLocks noGrp="1"/>
          </p:cNvSpPr>
          <p:nvPr>
            <p:ph type="title"/>
          </p:nvPr>
        </p:nvSpPr>
        <p:spPr>
          <a:xfrm>
            <a:off x="723903" y="232385"/>
            <a:ext cx="10629900" cy="688972"/>
          </a:xfrm>
        </p:spPr>
        <p:txBody>
          <a:bodyPr/>
          <a:lstStyle/>
          <a:p>
            <a:pPr lvl="0"/>
            <a:r>
              <a:rPr lang="en-GB" sz="4000"/>
              <a:t>Stage 6: reporting the results</a:t>
            </a:r>
            <a:br>
              <a:rPr lang="en-GB" sz="4000"/>
            </a:br>
            <a:endParaRPr lang="en-GB" sz="4000"/>
          </a:p>
        </p:txBody>
      </p:sp>
      <p:sp>
        <p:nvSpPr>
          <p:cNvPr id="3" name="Content Placeholder 2">
            <a:extLst>
              <a:ext uri="{FF2B5EF4-FFF2-40B4-BE49-F238E27FC236}">
                <a16:creationId xmlns:a16="http://schemas.microsoft.com/office/drawing/2014/main" id="{2CFC5990-67FE-43A5-9216-91A0F1F2E9D0}"/>
              </a:ext>
            </a:extLst>
          </p:cNvPr>
          <p:cNvSpPr txBox="1">
            <a:spLocks noGrp="1"/>
          </p:cNvSpPr>
          <p:nvPr>
            <p:ph idx="1"/>
          </p:nvPr>
        </p:nvSpPr>
        <p:spPr>
          <a:xfrm>
            <a:off x="399437" y="778492"/>
            <a:ext cx="10629900" cy="4988125"/>
          </a:xfrm>
        </p:spPr>
        <p:txBody>
          <a:bodyPr/>
          <a:lstStyle/>
          <a:p>
            <a:pPr marL="0" lvl="0" indent="0">
              <a:buNone/>
            </a:pPr>
            <a:r>
              <a:rPr lang="en-GB" sz="2800" dirty="0"/>
              <a:t>At a minimum, a research report should contain the following:</a:t>
            </a:r>
          </a:p>
          <a:p>
            <a:pPr lvl="0">
              <a:buFont typeface="Wingdings" pitchFamily="2"/>
              <a:buChar char="§"/>
            </a:pPr>
            <a:r>
              <a:rPr lang="en-GB" sz="2800" dirty="0"/>
              <a:t>An </a:t>
            </a:r>
            <a:r>
              <a:rPr lang="en-GB" sz="2800" dirty="0">
                <a:solidFill>
                  <a:srgbClr val="FF0000"/>
                </a:solidFill>
              </a:rPr>
              <a:t>executive summary </a:t>
            </a:r>
            <a:r>
              <a:rPr lang="en-GB" sz="2800" dirty="0"/>
              <a:t>consisting of a synopsis of the problem, findings, and recommendations</a:t>
            </a:r>
          </a:p>
          <a:p>
            <a:pPr lvl="0">
              <a:buFont typeface="Wingdings" pitchFamily="2"/>
              <a:buChar char="§"/>
            </a:pPr>
            <a:r>
              <a:rPr lang="en-GB" sz="2800" dirty="0"/>
              <a:t>An </a:t>
            </a:r>
            <a:r>
              <a:rPr lang="en-GB" sz="2800" dirty="0">
                <a:solidFill>
                  <a:srgbClr val="FF0000"/>
                </a:solidFill>
              </a:rPr>
              <a:t>overview of the research</a:t>
            </a:r>
            <a:r>
              <a:rPr lang="en-GB" sz="2800" dirty="0"/>
              <a:t>: the problem’s background, literature summary, methods and procedures, and conclusions.</a:t>
            </a:r>
          </a:p>
          <a:p>
            <a:pPr lvl="0">
              <a:buFont typeface="Wingdings" pitchFamily="2"/>
              <a:buChar char="§"/>
            </a:pPr>
            <a:r>
              <a:rPr lang="en-GB" sz="2800" dirty="0"/>
              <a:t>A section </a:t>
            </a:r>
            <a:r>
              <a:rPr lang="en-GB" sz="2800" dirty="0">
                <a:solidFill>
                  <a:srgbClr val="FF0000"/>
                </a:solidFill>
              </a:rPr>
              <a:t>on implementation strategies </a:t>
            </a:r>
            <a:r>
              <a:rPr lang="en-GB" sz="2800" dirty="0"/>
              <a:t>for the recommendations.</a:t>
            </a:r>
          </a:p>
          <a:p>
            <a:pPr lvl="0">
              <a:buFont typeface="Wingdings" pitchFamily="2"/>
              <a:buChar char="§"/>
            </a:pPr>
            <a:r>
              <a:rPr lang="en-GB" sz="2800" dirty="0"/>
              <a:t>A </a:t>
            </a:r>
            <a:r>
              <a:rPr lang="en-GB" sz="2800" dirty="0">
                <a:solidFill>
                  <a:srgbClr val="FF0000"/>
                </a:solidFill>
              </a:rPr>
              <a:t>technical appendix </a:t>
            </a:r>
            <a:r>
              <a:rPr lang="en-GB" sz="2800" dirty="0"/>
              <a:t>with all the materials necessary to replicate the project.</a:t>
            </a:r>
          </a:p>
          <a:p>
            <a:pPr marL="0" lvl="0" indent="0">
              <a:buNone/>
            </a:pPr>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8B5D3-7899-57C2-D1E6-94EF75929F9A}"/>
              </a:ext>
            </a:extLst>
          </p:cNvPr>
          <p:cNvSpPr txBox="1">
            <a:spLocks noGrp="1"/>
          </p:cNvSpPr>
          <p:nvPr>
            <p:ph type="title"/>
          </p:nvPr>
        </p:nvSpPr>
        <p:spPr/>
        <p:txBody>
          <a:bodyPr/>
          <a:lstStyle/>
          <a:p>
            <a:pPr lvl="0"/>
            <a:r>
              <a:rPr lang="en-GB" dirty="0">
                <a:solidFill>
                  <a:srgbClr val="FF0000"/>
                </a:solidFill>
                <a:latin typeface="Calibri"/>
              </a:rPr>
              <a:t>Over to you: In groups of 3-4 students (30 minutes)</a:t>
            </a:r>
          </a:p>
        </p:txBody>
      </p:sp>
      <p:sp>
        <p:nvSpPr>
          <p:cNvPr id="3" name="Content Placeholder 2">
            <a:extLst>
              <a:ext uri="{FF2B5EF4-FFF2-40B4-BE49-F238E27FC236}">
                <a16:creationId xmlns:a16="http://schemas.microsoft.com/office/drawing/2014/main" id="{5BDD03F8-F01E-C7D3-8881-3173B6966905}"/>
              </a:ext>
            </a:extLst>
          </p:cNvPr>
          <p:cNvSpPr txBox="1">
            <a:spLocks noGrp="1"/>
          </p:cNvSpPr>
          <p:nvPr>
            <p:ph idx="1"/>
          </p:nvPr>
        </p:nvSpPr>
        <p:spPr/>
        <p:txBody>
          <a:bodyPr/>
          <a:lstStyle/>
          <a:p>
            <a:pPr marL="0" lvl="0" indent="0">
              <a:buNone/>
            </a:pPr>
            <a:r>
              <a:rPr lang="en-GB" sz="2800" dirty="0"/>
              <a:t>Based on an analysis of the last six months’ sales, your boss notices that sales of beef products are declining in your chain’s restaurants. As beef entry sales (revenue streams) decline, so do profits. Fearing beef sales have declined due to several newspaper stories reporting </a:t>
            </a:r>
            <a:r>
              <a:rPr lang="en-GB" sz="2800" dirty="0">
                <a:solidFill>
                  <a:srgbClr val="FF0000"/>
                </a:solidFill>
              </a:rPr>
              <a:t>E. coli </a:t>
            </a:r>
            <a:r>
              <a:rPr lang="en-GB" sz="2800" dirty="0"/>
              <a:t>contamination discovered at area grocery stores, he suggests a survey of area restaurants to see if the situation is pervasive.</a:t>
            </a:r>
          </a:p>
          <a:p>
            <a:pPr marL="514350" lvl="0" indent="-514350">
              <a:buAutoNum type="alphaLcPeriod"/>
            </a:pPr>
            <a:r>
              <a:rPr lang="en-GB" sz="2800" dirty="0"/>
              <a:t>What do you think of this research suggestion?</a:t>
            </a:r>
          </a:p>
          <a:p>
            <a:pPr marL="514350" lvl="0" indent="-514350">
              <a:buAutoNum type="alphaLcPeriod"/>
            </a:pPr>
            <a:r>
              <a:rPr lang="en-GB" sz="2800" dirty="0"/>
              <a:t>How, if at all, could you improve on your boss’s formulation of the research question?</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par>
                          <p:cTn id="21" fill="hold">
                            <p:stCondLst>
                              <p:cond delay="2000"/>
                            </p:stCondLst>
                            <p:childTnLst>
                              <p:par>
                                <p:cTn id="22" presetID="53" presetClass="entr" presetSubtype="16" fill="hold" grpId="0" nodeType="afterEffect">
                                  <p:stCondLst>
                                    <p:cond delay="0"/>
                                  </p:stCondLst>
                                  <p:childTnLst>
                                    <p:set>
                                      <p:cBhvr>
                                        <p:cTn id="23" dur="1" fill="hold">
                                          <p:stCondLst>
                                            <p:cond delay="0"/>
                                          </p:stCondLst>
                                        </p:cTn>
                                        <p:tgtEl>
                                          <p:spTgt spid="5"/>
                                        </p:tgtEl>
                                        <p:attrNameLst>
                                          <p:attrName>style.visibility</p:attrName>
                                        </p:attrNameLst>
                                      </p:cBhvr>
                                      <p:to>
                                        <p:strVal val="visible"/>
                                      </p:to>
                                    </p:set>
                                    <p:anim calcmode="lin" valueType="num">
                                      <p:cBhvr>
                                        <p:cTn id="24" dur="500" fill="hold"/>
                                        <p:tgtEl>
                                          <p:spTgt spid="5"/>
                                        </p:tgtEl>
                                        <p:attrNameLst>
                                          <p:attrName>ppt_w</p:attrName>
                                        </p:attrNameLst>
                                      </p:cBhvr>
                                      <p:tavLst>
                                        <p:tav tm="0">
                                          <p:val>
                                            <p:fltVal val="0"/>
                                          </p:val>
                                        </p:tav>
                                        <p:tav tm="100000">
                                          <p:val>
                                            <p:strVal val="#ppt_w"/>
                                          </p:val>
                                        </p:tav>
                                      </p:tavLst>
                                    </p:anim>
                                    <p:anim calcmode="lin" valueType="num">
                                      <p:cBhvr>
                                        <p:cTn id="25" dur="500" fill="hold"/>
                                        <p:tgtEl>
                                          <p:spTgt spid="5"/>
                                        </p:tgtEl>
                                        <p:attrNameLst>
                                          <p:attrName>ppt_h</p:attrName>
                                        </p:attrNameLst>
                                      </p:cBhvr>
                                      <p:tavLst>
                                        <p:tav tm="0">
                                          <p:val>
                                            <p:fltVal val="0"/>
                                          </p:val>
                                        </p:tav>
                                        <p:tav tm="100000">
                                          <p:val>
                                            <p:strVal val="#ppt_h"/>
                                          </p:val>
                                        </p:tav>
                                      </p:tavLst>
                                    </p:anim>
                                    <p:animEffect transition="in" filter="fade">
                                      <p:cBhvr>
                                        <p:cTn id="2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9A651D8F-3C2A-D1DC-9F37-0354A2DEF9FD}"/>
              </a:ext>
            </a:extLst>
          </p:cNvPr>
          <p:cNvSpPr txBox="1">
            <a:spLocks noGrp="1"/>
          </p:cNvSpPr>
          <p:nvPr>
            <p:ph idx="1"/>
          </p:nvPr>
        </p:nvSpPr>
        <p:spPr>
          <a:xfrm>
            <a:off x="119336" y="103235"/>
            <a:ext cx="12241359" cy="5700662"/>
          </a:xfrm>
        </p:spPr>
        <p:txBody>
          <a:bodyPr/>
          <a:lstStyle/>
          <a:p>
            <a:pPr marL="0" lvl="0" indent="0">
              <a:buNone/>
            </a:pPr>
            <a:r>
              <a:rPr lang="en-GB" sz="4300" b="1" dirty="0"/>
              <a:t>References</a:t>
            </a:r>
          </a:p>
          <a:p>
            <a:pPr lvl="0">
              <a:buFont typeface="Calibri Light"/>
              <a:buAutoNum type="arabicPeriod"/>
            </a:pPr>
            <a:r>
              <a:rPr lang="en-GB" dirty="0"/>
              <a:t> </a:t>
            </a:r>
            <a:r>
              <a:rPr lang="en-GB" sz="2400" dirty="0"/>
              <a:t>Bamberger, M., Rugh, J., &amp; Mabry, L. (2019). </a:t>
            </a:r>
            <a:r>
              <a:rPr lang="en-GB" sz="2400" i="1" dirty="0"/>
              <a:t>Real-World Evaluation: Working Under Budget, Time, Data, and Political Constraints</a:t>
            </a:r>
            <a:r>
              <a:rPr lang="en-GB" sz="2400" dirty="0"/>
              <a:t>. SAGE Publications.</a:t>
            </a:r>
          </a:p>
          <a:p>
            <a:pPr lvl="0">
              <a:buFont typeface="Calibri Light"/>
              <a:buAutoNum type="arabicPeriod"/>
            </a:pPr>
            <a:r>
              <a:rPr lang="en-GB" sz="2400" dirty="0"/>
              <a:t> Patton, M. Q. (2015). </a:t>
            </a:r>
            <a:r>
              <a:rPr lang="en-GB" sz="2400" i="1" dirty="0"/>
              <a:t>Qualitative Research &amp; Evaluation Methods</a:t>
            </a:r>
            <a:r>
              <a:rPr lang="en-GB" sz="2400" dirty="0"/>
              <a:t>. SAGE Publications.</a:t>
            </a:r>
          </a:p>
          <a:p>
            <a:pPr lvl="0">
              <a:buFont typeface="Calibri Light"/>
              <a:buAutoNum type="arabicPeriod"/>
            </a:pPr>
            <a:r>
              <a:rPr lang="en-GB" sz="2400" dirty="0"/>
              <a:t>Keeney, R. L. (1992). </a:t>
            </a:r>
            <a:r>
              <a:rPr lang="en-GB" sz="2400" i="1" dirty="0"/>
              <a:t>Value-Focused Thinking: A Path to Creative Decision-making</a:t>
            </a:r>
            <a:r>
              <a:rPr lang="en-GB" sz="2400" dirty="0"/>
              <a:t>. Harvard University Press.</a:t>
            </a:r>
          </a:p>
          <a:p>
            <a:pPr lvl="0">
              <a:buFont typeface="Calibri Light"/>
              <a:buAutoNum type="arabicPeriod"/>
            </a:pPr>
            <a:r>
              <a:rPr lang="en-GB" sz="2400" dirty="0"/>
              <a:t> Parnell, G. S., Driscoll, P. J., &amp; Henderson, D. L. (2011). </a:t>
            </a:r>
            <a:r>
              <a:rPr lang="en-GB" sz="2400" i="1" dirty="0"/>
              <a:t>Decision Making in Systems Engineering and Management</a:t>
            </a:r>
            <a:r>
              <a:rPr lang="en-GB" sz="2400" dirty="0"/>
              <a:t>. Wiley.</a:t>
            </a:r>
          </a:p>
          <a:p>
            <a:pPr lvl="0">
              <a:buFont typeface="Calibri Light"/>
              <a:buAutoNum type="arabicPeriod"/>
            </a:pPr>
            <a:r>
              <a:rPr lang="en-GB" sz="2400" dirty="0"/>
              <a:t>Cooper R. D. &amp; Schindler P. S. (2014) Business Research Methods, 12</a:t>
            </a:r>
            <a:r>
              <a:rPr lang="en-GB" sz="2400" baseline="30000" dirty="0"/>
              <a:t>th</a:t>
            </a:r>
            <a:r>
              <a:rPr lang="en-GB" sz="2400" dirty="0"/>
              <a:t> Ed. McGraw-Hill International Edition</a:t>
            </a:r>
          </a:p>
          <a:p>
            <a:pPr marL="0" lvl="0" indent="0">
              <a:buNone/>
            </a:pPr>
            <a:endParaRPr lang="en-GB" dirty="0"/>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4370</TotalTime>
  <Words>2705</Words>
  <Application>Microsoft Office PowerPoint</Application>
  <PresentationFormat>Widescreen</PresentationFormat>
  <Paragraphs>195</Paragraphs>
  <Slides>33</Slides>
  <Notes>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33</vt:i4>
      </vt:variant>
    </vt:vector>
  </HeadingPairs>
  <TitlesOfParts>
    <vt:vector size="43" baseType="lpstr">
      <vt:lpstr>Aharoni</vt:lpstr>
      <vt:lpstr>Arial</vt:lpstr>
      <vt:lpstr>Calibri</vt:lpstr>
      <vt:lpstr>Calibri Light</vt:lpstr>
      <vt:lpstr>Courier New</vt:lpstr>
      <vt:lpstr>Myriad Pro</vt:lpstr>
      <vt:lpstr>Symbol</vt:lpstr>
      <vt:lpstr>Verdana</vt:lpstr>
      <vt:lpstr>Wingdings</vt:lpstr>
      <vt:lpstr>20140311PresentationUWTSDTemplate</vt:lpstr>
      <vt:lpstr>LCLM6004</vt:lpstr>
      <vt:lpstr>Learning Objectives</vt:lpstr>
      <vt:lpstr>PowerPoint Presentation</vt:lpstr>
      <vt:lpstr>PowerPoint Presentation</vt:lpstr>
      <vt:lpstr>The Research Process</vt:lpstr>
      <vt:lpstr>The Research Process: Stages</vt:lpstr>
      <vt:lpstr>Stage 1: clarifying the research question </vt:lpstr>
      <vt:lpstr>Stage 1: clarifying the research question </vt:lpstr>
      <vt:lpstr>Stage 1: clarifying the research question </vt:lpstr>
      <vt:lpstr>Over to you – in groups of 3 or 4 students  (15 mins)</vt:lpstr>
      <vt:lpstr>Stage 2: proposing  research </vt:lpstr>
      <vt:lpstr>Stage 2: Proposing Research</vt:lpstr>
      <vt:lpstr>Stage 2: Proposing Research </vt:lpstr>
      <vt:lpstr>Stage 2: Proposing Research </vt:lpstr>
      <vt:lpstr> Ex Post Facto Evaluation (after-the-fact event)</vt:lpstr>
      <vt:lpstr>Prior or Interim Evaluation</vt:lpstr>
      <vt:lpstr>Option Analysis </vt:lpstr>
      <vt:lpstr>Decision Theory </vt:lpstr>
      <vt:lpstr>Over to you – In groups of 3 or 4 students –  (30 minutes)</vt:lpstr>
      <vt:lpstr>Stage 2: Proposing Research</vt:lpstr>
      <vt:lpstr>Stage 3: Designing the Research Project</vt:lpstr>
      <vt:lpstr>Stage 3: Designing the Research Project</vt:lpstr>
      <vt:lpstr>Stage 3: Designing the Research Project</vt:lpstr>
      <vt:lpstr>Stage 3: Designing the Research Project</vt:lpstr>
      <vt:lpstr>Stage 4: data collection and preparation </vt:lpstr>
      <vt:lpstr>Stage 4: data collection and preparation </vt:lpstr>
      <vt:lpstr>Stage 5: data analysis and interpretation </vt:lpstr>
      <vt:lpstr>Stage 5: data analysis and interpretation </vt:lpstr>
      <vt:lpstr>Stage 6: reporting the results </vt:lpstr>
      <vt:lpstr>Stage 6: reporting the results </vt:lpstr>
      <vt:lpstr>Over to you: In groups of 3-4 students (30 minutes)</vt:lpstr>
      <vt:lpstr>Any Questions?</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Xavier Matieni</cp:lastModifiedBy>
  <cp:revision>306</cp:revision>
  <cp:lastPrinted>2018-07-09T15:27:01Z</cp:lastPrinted>
  <dcterms:created xsi:type="dcterms:W3CDTF">2002-10-07T19:43:58Z</dcterms:created>
  <dcterms:modified xsi:type="dcterms:W3CDTF">2025-02-26T11:47:14Z</dcterms:modified>
</cp:coreProperties>
</file>