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81" r:id="rId1"/>
  </p:sldMasterIdLst>
  <p:notesMasterIdLst>
    <p:notesMasterId r:id="rId6"/>
  </p:notesMasterIdLst>
  <p:sldIdLst>
    <p:sldId id="263" r:id="rId2"/>
    <p:sldId id="265" r:id="rId3"/>
    <p:sldId id="266" r:id="rId4"/>
    <p:sldId id="267" r:id="rId5"/>
  </p:sldIdLst>
  <p:sldSz cx="32918400" cy="21945600"/>
  <p:notesSz cx="6858000" cy="9144000"/>
  <p:embeddedFontLst>
    <p:embeddedFont>
      <p:font typeface="Calibri" panose="020F0502020204030204" pitchFamily="34" charset="0"/>
      <p:regular r:id="rId7"/>
      <p:bold r:id="rId8"/>
      <p:italic r:id="rId9"/>
      <p:boldItalic r:id="rId10"/>
    </p:embeddedFont>
    <p:embeddedFont>
      <p:font typeface="Calibri Light" panose="020F0302020204030204" pitchFamily="34" charset="0"/>
      <p:regular r:id="rId11"/>
      <p:italic r:id="rId12"/>
    </p:embeddedFont>
  </p:embeddedFontLst>
  <p:custDataLst>
    <p:tags r:id="rId1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08" userDrawn="1">
          <p15:clr>
            <a:srgbClr val="A4A3A4"/>
          </p15:clr>
        </p15:guide>
        <p15:guide id="2" pos="7776" userDrawn="1">
          <p15:clr>
            <a:srgbClr val="A4A3A4"/>
          </p15:clr>
        </p15:guide>
        <p15:guide id="3" orient="horz" pos="6912" userDrawn="1">
          <p15:clr>
            <a:srgbClr val="A4A3A4"/>
          </p15:clr>
        </p15:guide>
        <p15:guide id="4" pos="10368"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sh love" initials="tl" lastIdx="4" clrIdx="0">
    <p:extLst>
      <p:ext uri="{19B8F6BF-5375-455C-9EA6-DF929625EA0E}">
        <p15:presenceInfo xmlns:p15="http://schemas.microsoft.com/office/powerpoint/2012/main" userId="36bc0777d6aaf4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1503"/>
    <p:restoredTop sz="94678"/>
  </p:normalViewPr>
  <p:slideViewPr>
    <p:cSldViewPr snapToGrid="0">
      <p:cViewPr>
        <p:scale>
          <a:sx n="40" d="100"/>
          <a:sy n="40" d="100"/>
        </p:scale>
        <p:origin x="328" y="-504"/>
      </p:cViewPr>
      <p:guideLst>
        <p:guide orient="horz" pos="4608"/>
        <p:guide pos="7776"/>
        <p:guide orient="horz" pos="6912"/>
        <p:guide pos="10368"/>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ags" Target="tags/tag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1/19/23</a:t>
            </a:fld>
            <a:endParaRPr lang="en-US"/>
          </a:p>
        </p:txBody>
      </p:sp>
      <p:sp>
        <p:nvSpPr>
          <p:cNvPr id="4" name="Slide Image Placeholder 3"/>
          <p:cNvSpPr>
            <a:spLocks noGrp="1" noRot="1" noChangeAspect="1"/>
          </p:cNvSpPr>
          <p:nvPr>
            <p:ph type="sldImg" idx="2"/>
          </p:nvPr>
        </p:nvSpPr>
        <p:spPr>
          <a:xfrm>
            <a:off x="857250" y="685800"/>
            <a:ext cx="51435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3132837" rtl="0" eaLnBrk="1" latinLnBrk="0" hangingPunct="1">
      <a:defRPr sz="4070" kern="1200">
        <a:solidFill>
          <a:schemeClr val="tx1"/>
        </a:solidFill>
        <a:latin typeface="+mn-lt"/>
        <a:ea typeface="+mn-ea"/>
        <a:cs typeface="+mn-cs"/>
      </a:defRPr>
    </a:lvl1pPr>
    <a:lvl2pPr marL="1566419" algn="l" defTabSz="3132837" rtl="0" eaLnBrk="1" latinLnBrk="0" hangingPunct="1">
      <a:defRPr sz="4070" kern="1200">
        <a:solidFill>
          <a:schemeClr val="tx1"/>
        </a:solidFill>
        <a:latin typeface="+mn-lt"/>
        <a:ea typeface="+mn-ea"/>
        <a:cs typeface="+mn-cs"/>
      </a:defRPr>
    </a:lvl2pPr>
    <a:lvl3pPr marL="3132837" algn="l" defTabSz="3132837" rtl="0" eaLnBrk="1" latinLnBrk="0" hangingPunct="1">
      <a:defRPr sz="4070" kern="1200">
        <a:solidFill>
          <a:schemeClr val="tx1"/>
        </a:solidFill>
        <a:latin typeface="+mn-lt"/>
        <a:ea typeface="+mn-ea"/>
        <a:cs typeface="+mn-cs"/>
      </a:defRPr>
    </a:lvl3pPr>
    <a:lvl4pPr marL="4699258" algn="l" defTabSz="3132837" rtl="0" eaLnBrk="1" latinLnBrk="0" hangingPunct="1">
      <a:defRPr sz="4070" kern="1200">
        <a:solidFill>
          <a:schemeClr val="tx1"/>
        </a:solidFill>
        <a:latin typeface="+mn-lt"/>
        <a:ea typeface="+mn-ea"/>
        <a:cs typeface="+mn-cs"/>
      </a:defRPr>
    </a:lvl4pPr>
    <a:lvl5pPr marL="6265677" algn="l" defTabSz="3132837" rtl="0" eaLnBrk="1" latinLnBrk="0" hangingPunct="1">
      <a:defRPr sz="4070" kern="1200">
        <a:solidFill>
          <a:schemeClr val="tx1"/>
        </a:solidFill>
        <a:latin typeface="+mn-lt"/>
        <a:ea typeface="+mn-ea"/>
        <a:cs typeface="+mn-cs"/>
      </a:defRPr>
    </a:lvl5pPr>
    <a:lvl6pPr marL="7832096" algn="l" defTabSz="3132837" rtl="0" eaLnBrk="1" latinLnBrk="0" hangingPunct="1">
      <a:defRPr sz="4070" kern="1200">
        <a:solidFill>
          <a:schemeClr val="tx1"/>
        </a:solidFill>
        <a:latin typeface="+mn-lt"/>
        <a:ea typeface="+mn-ea"/>
        <a:cs typeface="+mn-cs"/>
      </a:defRPr>
    </a:lvl6pPr>
    <a:lvl7pPr marL="9398515" algn="l" defTabSz="3132837" rtl="0" eaLnBrk="1" latinLnBrk="0" hangingPunct="1">
      <a:defRPr sz="4070" kern="1200">
        <a:solidFill>
          <a:schemeClr val="tx1"/>
        </a:solidFill>
        <a:latin typeface="+mn-lt"/>
        <a:ea typeface="+mn-ea"/>
        <a:cs typeface="+mn-cs"/>
      </a:defRPr>
    </a:lvl7pPr>
    <a:lvl8pPr marL="10964932" algn="l" defTabSz="3132837" rtl="0" eaLnBrk="1" latinLnBrk="0" hangingPunct="1">
      <a:defRPr sz="4070" kern="1200">
        <a:solidFill>
          <a:schemeClr val="tx1"/>
        </a:solidFill>
        <a:latin typeface="+mn-lt"/>
        <a:ea typeface="+mn-ea"/>
        <a:cs typeface="+mn-cs"/>
      </a:defRPr>
    </a:lvl8pPr>
    <a:lvl9pPr marL="12531353" algn="l" defTabSz="3132837" rtl="0" eaLnBrk="1" latinLnBrk="0" hangingPunct="1">
      <a:defRPr sz="407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a:p>
            <a:endParaRPr lang="en-US" sz="440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CD15AFD9-35F1-4A8D-8AD3-EDB948176196}" type="slidenum">
              <a:rPr lang="en-US" smtClean="0"/>
              <a:t>1</a:t>
            </a:fld>
            <a:endParaRPr lang="en-US"/>
          </a:p>
        </p:txBody>
      </p:sp>
    </p:spTree>
    <p:extLst>
      <p:ext uri="{BB962C8B-B14F-4D97-AF65-F5344CB8AC3E}">
        <p14:creationId xmlns:p14="http://schemas.microsoft.com/office/powerpoint/2010/main" val="2578995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B46B-7639-356A-0AC4-03F73BA29E44}"/>
              </a:ext>
            </a:extLst>
          </p:cNvPr>
          <p:cNvSpPr>
            <a:spLocks noGrp="1"/>
          </p:cNvSpPr>
          <p:nvPr>
            <p:ph type="ctrTitle"/>
          </p:nvPr>
        </p:nvSpPr>
        <p:spPr>
          <a:xfrm>
            <a:off x="4114800" y="3591562"/>
            <a:ext cx="24688800" cy="7640320"/>
          </a:xfrm>
        </p:spPr>
        <p:txBody>
          <a:bodyPr anchor="b"/>
          <a:lstStyle>
            <a:lvl1pPr algn="ctr">
              <a:defRPr sz="16200"/>
            </a:lvl1pPr>
          </a:lstStyle>
          <a:p>
            <a:r>
              <a:rPr lang="en-GB"/>
              <a:t>Click to edit Master title style</a:t>
            </a:r>
            <a:endParaRPr lang="en-US"/>
          </a:p>
        </p:txBody>
      </p:sp>
      <p:sp>
        <p:nvSpPr>
          <p:cNvPr id="3" name="Subtitle 2">
            <a:extLst>
              <a:ext uri="{FF2B5EF4-FFF2-40B4-BE49-F238E27FC236}">
                <a16:creationId xmlns:a16="http://schemas.microsoft.com/office/drawing/2014/main" id="{87F3664E-93D5-AAEE-2910-4547788FF1B0}"/>
              </a:ext>
            </a:extLst>
          </p:cNvPr>
          <p:cNvSpPr>
            <a:spLocks noGrp="1"/>
          </p:cNvSpPr>
          <p:nvPr>
            <p:ph type="subTitle" idx="1"/>
          </p:nvPr>
        </p:nvSpPr>
        <p:spPr>
          <a:xfrm>
            <a:off x="4114800" y="11526522"/>
            <a:ext cx="24688800" cy="5298438"/>
          </a:xfrm>
        </p:spPr>
        <p:txBody>
          <a:bodyPr/>
          <a:lstStyle>
            <a:lvl1pPr marL="0" indent="0" algn="ctr">
              <a:buNone/>
              <a:defRPr sz="6480"/>
            </a:lvl1pPr>
            <a:lvl2pPr marL="1234440" indent="0" algn="ctr">
              <a:buNone/>
              <a:defRPr sz="5400"/>
            </a:lvl2pPr>
            <a:lvl3pPr marL="2468880" indent="0" algn="ctr">
              <a:buNone/>
              <a:defRPr sz="4860"/>
            </a:lvl3pPr>
            <a:lvl4pPr marL="3703320" indent="0" algn="ctr">
              <a:buNone/>
              <a:defRPr sz="4320"/>
            </a:lvl4pPr>
            <a:lvl5pPr marL="4937760" indent="0" algn="ctr">
              <a:buNone/>
              <a:defRPr sz="4320"/>
            </a:lvl5pPr>
            <a:lvl6pPr marL="6172200" indent="0" algn="ctr">
              <a:buNone/>
              <a:defRPr sz="4320"/>
            </a:lvl6pPr>
            <a:lvl7pPr marL="7406640" indent="0" algn="ctr">
              <a:buNone/>
              <a:defRPr sz="4320"/>
            </a:lvl7pPr>
            <a:lvl8pPr marL="8641080" indent="0" algn="ctr">
              <a:buNone/>
              <a:defRPr sz="4320"/>
            </a:lvl8pPr>
            <a:lvl9pPr marL="9875520" indent="0" algn="ctr">
              <a:buNone/>
              <a:defRPr sz="432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A67B8C2-03C2-BF83-9688-D9E09FC9EF19}"/>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7BBACD73-377C-2DBF-FF05-9FAFB9662E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601F12-6E72-629D-6612-2C35596A5AAF}"/>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276157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3A6CF-F660-D9A9-3ED8-E569A22AA1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6F0378-E2F2-8BF7-9B77-077C86CA85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0DA854-C4AF-14B0-5CF2-81B1814C2B7E}"/>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93C7BE13-20A7-34FB-586C-4FC0F4AEDC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79E734-F08E-EA93-EE7F-270D66CC41FD}"/>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947528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31DC0-4A91-C46E-8AAE-EAA03BAB7034}"/>
              </a:ext>
            </a:extLst>
          </p:cNvPr>
          <p:cNvSpPr>
            <a:spLocks noGrp="1"/>
          </p:cNvSpPr>
          <p:nvPr>
            <p:ph type="title"/>
          </p:nvPr>
        </p:nvSpPr>
        <p:spPr>
          <a:xfrm>
            <a:off x="2245995" y="5471163"/>
            <a:ext cx="28392120" cy="9128758"/>
          </a:xfrm>
        </p:spPr>
        <p:txBody>
          <a:bodyPr anchor="b"/>
          <a:lstStyle>
            <a:lvl1pPr>
              <a:defRPr sz="162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7AC71D-9883-FB5D-F62D-994E2D08CFDC}"/>
              </a:ext>
            </a:extLst>
          </p:cNvPr>
          <p:cNvSpPr>
            <a:spLocks noGrp="1"/>
          </p:cNvSpPr>
          <p:nvPr>
            <p:ph type="body" idx="1"/>
          </p:nvPr>
        </p:nvSpPr>
        <p:spPr>
          <a:xfrm>
            <a:off x="2245995" y="14686283"/>
            <a:ext cx="28392120" cy="4800598"/>
          </a:xfrm>
        </p:spPr>
        <p:txBody>
          <a:bodyPr/>
          <a:lstStyle>
            <a:lvl1pPr marL="0" indent="0">
              <a:buNone/>
              <a:defRPr sz="6480">
                <a:solidFill>
                  <a:schemeClr val="tx1">
                    <a:tint val="75000"/>
                  </a:schemeClr>
                </a:solidFill>
              </a:defRPr>
            </a:lvl1pPr>
            <a:lvl2pPr marL="1234440" indent="0">
              <a:buNone/>
              <a:defRPr sz="5400">
                <a:solidFill>
                  <a:schemeClr val="tx1">
                    <a:tint val="75000"/>
                  </a:schemeClr>
                </a:solidFill>
              </a:defRPr>
            </a:lvl2pPr>
            <a:lvl3pPr marL="2468880" indent="0">
              <a:buNone/>
              <a:defRPr sz="4860">
                <a:solidFill>
                  <a:schemeClr val="tx1">
                    <a:tint val="75000"/>
                  </a:schemeClr>
                </a:solidFill>
              </a:defRPr>
            </a:lvl3pPr>
            <a:lvl4pPr marL="3703320" indent="0">
              <a:buNone/>
              <a:defRPr sz="4320">
                <a:solidFill>
                  <a:schemeClr val="tx1">
                    <a:tint val="75000"/>
                  </a:schemeClr>
                </a:solidFill>
              </a:defRPr>
            </a:lvl4pPr>
            <a:lvl5pPr marL="4937760" indent="0">
              <a:buNone/>
              <a:defRPr sz="4320">
                <a:solidFill>
                  <a:schemeClr val="tx1">
                    <a:tint val="75000"/>
                  </a:schemeClr>
                </a:solidFill>
              </a:defRPr>
            </a:lvl5pPr>
            <a:lvl6pPr marL="6172200" indent="0">
              <a:buNone/>
              <a:defRPr sz="4320">
                <a:solidFill>
                  <a:schemeClr val="tx1">
                    <a:tint val="75000"/>
                  </a:schemeClr>
                </a:solidFill>
              </a:defRPr>
            </a:lvl6pPr>
            <a:lvl7pPr marL="7406640" indent="0">
              <a:buNone/>
              <a:defRPr sz="4320">
                <a:solidFill>
                  <a:schemeClr val="tx1">
                    <a:tint val="75000"/>
                  </a:schemeClr>
                </a:solidFill>
              </a:defRPr>
            </a:lvl7pPr>
            <a:lvl8pPr marL="8641080" indent="0">
              <a:buNone/>
              <a:defRPr sz="4320">
                <a:solidFill>
                  <a:schemeClr val="tx1">
                    <a:tint val="75000"/>
                  </a:schemeClr>
                </a:solidFill>
              </a:defRPr>
            </a:lvl8pPr>
            <a:lvl9pPr marL="9875520" indent="0">
              <a:buNone/>
              <a:defRPr sz="432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06AC87-3521-6142-B86F-AA97408F3094}"/>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618741EE-77BD-0700-5895-2701979B35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463133-E8DB-10BF-DDBA-5ECE54D2B306}"/>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754281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A145-5400-7C69-748C-B4A9668DB9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079E89-503F-77D8-50C5-19D6FA956DE0}"/>
              </a:ext>
            </a:extLst>
          </p:cNvPr>
          <p:cNvSpPr>
            <a:spLocks noGrp="1"/>
          </p:cNvSpPr>
          <p:nvPr>
            <p:ph sz="half" idx="1"/>
          </p:nvPr>
        </p:nvSpPr>
        <p:spPr>
          <a:xfrm>
            <a:off x="2263140" y="5842000"/>
            <a:ext cx="1399032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AE8605-8CC4-1165-1845-9E6E77850786}"/>
              </a:ext>
            </a:extLst>
          </p:cNvPr>
          <p:cNvSpPr>
            <a:spLocks noGrp="1"/>
          </p:cNvSpPr>
          <p:nvPr>
            <p:ph sz="half" idx="2"/>
          </p:nvPr>
        </p:nvSpPr>
        <p:spPr>
          <a:xfrm>
            <a:off x="16664940" y="5842000"/>
            <a:ext cx="13990320" cy="139242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1FBC78-BB87-9E79-D670-ED196C643BF0}"/>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6" name="Footer Placeholder 5">
            <a:extLst>
              <a:ext uri="{FF2B5EF4-FFF2-40B4-BE49-F238E27FC236}">
                <a16:creationId xmlns:a16="http://schemas.microsoft.com/office/drawing/2014/main" id="{61BCF2B4-69B9-26EA-9529-B359E7E28E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446001-40EB-D097-9040-1669BCC33C66}"/>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1648680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9520-B2EB-59DC-D886-253ABE87550B}"/>
              </a:ext>
            </a:extLst>
          </p:cNvPr>
          <p:cNvSpPr>
            <a:spLocks noGrp="1"/>
          </p:cNvSpPr>
          <p:nvPr>
            <p:ph type="title"/>
          </p:nvPr>
        </p:nvSpPr>
        <p:spPr>
          <a:xfrm>
            <a:off x="2267428" y="1168401"/>
            <a:ext cx="28392120" cy="424180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75442A-B932-D183-6811-0D43CFFC416D}"/>
              </a:ext>
            </a:extLst>
          </p:cNvPr>
          <p:cNvSpPr>
            <a:spLocks noGrp="1"/>
          </p:cNvSpPr>
          <p:nvPr>
            <p:ph type="body" idx="1"/>
          </p:nvPr>
        </p:nvSpPr>
        <p:spPr>
          <a:xfrm>
            <a:off x="2267429" y="5379722"/>
            <a:ext cx="13926025" cy="2636518"/>
          </a:xfrm>
        </p:spPr>
        <p:txBody>
          <a:bodyPr anchor="b"/>
          <a:lstStyle>
            <a:lvl1pPr marL="0" indent="0">
              <a:buNone/>
              <a:defRPr sz="6480" b="1"/>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GB"/>
              <a:t>Click to edit Master text styles</a:t>
            </a:r>
          </a:p>
        </p:txBody>
      </p:sp>
      <p:sp>
        <p:nvSpPr>
          <p:cNvPr id="4" name="Content Placeholder 3">
            <a:extLst>
              <a:ext uri="{FF2B5EF4-FFF2-40B4-BE49-F238E27FC236}">
                <a16:creationId xmlns:a16="http://schemas.microsoft.com/office/drawing/2014/main" id="{BB3895FB-33FE-7BE4-BAB5-80E1C022DDC7}"/>
              </a:ext>
            </a:extLst>
          </p:cNvPr>
          <p:cNvSpPr>
            <a:spLocks noGrp="1"/>
          </p:cNvSpPr>
          <p:nvPr>
            <p:ph sz="half" idx="2"/>
          </p:nvPr>
        </p:nvSpPr>
        <p:spPr>
          <a:xfrm>
            <a:off x="2267429" y="8016240"/>
            <a:ext cx="13926025"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C04D4DC-EE53-D9C5-0373-B74EB17E49A7}"/>
              </a:ext>
            </a:extLst>
          </p:cNvPr>
          <p:cNvSpPr>
            <a:spLocks noGrp="1"/>
          </p:cNvSpPr>
          <p:nvPr>
            <p:ph type="body" sz="quarter" idx="3"/>
          </p:nvPr>
        </p:nvSpPr>
        <p:spPr>
          <a:xfrm>
            <a:off x="16664940" y="5379722"/>
            <a:ext cx="13994608" cy="2636518"/>
          </a:xfrm>
        </p:spPr>
        <p:txBody>
          <a:bodyPr anchor="b"/>
          <a:lstStyle>
            <a:lvl1pPr marL="0" indent="0">
              <a:buNone/>
              <a:defRPr sz="6480" b="1"/>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GB"/>
              <a:t>Click to edit Master text styles</a:t>
            </a:r>
          </a:p>
        </p:txBody>
      </p:sp>
      <p:sp>
        <p:nvSpPr>
          <p:cNvPr id="6" name="Content Placeholder 5">
            <a:extLst>
              <a:ext uri="{FF2B5EF4-FFF2-40B4-BE49-F238E27FC236}">
                <a16:creationId xmlns:a16="http://schemas.microsoft.com/office/drawing/2014/main" id="{E711D2D1-D90B-6954-B168-F55D87109233}"/>
              </a:ext>
            </a:extLst>
          </p:cNvPr>
          <p:cNvSpPr>
            <a:spLocks noGrp="1"/>
          </p:cNvSpPr>
          <p:nvPr>
            <p:ph sz="quarter" idx="4"/>
          </p:nvPr>
        </p:nvSpPr>
        <p:spPr>
          <a:xfrm>
            <a:off x="16664940" y="8016240"/>
            <a:ext cx="13994608" cy="117906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D077A1E-ECC9-22F8-7B8F-DB0A4F53B126}"/>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8" name="Footer Placeholder 7">
            <a:extLst>
              <a:ext uri="{FF2B5EF4-FFF2-40B4-BE49-F238E27FC236}">
                <a16:creationId xmlns:a16="http://schemas.microsoft.com/office/drawing/2014/main" id="{81948882-4231-938A-1C50-51C340D501F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ECAF27-F9B5-A6EC-8090-47E0DFA97B05}"/>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2872428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2399C-D181-AFD4-52F9-52E402C8F1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FE7EC3C-FAB4-F652-ABE1-11018816A9E8}"/>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4" name="Footer Placeholder 3">
            <a:extLst>
              <a:ext uri="{FF2B5EF4-FFF2-40B4-BE49-F238E27FC236}">
                <a16:creationId xmlns:a16="http://schemas.microsoft.com/office/drawing/2014/main" id="{AB35A46C-3EA3-AF83-8068-FA7DC27874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5A1858-7156-A0FF-15EC-07FDCC1F6639}"/>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120422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EEE801-FFB6-76B8-548F-807171C0DAAE}"/>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3" name="Footer Placeholder 2">
            <a:extLst>
              <a:ext uri="{FF2B5EF4-FFF2-40B4-BE49-F238E27FC236}">
                <a16:creationId xmlns:a16="http://schemas.microsoft.com/office/drawing/2014/main" id="{DE0F4672-2CCA-4EFE-9ECE-794E086776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25A412D-4E16-02AF-6FFC-702082E10020}"/>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288909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EC4FB-6DE2-2285-1DE0-E35F8B6B7954}"/>
              </a:ext>
            </a:extLst>
          </p:cNvPr>
          <p:cNvSpPr>
            <a:spLocks noGrp="1"/>
          </p:cNvSpPr>
          <p:nvPr>
            <p:ph type="title"/>
          </p:nvPr>
        </p:nvSpPr>
        <p:spPr>
          <a:xfrm>
            <a:off x="2267429" y="1463040"/>
            <a:ext cx="10617040" cy="5120640"/>
          </a:xfrm>
        </p:spPr>
        <p:txBody>
          <a:bodyPr anchor="b"/>
          <a:lstStyle>
            <a:lvl1pPr>
              <a:defRPr sz="864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E0ABD00-EBD6-C429-7067-27DB589BD45F}"/>
              </a:ext>
            </a:extLst>
          </p:cNvPr>
          <p:cNvSpPr>
            <a:spLocks noGrp="1"/>
          </p:cNvSpPr>
          <p:nvPr>
            <p:ph idx="1"/>
          </p:nvPr>
        </p:nvSpPr>
        <p:spPr>
          <a:xfrm>
            <a:off x="13994608" y="3159762"/>
            <a:ext cx="16664940" cy="15595600"/>
          </a:xfrm>
        </p:spPr>
        <p:txBody>
          <a:bodyPr/>
          <a:lstStyle>
            <a:lvl1pPr>
              <a:defRPr sz="8640"/>
            </a:lvl1pPr>
            <a:lvl2pPr>
              <a:defRPr sz="7560"/>
            </a:lvl2pPr>
            <a:lvl3pPr>
              <a:defRPr sz="6480"/>
            </a:lvl3pPr>
            <a:lvl4pPr>
              <a:defRPr sz="5400"/>
            </a:lvl4pPr>
            <a:lvl5pPr>
              <a:defRPr sz="5400"/>
            </a:lvl5pPr>
            <a:lvl6pPr>
              <a:defRPr sz="5400"/>
            </a:lvl6pPr>
            <a:lvl7pPr>
              <a:defRPr sz="5400"/>
            </a:lvl7pPr>
            <a:lvl8pPr>
              <a:defRPr sz="5400"/>
            </a:lvl8pPr>
            <a:lvl9pPr>
              <a:defRPr sz="5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87D9366-207E-3786-C3E7-52BB0BCFD129}"/>
              </a:ext>
            </a:extLst>
          </p:cNvPr>
          <p:cNvSpPr>
            <a:spLocks noGrp="1"/>
          </p:cNvSpPr>
          <p:nvPr>
            <p:ph type="body" sz="half" idx="2"/>
          </p:nvPr>
        </p:nvSpPr>
        <p:spPr>
          <a:xfrm>
            <a:off x="2267429" y="6583680"/>
            <a:ext cx="10617040" cy="12197082"/>
          </a:xfrm>
        </p:spPr>
        <p:txBody>
          <a:bodyPr/>
          <a:lstStyle>
            <a:lvl1pPr marL="0" indent="0">
              <a:buNone/>
              <a:defRPr sz="4320"/>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GB"/>
              <a:t>Click to edit Master text styles</a:t>
            </a:r>
          </a:p>
        </p:txBody>
      </p:sp>
      <p:sp>
        <p:nvSpPr>
          <p:cNvPr id="5" name="Date Placeholder 4">
            <a:extLst>
              <a:ext uri="{FF2B5EF4-FFF2-40B4-BE49-F238E27FC236}">
                <a16:creationId xmlns:a16="http://schemas.microsoft.com/office/drawing/2014/main" id="{E628D025-8A81-2150-2F3D-6C0A9180A7F7}"/>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6" name="Footer Placeholder 5">
            <a:extLst>
              <a:ext uri="{FF2B5EF4-FFF2-40B4-BE49-F238E27FC236}">
                <a16:creationId xmlns:a16="http://schemas.microsoft.com/office/drawing/2014/main" id="{97D3CDC2-41BD-40D9-AE25-C855D7D46D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7AFD36-F64E-66C5-8ACF-FDB9124A4D45}"/>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232453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CC7D-E96C-4411-AEB7-10657E77F429}"/>
              </a:ext>
            </a:extLst>
          </p:cNvPr>
          <p:cNvSpPr>
            <a:spLocks noGrp="1"/>
          </p:cNvSpPr>
          <p:nvPr>
            <p:ph type="title"/>
          </p:nvPr>
        </p:nvSpPr>
        <p:spPr>
          <a:xfrm>
            <a:off x="2267429" y="1463040"/>
            <a:ext cx="10617040" cy="5120640"/>
          </a:xfrm>
        </p:spPr>
        <p:txBody>
          <a:bodyPr anchor="b"/>
          <a:lstStyle>
            <a:lvl1pPr>
              <a:defRPr sz="864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388464-0BB5-9CD1-8EE5-9BB9BA746108}"/>
              </a:ext>
            </a:extLst>
          </p:cNvPr>
          <p:cNvSpPr>
            <a:spLocks noGrp="1"/>
          </p:cNvSpPr>
          <p:nvPr>
            <p:ph type="pic" idx="1"/>
          </p:nvPr>
        </p:nvSpPr>
        <p:spPr>
          <a:xfrm>
            <a:off x="13994608" y="3159762"/>
            <a:ext cx="16664940" cy="15595600"/>
          </a:xfrm>
        </p:spPr>
        <p:txBody>
          <a:bodyPr/>
          <a:lstStyle>
            <a:lvl1pPr marL="0" indent="0">
              <a:buNone/>
              <a:defRPr sz="8640"/>
            </a:lvl1pPr>
            <a:lvl2pPr marL="1234440" indent="0">
              <a:buNone/>
              <a:defRPr sz="7560"/>
            </a:lvl2pPr>
            <a:lvl3pPr marL="2468880" indent="0">
              <a:buNone/>
              <a:defRPr sz="6480"/>
            </a:lvl3pPr>
            <a:lvl4pPr marL="3703320" indent="0">
              <a:buNone/>
              <a:defRPr sz="5400"/>
            </a:lvl4pPr>
            <a:lvl5pPr marL="4937760" indent="0">
              <a:buNone/>
              <a:defRPr sz="5400"/>
            </a:lvl5pPr>
            <a:lvl6pPr marL="6172200" indent="0">
              <a:buNone/>
              <a:defRPr sz="5400"/>
            </a:lvl6pPr>
            <a:lvl7pPr marL="7406640" indent="0">
              <a:buNone/>
              <a:defRPr sz="5400"/>
            </a:lvl7pPr>
            <a:lvl8pPr marL="8641080" indent="0">
              <a:buNone/>
              <a:defRPr sz="5400"/>
            </a:lvl8pPr>
            <a:lvl9pPr marL="9875520" indent="0">
              <a:buNone/>
              <a:defRPr sz="5400"/>
            </a:lvl9pPr>
          </a:lstStyle>
          <a:p>
            <a:endParaRPr lang="en-US"/>
          </a:p>
        </p:txBody>
      </p:sp>
      <p:sp>
        <p:nvSpPr>
          <p:cNvPr id="4" name="Text Placeholder 3">
            <a:extLst>
              <a:ext uri="{FF2B5EF4-FFF2-40B4-BE49-F238E27FC236}">
                <a16:creationId xmlns:a16="http://schemas.microsoft.com/office/drawing/2014/main" id="{CAB7FC2C-4F1E-32A7-E19A-2C65B15992A2}"/>
              </a:ext>
            </a:extLst>
          </p:cNvPr>
          <p:cNvSpPr>
            <a:spLocks noGrp="1"/>
          </p:cNvSpPr>
          <p:nvPr>
            <p:ph type="body" sz="half" idx="2"/>
          </p:nvPr>
        </p:nvSpPr>
        <p:spPr>
          <a:xfrm>
            <a:off x="2267429" y="6583680"/>
            <a:ext cx="10617040" cy="12197082"/>
          </a:xfrm>
        </p:spPr>
        <p:txBody>
          <a:bodyPr/>
          <a:lstStyle>
            <a:lvl1pPr marL="0" indent="0">
              <a:buNone/>
              <a:defRPr sz="4320"/>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GB"/>
              <a:t>Click to edit Master text styles</a:t>
            </a:r>
          </a:p>
        </p:txBody>
      </p:sp>
      <p:sp>
        <p:nvSpPr>
          <p:cNvPr id="5" name="Date Placeholder 4">
            <a:extLst>
              <a:ext uri="{FF2B5EF4-FFF2-40B4-BE49-F238E27FC236}">
                <a16:creationId xmlns:a16="http://schemas.microsoft.com/office/drawing/2014/main" id="{CFE3680F-6A01-CC31-BE56-43F708F5EE2F}"/>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6" name="Footer Placeholder 5">
            <a:extLst>
              <a:ext uri="{FF2B5EF4-FFF2-40B4-BE49-F238E27FC236}">
                <a16:creationId xmlns:a16="http://schemas.microsoft.com/office/drawing/2014/main" id="{7C968EE0-BF72-87E9-CB08-51763B2D3A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DD4B49-44F2-FD1C-F005-E40CEAE9844A}"/>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2961752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8C978-99DF-D10C-0522-3918838FD0D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802FF15-23B5-71A5-DDBA-0A25188FB5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95D490-7251-90DD-7D38-6F614E38975C}"/>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E42CB09D-0301-8426-887D-7BFC64B7A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62683-445A-7F9A-1A52-18D633ADD265}"/>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1564251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207BD0-9065-0763-74E1-8DBBBF898ED1}"/>
              </a:ext>
            </a:extLst>
          </p:cNvPr>
          <p:cNvSpPr>
            <a:spLocks noGrp="1"/>
          </p:cNvSpPr>
          <p:nvPr>
            <p:ph type="title" orient="vert"/>
          </p:nvPr>
        </p:nvSpPr>
        <p:spPr>
          <a:xfrm>
            <a:off x="23557230" y="1168400"/>
            <a:ext cx="7098030" cy="18597882"/>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2840E7-4040-0CAC-FFD1-D510A967201D}"/>
              </a:ext>
            </a:extLst>
          </p:cNvPr>
          <p:cNvSpPr>
            <a:spLocks noGrp="1"/>
          </p:cNvSpPr>
          <p:nvPr>
            <p:ph type="body" orient="vert" idx="1"/>
          </p:nvPr>
        </p:nvSpPr>
        <p:spPr>
          <a:xfrm>
            <a:off x="2263140" y="1168400"/>
            <a:ext cx="20882610" cy="1859788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401F55-C05C-2179-F383-6053B6E6A58D}"/>
              </a:ext>
            </a:extLst>
          </p:cNvPr>
          <p:cNvSpPr>
            <a:spLocks noGrp="1"/>
          </p:cNvSpPr>
          <p:nvPr>
            <p:ph type="dt" sz="half" idx="10"/>
          </p:nvPr>
        </p:nvSpPr>
        <p:spPr/>
        <p:txBody>
          <a:body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03ED0952-235E-9E2D-C665-082B7DBB8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EDB4B4-C907-8CB7-C9B0-8D481F1E17BA}"/>
              </a:ext>
            </a:extLst>
          </p:cNvPr>
          <p:cNvSpPr>
            <a:spLocks noGrp="1"/>
          </p:cNvSpPr>
          <p:nvPr>
            <p:ph type="sldNum" sz="quarter" idx="12"/>
          </p:nvPr>
        </p:nvSpPr>
        <p:spPr/>
        <p:txBody>
          <a:bodyPr/>
          <a:lstStyle/>
          <a:p>
            <a:fld id="{8B2F41D9-DDA6-D643-8C2E-9547E7884E20}" type="slidenum">
              <a:rPr lang="en-US" smtClean="0"/>
              <a:t>‹#›</a:t>
            </a:fld>
            <a:endParaRPr lang="en-US"/>
          </a:p>
        </p:txBody>
      </p:sp>
    </p:spTree>
    <p:extLst>
      <p:ext uri="{BB962C8B-B14F-4D97-AF65-F5344CB8AC3E}">
        <p14:creationId xmlns:p14="http://schemas.microsoft.com/office/powerpoint/2010/main" val="343734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51401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C5505C-BB4B-957F-6066-42A87800ED50}"/>
              </a:ext>
            </a:extLst>
          </p:cNvPr>
          <p:cNvSpPr>
            <a:spLocks noGrp="1"/>
          </p:cNvSpPr>
          <p:nvPr>
            <p:ph type="title"/>
          </p:nvPr>
        </p:nvSpPr>
        <p:spPr>
          <a:xfrm>
            <a:off x="2263140" y="1168401"/>
            <a:ext cx="28392120" cy="424180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34AC2C-18CF-A835-EC48-C7977B1432A7}"/>
              </a:ext>
            </a:extLst>
          </p:cNvPr>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5E5890-1C01-B245-28D3-D6FBAB8C58D5}"/>
              </a:ext>
            </a:extLst>
          </p:cNvPr>
          <p:cNvSpPr>
            <a:spLocks noGrp="1"/>
          </p:cNvSpPr>
          <p:nvPr>
            <p:ph type="dt" sz="half" idx="2"/>
          </p:nvPr>
        </p:nvSpPr>
        <p:spPr>
          <a:xfrm>
            <a:off x="2263140" y="20340322"/>
            <a:ext cx="7406640" cy="1168400"/>
          </a:xfrm>
          <a:prstGeom prst="rect">
            <a:avLst/>
          </a:prstGeom>
        </p:spPr>
        <p:txBody>
          <a:bodyPr vert="horz" lIns="91440" tIns="45720" rIns="91440" bIns="45720" rtlCol="0" anchor="ctr"/>
          <a:lstStyle>
            <a:lvl1pPr algn="l">
              <a:defRPr sz="3240">
                <a:solidFill>
                  <a:schemeClr val="tx1">
                    <a:tint val="75000"/>
                  </a:schemeClr>
                </a:solidFill>
              </a:defRPr>
            </a:lvl1pPr>
          </a:lstStyle>
          <a:p>
            <a:fld id="{536B8123-1E8E-0241-9F9E-841899D31A34}" type="datetimeFigureOut">
              <a:rPr lang="en-US" smtClean="0"/>
              <a:t>1/19/23</a:t>
            </a:fld>
            <a:endParaRPr lang="en-US"/>
          </a:p>
        </p:txBody>
      </p:sp>
      <p:sp>
        <p:nvSpPr>
          <p:cNvPr id="5" name="Footer Placeholder 4">
            <a:extLst>
              <a:ext uri="{FF2B5EF4-FFF2-40B4-BE49-F238E27FC236}">
                <a16:creationId xmlns:a16="http://schemas.microsoft.com/office/drawing/2014/main" id="{CB8448B2-5201-A999-3A75-F6FC0C5E6FE8}"/>
              </a:ext>
            </a:extLst>
          </p:cNvPr>
          <p:cNvSpPr>
            <a:spLocks noGrp="1"/>
          </p:cNvSpPr>
          <p:nvPr>
            <p:ph type="ftr" sz="quarter" idx="3"/>
          </p:nvPr>
        </p:nvSpPr>
        <p:spPr>
          <a:xfrm>
            <a:off x="10904220" y="20340322"/>
            <a:ext cx="11109960" cy="1168400"/>
          </a:xfrm>
          <a:prstGeom prst="rect">
            <a:avLst/>
          </a:prstGeom>
        </p:spPr>
        <p:txBody>
          <a:bodyPr vert="horz" lIns="91440" tIns="45720" rIns="91440" bIns="45720" rtlCol="0" anchor="ctr"/>
          <a:lstStyle>
            <a:lvl1pPr algn="ctr">
              <a:defRPr sz="324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993F1E-25E4-465F-E802-1801FF32B25F}"/>
              </a:ext>
            </a:extLst>
          </p:cNvPr>
          <p:cNvSpPr>
            <a:spLocks noGrp="1"/>
          </p:cNvSpPr>
          <p:nvPr>
            <p:ph type="sldNum" sz="quarter" idx="4"/>
          </p:nvPr>
        </p:nvSpPr>
        <p:spPr>
          <a:xfrm>
            <a:off x="23248620" y="20340322"/>
            <a:ext cx="7406640" cy="1168400"/>
          </a:xfrm>
          <a:prstGeom prst="rect">
            <a:avLst/>
          </a:prstGeom>
        </p:spPr>
        <p:txBody>
          <a:bodyPr vert="horz" lIns="91440" tIns="45720" rIns="91440" bIns="45720" rtlCol="0" anchor="ctr"/>
          <a:lstStyle>
            <a:lvl1pPr algn="r">
              <a:defRPr sz="3240">
                <a:solidFill>
                  <a:schemeClr val="tx1">
                    <a:tint val="75000"/>
                  </a:schemeClr>
                </a:solidFill>
              </a:defRPr>
            </a:lvl1pPr>
          </a:lstStyle>
          <a:p>
            <a:fld id="{8B2F41D9-DDA6-D643-8C2E-9547E7884E20}" type="slidenum">
              <a:rPr lang="en-US" smtClean="0"/>
              <a:t>‹#›</a:t>
            </a:fld>
            <a:endParaRPr lang="en-US"/>
          </a:p>
        </p:txBody>
      </p:sp>
    </p:spTree>
    <p:extLst>
      <p:ext uri="{BB962C8B-B14F-4D97-AF65-F5344CB8AC3E}">
        <p14:creationId xmlns:p14="http://schemas.microsoft.com/office/powerpoint/2010/main" val="15110455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l" defTabSz="2468880" rtl="0" eaLnBrk="1" latinLnBrk="0" hangingPunct="1">
        <a:lnSpc>
          <a:spcPct val="90000"/>
        </a:lnSpc>
        <a:spcBef>
          <a:spcPct val="0"/>
        </a:spcBef>
        <a:buNone/>
        <a:defRPr sz="11880" kern="1200">
          <a:solidFill>
            <a:schemeClr val="tx1"/>
          </a:solidFill>
          <a:latin typeface="+mj-lt"/>
          <a:ea typeface="+mj-ea"/>
          <a:cs typeface="+mj-cs"/>
        </a:defRPr>
      </a:lvl1pPr>
    </p:titleStyle>
    <p:bodyStyle>
      <a:lvl1pPr marL="617220" indent="-617220" algn="l" defTabSz="2468880" rtl="0" eaLnBrk="1" latinLnBrk="0" hangingPunct="1">
        <a:lnSpc>
          <a:spcPct val="90000"/>
        </a:lnSpc>
        <a:spcBef>
          <a:spcPts val="2700"/>
        </a:spcBef>
        <a:buFont typeface="Arial" panose="020B0604020202020204" pitchFamily="34" charset="0"/>
        <a:buChar char="•"/>
        <a:defRPr sz="7560" kern="1200">
          <a:solidFill>
            <a:schemeClr val="tx1"/>
          </a:solidFill>
          <a:latin typeface="+mn-lt"/>
          <a:ea typeface="+mn-ea"/>
          <a:cs typeface="+mn-cs"/>
        </a:defRPr>
      </a:lvl1pPr>
      <a:lvl2pPr marL="1851660" indent="-617220" algn="l" defTabSz="2468880" rtl="0" eaLnBrk="1" latinLnBrk="0" hangingPunct="1">
        <a:lnSpc>
          <a:spcPct val="90000"/>
        </a:lnSpc>
        <a:spcBef>
          <a:spcPts val="1350"/>
        </a:spcBef>
        <a:buFont typeface="Arial" panose="020B0604020202020204" pitchFamily="34" charset="0"/>
        <a:buChar char="•"/>
        <a:defRPr sz="6480" kern="1200">
          <a:solidFill>
            <a:schemeClr val="tx1"/>
          </a:solidFill>
          <a:latin typeface="+mn-lt"/>
          <a:ea typeface="+mn-ea"/>
          <a:cs typeface="+mn-cs"/>
        </a:defRPr>
      </a:lvl2pPr>
      <a:lvl3pPr marL="3086100" indent="-617220" algn="l" defTabSz="2468880" rtl="0" eaLnBrk="1" latinLnBrk="0" hangingPunct="1">
        <a:lnSpc>
          <a:spcPct val="90000"/>
        </a:lnSpc>
        <a:spcBef>
          <a:spcPts val="1350"/>
        </a:spcBef>
        <a:buFont typeface="Arial" panose="020B0604020202020204" pitchFamily="34" charset="0"/>
        <a:buChar char="•"/>
        <a:defRPr sz="5400" kern="1200">
          <a:solidFill>
            <a:schemeClr val="tx1"/>
          </a:solidFill>
          <a:latin typeface="+mn-lt"/>
          <a:ea typeface="+mn-ea"/>
          <a:cs typeface="+mn-cs"/>
        </a:defRPr>
      </a:lvl3pPr>
      <a:lvl4pPr marL="432054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4pPr>
      <a:lvl5pPr marL="555498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5pPr>
      <a:lvl6pPr marL="678942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6pPr>
      <a:lvl7pPr marL="802386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7pPr>
      <a:lvl8pPr marL="925830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8pPr>
      <a:lvl9pPr marL="10492740" indent="-617220" algn="l" defTabSz="2468880"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9pPr>
    </p:bodyStyle>
    <p:otherStyle>
      <a:defPPr>
        <a:defRPr lang="en-US"/>
      </a:defPPr>
      <a:lvl1pPr marL="0" algn="l" defTabSz="2468880" rtl="0" eaLnBrk="1" latinLnBrk="0" hangingPunct="1">
        <a:defRPr sz="4860" kern="1200">
          <a:solidFill>
            <a:schemeClr val="tx1"/>
          </a:solidFill>
          <a:latin typeface="+mn-lt"/>
          <a:ea typeface="+mn-ea"/>
          <a:cs typeface="+mn-cs"/>
        </a:defRPr>
      </a:lvl1pPr>
      <a:lvl2pPr marL="1234440" algn="l" defTabSz="2468880" rtl="0" eaLnBrk="1" latinLnBrk="0" hangingPunct="1">
        <a:defRPr sz="4860" kern="1200">
          <a:solidFill>
            <a:schemeClr val="tx1"/>
          </a:solidFill>
          <a:latin typeface="+mn-lt"/>
          <a:ea typeface="+mn-ea"/>
          <a:cs typeface="+mn-cs"/>
        </a:defRPr>
      </a:lvl2pPr>
      <a:lvl3pPr marL="2468880" algn="l" defTabSz="2468880" rtl="0" eaLnBrk="1" latinLnBrk="0" hangingPunct="1">
        <a:defRPr sz="4860" kern="1200">
          <a:solidFill>
            <a:schemeClr val="tx1"/>
          </a:solidFill>
          <a:latin typeface="+mn-lt"/>
          <a:ea typeface="+mn-ea"/>
          <a:cs typeface="+mn-cs"/>
        </a:defRPr>
      </a:lvl3pPr>
      <a:lvl4pPr marL="3703320" algn="l" defTabSz="2468880" rtl="0" eaLnBrk="1" latinLnBrk="0" hangingPunct="1">
        <a:defRPr sz="4860" kern="1200">
          <a:solidFill>
            <a:schemeClr val="tx1"/>
          </a:solidFill>
          <a:latin typeface="+mn-lt"/>
          <a:ea typeface="+mn-ea"/>
          <a:cs typeface="+mn-cs"/>
        </a:defRPr>
      </a:lvl4pPr>
      <a:lvl5pPr marL="4937760" algn="l" defTabSz="2468880" rtl="0" eaLnBrk="1" latinLnBrk="0" hangingPunct="1">
        <a:defRPr sz="4860" kern="1200">
          <a:solidFill>
            <a:schemeClr val="tx1"/>
          </a:solidFill>
          <a:latin typeface="+mn-lt"/>
          <a:ea typeface="+mn-ea"/>
          <a:cs typeface="+mn-cs"/>
        </a:defRPr>
      </a:lvl5pPr>
      <a:lvl6pPr marL="6172200" algn="l" defTabSz="2468880" rtl="0" eaLnBrk="1" latinLnBrk="0" hangingPunct="1">
        <a:defRPr sz="4860" kern="1200">
          <a:solidFill>
            <a:schemeClr val="tx1"/>
          </a:solidFill>
          <a:latin typeface="+mn-lt"/>
          <a:ea typeface="+mn-ea"/>
          <a:cs typeface="+mn-cs"/>
        </a:defRPr>
      </a:lvl6pPr>
      <a:lvl7pPr marL="7406640" algn="l" defTabSz="2468880" rtl="0" eaLnBrk="1" latinLnBrk="0" hangingPunct="1">
        <a:defRPr sz="4860" kern="1200">
          <a:solidFill>
            <a:schemeClr val="tx1"/>
          </a:solidFill>
          <a:latin typeface="+mn-lt"/>
          <a:ea typeface="+mn-ea"/>
          <a:cs typeface="+mn-cs"/>
        </a:defRPr>
      </a:lvl7pPr>
      <a:lvl8pPr marL="8641080" algn="l" defTabSz="2468880" rtl="0" eaLnBrk="1" latinLnBrk="0" hangingPunct="1">
        <a:defRPr sz="4860" kern="1200">
          <a:solidFill>
            <a:schemeClr val="tx1"/>
          </a:solidFill>
          <a:latin typeface="+mn-lt"/>
          <a:ea typeface="+mn-ea"/>
          <a:cs typeface="+mn-cs"/>
        </a:defRPr>
      </a:lvl8pPr>
      <a:lvl9pPr marL="9875520" algn="l" defTabSz="2468880" rtl="0" eaLnBrk="1" latinLnBrk="0" hangingPunct="1">
        <a:defRPr sz="48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hyperlink" Target="https://elischolar.library.yale.edu/cgi/viewcontent.cgi?article=1058&amp;context=yurj" TargetMode="External"/><Relationship Id="rId7" Type="http://schemas.openxmlformats.org/officeDocument/2006/relationships/hyperlink" Target="https://doi.org/10.1080%2F03054985.2020.1747418" TargetMode="External"/><Relationship Id="rId2" Type="http://schemas.openxmlformats.org/officeDocument/2006/relationships/hyperlink" Target="https://www.llanishenhighschool.co.uk/ckfinder/userfiles/files/Dyslexia%20booklet%202022_english%20FINAL.pdf" TargetMode="External"/><Relationship Id="rId1" Type="http://schemas.openxmlformats.org/officeDocument/2006/relationships/slideLayout" Target="../slideLayouts/slideLayout12.xml"/><Relationship Id="rId6" Type="http://schemas.openxmlformats.org/officeDocument/2006/relationships/hyperlink" Target="https://assets.cambridge.org/97805211/19863/excerpt/9780521119863_excerpt.pdf" TargetMode="External"/><Relationship Id="rId5" Type="http://schemas.openxmlformats.org/officeDocument/2006/relationships/hyperlink" Target="http://www.dyslexia-aware.com/dawn/history-of-dyslexia" TargetMode="External"/><Relationship Id="rId4" Type="http://schemas.openxmlformats.org/officeDocument/2006/relationships/hyperlink" Target="https://www.achieveability.org.uk/files/1270740075/dfes-framework-for-understanding-dyslexia.pdf"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shutterstock.com/search/dyslexia-brain" TargetMode="External"/><Relationship Id="rId3" Type="http://schemas.openxmlformats.org/officeDocument/2006/relationships/hyperlink" Target="https://ndnetwork.org/help-with-dyslexia-assessment.html" TargetMode="External"/><Relationship Id="rId7" Type="http://schemas.openxmlformats.org/officeDocument/2006/relationships/hyperlink" Target="https://www.researchgate.net/publication/283260019_The_Dyslexia_Experience_Difference_Disclosure_Labelling_Discrimination_and_Stigma" TargetMode="External"/><Relationship Id="rId2" Type="http://schemas.openxmlformats.org/officeDocument/2006/relationships/hyperlink" Target="https://www.janekjersten.co.nz/pdfs/dyslexia-and-intimate-relationships.pdf" TargetMode="External"/><Relationship Id="rId1" Type="http://schemas.openxmlformats.org/officeDocument/2006/relationships/slideLayout" Target="../slideLayouts/slideLayout12.xml"/><Relationship Id="rId6" Type="http://schemas.openxmlformats.org/officeDocument/2006/relationships/hyperlink" Target="https://www.nhs.uk/conditions/dyslexia/" TargetMode="External"/><Relationship Id="rId11" Type="http://schemas.openxmlformats.org/officeDocument/2006/relationships/hyperlink" Target="https://www.bdadyslexia.org.uk/dyslexia/about-dyslexia/what-is-dyslexia" TargetMode="External"/><Relationship Id="rId5" Type="http://schemas.openxmlformats.org/officeDocument/2006/relationships/hyperlink" Target="https://www.nhs.uk/conditions/dyslexia/living-with/" TargetMode="External"/><Relationship Id="rId10" Type="http://schemas.openxmlformats.org/officeDocument/2006/relationships/hyperlink" Target="https://www.bdadyslexia.org.uk/advice/educators/is-my-student-dyslexic/signs-of-dyslexia/signs-of-dyslexia-early-years%20(8" TargetMode="External"/><Relationship Id="rId4" Type="http://schemas.openxmlformats.org/officeDocument/2006/relationships/hyperlink" Target="https://www.nhs.uk/conditions/dyslexia/diagnosis/" TargetMode="External"/><Relationship Id="rId9" Type="http://schemas.openxmlformats.org/officeDocument/2006/relationships/hyperlink" Target="https://www.bdadyslexia.org.uk/advice/adults/am-i-dyslexic/diagnosi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gov.wales/sites/default/files/publications/2018-03/screening-assessment-and-intervention-identifying-screening-assessment-and-intervention-methods-for-learners-with-specific-learning-difficulties.pdf" TargetMode="External"/><Relationship Id="rId3" Type="http://schemas.openxmlformats.org/officeDocument/2006/relationships/hyperlink" Target="https://www.dyslexia.uk.net/services/assistive-technology/" TargetMode="External"/><Relationship Id="rId7" Type="http://schemas.openxmlformats.org/officeDocument/2006/relationships/hyperlink" Target="https://www.gov.wales/sites/default/files/statistics-and-research/2019-08/120824-current-literacy-dyslexia-provision-en.pdf" TargetMode="External"/><Relationship Id="rId2" Type="http://schemas.openxmlformats.org/officeDocument/2006/relationships/hyperlink" Target="https://dera.ioe.ac.uk/13770/1/task7.pdf" TargetMode="External"/><Relationship Id="rId1" Type="http://schemas.openxmlformats.org/officeDocument/2006/relationships/slideLayout" Target="../slideLayouts/slideLayout12.xml"/><Relationship Id="rId6" Type="http://schemas.openxmlformats.org/officeDocument/2006/relationships/hyperlink" Target="https://www.gov.wales/sites/default/files/publications/2018-02/additional-learning-needs-and-education-tribunal-wales-act-2018-explanatory-notes.pdf" TargetMode="External"/><Relationship Id="rId5" Type="http://schemas.openxmlformats.org/officeDocument/2006/relationships/hyperlink" Target="https://www.gov.wales/sites/default/files/publications/2018-02/additional-learning-needs-and-education-tribunal-wales-act-2018-explanatory-memorandum.pdf" TargetMode="External"/><Relationship Id="rId4" Type="http://schemas.openxmlformats.org/officeDocument/2006/relationships/hyperlink" Target="https://www.unicef.org.uk/rights-respecting-schools/wp-content/uploads/sites/4/2017/01/Summary-of-the-UNCR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25016" y="-43178"/>
            <a:ext cx="32943416" cy="1546608"/>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85344" tIns="42672" rIns="85344" bIns="42672" rtlCol="0" anchor="ctr"/>
          <a:lstStyle>
            <a:defPPr>
              <a:defRPr kern="1200"/>
            </a:defPPr>
          </a:lstStyle>
          <a:p>
            <a:pPr algn="ctr"/>
            <a:endParaRPr lang="en-US" sz="4142"/>
          </a:p>
        </p:txBody>
      </p:sp>
      <p:sp>
        <p:nvSpPr>
          <p:cNvPr id="51" name="Title 11">
            <a:extLst>
              <a:ext uri="{FF2B5EF4-FFF2-40B4-BE49-F238E27FC236}">
                <a16:creationId xmlns:a16="http://schemas.microsoft.com/office/drawing/2014/main" id="{EE7A5C51-35F0-4B71-992D-43D344D16C04}"/>
              </a:ext>
            </a:extLst>
          </p:cNvPr>
          <p:cNvSpPr txBox="1"/>
          <p:nvPr/>
        </p:nvSpPr>
        <p:spPr>
          <a:xfrm>
            <a:off x="-2041450" y="-90414"/>
            <a:ext cx="27475543" cy="1008419"/>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5400" b="1">
                <a:solidFill>
                  <a:schemeClr val="bg1"/>
                </a:solidFill>
                <a:latin typeface="Calibri" panose="020F0502020204030204" pitchFamily="34" charset="0"/>
                <a:cs typeface="Calibri" panose="020F0502020204030204" pitchFamily="34" charset="0"/>
              </a:rPr>
              <a:t>ECEY6006 - Dyslexia</a:t>
            </a:r>
          </a:p>
        </p:txBody>
      </p:sp>
      <p:sp>
        <p:nvSpPr>
          <p:cNvPr id="58" name="Text Placeholder 16">
            <a:extLst>
              <a:ext uri="{FF2B5EF4-FFF2-40B4-BE49-F238E27FC236}">
                <a16:creationId xmlns:a16="http://schemas.microsoft.com/office/drawing/2014/main" id="{1F3AA395-C058-4F87-B3A3-A8A8BC543EF9}"/>
              </a:ext>
            </a:extLst>
          </p:cNvPr>
          <p:cNvSpPr txBox="1"/>
          <p:nvPr/>
        </p:nvSpPr>
        <p:spPr>
          <a:xfrm>
            <a:off x="9965537" y="317395"/>
            <a:ext cx="2764932" cy="852028"/>
          </a:xfrm>
          <a:prstGeom prst="rect">
            <a:avLst/>
          </a:prstGeom>
        </p:spPr>
        <p:txBody>
          <a:bodyPr wrap="square"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lnSpc>
                <a:spcPct val="150000"/>
              </a:lnSpc>
            </a:pPr>
            <a:r>
              <a:rPr lang="en-US" sz="3600">
                <a:solidFill>
                  <a:schemeClr val="bg1"/>
                </a:solidFill>
                <a:latin typeface="Calibri Light" panose="020F0302020204030204" pitchFamily="34" charset="0"/>
                <a:cs typeface="Calibri Light" panose="020F0302020204030204" pitchFamily="34" charset="0"/>
              </a:rPr>
              <a:t>2011593</a:t>
            </a:r>
          </a:p>
        </p:txBody>
      </p:sp>
      <p:sp>
        <p:nvSpPr>
          <p:cNvPr id="42" name="Rectangle: Rounded Corners 41"/>
          <p:cNvSpPr/>
          <p:nvPr/>
        </p:nvSpPr>
        <p:spPr>
          <a:xfrm>
            <a:off x="23803186" y="11360706"/>
            <a:ext cx="8956879" cy="6282709"/>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5" name="Rectangle: Rounded Corners 44"/>
          <p:cNvSpPr/>
          <p:nvPr/>
        </p:nvSpPr>
        <p:spPr>
          <a:xfrm>
            <a:off x="8167879" y="18373901"/>
            <a:ext cx="15552918" cy="3380853"/>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85" name="TextBox 84">
            <a:extLst>
              <a:ext uri="{FF2B5EF4-FFF2-40B4-BE49-F238E27FC236}">
                <a16:creationId xmlns:a16="http://schemas.microsoft.com/office/drawing/2014/main" id="{2F9F16DD-B1FB-447B-BA78-9201D1B2D897}"/>
              </a:ext>
            </a:extLst>
          </p:cNvPr>
          <p:cNvSpPr txBox="1"/>
          <p:nvPr/>
        </p:nvSpPr>
        <p:spPr>
          <a:xfrm>
            <a:off x="14174207" y="18180507"/>
            <a:ext cx="6874704" cy="669094"/>
          </a:xfrm>
          <a:prstGeom prst="rect">
            <a:avLst/>
          </a:prstGeom>
          <a:noFill/>
        </p:spPr>
        <p:txBody>
          <a:bodyPr wrap="square" lIns="91440" tIns="45720" rIns="91440" bIns="45720" rtlCol="0" anchor="t">
            <a:spAutoFit/>
          </a:bodyPr>
          <a:lstStyle>
            <a:defPPr>
              <a:defRPr kern="1200"/>
            </a:defPPr>
          </a:lstStyle>
          <a:p>
            <a:pPr>
              <a:lnSpc>
                <a:spcPct val="150000"/>
              </a:lnSpc>
            </a:pPr>
            <a:r>
              <a:rPr lang="en-US" sz="2800" b="1">
                <a:solidFill>
                  <a:schemeClr val="tx1">
                    <a:lumMod val="75000"/>
                    <a:lumOff val="25000"/>
                  </a:schemeClr>
                </a:solidFill>
                <a:latin typeface="Calibri"/>
                <a:cs typeface="Calibri"/>
              </a:rPr>
              <a:t>After diagnosis: </a:t>
            </a:r>
            <a:endParaRPr lang="en-US"/>
          </a:p>
        </p:txBody>
      </p:sp>
      <p:sp>
        <p:nvSpPr>
          <p:cNvPr id="39" name="Rectangle: Rounded Corners 38"/>
          <p:cNvSpPr/>
          <p:nvPr/>
        </p:nvSpPr>
        <p:spPr>
          <a:xfrm>
            <a:off x="183386" y="1631676"/>
            <a:ext cx="7956374" cy="9193395"/>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7" name="TextBox 46"/>
          <p:cNvSpPr txBox="1"/>
          <p:nvPr/>
        </p:nvSpPr>
        <p:spPr>
          <a:xfrm>
            <a:off x="1753910" y="1621053"/>
            <a:ext cx="4938320" cy="584775"/>
          </a:xfrm>
          <a:prstGeom prst="rect">
            <a:avLst/>
          </a:prstGeom>
          <a:noFill/>
        </p:spPr>
        <p:txBody>
          <a:bodyPr wrap="square" rtlCol="0">
            <a:spAutoFit/>
          </a:bodyPr>
          <a:lstStyle>
            <a:defPPr>
              <a:defRPr kern="1200"/>
            </a:defPPr>
          </a:lstStyle>
          <a:p>
            <a:r>
              <a:rPr lang="en-US" sz="3200" b="1" dirty="0">
                <a:solidFill>
                  <a:schemeClr val="tx1">
                    <a:lumMod val="75000"/>
                    <a:lumOff val="25000"/>
                  </a:schemeClr>
                </a:solidFill>
                <a:latin typeface="Calibri" panose="020F0502020204030204" pitchFamily="34" charset="0"/>
                <a:cs typeface="Calibri" panose="020F0502020204030204" pitchFamily="34" charset="0"/>
              </a:rPr>
              <a:t>The history of dyslexia  </a:t>
            </a:r>
          </a:p>
        </p:txBody>
      </p:sp>
      <p:sp>
        <p:nvSpPr>
          <p:cNvPr id="43" name="Rectangle: Rounded Corners 42"/>
          <p:cNvSpPr/>
          <p:nvPr/>
        </p:nvSpPr>
        <p:spPr>
          <a:xfrm>
            <a:off x="212778" y="11144254"/>
            <a:ext cx="7846691" cy="10622662"/>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86" name="TextBox 85">
            <a:extLst>
              <a:ext uri="{FF2B5EF4-FFF2-40B4-BE49-F238E27FC236}">
                <a16:creationId xmlns:a16="http://schemas.microsoft.com/office/drawing/2014/main" id="{9B320F11-3F85-4920-92E0-15D89C7AF4D2}"/>
              </a:ext>
            </a:extLst>
          </p:cNvPr>
          <p:cNvSpPr txBox="1"/>
          <p:nvPr/>
        </p:nvSpPr>
        <p:spPr>
          <a:xfrm>
            <a:off x="306403" y="11501896"/>
            <a:ext cx="7822537" cy="10582512"/>
          </a:xfrm>
          <a:prstGeom prst="rect">
            <a:avLst/>
          </a:prstGeom>
          <a:noFill/>
        </p:spPr>
        <p:txBody>
          <a:bodyPr wrap="square" lIns="91440" tIns="45720" rIns="91440" bIns="45720" rtlCol="0" anchor="t">
            <a:spAutoFit/>
          </a:bodyPr>
          <a:lstStyle>
            <a:defPPr>
              <a:defRPr kern="1200"/>
            </a:defPPr>
          </a:lstStyle>
          <a:p>
            <a:pPr>
              <a:lnSpc>
                <a:spcPct val="150000"/>
              </a:lnSpc>
            </a:pPr>
            <a:r>
              <a:rPr lang="en-US" sz="2100" dirty="0">
                <a:latin typeface="Calibri"/>
                <a:ea typeface="Times New Roman" panose="02020603050405020304" pitchFamily="18" charset="0"/>
                <a:cs typeface="Calibri"/>
              </a:rPr>
              <a:t>The term dyslexia is a learning difficulty, which primarily affects two distinctive types of reading difficulties. First, the ability to read fluently and process the information and second, their writing ability to remember what is seen, heard and spell (The British Dyslexia Association, No Date). However, it does not affect these skills, as unlike a learning disability, intelligence is not affected according the NHS (2022). </a:t>
            </a:r>
            <a:r>
              <a:rPr lang="en-GB" sz="2100" dirty="0">
                <a:latin typeface="Calibri"/>
                <a:cs typeface="Calibri"/>
              </a:rPr>
              <a:t>The challenges that dyslexia presents in school, work and everyday life can be lifelong, but despite this, support is available to help individuals overcome the challenges (NHS, 2022). Not only does dyslexia occur in children, but also adults and the severity can vary (Cardiff Inclusion Service, 2022)</a:t>
            </a:r>
            <a:endParaRPr lang="en-US" sz="2100" dirty="0">
              <a:latin typeface="Calibri"/>
              <a:ea typeface="Times New Roman" panose="02020603050405020304" pitchFamily="18" charset="0"/>
              <a:cs typeface="Calibri"/>
            </a:endParaRPr>
          </a:p>
          <a:p>
            <a:pPr>
              <a:lnSpc>
                <a:spcPct val="150000"/>
              </a:lnSpc>
            </a:pPr>
            <a:endParaRPr lang="en-US" sz="2100" dirty="0">
              <a:latin typeface="Arial" panose="020B0604020202020204" pitchFamily="34" charset="0"/>
              <a:ea typeface="Times New Roman" panose="02020603050405020304" pitchFamily="18" charset="0"/>
            </a:endParaRPr>
          </a:p>
          <a:p>
            <a:pPr>
              <a:lnSpc>
                <a:spcPct val="150000"/>
              </a:lnSpc>
            </a:pPr>
            <a:r>
              <a:rPr lang="en-US" sz="2100" dirty="0">
                <a:latin typeface="Calibri"/>
                <a:ea typeface="Open Sans"/>
                <a:cs typeface="Calibri"/>
              </a:rPr>
              <a:t>In Wales, a new legislation known as </a:t>
            </a:r>
            <a:r>
              <a:rPr lang="en-US" sz="2100" i="1" dirty="0">
                <a:latin typeface="Calibri"/>
                <a:ea typeface="Open Sans"/>
                <a:cs typeface="Calibri"/>
              </a:rPr>
              <a:t>Additional Learning Needs Tribunal (Wales) Act 2018, </a:t>
            </a:r>
            <a:r>
              <a:rPr lang="en-US" sz="2100" dirty="0">
                <a:latin typeface="Calibri"/>
                <a:ea typeface="Open Sans"/>
                <a:cs typeface="Calibri"/>
              </a:rPr>
              <a:t>which replaces the existing legislation surrounding Special Education Needs (SEN) and disabilities (Welsh Government, 2018). The reason for implementation was to allow individuals up to the age of twenty-five to be covered by the legislation (Welsh Government, 2018b). It aims </a:t>
            </a:r>
            <a:r>
              <a:rPr lang="en-GB" sz="2100" dirty="0">
                <a:effectLst/>
                <a:latin typeface="Calibri"/>
                <a:ea typeface="DengXian"/>
                <a:cs typeface="Calibri"/>
              </a:rPr>
              <a:t>to revolutionise the current educational system by improving the planning and delivery of learner support, intervening on a timely basis,</a:t>
            </a:r>
            <a:r>
              <a:rPr lang="en-GB" sz="2100" dirty="0">
                <a:latin typeface="Calibri"/>
                <a:ea typeface="DengXian"/>
                <a:cs typeface="Calibri"/>
              </a:rPr>
              <a:t> </a:t>
            </a:r>
            <a:r>
              <a:rPr lang="en-GB" sz="2100" dirty="0">
                <a:effectLst/>
                <a:latin typeface="Calibri"/>
                <a:ea typeface="DengXian"/>
                <a:cs typeface="Calibri"/>
              </a:rPr>
              <a:t>and emphasise the importance of a learner’s perspective</a:t>
            </a:r>
            <a:r>
              <a:rPr lang="en-GB" sz="2100" dirty="0">
                <a:latin typeface="Calibri"/>
                <a:ea typeface="DengXian"/>
                <a:cs typeface="Calibri"/>
              </a:rPr>
              <a:t> (</a:t>
            </a:r>
            <a:r>
              <a:rPr lang="en-GB" sz="2100" dirty="0">
                <a:effectLst/>
                <a:latin typeface="Calibri"/>
                <a:ea typeface="DengXian"/>
                <a:cs typeface="Calibri"/>
              </a:rPr>
              <a:t>Maxwell </a:t>
            </a:r>
            <a:r>
              <a:rPr lang="en-GB" sz="2100" i="1" dirty="0">
                <a:effectLst/>
                <a:latin typeface="Calibri"/>
                <a:ea typeface="DengXian"/>
                <a:cs typeface="Calibri"/>
              </a:rPr>
              <a:t>et al., </a:t>
            </a:r>
            <a:r>
              <a:rPr lang="en-GB" sz="2100" dirty="0">
                <a:effectLst/>
                <a:latin typeface="Calibri"/>
                <a:ea typeface="DengXian"/>
                <a:cs typeface="Calibri"/>
              </a:rPr>
              <a:t>2018).</a:t>
            </a:r>
            <a:r>
              <a:rPr lang="en-GB" sz="2100" dirty="0">
                <a:latin typeface="Calibri"/>
                <a:cs typeface="Calibri"/>
              </a:rPr>
              <a:t> </a:t>
            </a:r>
            <a:endParaRPr lang="en-GB" sz="2100" dirty="0">
              <a:latin typeface="Calibri" panose="020F0502020204030204" pitchFamily="34" charset="0"/>
              <a:ea typeface="Times New Roman" panose="02020603050405020304" pitchFamily="18" charset="0"/>
              <a:cs typeface="Calibri" panose="020F0502020204030204" pitchFamily="34" charset="0"/>
            </a:endParaRPr>
          </a:p>
          <a:p>
            <a:pPr algn="ctr">
              <a:lnSpc>
                <a:spcPct val="150000"/>
              </a:lnSpc>
            </a:pPr>
            <a:r>
              <a:rPr lang="en-GB" sz="1500" dirty="0">
                <a:latin typeface="Calibri" panose="020F0502020204030204" pitchFamily="34" charset="0"/>
                <a:ea typeface="Times New Roman" panose="02020603050405020304" pitchFamily="18" charset="0"/>
                <a:cs typeface="Calibri" panose="020F0502020204030204" pitchFamily="34" charset="0"/>
              </a:rPr>
              <a:t> </a:t>
            </a:r>
            <a:endParaRPr lang="en-US" sz="1500" dirty="0">
              <a:latin typeface="Calibri" panose="020F0502020204030204" pitchFamily="34" charset="0"/>
              <a:ea typeface="Times New Roman" panose="02020603050405020304" pitchFamily="18" charset="0"/>
              <a:cs typeface="Calibri" panose="020F0502020204030204" pitchFamily="34"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2890344" y="10969288"/>
            <a:ext cx="2959984" cy="754694"/>
          </a:xfrm>
          <a:prstGeom prst="rect">
            <a:avLst/>
          </a:prstGeom>
          <a:noFill/>
        </p:spPr>
        <p:txBody>
          <a:bodyPr wrap="square" lIns="91440" tIns="45720" rIns="91440" bIns="45720" rtlCol="0" anchor="t">
            <a:spAutoFit/>
          </a:bodyPr>
          <a:lstStyle>
            <a:defPPr>
              <a:defRPr kern="1200"/>
            </a:defPPr>
          </a:lstStyle>
          <a:p>
            <a:pPr>
              <a:lnSpc>
                <a:spcPct val="150000"/>
              </a:lnSpc>
            </a:pPr>
            <a:r>
              <a:rPr lang="en-US" sz="3200" b="1">
                <a:solidFill>
                  <a:schemeClr val="tx1">
                    <a:lumMod val="75000"/>
                    <a:lumOff val="25000"/>
                  </a:schemeClr>
                </a:solidFill>
                <a:latin typeface="Calibri" panose="020F0502020204030204" pitchFamily="34" charset="0"/>
                <a:cs typeface="Calibri" panose="020F0502020204030204" pitchFamily="34" charset="0"/>
              </a:rPr>
              <a:t>Introduction</a:t>
            </a:r>
            <a:endParaRPr lang="en-US" sz="2800" b="1">
              <a:solidFill>
                <a:schemeClr val="tx1">
                  <a:lumMod val="75000"/>
                  <a:lumOff val="25000"/>
                </a:schemeClr>
              </a:solidFill>
              <a:latin typeface="Calibri" panose="020F0502020204030204" pitchFamily="34" charset="0"/>
              <a:cs typeface="Calibri" panose="020F0502020204030204" pitchFamily="34" charset="0"/>
            </a:endParaRPr>
          </a:p>
        </p:txBody>
      </p:sp>
      <p:sp>
        <p:nvSpPr>
          <p:cNvPr id="44" name="Rectangle: Rounded Corners 43"/>
          <p:cNvSpPr/>
          <p:nvPr/>
        </p:nvSpPr>
        <p:spPr>
          <a:xfrm>
            <a:off x="23911979" y="18060810"/>
            <a:ext cx="8797567" cy="3706106"/>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0" name="Rectangle: Rounded Corners 39"/>
          <p:cNvSpPr/>
          <p:nvPr/>
        </p:nvSpPr>
        <p:spPr>
          <a:xfrm>
            <a:off x="8250738" y="1731804"/>
            <a:ext cx="7658710" cy="11937236"/>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91" name="TextBox 90">
            <a:extLst>
              <a:ext uri="{FF2B5EF4-FFF2-40B4-BE49-F238E27FC236}">
                <a16:creationId xmlns:a16="http://schemas.microsoft.com/office/drawing/2014/main" id="{15232698-55E6-4C6D-9947-A1F5F1CCE1E0}"/>
              </a:ext>
            </a:extLst>
          </p:cNvPr>
          <p:cNvSpPr txBox="1"/>
          <p:nvPr/>
        </p:nvSpPr>
        <p:spPr>
          <a:xfrm>
            <a:off x="8843062" y="1501249"/>
            <a:ext cx="8621718" cy="754694"/>
          </a:xfrm>
          <a:prstGeom prst="rect">
            <a:avLst/>
          </a:prstGeom>
          <a:noFill/>
        </p:spPr>
        <p:txBody>
          <a:bodyPr wrap="square" lIns="91440" tIns="45720" rIns="91440" bIns="45720" rtlCol="0" anchor="t">
            <a:spAutoFit/>
          </a:bodyPr>
          <a:lstStyle>
            <a:defPPr>
              <a:defRPr kern="1200"/>
            </a:defPPr>
          </a:lstStyle>
          <a:p>
            <a:pPr>
              <a:lnSpc>
                <a:spcPct val="150000"/>
              </a:lnSpc>
            </a:pPr>
            <a:r>
              <a:rPr lang="en-US" sz="3200" b="1">
                <a:solidFill>
                  <a:schemeClr val="tx1">
                    <a:lumMod val="75000"/>
                    <a:lumOff val="25000"/>
                  </a:schemeClr>
                </a:solidFill>
                <a:latin typeface="Calibri"/>
                <a:cs typeface="Calibri"/>
              </a:rPr>
              <a:t>H</a:t>
            </a:r>
            <a:r>
              <a:rPr lang="en-US" sz="2800" b="1">
                <a:solidFill>
                  <a:schemeClr val="tx1">
                    <a:lumMod val="75000"/>
                    <a:lumOff val="25000"/>
                  </a:schemeClr>
                </a:solidFill>
                <a:latin typeface="Calibri"/>
                <a:cs typeface="Calibri"/>
              </a:rPr>
              <a:t>o</a:t>
            </a:r>
            <a:r>
              <a:rPr lang="en-US" sz="2400" b="1">
                <a:solidFill>
                  <a:schemeClr val="tx1">
                    <a:lumMod val="75000"/>
                    <a:lumOff val="25000"/>
                  </a:schemeClr>
                </a:solidFill>
                <a:latin typeface="Calibri"/>
                <a:cs typeface="Calibri"/>
              </a:rPr>
              <a:t>w is dyslexia identified and diagnosed? </a:t>
            </a:r>
            <a:endParaRPr lang="en-US" sz="2400" b="1">
              <a:solidFill>
                <a:schemeClr val="tx1">
                  <a:lumMod val="75000"/>
                  <a:lumOff val="25000"/>
                </a:schemeClr>
              </a:solidFill>
              <a:latin typeface="Calibri" panose="020F0502020204030204" pitchFamily="34" charset="0"/>
              <a:cs typeface="Calibri" panose="020F0502020204030204" pitchFamily="34" charset="0"/>
            </a:endParaRPr>
          </a:p>
        </p:txBody>
      </p:sp>
      <p:sp>
        <p:nvSpPr>
          <p:cNvPr id="41" name="Rectangle: Rounded Corners 40"/>
          <p:cNvSpPr/>
          <p:nvPr/>
        </p:nvSpPr>
        <p:spPr>
          <a:xfrm>
            <a:off x="16050728" y="7279251"/>
            <a:ext cx="16721351" cy="3976367"/>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 name="Rectangle: Rounded Corners 41">
            <a:extLst>
              <a:ext uri="{FF2B5EF4-FFF2-40B4-BE49-F238E27FC236}">
                <a16:creationId xmlns:a16="http://schemas.microsoft.com/office/drawing/2014/main" id="{D161EFBF-0D74-CA46-7CD8-0AD75039F55A}"/>
              </a:ext>
            </a:extLst>
          </p:cNvPr>
          <p:cNvSpPr/>
          <p:nvPr/>
        </p:nvSpPr>
        <p:spPr>
          <a:xfrm>
            <a:off x="8331833" y="13838901"/>
            <a:ext cx="7681051" cy="4223783"/>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5" name="TextBox 4">
            <a:extLst>
              <a:ext uri="{FF2B5EF4-FFF2-40B4-BE49-F238E27FC236}">
                <a16:creationId xmlns:a16="http://schemas.microsoft.com/office/drawing/2014/main" id="{CF76554E-BFB3-8824-6204-1108A2AE9794}"/>
              </a:ext>
            </a:extLst>
          </p:cNvPr>
          <p:cNvSpPr txBox="1"/>
          <p:nvPr/>
        </p:nvSpPr>
        <p:spPr>
          <a:xfrm>
            <a:off x="8539571" y="13884180"/>
            <a:ext cx="7942333" cy="568361"/>
          </a:xfrm>
          <a:prstGeom prst="rect">
            <a:avLst/>
          </a:prstGeom>
          <a:noFill/>
        </p:spPr>
        <p:txBody>
          <a:bodyPr wrap="square" lIns="91440" tIns="45720" rIns="91440" bIns="45720" rtlCol="0" anchor="t">
            <a:spAutoFit/>
          </a:bodyPr>
          <a:lstStyle/>
          <a:p>
            <a:pPr>
              <a:lnSpc>
                <a:spcPct val="150000"/>
              </a:lnSpc>
            </a:pPr>
            <a:r>
              <a:rPr lang="en-US" sz="2300" b="1" dirty="0">
                <a:latin typeface="Calibri"/>
                <a:cs typeface="Calibri"/>
              </a:rPr>
              <a:t>Why is diagnosing dyslexia not straightforward? </a:t>
            </a:r>
            <a:endParaRPr lang="en-US" sz="2300" b="1" dirty="0">
              <a:latin typeface="Calibri" panose="020F0502020204030204" pitchFamily="34" charset="0"/>
              <a:cs typeface="Calibri" panose="020F0502020204030204" pitchFamily="34" charset="0"/>
            </a:endParaRPr>
          </a:p>
        </p:txBody>
      </p:sp>
      <p:sp>
        <p:nvSpPr>
          <p:cNvPr id="6" name="Rectangle: Rounded Corners 41">
            <a:extLst>
              <a:ext uri="{FF2B5EF4-FFF2-40B4-BE49-F238E27FC236}">
                <a16:creationId xmlns:a16="http://schemas.microsoft.com/office/drawing/2014/main" id="{E97E2AFB-7D19-0BD7-D055-2C76F4849B73}"/>
              </a:ext>
            </a:extLst>
          </p:cNvPr>
          <p:cNvSpPr/>
          <p:nvPr/>
        </p:nvSpPr>
        <p:spPr>
          <a:xfrm>
            <a:off x="16144255" y="1734030"/>
            <a:ext cx="16689527" cy="5302320"/>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7" name="TextBox 6">
            <a:extLst>
              <a:ext uri="{FF2B5EF4-FFF2-40B4-BE49-F238E27FC236}">
                <a16:creationId xmlns:a16="http://schemas.microsoft.com/office/drawing/2014/main" id="{DF8B7D92-466E-7A09-275E-E11222FA2323}"/>
              </a:ext>
            </a:extLst>
          </p:cNvPr>
          <p:cNvSpPr txBox="1"/>
          <p:nvPr/>
        </p:nvSpPr>
        <p:spPr>
          <a:xfrm>
            <a:off x="9595716" y="786476"/>
            <a:ext cx="4694840" cy="754630"/>
          </a:xfrm>
          <a:prstGeom prst="rect">
            <a:avLst/>
          </a:prstGeom>
          <a:noFill/>
        </p:spPr>
        <p:txBody>
          <a:bodyPr wrap="square" rtlCol="0">
            <a:spAutoFit/>
          </a:bodyPr>
          <a:lstStyle/>
          <a:p>
            <a:pPr>
              <a:lnSpc>
                <a:spcPct val="150000"/>
              </a:lnSpc>
            </a:pPr>
            <a:r>
              <a:rPr lang="en-US" sz="3200">
                <a:solidFill>
                  <a:schemeClr val="bg1"/>
                </a:solidFill>
                <a:latin typeface="Calibri Light" panose="020F0302020204030204" pitchFamily="34" charset="0"/>
                <a:cs typeface="Calibri Light" panose="020F0302020204030204" pitchFamily="34" charset="0"/>
              </a:rPr>
              <a:t>Word Count 1080</a:t>
            </a:r>
          </a:p>
        </p:txBody>
      </p:sp>
      <p:sp>
        <p:nvSpPr>
          <p:cNvPr id="8" name="TextBox 7">
            <a:extLst>
              <a:ext uri="{FF2B5EF4-FFF2-40B4-BE49-F238E27FC236}">
                <a16:creationId xmlns:a16="http://schemas.microsoft.com/office/drawing/2014/main" id="{9451098D-3BF7-430B-7393-4D38DE05A7C2}"/>
              </a:ext>
            </a:extLst>
          </p:cNvPr>
          <p:cNvSpPr txBox="1"/>
          <p:nvPr/>
        </p:nvSpPr>
        <p:spPr>
          <a:xfrm>
            <a:off x="20982804" y="7278442"/>
            <a:ext cx="7237853" cy="584775"/>
          </a:xfrm>
          <a:prstGeom prst="rect">
            <a:avLst/>
          </a:prstGeom>
          <a:noFill/>
        </p:spPr>
        <p:txBody>
          <a:bodyPr wrap="square" rtlCol="0">
            <a:spAutoFit/>
          </a:bodyPr>
          <a:lstStyle/>
          <a:p>
            <a:r>
              <a:rPr lang="en-US" sz="3200" b="1">
                <a:latin typeface="Calibri" panose="020F0502020204030204" pitchFamily="34" charset="0"/>
                <a:cs typeface="Calibri" panose="020F0502020204030204" pitchFamily="34" charset="0"/>
              </a:rPr>
              <a:t>Benefits of diagnosing dyslexia </a:t>
            </a:r>
          </a:p>
        </p:txBody>
      </p:sp>
      <p:sp>
        <p:nvSpPr>
          <p:cNvPr id="9" name="TextBox 8">
            <a:extLst>
              <a:ext uri="{FF2B5EF4-FFF2-40B4-BE49-F238E27FC236}">
                <a16:creationId xmlns:a16="http://schemas.microsoft.com/office/drawing/2014/main" id="{C78B7A18-979E-CAAC-EF28-95AEBD87EB47}"/>
              </a:ext>
            </a:extLst>
          </p:cNvPr>
          <p:cNvSpPr txBox="1"/>
          <p:nvPr/>
        </p:nvSpPr>
        <p:spPr>
          <a:xfrm>
            <a:off x="26847622" y="18006339"/>
            <a:ext cx="5041252" cy="671851"/>
          </a:xfrm>
          <a:prstGeom prst="rect">
            <a:avLst/>
          </a:prstGeom>
          <a:noFill/>
        </p:spPr>
        <p:txBody>
          <a:bodyPr wrap="square" rtlCol="0">
            <a:spAutoFit/>
          </a:bodyPr>
          <a:lstStyle/>
          <a:p>
            <a:pPr>
              <a:lnSpc>
                <a:spcPct val="150000"/>
              </a:lnSpc>
            </a:pPr>
            <a:r>
              <a:rPr lang="en-US" sz="2800" b="1">
                <a:latin typeface="Calibri" panose="020F0502020204030204" pitchFamily="34" charset="0"/>
                <a:cs typeface="Calibri" panose="020F0502020204030204" pitchFamily="34" charset="0"/>
              </a:rPr>
              <a:t>Conclusion:</a:t>
            </a:r>
          </a:p>
        </p:txBody>
      </p:sp>
      <p:pic>
        <p:nvPicPr>
          <p:cNvPr id="1026" name="Picture 2">
            <a:extLst>
              <a:ext uri="{FF2B5EF4-FFF2-40B4-BE49-F238E27FC236}">
                <a16:creationId xmlns:a16="http://schemas.microsoft.com/office/drawing/2014/main" id="{E99A3C6B-B720-5689-BC31-5A94D7FAB9C7}"/>
              </a:ext>
            </a:extLst>
          </p:cNvPr>
          <p:cNvPicPr>
            <a:picLocks noChangeAspect="1" noChangeArrowheads="1"/>
          </p:cNvPicPr>
          <p:nvPr/>
        </p:nvPicPr>
        <p:blipFill rotWithShape="1">
          <a:blip r:embed="rId3">
            <a:alphaModFix/>
            <a:extLst>
              <a:ext uri="{BEBA8EAE-BF5A-486C-A8C5-ECC9F3942E4B}">
                <a14:imgProps xmlns:a14="http://schemas.microsoft.com/office/drawing/2010/main">
                  <a14:imgLayer r:embed="rId4">
                    <a14:imgEffect>
                      <a14:backgroundRemoval t="1724" b="91810" l="0" r="95882">
                        <a14:foregroundMark x1="19180" y1="57016" x2="35882" y2="68534"/>
                        <a14:foregroundMark x1="35882" y1="68534" x2="65294" y2="67241"/>
                        <a14:foregroundMark x1="65294" y1="67241" x2="79514" y2="60096"/>
                        <a14:foregroundMark x1="17232" y1="66532" x2="22353" y2="68966"/>
                        <a14:foregroundMark x1="22353" y1="68966" x2="48824" y2="56897"/>
                        <a14:foregroundMark x1="48824" y1="56897" x2="47647" y2="34914"/>
                        <a14:foregroundMark x1="47647" y1="34914" x2="43790" y2="27318"/>
                        <a14:foregroundMark x1="17125" y1="67054" x2="72941" y2="68966"/>
                        <a14:foregroundMark x1="72941" y1="68966" x2="74826" y2="70495"/>
                        <a14:foregroundMark x1="76367" y1="69442" x2="80071" y2="61130"/>
                        <a14:foregroundMark x1="47480" y1="17269" x2="49412" y2="15948"/>
                        <a14:foregroundMark x1="40246" y1="22217" x2="42636" y2="20582"/>
                        <a14:foregroundMark x1="37125" y1="24351" x2="39873" y2="22472"/>
                        <a14:foregroundMark x1="49412" y1="15948" x2="60588" y2="25862"/>
                        <a14:foregroundMark x1="41664" y1="20163" x2="39648" y2="20466"/>
                        <a14:foregroundMark x1="58235" y1="17672" x2="46248" y2="19474"/>
                        <a14:foregroundMark x1="61176" y1="18534" x2="47758" y2="17815"/>
                        <a14:foregroundMark x1="47506" y1="18092" x2="58235" y2="18966"/>
                        <a14:backgroundMark x1="85294" y1="50862" x2="94118" y2="67241"/>
                        <a14:backgroundMark x1="94118" y1="67241" x2="76471" y2="79310"/>
                        <a14:backgroundMark x1="76471" y1="79310" x2="97059" y2="70259"/>
                        <a14:backgroundMark x1="97059" y1="70259" x2="91765" y2="53017"/>
                        <a14:backgroundMark x1="91765" y1="53017" x2="87647" y2="51293"/>
                        <a14:backgroundMark x1="78824" y1="78448" x2="55294" y2="81897"/>
                        <a14:backgroundMark x1="55294" y1="81897" x2="78235" y2="87931"/>
                        <a14:backgroundMark x1="78235" y1="87931" x2="92353" y2="73276"/>
                        <a14:backgroundMark x1="92353" y1="73276" x2="92941" y2="72414"/>
                        <a14:backgroundMark x1="57059" y1="81466" x2="10000" y2="74569"/>
                        <a14:backgroundMark x1="10000" y1="74569" x2="588" y2="90948"/>
                        <a14:backgroundMark x1="588" y1="90948" x2="26471" y2="96121"/>
                        <a14:backgroundMark x1="26471" y1="96121" x2="77059" y2="91810"/>
                        <a14:backgroundMark x1="77059" y1="91810" x2="97059" y2="82759"/>
                        <a14:backgroundMark x1="97059" y1="82759" x2="71765" y2="79310"/>
                        <a14:backgroundMark x1="71765" y1="79310" x2="57647" y2="81034"/>
                        <a14:backgroundMark x1="88235" y1="77155" x2="96471" y2="94397"/>
                        <a14:backgroundMark x1="96471" y1="94397" x2="70588" y2="98276"/>
                        <a14:backgroundMark x1="70588" y1="98276" x2="84706" y2="77155"/>
                        <a14:backgroundMark x1="92941" y1="76724" x2="92941" y2="76293"/>
                        <a14:backgroundMark x1="95294" y1="70259" x2="95294" y2="69828"/>
                        <a14:backgroundMark x1="96471" y1="65948" x2="94118" y2="67241"/>
                        <a14:backgroundMark x1="95882" y1="71121" x2="95294" y2="77155"/>
                        <a14:backgroundMark x1="41176" y1="83621" x2="17647" y2="84483"/>
                        <a14:backgroundMark x1="17647" y1="84483" x2="32941" y2="81466"/>
                        <a14:backgroundMark x1="31176" y1="81466" x2="29412" y2="80172"/>
                        <a14:backgroundMark x1="89412" y1="51724" x2="68235" y2="43966"/>
                        <a14:backgroundMark x1="68235" y1="43966" x2="88824" y2="50431"/>
                        <a14:backgroundMark x1="62449" y1="24921" x2="64706" y2="33190"/>
                        <a14:backgroundMark x1="64706" y1="33190" x2="89412" y2="39655"/>
                        <a14:backgroundMark x1="89412" y1="39655" x2="81765" y2="21552"/>
                        <a14:backgroundMark x1="81765" y1="21552" x2="62454" y2="16049"/>
                        <a14:backgroundMark x1="80000" y1="36638" x2="99412" y2="25862"/>
                        <a14:backgroundMark x1="99412" y1="25862" x2="98824" y2="7328"/>
                        <a14:backgroundMark x1="98824" y1="7328" x2="79412" y2="18966"/>
                        <a14:backgroundMark x1="79412" y1="18966" x2="77647" y2="38362"/>
                        <a14:backgroundMark x1="81176" y1="34052" x2="91176" y2="50431"/>
                        <a14:backgroundMark x1="91176" y1="50431" x2="97059" y2="31034"/>
                        <a14:backgroundMark x1="97059" y1="31034" x2="79412" y2="33190"/>
                        <a14:backgroundMark x1="90000" y1="15086" x2="90000" y2="11207"/>
                        <a14:backgroundMark x1="92353" y1="17672" x2="91176" y2="17241"/>
                        <a14:backgroundMark x1="91765" y1="19828" x2="90000" y2="19397"/>
                        <a14:backgroundMark x1="34249" y1="23790" x2="32353" y2="25000"/>
                        <a14:backgroundMark x1="28922" y1="23276" x2="11765" y2="14655"/>
                        <a14:backgroundMark x1="32353" y1="25000" x2="28922" y2="23276"/>
                        <a14:backgroundMark x1="11765" y1="14655" x2="26471" y2="0"/>
                        <a14:backgroundMark x1="26471" y1="0" x2="78824" y2="431"/>
                        <a14:backgroundMark x1="78824" y1="431" x2="93529" y2="14655"/>
                        <a14:backgroundMark x1="93529" y1="14655" x2="63365" y2="13477"/>
                        <a14:backgroundMark x1="92941" y1="15948" x2="88235" y2="12931"/>
                        <a14:backgroundMark x1="90588" y1="17241" x2="84706" y2="13362"/>
                        <a14:backgroundMark x1="91176" y1="17241" x2="91176" y2="14224"/>
                        <a14:backgroundMark x1="90588" y1="15948" x2="87059" y2="15086"/>
                        <a14:backgroundMark x1="91176" y1="20259" x2="81765" y2="30172"/>
                        <a14:backgroundMark x1="31536" y1="17353" x2="28824" y2="18534"/>
                        <a14:backgroundMark x1="50588" y1="9052" x2="45208" y2="11396"/>
                        <a14:backgroundMark x1="28824" y1="18534" x2="5294" y2="12069"/>
                        <a14:backgroundMark x1="5294" y1="12069" x2="45882" y2="0"/>
                        <a14:backgroundMark x1="45882" y1="0" x2="50000" y2="10345"/>
                        <a14:backgroundMark x1="29412" y1="3017" x2="5882" y2="431"/>
                        <a14:backgroundMark x1="5882" y1="431" x2="30588" y2="3448"/>
                        <a14:backgroundMark x1="30588" y1="3448" x2="25294" y2="10776"/>
                        <a14:backgroundMark x1="18824" y1="4741" x2="13529" y2="7328"/>
                        <a14:backgroundMark x1="11765" y1="4310" x2="0" y2="19828"/>
                        <a14:backgroundMark x1="0" y1="19828" x2="0" y2="24138"/>
                        <a14:backgroundMark x1="8235" y1="9052" x2="3529" y2="17241"/>
                        <a14:backgroundMark x1="8824" y1="5603" x2="4118" y2="1293"/>
                        <a14:backgroundMark x1="5294" y1="2155" x2="0" y2="0"/>
                        <a14:backgroundMark x1="31176" y1="24569" x2="32353" y2="41810"/>
                        <a14:backgroundMark x1="32353" y1="41810" x2="10588" y2="49569"/>
                        <a14:backgroundMark x1="10588" y1="49569" x2="7059" y2="66810"/>
                        <a14:backgroundMark x1="7059" y1="66810" x2="588" y2="19828"/>
                        <a14:backgroundMark x1="588" y1="19828" x2="18824" y2="44828"/>
                        <a14:backgroundMark x1="39412" y1="13793" x2="35882" y2="17672"/>
                        <a14:backgroundMark x1="62941" y1="15948" x2="61765" y2="18534"/>
                        <a14:backgroundMark x1="28824" y1="18966" x2="30588" y2="24138"/>
                        <a14:backgroundMark x1="13529" y1="19828" x2="15294" y2="26724"/>
                        <a14:backgroundMark x1="2941" y1="39655" x2="7647" y2="75431"/>
                        <a14:backgroundMark x1="7647" y1="75431" x2="4118" y2="52586"/>
                        <a14:backgroundMark x1="2941" y1="32759" x2="0" y2="32759"/>
                        <a14:backgroundMark x1="8235" y1="84052" x2="14118" y2="86638"/>
                        <a14:backgroundMark x1="2941" y1="32328" x2="0" y2="35776"/>
                        <a14:backgroundMark x1="1765" y1="35345" x2="1765" y2="43966"/>
                        <a14:backgroundMark x1="14706" y1="86638" x2="18235" y2="87500"/>
                        <a14:backgroundMark x1="18235" y1="87069" x2="15882" y2="87931"/>
                      </a14:backgroundRemoval>
                    </a14:imgEffect>
                  </a14:imgLayer>
                </a14:imgProps>
              </a:ext>
              <a:ext uri="{28A0092B-C50C-407E-A947-70E740481C1C}">
                <a14:useLocalDpi xmlns:a14="http://schemas.microsoft.com/office/drawing/2010/main" val="0"/>
              </a:ext>
            </a:extLst>
          </a:blip>
          <a:srcRect r="28215" b="38026"/>
          <a:stretch/>
        </p:blipFill>
        <p:spPr bwMode="auto">
          <a:xfrm>
            <a:off x="6016406" y="8319382"/>
            <a:ext cx="2109552" cy="248539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B0E336D-013E-6582-7CD2-C9C365D92632}"/>
              </a:ext>
            </a:extLst>
          </p:cNvPr>
          <p:cNvSpPr txBox="1"/>
          <p:nvPr/>
        </p:nvSpPr>
        <p:spPr>
          <a:xfrm>
            <a:off x="295358" y="2180255"/>
            <a:ext cx="7618344" cy="9476890"/>
          </a:xfrm>
          <a:prstGeom prst="rect">
            <a:avLst/>
          </a:prstGeom>
          <a:noFill/>
        </p:spPr>
        <p:txBody>
          <a:bodyPr wrap="square" lIns="91440" tIns="45720" rIns="91440" bIns="45720" rtlCol="0" anchor="t">
            <a:spAutoFit/>
          </a:bodyPr>
          <a:lstStyle/>
          <a:p>
            <a:pPr>
              <a:lnSpc>
                <a:spcPct val="150000"/>
              </a:lnSpc>
            </a:pPr>
            <a:r>
              <a:rPr lang="en-US" sz="1900" dirty="0">
                <a:effectLst/>
                <a:latin typeface="Calibri"/>
                <a:ea typeface="DengXian"/>
                <a:cs typeface="Calibri"/>
              </a:rPr>
              <a:t>The first reference of dyslexia occurred in 1887 by a German professor known as Rudolf Berlin (Kirby, 2020). However, dyslexia was originally referred to</a:t>
            </a:r>
            <a:r>
              <a:rPr lang="en-US" sz="1900" dirty="0">
                <a:latin typeface="Calibri"/>
                <a:ea typeface="DengXian"/>
                <a:cs typeface="Calibri"/>
              </a:rPr>
              <a:t> </a:t>
            </a:r>
            <a:r>
              <a:rPr lang="en-US" sz="1900" dirty="0">
                <a:effectLst/>
                <a:latin typeface="Calibri"/>
                <a:ea typeface="DengXian"/>
                <a:cs typeface="Calibri"/>
              </a:rPr>
              <a:t> ‘word- blindness’ by Dr.</a:t>
            </a:r>
            <a:r>
              <a:rPr lang="en-US" sz="1900" dirty="0">
                <a:latin typeface="Calibri"/>
                <a:ea typeface="DengXian"/>
                <a:cs typeface="Calibri"/>
              </a:rPr>
              <a:t> </a:t>
            </a:r>
            <a:r>
              <a:rPr lang="en-US" sz="1900" dirty="0">
                <a:effectLst/>
                <a:latin typeface="Calibri"/>
                <a:ea typeface="DengXian"/>
                <a:cs typeface="Calibri"/>
              </a:rPr>
              <a:t> Kussmaul (1877) to describe an adult patient who had no apparent disabilities other than a severe reading difficulty (Elliot and Grigorenko, 2014). As a result, dyslexia became a medical concern, it was considered individuals who have dyslexia have some form of brain or nerve damage (Elliot and Grigorenko, 2014).</a:t>
            </a:r>
            <a:r>
              <a:rPr lang="en-US" sz="1900" dirty="0">
                <a:latin typeface="Calibri"/>
                <a:ea typeface="DengXian"/>
                <a:cs typeface="Calibri"/>
              </a:rPr>
              <a:t> </a:t>
            </a:r>
            <a:endParaRPr lang="en-GB" sz="1900" dirty="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endParaRPr lang="en-GB" sz="1900" dirty="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1900" dirty="0">
                <a:latin typeface="Calibri"/>
                <a:ea typeface="DengXian"/>
                <a:cs typeface="Calibri"/>
              </a:rPr>
              <a:t> </a:t>
            </a:r>
            <a:r>
              <a:rPr lang="en-US" sz="1900" dirty="0">
                <a:effectLst/>
                <a:latin typeface="Calibri"/>
                <a:ea typeface="DengXian"/>
                <a:cs typeface="Calibri"/>
              </a:rPr>
              <a:t>The term dyslexia was revisited in the late 1920’s as Dr. Orton redefined dyslexia as ‘cross lateralization of the brain’ (Davis and Braun, 2011). Essentially, this meant the left side of the brain was performing the duties normally performed by the right side of the brain, and the right side of the brain performed the duties that the left side of the brain would usually carry out (Davis and Braun, 2011). The causes and nature of dyslexia are</a:t>
            </a:r>
            <a:r>
              <a:rPr lang="en-US" sz="1900" dirty="0">
                <a:latin typeface="Calibri"/>
                <a:ea typeface="DengXian"/>
                <a:cs typeface="Calibri"/>
              </a:rPr>
              <a:t> so complex that</a:t>
            </a:r>
            <a:r>
              <a:rPr lang="en-US" sz="1900" dirty="0">
                <a:effectLst/>
                <a:latin typeface="Calibri"/>
                <a:ea typeface="DengXian"/>
                <a:cs typeface="Calibri"/>
              </a:rPr>
              <a:t> there are so many different theories about it</a:t>
            </a:r>
            <a:r>
              <a:rPr lang="en-US" sz="1900" dirty="0">
                <a:latin typeface="Calibri"/>
                <a:ea typeface="DengXian"/>
                <a:cs typeface="Calibri"/>
              </a:rPr>
              <a:t> </a:t>
            </a:r>
            <a:r>
              <a:rPr lang="en-US" sz="1900" dirty="0">
                <a:effectLst/>
                <a:latin typeface="Calibri"/>
                <a:ea typeface="DengXian"/>
                <a:cs typeface="Calibri"/>
              </a:rPr>
              <a:t> </a:t>
            </a:r>
            <a:endParaRPr lang="en-GB" sz="19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1900" dirty="0">
                <a:effectLst/>
                <a:latin typeface="Calibri"/>
                <a:ea typeface="DengXian"/>
                <a:cs typeface="Calibri"/>
              </a:rPr>
              <a:t>(Department for Education and Skills, 2004). The nature of dyslexia is multifaceted, and that may explain why a single universally</a:t>
            </a:r>
            <a:endParaRPr lang="en-GB" sz="19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1900" dirty="0">
                <a:latin typeface="Calibri"/>
                <a:ea typeface="DengXian"/>
                <a:cs typeface="Calibri"/>
              </a:rPr>
              <a:t> </a:t>
            </a:r>
            <a:r>
              <a:rPr lang="en-US" sz="1900" dirty="0">
                <a:effectLst/>
                <a:latin typeface="Calibri"/>
                <a:ea typeface="DengXian"/>
                <a:cs typeface="Calibri"/>
              </a:rPr>
              <a:t>accepted definition has yet to be achieved</a:t>
            </a:r>
            <a:r>
              <a:rPr lang="en-US" sz="1900" dirty="0">
                <a:latin typeface="Calibri"/>
                <a:ea typeface="DengXian"/>
                <a:cs typeface="Calibri"/>
              </a:rPr>
              <a:t> </a:t>
            </a:r>
            <a:endParaRPr lang="en-GB" sz="19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1900" dirty="0">
                <a:effectLst/>
                <a:latin typeface="Calibri"/>
                <a:ea typeface="DengXian"/>
                <a:cs typeface="Calibri"/>
              </a:rPr>
              <a:t>(Reid, 2016).</a:t>
            </a:r>
            <a:r>
              <a:rPr lang="en-US" sz="1900" dirty="0">
                <a:latin typeface="Calibri"/>
                <a:ea typeface="DengXian"/>
                <a:cs typeface="Calibri"/>
              </a:rPr>
              <a:t> </a:t>
            </a:r>
            <a:endParaRPr lang="en-GB" sz="1900" dirty="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endParaRPr lang="en-US" sz="1800" dirty="0">
              <a:effectLst/>
              <a:latin typeface="Calibri" panose="020F0502020204030204" pitchFamily="34" charset="0"/>
              <a:ea typeface="DengXian" panose="02010600030101010101" pitchFamily="2" charset="-122"/>
            </a:endParaRPr>
          </a:p>
          <a:p>
            <a:pPr>
              <a:lnSpc>
                <a:spcPct val="150000"/>
              </a:lnSpc>
            </a:pPr>
            <a:endParaRPr lang="en-US" sz="1500" dirty="0">
              <a:effectLst/>
              <a:latin typeface="Calibri" panose="020F0502020204030204" pitchFamily="34" charset="0"/>
              <a:ea typeface="DengXian" panose="02010600030101010101" pitchFamily="2" charset="-122"/>
            </a:endParaRPr>
          </a:p>
          <a:p>
            <a:pPr>
              <a:lnSpc>
                <a:spcPct val="150000"/>
              </a:lnSpc>
            </a:pPr>
            <a:endParaRPr lang="en-US"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5" name="TextBox 14">
            <a:extLst>
              <a:ext uri="{FF2B5EF4-FFF2-40B4-BE49-F238E27FC236}">
                <a16:creationId xmlns:a16="http://schemas.microsoft.com/office/drawing/2014/main" id="{DA8916CB-6AD4-409D-A7FD-96FDEA2A37D6}"/>
              </a:ext>
            </a:extLst>
          </p:cNvPr>
          <p:cNvSpPr txBox="1"/>
          <p:nvPr/>
        </p:nvSpPr>
        <p:spPr>
          <a:xfrm>
            <a:off x="2996696" y="10379312"/>
            <a:ext cx="3975672" cy="464871"/>
          </a:xfrm>
          <a:prstGeom prst="rect">
            <a:avLst/>
          </a:prstGeom>
          <a:noFill/>
        </p:spPr>
        <p:txBody>
          <a:bodyPr wrap="square" rtlCol="0">
            <a:spAutoFit/>
          </a:bodyPr>
          <a:lstStyle/>
          <a:p>
            <a:pPr>
              <a:lnSpc>
                <a:spcPct val="150000"/>
              </a:lnSpc>
            </a:pPr>
            <a:r>
              <a:rPr lang="en-US" sz="1800">
                <a:latin typeface="Calibri" panose="020F0502020204030204" pitchFamily="34" charset="0"/>
                <a:cs typeface="Calibri" panose="020F0502020204030204" pitchFamily="34" charset="0"/>
              </a:rPr>
              <a:t>Image: Dyslexia Aware (No Date).</a:t>
            </a:r>
          </a:p>
        </p:txBody>
      </p:sp>
      <p:sp>
        <p:nvSpPr>
          <p:cNvPr id="35" name="TextBox 34">
            <a:extLst>
              <a:ext uri="{FF2B5EF4-FFF2-40B4-BE49-F238E27FC236}">
                <a16:creationId xmlns:a16="http://schemas.microsoft.com/office/drawing/2014/main" id="{FE5BC0E0-E527-C6FD-62BF-D468960362D3}"/>
              </a:ext>
            </a:extLst>
          </p:cNvPr>
          <p:cNvSpPr txBox="1"/>
          <p:nvPr/>
        </p:nvSpPr>
        <p:spPr>
          <a:xfrm>
            <a:off x="24080934" y="18678189"/>
            <a:ext cx="8531063" cy="2598019"/>
          </a:xfrm>
          <a:prstGeom prst="rect">
            <a:avLst/>
          </a:prstGeom>
          <a:noFill/>
        </p:spPr>
        <p:txBody>
          <a:bodyPr wrap="square" lIns="91440" tIns="45720" rIns="91440" bIns="45720" rtlCol="0" anchor="t">
            <a:spAutoFit/>
          </a:bodyPr>
          <a:lstStyle/>
          <a:p>
            <a:pPr>
              <a:lnSpc>
                <a:spcPct val="150000"/>
              </a:lnSpc>
            </a:pPr>
            <a:r>
              <a:rPr lang="en-US" sz="2400" dirty="0">
                <a:latin typeface="Calibri"/>
                <a:cs typeface="Calibri"/>
              </a:rPr>
              <a:t>The challenges of dyslexia present many challenges in everyday</a:t>
            </a:r>
            <a:endParaRPr lang="en-US" sz="2400" dirty="0">
              <a:latin typeface="Calibri" panose="020F0502020204030204" pitchFamily="34" charset="0"/>
              <a:cs typeface="Calibri" panose="020F0502020204030204" pitchFamily="34" charset="0"/>
            </a:endParaRPr>
          </a:p>
          <a:p>
            <a:pPr>
              <a:lnSpc>
                <a:spcPct val="150000"/>
              </a:lnSpc>
            </a:pPr>
            <a:r>
              <a:rPr lang="en-US" sz="2400" dirty="0">
                <a:latin typeface="Calibri"/>
                <a:cs typeface="Calibri"/>
              </a:rPr>
              <a:t> life, but there are several educational interventions available that can reduce these barriers. While its benefits are still questioned, funding and training reform are more urgently needed. </a:t>
            </a:r>
            <a:endParaRPr lang="en-US" sz="2400" dirty="0">
              <a:latin typeface="Calibri" panose="020F0502020204030204" pitchFamily="34" charset="0"/>
              <a:cs typeface="Calibri" panose="020F0502020204030204" pitchFamily="34" charset="0"/>
            </a:endParaRPr>
          </a:p>
          <a:p>
            <a:pPr>
              <a:lnSpc>
                <a:spcPct val="150000"/>
              </a:lnSpc>
            </a:pPr>
            <a:endParaRPr lang="en-US" sz="1400"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A2294716-C685-E72E-7AE8-4106A76422D0}"/>
              </a:ext>
            </a:extLst>
          </p:cNvPr>
          <p:cNvSpPr txBox="1"/>
          <p:nvPr/>
        </p:nvSpPr>
        <p:spPr>
          <a:xfrm>
            <a:off x="3137676" y="10049862"/>
            <a:ext cx="4171728" cy="584775"/>
          </a:xfrm>
          <a:prstGeom prst="rect">
            <a:avLst/>
          </a:prstGeom>
          <a:noFill/>
        </p:spPr>
        <p:txBody>
          <a:bodyPr wrap="square" rtlCol="0">
            <a:spAutoFit/>
          </a:bodyPr>
          <a:lstStyle/>
          <a:p>
            <a:r>
              <a:rPr lang="en-US" sz="3200" b="1" dirty="0">
                <a:latin typeface="Calibri" panose="020F0502020204030204" pitchFamily="34" charset="0"/>
                <a:cs typeface="Calibri" panose="020F0502020204030204" pitchFamily="34" charset="0"/>
              </a:rPr>
              <a:t>Rudolf Berlin 1887</a:t>
            </a:r>
          </a:p>
        </p:txBody>
      </p:sp>
      <p:sp>
        <p:nvSpPr>
          <p:cNvPr id="13" name="TextBox 12">
            <a:extLst>
              <a:ext uri="{FF2B5EF4-FFF2-40B4-BE49-F238E27FC236}">
                <a16:creationId xmlns:a16="http://schemas.microsoft.com/office/drawing/2014/main" id="{34133CDA-3153-58BF-DBEC-40D691053F0D}"/>
              </a:ext>
            </a:extLst>
          </p:cNvPr>
          <p:cNvSpPr txBox="1"/>
          <p:nvPr/>
        </p:nvSpPr>
        <p:spPr>
          <a:xfrm>
            <a:off x="8340879" y="2184607"/>
            <a:ext cx="7531853" cy="4853702"/>
          </a:xfrm>
          <a:prstGeom prst="rect">
            <a:avLst/>
          </a:prstGeom>
          <a:noFill/>
        </p:spPr>
        <p:txBody>
          <a:bodyPr wrap="square" lIns="91440" tIns="45720" rIns="91440" bIns="45720" rtlCol="0" anchor="t">
            <a:spAutoFit/>
          </a:bodyPr>
          <a:lstStyle/>
          <a:p>
            <a:pPr>
              <a:lnSpc>
                <a:spcPct val="150000"/>
              </a:lnSpc>
            </a:pPr>
            <a:r>
              <a:rPr lang="en-US" sz="2100">
                <a:latin typeface="Calibri"/>
                <a:cs typeface="Calibri"/>
              </a:rPr>
              <a:t>The symptoms of dyslexia differ but it is the disparity between them that is often the give- away clue, making it possible to detect dyslexia in children before school starts (NHS, 2022b).  Symptoms of dyslexia in the Early Years consists of: </a:t>
            </a:r>
            <a:endParaRPr lang="en-US" sz="2100">
              <a:latin typeface="Calibri" panose="020F0502020204030204" pitchFamily="34" charset="0"/>
              <a:cs typeface="Calibri" panose="020F0502020204030204" pitchFamily="34" charset="0"/>
            </a:endParaRPr>
          </a:p>
          <a:p>
            <a:pPr>
              <a:lnSpc>
                <a:spcPct val="150000"/>
              </a:lnSpc>
            </a:pPr>
            <a:endParaRPr lang="en-US" sz="2100">
              <a:latin typeface="Calibri" panose="020F0502020204030204" pitchFamily="34" charset="0"/>
              <a:cs typeface="Calibri" panose="020F0502020204030204" pitchFamily="34" charset="0"/>
            </a:endParaRPr>
          </a:p>
          <a:p>
            <a:pPr marL="342900" indent="-342900">
              <a:lnSpc>
                <a:spcPct val="150000"/>
              </a:lnSpc>
              <a:buFontTx/>
              <a:buChar char="-"/>
            </a:pPr>
            <a:r>
              <a:rPr lang="en-US" sz="2100">
                <a:latin typeface="Calibri"/>
                <a:cs typeface="Calibri"/>
              </a:rPr>
              <a:t>Difficulty sitting still, listening and paying attention when listening to stories and singing nursery rhymes. </a:t>
            </a:r>
            <a:endParaRPr lang="en-US" sz="2100">
              <a:latin typeface="Calibri" panose="020F0502020204030204" pitchFamily="34" charset="0"/>
              <a:cs typeface="Calibri" panose="020F0502020204030204" pitchFamily="34" charset="0"/>
            </a:endParaRPr>
          </a:p>
          <a:p>
            <a:pPr marL="342900" indent="-342900">
              <a:lnSpc>
                <a:spcPct val="150000"/>
              </a:lnSpc>
              <a:buFontTx/>
              <a:buChar char="-"/>
            </a:pPr>
            <a:r>
              <a:rPr lang="en-US" sz="2100">
                <a:latin typeface="Calibri"/>
                <a:cs typeface="Calibri"/>
              </a:rPr>
              <a:t>Continuously muddling words. </a:t>
            </a:r>
            <a:endParaRPr lang="en-US" sz="2100">
              <a:latin typeface="Calibri" panose="020F0502020204030204" pitchFamily="34" charset="0"/>
              <a:cs typeface="Calibri" panose="020F0502020204030204" pitchFamily="34" charset="0"/>
            </a:endParaRPr>
          </a:p>
          <a:p>
            <a:pPr>
              <a:lnSpc>
                <a:spcPct val="150000"/>
              </a:lnSpc>
            </a:pPr>
            <a:r>
              <a:rPr lang="en-US" sz="2100">
                <a:latin typeface="Calibri"/>
                <a:cs typeface="Calibri"/>
              </a:rPr>
              <a:t>-      Having ‘good’ and ‘bad’ days for no reason.    </a:t>
            </a:r>
            <a:endParaRPr lang="en-US" sz="2100">
              <a:latin typeface="Calibri" panose="020F0502020204030204" pitchFamily="34" charset="0"/>
              <a:cs typeface="Calibri" panose="020F0502020204030204" pitchFamily="34" charset="0"/>
            </a:endParaRPr>
          </a:p>
          <a:p>
            <a:pPr>
              <a:lnSpc>
                <a:spcPct val="150000"/>
              </a:lnSpc>
            </a:pPr>
            <a:r>
              <a:rPr lang="en-US" sz="2100">
                <a:latin typeface="Calibri"/>
                <a:cs typeface="Calibri"/>
              </a:rPr>
              <a:t>                                                                                     </a:t>
            </a:r>
          </a:p>
        </p:txBody>
      </p:sp>
      <p:sp>
        <p:nvSpPr>
          <p:cNvPr id="17" name="TextBox 16">
            <a:extLst>
              <a:ext uri="{FF2B5EF4-FFF2-40B4-BE49-F238E27FC236}">
                <a16:creationId xmlns:a16="http://schemas.microsoft.com/office/drawing/2014/main" id="{5A83F4C1-053C-AD34-5F13-DEA8BE62D554}"/>
              </a:ext>
            </a:extLst>
          </p:cNvPr>
          <p:cNvSpPr txBox="1"/>
          <p:nvPr/>
        </p:nvSpPr>
        <p:spPr>
          <a:xfrm>
            <a:off x="8432991" y="6729318"/>
            <a:ext cx="7693546" cy="7770448"/>
          </a:xfrm>
          <a:prstGeom prst="rect">
            <a:avLst/>
          </a:prstGeom>
          <a:noFill/>
        </p:spPr>
        <p:txBody>
          <a:bodyPr wrap="square" lIns="91440" tIns="45720" rIns="91440" bIns="45720" rtlCol="0" anchor="t">
            <a:spAutoFit/>
          </a:bodyPr>
          <a:lstStyle/>
          <a:p>
            <a:pPr>
              <a:lnSpc>
                <a:spcPct val="150000"/>
              </a:lnSpc>
            </a:pPr>
            <a:r>
              <a:rPr lang="en-US" sz="2100" dirty="0">
                <a:latin typeface="Calibri"/>
                <a:cs typeface="Calibri"/>
              </a:rPr>
              <a:t>The first protocol would be to contact the school’s special educational needs coordinator (SENCO) to discuss concerns (NHS,2022b).  Working in partnerships is crucial, to ensure the best possible  outcome for the child under article three of the UNCRC (UNCIEF, No date), </a:t>
            </a:r>
            <a:endParaRPr lang="en-US" sz="2100" dirty="0">
              <a:latin typeface="Arial"/>
              <a:cs typeface="Arial"/>
            </a:endParaRPr>
          </a:p>
          <a:p>
            <a:pPr>
              <a:lnSpc>
                <a:spcPct val="150000"/>
              </a:lnSpc>
            </a:pPr>
            <a:endParaRPr lang="en-US" sz="2100" dirty="0">
              <a:latin typeface="Calibri" panose="020F0502020204030204" pitchFamily="34" charset="0"/>
              <a:cs typeface="Calibri" panose="020F0502020204030204" pitchFamily="34" charset="0"/>
            </a:endParaRPr>
          </a:p>
          <a:p>
            <a:pPr>
              <a:lnSpc>
                <a:spcPct val="150000"/>
              </a:lnSpc>
            </a:pPr>
            <a:r>
              <a:rPr lang="en-US" sz="2100" dirty="0">
                <a:latin typeface="Calibri"/>
                <a:cs typeface="Calibri"/>
              </a:rPr>
              <a:t>It is only through a diagnostic assessment conducted by an educational psychologist who is registered with the Health Care Professions Council (HCPC) or a teacher who holds an Assessment Practicing Certificate (APC) that dyslexia can be formally diagnosed (National Dyslexia Network, 2020). The assessment consists of looking at a child’s reading, writing and spelling ability, comprehension rate, vocabulary, memory and their approach to learning (NHS, 2022b).</a:t>
            </a:r>
            <a:endParaRPr lang="en-US" sz="2100" dirty="0">
              <a:latin typeface="Calibri" panose="020F0502020204030204" pitchFamily="34" charset="0"/>
              <a:cs typeface="Calibri" panose="020F0502020204030204" pitchFamily="34" charset="0"/>
            </a:endParaRPr>
          </a:p>
          <a:p>
            <a:pPr>
              <a:lnSpc>
                <a:spcPct val="150000"/>
              </a:lnSpc>
            </a:pPr>
            <a:endParaRPr lang="en-US" sz="2000">
              <a:latin typeface="Calibri" panose="020F0502020204030204" pitchFamily="34" charset="0"/>
              <a:cs typeface="Calibri" panose="020F0502020204030204" pitchFamily="34" charset="0"/>
            </a:endParaRPr>
          </a:p>
          <a:p>
            <a:pPr>
              <a:lnSpc>
                <a:spcPct val="150000"/>
              </a:lnSpc>
            </a:pPr>
            <a:endParaRPr lang="en-US" sz="2000">
              <a:highlight>
                <a:srgbClr val="FFFF00"/>
              </a:highligh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38DD3D30-38D8-14EB-894A-87957CB585D5}"/>
              </a:ext>
            </a:extLst>
          </p:cNvPr>
          <p:cNvSpPr txBox="1"/>
          <p:nvPr/>
        </p:nvSpPr>
        <p:spPr>
          <a:xfrm>
            <a:off x="8451646" y="13929740"/>
            <a:ext cx="7426693" cy="4985980"/>
          </a:xfrm>
          <a:prstGeom prst="rect">
            <a:avLst/>
          </a:prstGeom>
          <a:noFill/>
        </p:spPr>
        <p:txBody>
          <a:bodyPr wrap="square" lIns="91440" tIns="45720" rIns="91440" bIns="45720" rtlCol="0" anchor="t">
            <a:spAutoFit/>
          </a:bodyPr>
          <a:lstStyle/>
          <a:p>
            <a:pPr>
              <a:lnSpc>
                <a:spcPct val="150000"/>
              </a:lnSpc>
            </a:pPr>
            <a:endParaRPr lang="en-US" sz="2800" dirty="0">
              <a:latin typeface="Calibri" panose="020F0502020204030204" pitchFamily="34" charset="0"/>
              <a:cs typeface="Calibri" panose="020F0502020204030204" pitchFamily="34" charset="0"/>
            </a:endParaRPr>
          </a:p>
          <a:p>
            <a:pPr>
              <a:lnSpc>
                <a:spcPct val="150000"/>
              </a:lnSpc>
            </a:pPr>
            <a:r>
              <a:rPr lang="en-US" sz="2400" dirty="0">
                <a:latin typeface="Calibri"/>
                <a:cs typeface="Calibri"/>
              </a:rPr>
              <a:t>Based on the findings of the Welsh Government (2015) it</a:t>
            </a:r>
            <a:endParaRPr lang="en-US" sz="2400" dirty="0">
              <a:latin typeface="Arial"/>
              <a:cs typeface="Arial"/>
            </a:endParaRPr>
          </a:p>
          <a:p>
            <a:pPr>
              <a:lnSpc>
                <a:spcPct val="150000"/>
              </a:lnSpc>
            </a:pPr>
            <a:r>
              <a:rPr lang="en-US" sz="2400" dirty="0">
                <a:latin typeface="Calibri"/>
                <a:cs typeface="Calibri"/>
              </a:rPr>
              <a:t>can be argued that by having multiple indicator’s, an  individual may present different patterns of co-occurrence with other learning difficulties such as ADHD </a:t>
            </a:r>
            <a:endParaRPr lang="en-US" sz="2400" dirty="0">
              <a:latin typeface="Arial"/>
              <a:cs typeface="Arial"/>
            </a:endParaRPr>
          </a:p>
          <a:p>
            <a:pPr>
              <a:lnSpc>
                <a:spcPct val="150000"/>
              </a:lnSpc>
            </a:pPr>
            <a:r>
              <a:rPr lang="en-US" sz="2400" dirty="0">
                <a:latin typeface="Calibri"/>
                <a:cs typeface="Calibri"/>
              </a:rPr>
              <a:t>and therefore, someone with dyslexia may be misdiagnosed. </a:t>
            </a:r>
            <a:endParaRPr lang="en-US" sz="2400" dirty="0"/>
          </a:p>
          <a:p>
            <a:endParaRPr lang="en-US" sz="2000" dirty="0"/>
          </a:p>
          <a:p>
            <a:endParaRPr lang="en-US" sz="2000" dirty="0"/>
          </a:p>
          <a:p>
            <a:r>
              <a:rPr lang="en-US" sz="2000" dirty="0"/>
              <a:t> </a:t>
            </a:r>
          </a:p>
        </p:txBody>
      </p:sp>
      <p:sp>
        <p:nvSpPr>
          <p:cNvPr id="2" name="TextBox 1">
            <a:extLst>
              <a:ext uri="{FF2B5EF4-FFF2-40B4-BE49-F238E27FC236}">
                <a16:creationId xmlns:a16="http://schemas.microsoft.com/office/drawing/2014/main" id="{9E0E7AA5-650B-7D27-C9CA-2EF5A6964DC6}"/>
              </a:ext>
            </a:extLst>
          </p:cNvPr>
          <p:cNvSpPr txBox="1"/>
          <p:nvPr/>
        </p:nvSpPr>
        <p:spPr>
          <a:xfrm>
            <a:off x="16048052" y="7769324"/>
            <a:ext cx="16697480" cy="3553280"/>
          </a:xfrm>
          <a:prstGeom prst="rect">
            <a:avLst/>
          </a:prstGeom>
          <a:noFill/>
        </p:spPr>
        <p:txBody>
          <a:bodyPr wrap="square" lIns="91440" tIns="45720" rIns="91440" bIns="45720" rtlCol="0" anchor="t">
            <a:spAutoFit/>
          </a:bodyPr>
          <a:lstStyle/>
          <a:p>
            <a:pPr>
              <a:lnSpc>
                <a:spcPct val="150000"/>
              </a:lnSpc>
            </a:pPr>
            <a:r>
              <a:rPr lang="en-GB" sz="2200">
                <a:effectLst/>
                <a:latin typeface="Calibri"/>
                <a:ea typeface="DengXian"/>
                <a:cs typeface="Arial"/>
              </a:rPr>
              <a:t>Being diagnosed with dyslexia can make some children feel reassured as they identify their strengths and weaknesses</a:t>
            </a:r>
            <a:r>
              <a:rPr lang="en-GB" sz="2200">
                <a:latin typeface="Calibri"/>
                <a:ea typeface="DengXian"/>
                <a:cs typeface="Arial"/>
              </a:rPr>
              <a:t> </a:t>
            </a:r>
            <a:r>
              <a:rPr lang="en-GB" sz="2200">
                <a:effectLst/>
                <a:latin typeface="Calibri"/>
                <a:ea typeface="DengXian"/>
                <a:cs typeface="Arial"/>
              </a:rPr>
              <a:t>(BDA, No Date). This enables a practitioner to help the child understand how to make the most of their abilities</a:t>
            </a:r>
            <a:r>
              <a:rPr lang="en-GB" sz="2200">
                <a:latin typeface="Calibri"/>
                <a:ea typeface="DengXian"/>
                <a:cs typeface="Arial"/>
              </a:rPr>
              <a:t> </a:t>
            </a:r>
            <a:r>
              <a:rPr lang="en-GB" sz="2200">
                <a:effectLst/>
                <a:latin typeface="Calibri"/>
                <a:ea typeface="DengXian"/>
                <a:cs typeface="Arial"/>
              </a:rPr>
              <a:t>(BDA, No Date).</a:t>
            </a:r>
            <a:r>
              <a:rPr lang="en-GB" sz="2200">
                <a:latin typeface="Calibri"/>
                <a:ea typeface="DengXian"/>
                <a:cs typeface="Arial"/>
              </a:rPr>
              <a:t>  </a:t>
            </a:r>
            <a:endParaRPr lang="en-GB" sz="2200">
              <a:latin typeface="Calibri" panose="020F0502020204030204" pitchFamily="34" charset="0"/>
              <a:ea typeface="DengXian" panose="02010600030101010101" pitchFamily="2" charset="-122"/>
              <a:cs typeface="Arial" panose="020B0604020202020204" pitchFamily="34" charset="0"/>
            </a:endParaRPr>
          </a:p>
          <a:p>
            <a:pPr>
              <a:lnSpc>
                <a:spcPct val="150000"/>
              </a:lnSpc>
            </a:pPr>
            <a:endParaRPr lang="en-GB" sz="2200">
              <a:latin typeface="Calibri"/>
              <a:ea typeface="DengXian"/>
              <a:cs typeface="Arial"/>
            </a:endParaRPr>
          </a:p>
          <a:p>
            <a:pPr>
              <a:lnSpc>
                <a:spcPct val="150000"/>
              </a:lnSpc>
            </a:pPr>
            <a:r>
              <a:rPr lang="en-GB" sz="2200">
                <a:effectLst/>
                <a:latin typeface="Calibri"/>
                <a:ea typeface="DengXian"/>
                <a:cs typeface="Arial"/>
              </a:rPr>
              <a:t>The importance of identifying dyslexia enables a practitioner to create a dyslexia- friendly environment (Training, Developing Agency, No Date) </a:t>
            </a:r>
            <a:endParaRPr lang="en-GB" sz="2200">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GB" sz="2200">
                <a:effectLst/>
                <a:latin typeface="Calibri"/>
                <a:ea typeface="DengXian"/>
                <a:cs typeface="Arial"/>
              </a:rPr>
              <a:t>by implementing suitable provisions and reasonable adjustment as they have a duty to accommodate individual difficulties under the Equality</a:t>
            </a:r>
            <a:endParaRPr lang="en-GB" sz="2200">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GB" sz="2200">
                <a:latin typeface="Calibri"/>
                <a:ea typeface="DengXian"/>
                <a:cs typeface="Arial"/>
              </a:rPr>
              <a:t> </a:t>
            </a:r>
            <a:r>
              <a:rPr lang="en-GB" sz="2200">
                <a:effectLst/>
                <a:latin typeface="Calibri"/>
                <a:ea typeface="DengXian"/>
                <a:cs typeface="Arial"/>
              </a:rPr>
              <a:t>Act 2010 (BDA, No Date).</a:t>
            </a:r>
            <a:r>
              <a:rPr lang="en-GB" sz="2200">
                <a:latin typeface="Calibri"/>
                <a:ea typeface="DengXian"/>
                <a:cs typeface="Arial"/>
              </a:rPr>
              <a:t> </a:t>
            </a:r>
            <a:endParaRPr lang="en-GB" sz="22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endParaRPr lang="en-GB" sz="2000">
              <a:latin typeface="Calibri" panose="020F0502020204030204" pitchFamily="34" charset="0"/>
              <a:ea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6BE24C3B-7497-0DC5-A71E-EC97A978664E}"/>
              </a:ext>
            </a:extLst>
          </p:cNvPr>
          <p:cNvSpPr txBox="1"/>
          <p:nvPr/>
        </p:nvSpPr>
        <p:spPr>
          <a:xfrm>
            <a:off x="8325375" y="18808126"/>
            <a:ext cx="14922858" cy="3276282"/>
          </a:xfrm>
          <a:prstGeom prst="rect">
            <a:avLst/>
          </a:prstGeom>
          <a:noFill/>
        </p:spPr>
        <p:txBody>
          <a:bodyPr wrap="square" rtlCol="0">
            <a:spAutoFit/>
          </a:bodyPr>
          <a:lstStyle/>
          <a:p>
            <a:pPr algn="l" rtl="0" fontAlgn="base">
              <a:lnSpc>
                <a:spcPct val="150000"/>
              </a:lnSpc>
            </a:pPr>
            <a:r>
              <a:rPr lang="en-US" sz="2400" u="none" strike="noStrike">
                <a:solidFill>
                  <a:srgbClr val="000000"/>
                </a:solidFill>
                <a:effectLst/>
                <a:latin typeface="Calibri" panose="020F0502020204030204" pitchFamily="34" charset="0"/>
                <a:cs typeface="Calibri" panose="020F0502020204030204" pitchFamily="34" charset="0"/>
              </a:rPr>
              <a:t>According to Nalavany et al., (2011, cited in McWilliams, 2016, p. 94), having a diagnosis of dyslexia can result in emotional repercussions as children experience low levels of stress and sadness. Children may develop a low self-esteem, and when that pressure builds, children are triggered by a negative self-perception; and at this point children create and tell themselves a ‘story’ usually stemming from a feeling such as I’m a failure and frustration (Brown, 2015, cited in McWilliams, 2016, p. 88). </a:t>
            </a:r>
          </a:p>
          <a:p>
            <a:pPr>
              <a:lnSpc>
                <a:spcPct val="150000"/>
              </a:lnSpc>
            </a:pPr>
            <a:endParaRPr lang="en-US" sz="200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5094524E-E948-884B-D7CF-4E00CC52FCE7}"/>
              </a:ext>
            </a:extLst>
          </p:cNvPr>
          <p:cNvSpPr txBox="1"/>
          <p:nvPr/>
        </p:nvSpPr>
        <p:spPr>
          <a:xfrm>
            <a:off x="22560263" y="1744695"/>
            <a:ext cx="5138057" cy="584775"/>
          </a:xfrm>
          <a:prstGeom prst="rect">
            <a:avLst/>
          </a:prstGeom>
          <a:noFill/>
        </p:spPr>
        <p:txBody>
          <a:bodyPr wrap="square" rtlCol="0">
            <a:spAutoFit/>
          </a:bodyPr>
          <a:lstStyle/>
          <a:p>
            <a:r>
              <a:rPr lang="en-US" sz="3200" b="1">
                <a:latin typeface="Calibri" panose="020F0502020204030204" pitchFamily="34" charset="0"/>
                <a:cs typeface="Calibri" panose="020F0502020204030204" pitchFamily="34" charset="0"/>
              </a:rPr>
              <a:t>Barriers of dyslexia </a:t>
            </a:r>
          </a:p>
        </p:txBody>
      </p:sp>
      <p:sp>
        <p:nvSpPr>
          <p:cNvPr id="18" name="TextBox 17">
            <a:extLst>
              <a:ext uri="{FF2B5EF4-FFF2-40B4-BE49-F238E27FC236}">
                <a16:creationId xmlns:a16="http://schemas.microsoft.com/office/drawing/2014/main" id="{C0D43787-26C8-AF50-FBDF-576BB4DD5853}"/>
              </a:ext>
            </a:extLst>
          </p:cNvPr>
          <p:cNvSpPr txBox="1"/>
          <p:nvPr/>
        </p:nvSpPr>
        <p:spPr>
          <a:xfrm>
            <a:off x="25900166" y="11285682"/>
            <a:ext cx="6838023" cy="680986"/>
          </a:xfrm>
          <a:prstGeom prst="rect">
            <a:avLst/>
          </a:prstGeom>
          <a:noFill/>
        </p:spPr>
        <p:txBody>
          <a:bodyPr wrap="square" rtlCol="0">
            <a:spAutoFit/>
          </a:bodyPr>
          <a:lstStyle/>
          <a:p>
            <a:pPr>
              <a:lnSpc>
                <a:spcPct val="150000"/>
              </a:lnSpc>
            </a:pPr>
            <a:r>
              <a:rPr lang="en-US" sz="2800" b="1">
                <a:latin typeface="Calibri" panose="020F0502020204030204" pitchFamily="34" charset="0"/>
                <a:cs typeface="Calibri" panose="020F0502020204030204" pitchFamily="34" charset="0"/>
              </a:rPr>
              <a:t>Educational Interventions:</a:t>
            </a:r>
          </a:p>
        </p:txBody>
      </p:sp>
      <p:sp>
        <p:nvSpPr>
          <p:cNvPr id="19" name="TextBox 18">
            <a:extLst>
              <a:ext uri="{FF2B5EF4-FFF2-40B4-BE49-F238E27FC236}">
                <a16:creationId xmlns:a16="http://schemas.microsoft.com/office/drawing/2014/main" id="{CBF685C2-EF44-E73E-FCF6-4998901F9921}"/>
              </a:ext>
            </a:extLst>
          </p:cNvPr>
          <p:cNvSpPr txBox="1"/>
          <p:nvPr/>
        </p:nvSpPr>
        <p:spPr>
          <a:xfrm>
            <a:off x="23913571" y="11963101"/>
            <a:ext cx="9000503" cy="6599499"/>
          </a:xfrm>
          <a:prstGeom prst="rect">
            <a:avLst/>
          </a:prstGeom>
          <a:noFill/>
        </p:spPr>
        <p:txBody>
          <a:bodyPr wrap="square" lIns="91440" tIns="45720" rIns="91440" bIns="45720" rtlCol="0" anchor="t">
            <a:spAutoFit/>
          </a:bodyPr>
          <a:lstStyle/>
          <a:p>
            <a:pPr>
              <a:lnSpc>
                <a:spcPct val="150000"/>
              </a:lnSpc>
            </a:pPr>
            <a:r>
              <a:rPr lang="en-GB" sz="2300">
                <a:solidFill>
                  <a:srgbClr val="000000"/>
                </a:solidFill>
                <a:latin typeface="Calibri"/>
                <a:cs typeface="Calibri"/>
              </a:rPr>
              <a:t>One strategy used to support children with dyslexia is the use of assistive technology as perhaps this is children’s preferred way of learning and working (NHS, 2022c). </a:t>
            </a:r>
            <a:r>
              <a:rPr lang="en-GB" sz="2300">
                <a:solidFill>
                  <a:srgbClr val="212B32"/>
                </a:solidFill>
                <a:latin typeface="Calibri"/>
                <a:cs typeface="Calibri"/>
              </a:rPr>
              <a:t>Examples of assistive technology are: </a:t>
            </a:r>
          </a:p>
          <a:p>
            <a:pPr marL="285750" indent="-285750">
              <a:lnSpc>
                <a:spcPct val="150000"/>
              </a:lnSpc>
              <a:buFont typeface="Arial" panose="020B0604020202020204" pitchFamily="34" charset="0"/>
              <a:buChar char="•"/>
            </a:pPr>
            <a:r>
              <a:rPr lang="en-GB" sz="2300">
                <a:solidFill>
                  <a:srgbClr val="212B32"/>
                </a:solidFill>
                <a:latin typeface="Calibri"/>
                <a:cs typeface="Calibri"/>
              </a:rPr>
              <a:t>Speech Recognition, the ability to translate what a child is saying into written text.</a:t>
            </a:r>
            <a:endParaRPr lang="en-GB" sz="2300"/>
          </a:p>
          <a:p>
            <a:pPr marL="285750" indent="-285750">
              <a:lnSpc>
                <a:spcPct val="150000"/>
              </a:lnSpc>
              <a:buFont typeface="Arial" panose="020B0604020202020204" pitchFamily="34" charset="0"/>
              <a:buChar char="•"/>
            </a:pPr>
            <a:r>
              <a:rPr lang="en-GB" sz="2300">
                <a:solidFill>
                  <a:srgbClr val="212B32"/>
                </a:solidFill>
                <a:latin typeface="Calibri"/>
                <a:cs typeface="Calibri"/>
              </a:rPr>
              <a:t>Smart pen, text-to-speech functions, where the computer reads the text as it appears on the screen.</a:t>
            </a:r>
            <a:endParaRPr lang="en-GB" sz="2300">
              <a:solidFill>
                <a:srgbClr val="000000"/>
              </a:solidFill>
              <a:latin typeface="Calibri"/>
              <a:cs typeface="Calibri"/>
            </a:endParaRPr>
          </a:p>
          <a:p>
            <a:pPr marL="285750" indent="-285750">
              <a:lnSpc>
                <a:spcPct val="150000"/>
              </a:lnSpc>
              <a:spcAft>
                <a:spcPts val="1800"/>
              </a:spcAft>
              <a:buFont typeface="Arial" panose="020B0604020202020204" pitchFamily="34" charset="0"/>
              <a:buChar char="•"/>
            </a:pPr>
            <a:r>
              <a:rPr lang="en-GB" sz="2300">
                <a:solidFill>
                  <a:srgbClr val="212B32"/>
                </a:solidFill>
                <a:latin typeface="Calibri"/>
                <a:cs typeface="Calibri"/>
              </a:rPr>
              <a:t>Text-help, allows individuals to understand written material.                                                                                                                (Dyslexia Association, 2023)</a:t>
            </a:r>
            <a:endParaRPr lang="en-GB" sz="2300"/>
          </a:p>
          <a:p>
            <a:pPr lvl="0">
              <a:lnSpc>
                <a:spcPct val="150000"/>
              </a:lnSpc>
              <a:spcAft>
                <a:spcPts val="1800"/>
              </a:spcAft>
            </a:pPr>
            <a:endParaRPr lang="en-GB" sz="1800">
              <a:effectLst/>
              <a:highlight>
                <a:srgbClr val="FFFF00"/>
              </a:highlight>
              <a:latin typeface="Calibri" panose="020F0502020204030204" pitchFamily="34" charset="0"/>
              <a:ea typeface="DengXian" panose="02010600030101010101" pitchFamily="2" charset="-122"/>
              <a:cs typeface="Calibri" panose="020F0502020204030204" pitchFamily="34" charset="0"/>
            </a:endParaRPr>
          </a:p>
          <a:p>
            <a:pPr lvl="0">
              <a:lnSpc>
                <a:spcPct val="150000"/>
              </a:lnSpc>
              <a:spcAft>
                <a:spcPts val="1800"/>
              </a:spcAft>
            </a:pPr>
            <a:r>
              <a:rPr lang="en-GB" sz="1550">
                <a:solidFill>
                  <a:srgbClr val="212B32"/>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550">
              <a:effectLst/>
              <a:latin typeface="Calibri" panose="020F0502020204030204" pitchFamily="34" charset="0"/>
              <a:ea typeface="DengXian" panose="02010600030101010101" pitchFamily="2" charset="-122"/>
              <a:cs typeface="Arial" panose="020B0604020202020204" pitchFamily="34" charset="0"/>
            </a:endParaRPr>
          </a:p>
        </p:txBody>
      </p:sp>
      <p:pic>
        <p:nvPicPr>
          <p:cNvPr id="23" name="Picture 22">
            <a:extLst>
              <a:ext uri="{FF2B5EF4-FFF2-40B4-BE49-F238E27FC236}">
                <a16:creationId xmlns:a16="http://schemas.microsoft.com/office/drawing/2014/main" id="{16DF6878-67E4-200E-EF41-2CC867F87085}"/>
              </a:ext>
            </a:extLst>
          </p:cNvPr>
          <p:cNvPicPr>
            <a:picLocks noChangeAspect="1"/>
          </p:cNvPicPr>
          <p:nvPr/>
        </p:nvPicPr>
        <p:blipFill>
          <a:blip r:embed="rId5"/>
          <a:stretch>
            <a:fillRect/>
          </a:stretch>
        </p:blipFill>
        <p:spPr>
          <a:xfrm>
            <a:off x="23919385" y="-47133"/>
            <a:ext cx="8909041" cy="1535039"/>
          </a:xfrm>
          <a:prstGeom prst="rect">
            <a:avLst/>
          </a:prstGeom>
        </p:spPr>
      </p:pic>
      <p:sp>
        <p:nvSpPr>
          <p:cNvPr id="28" name="Rectangle 8">
            <a:extLst>
              <a:ext uri="{FF2B5EF4-FFF2-40B4-BE49-F238E27FC236}">
                <a16:creationId xmlns:a16="http://schemas.microsoft.com/office/drawing/2014/main" id="{7062A032-6F92-2A41-867C-C0A95B2BF099}"/>
              </a:ext>
            </a:extLst>
          </p:cNvPr>
          <p:cNvSpPr>
            <a:spLocks noChangeArrowheads="1"/>
          </p:cNvSpPr>
          <p:nvPr/>
        </p:nvSpPr>
        <p:spPr bwMode="auto">
          <a:xfrm>
            <a:off x="33815626" y="10216897"/>
            <a:ext cx="17021502" cy="3942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36" name="Picture 12" descr="1,166 Dyslexia Brain Images, Stock Photos &amp; Vectors | Shutterstock">
            <a:extLst>
              <a:ext uri="{FF2B5EF4-FFF2-40B4-BE49-F238E27FC236}">
                <a16:creationId xmlns:a16="http://schemas.microsoft.com/office/drawing/2014/main" id="{DDFAA7CF-EDCD-5DDE-FF00-2B0CD81351A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45036" b="6491"/>
          <a:stretch/>
        </p:blipFill>
        <p:spPr bwMode="auto">
          <a:xfrm>
            <a:off x="17654145" y="14615360"/>
            <a:ext cx="6048537" cy="350822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1,166 Dyslexia Brain Images, Stock Photos &amp; Vectors | Shutterstock">
            <a:extLst>
              <a:ext uri="{FF2B5EF4-FFF2-40B4-BE49-F238E27FC236}">
                <a16:creationId xmlns:a16="http://schemas.microsoft.com/office/drawing/2014/main" id="{F0FDB0D7-E06C-80DC-5292-CD5B6891F1A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46220"/>
          <a:stretch/>
        </p:blipFill>
        <p:spPr bwMode="auto">
          <a:xfrm>
            <a:off x="16131285" y="11344554"/>
            <a:ext cx="5532532" cy="3560294"/>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08AA5840-589D-0963-2F40-3A26476E9DAE}"/>
              </a:ext>
            </a:extLst>
          </p:cNvPr>
          <p:cNvSpPr txBox="1"/>
          <p:nvPr/>
        </p:nvSpPr>
        <p:spPr>
          <a:xfrm>
            <a:off x="16321351" y="2205828"/>
            <a:ext cx="16597049" cy="5035353"/>
          </a:xfrm>
          <a:prstGeom prst="rect">
            <a:avLst/>
          </a:prstGeom>
          <a:noFill/>
        </p:spPr>
        <p:txBody>
          <a:bodyPr wrap="square" lIns="91440" tIns="45720" rIns="91440" bIns="45720" rtlCol="0" anchor="t">
            <a:spAutoFit/>
          </a:bodyPr>
          <a:lstStyle/>
          <a:p>
            <a:pPr>
              <a:lnSpc>
                <a:spcPct val="150000"/>
              </a:lnSpc>
            </a:pPr>
            <a:r>
              <a:rPr lang="en-GB" sz="2200" dirty="0">
                <a:effectLst/>
                <a:latin typeface="Calibri"/>
                <a:ea typeface="DengXian"/>
                <a:cs typeface="Calibri"/>
              </a:rPr>
              <a:t>Although there are </a:t>
            </a:r>
            <a:r>
              <a:rPr lang="en-GB" sz="2200" dirty="0">
                <a:latin typeface="Calibri"/>
                <a:ea typeface="DengXian"/>
                <a:cs typeface="Calibri"/>
              </a:rPr>
              <a:t>legislations </a:t>
            </a:r>
            <a:r>
              <a:rPr lang="en-GB" sz="2200" dirty="0">
                <a:effectLst/>
                <a:latin typeface="Calibri"/>
                <a:ea typeface="DengXian"/>
                <a:cs typeface="Calibri"/>
              </a:rPr>
              <a:t>in place, schools may not have the funding or resources to perform screenings, resulting in school’s to be reluctant to a diagnosis (Behrens and Hanford, 2020, cited in Cunningham, 2021, p.3). Simply due to schools and authorities not spending</a:t>
            </a:r>
            <a:endParaRPr lang="en-GB" sz="22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2200" dirty="0">
                <a:latin typeface="Calibri"/>
                <a:ea typeface="DengXian"/>
                <a:cs typeface="Calibri"/>
              </a:rPr>
              <a:t> </a:t>
            </a:r>
            <a:r>
              <a:rPr lang="en-GB" sz="2200" dirty="0">
                <a:effectLst/>
                <a:latin typeface="Calibri"/>
                <a:ea typeface="DengXian"/>
                <a:cs typeface="Calibri"/>
              </a:rPr>
              <a:t>their funds in an appropriate manner, this had led to resources diminishing and training programmes to stop; resulting in authorities utilizing SEN or ALN funds, therefore funding becomes problematic (Welsh Government, 2012).</a:t>
            </a:r>
            <a:r>
              <a:rPr lang="en-GB" sz="2200" dirty="0">
                <a:latin typeface="Calibri"/>
                <a:ea typeface="DengXian"/>
                <a:cs typeface="Calibri"/>
              </a:rPr>
              <a:t> </a:t>
            </a:r>
            <a:endParaRPr lang="en-GB" sz="2200" dirty="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endParaRPr lang="en-GB" sz="22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2200" dirty="0">
                <a:effectLst/>
                <a:latin typeface="Calibri"/>
                <a:ea typeface="DengXian"/>
                <a:cs typeface="Calibri"/>
              </a:rPr>
              <a:t>Dyslexic children may experience stigma,</a:t>
            </a:r>
            <a:r>
              <a:rPr lang="en-GB" sz="2200" dirty="0">
                <a:latin typeface="Calibri"/>
                <a:ea typeface="DengXian"/>
                <a:cs typeface="Calibri"/>
              </a:rPr>
              <a:t> </a:t>
            </a:r>
            <a:r>
              <a:rPr lang="en-GB" sz="2200" dirty="0">
                <a:effectLst/>
                <a:latin typeface="Calibri"/>
                <a:ea typeface="DengXian"/>
                <a:cs typeface="Calibri"/>
              </a:rPr>
              <a:t> influencing </a:t>
            </a:r>
            <a:r>
              <a:rPr lang="en-GB" sz="2200" dirty="0">
                <a:latin typeface="Calibri"/>
                <a:ea typeface="DengXian"/>
                <a:cs typeface="Calibri"/>
              </a:rPr>
              <a:t>teacher's </a:t>
            </a:r>
            <a:r>
              <a:rPr lang="en-GB" sz="2200" dirty="0">
                <a:effectLst/>
                <a:latin typeface="Calibri"/>
                <a:ea typeface="DengXian"/>
                <a:cs typeface="Calibri"/>
              </a:rPr>
              <a:t>perceptions and actions, with many feeling sorry and some associating</a:t>
            </a:r>
            <a:endParaRPr lang="en-GB" sz="2200" dirty="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2200" dirty="0">
                <a:latin typeface="Calibri"/>
                <a:ea typeface="DengXian"/>
                <a:cs typeface="Calibri"/>
              </a:rPr>
              <a:t> </a:t>
            </a:r>
            <a:r>
              <a:rPr lang="en-GB" sz="2200" dirty="0">
                <a:effectLst/>
                <a:latin typeface="Calibri"/>
                <a:ea typeface="DengXian"/>
                <a:cs typeface="Calibri"/>
              </a:rPr>
              <a:t>them</a:t>
            </a:r>
            <a:r>
              <a:rPr lang="en-GB" sz="2200" dirty="0">
                <a:latin typeface="Calibri"/>
                <a:ea typeface="DengXian"/>
                <a:cs typeface="Calibri"/>
              </a:rPr>
              <a:t> </a:t>
            </a:r>
            <a:r>
              <a:rPr lang="en-GB" sz="2200" dirty="0">
                <a:effectLst/>
                <a:latin typeface="Calibri"/>
                <a:ea typeface="DengXian"/>
                <a:cs typeface="Calibri"/>
              </a:rPr>
              <a:t>to be difficult to teach (Frymier and Wanzer, 2003, cited in, Passe, 2015, p. 208). Stigmatization occurs due to invisibility of disability cues, such as receiving different treatment from their peers or receiving tutoring, resulting in children to feel awkward and hesitant to ask for help (McNulty, 2003, cited in Cunningham, 2021, p.3).</a:t>
            </a:r>
            <a:r>
              <a:rPr lang="en-GB" sz="2200" dirty="0">
                <a:latin typeface="Calibri"/>
                <a:ea typeface="DengXian"/>
                <a:cs typeface="Calibri"/>
              </a:rPr>
              <a:t> </a:t>
            </a:r>
            <a:endParaRPr lang="en-GB" sz="2200" dirty="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endParaRPr lang="en-GB" sz="1800" dirty="0">
              <a:latin typeface="Calibri" panose="020F0502020204030204" pitchFamily="34" charset="0"/>
              <a:ea typeface="DengXian" panose="02010600030101010101" pitchFamily="2" charset="-122"/>
              <a:cs typeface="Calibri" panose="020F0502020204030204" pitchFamily="34" charset="0"/>
            </a:endParaRPr>
          </a:p>
        </p:txBody>
      </p:sp>
      <p:sp>
        <p:nvSpPr>
          <p:cNvPr id="33" name="TextBox 32">
            <a:extLst>
              <a:ext uri="{FF2B5EF4-FFF2-40B4-BE49-F238E27FC236}">
                <a16:creationId xmlns:a16="http://schemas.microsoft.com/office/drawing/2014/main" id="{A2917731-D626-D379-1F55-82EDD50905E4}"/>
              </a:ext>
            </a:extLst>
          </p:cNvPr>
          <p:cNvSpPr txBox="1"/>
          <p:nvPr/>
        </p:nvSpPr>
        <p:spPr>
          <a:xfrm>
            <a:off x="16134438" y="17909861"/>
            <a:ext cx="4102854" cy="307777"/>
          </a:xfrm>
          <a:prstGeom prst="rect">
            <a:avLst/>
          </a:prstGeom>
          <a:noFill/>
        </p:spPr>
        <p:txBody>
          <a:bodyPr wrap="square" rtlCol="0">
            <a:spAutoFit/>
          </a:bodyPr>
          <a:lstStyle/>
          <a:p>
            <a:r>
              <a:rPr lang="en-US" sz="1400">
                <a:latin typeface="Calibri" panose="020F0502020204030204" pitchFamily="34" charset="0"/>
                <a:cs typeface="Calibri" panose="020F0502020204030204" pitchFamily="34" charset="0"/>
              </a:rPr>
              <a:t>Image: Shutterstock (2003-2022). </a:t>
            </a:r>
          </a:p>
        </p:txBody>
      </p:sp>
      <p:sp>
        <p:nvSpPr>
          <p:cNvPr id="11" name="TextBox 10">
            <a:extLst>
              <a:ext uri="{FF2B5EF4-FFF2-40B4-BE49-F238E27FC236}">
                <a16:creationId xmlns:a16="http://schemas.microsoft.com/office/drawing/2014/main" id="{F2688D3B-A9AD-51EE-F982-9AF43F0FD970}"/>
              </a:ext>
            </a:extLst>
          </p:cNvPr>
          <p:cNvSpPr txBox="1"/>
          <p:nvPr/>
        </p:nvSpPr>
        <p:spPr>
          <a:xfrm>
            <a:off x="13972243" y="6269448"/>
            <a:ext cx="69676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BDA (No Date).</a:t>
            </a:r>
          </a:p>
        </p:txBody>
      </p:sp>
    </p:spTree>
    <p:extLst>
      <p:ext uri="{BB962C8B-B14F-4D97-AF65-F5344CB8AC3E}">
        <p14:creationId xmlns:p14="http://schemas.microsoft.com/office/powerpoint/2010/main" val="4128123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74E3D2-E0D2-A873-2522-E3B19FAEA25B}"/>
              </a:ext>
            </a:extLst>
          </p:cNvPr>
          <p:cNvSpPr txBox="1"/>
          <p:nvPr/>
        </p:nvSpPr>
        <p:spPr>
          <a:xfrm>
            <a:off x="370114" y="666044"/>
            <a:ext cx="32178172" cy="22099768"/>
          </a:xfrm>
          <a:prstGeom prst="rect">
            <a:avLst/>
          </a:prstGeom>
          <a:noFill/>
        </p:spPr>
        <p:txBody>
          <a:bodyPr wrap="square" rtlCol="0">
            <a:spAutoFit/>
          </a:bodyPr>
          <a:lstStyle/>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Reference List</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Cardiff Inclusion Service (2022) </a:t>
            </a:r>
            <a:r>
              <a:rPr lang="en-GB"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Guidance. </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2"/>
              </a:rPr>
              <a:t>https://www.llanishenhighschool.co.uk/ckfinder/userfiles/files/Dyslexia%20booklet%202022_english%20FINAL.pdf</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4 January 2023).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Cunningham, M. (2021) ‘Barriers to the Diagnosis of Dyslexia in Children’, </a:t>
            </a:r>
            <a:r>
              <a:rPr lang="en-GB"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The Yale Undergraduate Research Journal, </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(2) 1, pp. 1-6. Available at: </a:t>
            </a:r>
            <a:r>
              <a:rPr lang="en-GB"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3"/>
              </a:rPr>
              <a:t>https://elischolar.library.yale.edu/cgi/viewcontent.cgi?article=1058&amp;context=yurj</a:t>
            </a:r>
            <a:r>
              <a:rPr lang="fr-FR"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9 January 2023).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Davis, R. and Braun, M.E. (2011)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The Gift of Dyslexia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.3</a:t>
            </a:r>
            <a:r>
              <a:rPr lang="en-US" sz="3600" baseline="30000">
                <a:solidFill>
                  <a:srgbClr val="000000"/>
                </a:solidFill>
                <a:effectLst/>
                <a:latin typeface="Calibri" panose="020F0502020204030204" pitchFamily="34" charset="0"/>
                <a:ea typeface="DengXian" panose="02010600030101010101" pitchFamily="2" charset="-122"/>
                <a:cs typeface="Calibri" panose="020F0502020204030204" pitchFamily="34" charset="0"/>
              </a:rPr>
              <a:t>rd</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edn. Souvenir Press Ltd.</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7030A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Department for Education and Skills (2004)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 framework for understanding Dyslexia.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4"/>
              </a:rPr>
              <a:t>https://www.achieveability.org.uk/files/1270740075/dfes-framework-for-understanding-dyslexia.pdf</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4 January 2023).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Awareness (No Date)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History of Dyslexia.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600" u="sng">
                <a:solidFill>
                  <a:srgbClr val="7030A0"/>
                </a:solidFill>
                <a:effectLst/>
                <a:latin typeface="Calibri" panose="020F0502020204030204" pitchFamily="34" charset="0"/>
                <a:ea typeface="DengXian" panose="02010600030101010101" pitchFamily="2" charset="-122"/>
                <a:cs typeface="Calibri" panose="020F0502020204030204" pitchFamily="34" charset="0"/>
                <a:hlinkClick r:id="rId5"/>
              </a:rPr>
              <a:t>http://www.dyslexia-aware.com/dawn/history-of-dyslexia</a:t>
            </a:r>
            <a:r>
              <a:rPr lang="en-US" sz="3600">
                <a:solidFill>
                  <a:srgbClr val="7030A0"/>
                </a:solidFill>
                <a:effectLst/>
                <a:latin typeface="Calibri" panose="020F0502020204030204" pitchFamily="34" charset="0"/>
                <a:ea typeface="DengXian" panose="02010600030101010101" pitchFamily="2" charset="-122"/>
                <a:cs typeface="Calibri" panose="020F0502020204030204" pitchFamily="34" charset="0"/>
              </a:rPr>
              <a:t>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4 January 2023).           </a:t>
            </a:r>
            <a:r>
              <a:rPr lang="en-US" sz="3600">
                <a:solidFill>
                  <a:srgbClr val="FF0000"/>
                </a:solidFill>
                <a:effectLst/>
                <a:latin typeface="Calibri" panose="020F0502020204030204" pitchFamily="34" charset="0"/>
                <a:ea typeface="DengXian" panose="02010600030101010101" pitchFamily="2" charset="-122"/>
                <a:cs typeface="Calibri" panose="020F0502020204030204" pitchFamily="34" charset="0"/>
              </a:rPr>
              <a:t>Photograph</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FF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Elliot, G.J. and Grigorenko, L.E. (2014)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The Dyslexia Debate.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Cambridge: University Press. Available at: </a:t>
            </a:r>
            <a:r>
              <a:rPr lang="en-US" sz="3600" u="sng">
                <a:solidFill>
                  <a:srgbClr val="7030A0"/>
                </a:solidFill>
                <a:effectLst/>
                <a:latin typeface="Calibri" panose="020F0502020204030204" pitchFamily="34" charset="0"/>
                <a:ea typeface="DengXian" panose="02010600030101010101" pitchFamily="2" charset="-122"/>
                <a:cs typeface="Calibri" panose="020F0502020204030204" pitchFamily="34" charset="0"/>
                <a:hlinkClick r:id="rId6"/>
              </a:rPr>
              <a:t>https://assets.cambridge.org/97805211/19863/excerpt/9780521119863_excerpt.pdf</a:t>
            </a:r>
            <a:r>
              <a:rPr lang="en-US" sz="3600">
                <a:solidFill>
                  <a:srgbClr val="7030A0"/>
                </a:solidFill>
                <a:effectLst/>
                <a:latin typeface="Calibri" panose="020F0502020204030204" pitchFamily="34" charset="0"/>
                <a:ea typeface="DengXian" panose="02010600030101010101" pitchFamily="2" charset="-122"/>
                <a:cs typeface="Calibri" panose="020F0502020204030204" pitchFamily="34" charset="0"/>
              </a:rPr>
              <a:t>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4 January 2023).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7030A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Kirby, P. (2020) ‘Dyslexia debated, then and now: a historical perspective on dyslexia debate’,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Oxford Review of Education</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46(4), pp. 472-486. </a:t>
            </a:r>
            <a:r>
              <a:rPr lang="en-GB" sz="3600">
                <a:solidFill>
                  <a:srgbClr val="212121"/>
                </a:solidFill>
                <a:effectLst/>
                <a:latin typeface="Calibri" panose="020F0502020204030204" pitchFamily="34" charset="0"/>
                <a:ea typeface="DengXian" panose="02010600030101010101" pitchFamily="2" charset="-122"/>
                <a:cs typeface="Calibri" panose="020F0502020204030204" pitchFamily="34" charset="0"/>
              </a:rPr>
              <a:t>DOI: </a:t>
            </a:r>
            <a:r>
              <a:rPr lang="en-GB" sz="3600" u="sng">
                <a:solidFill>
                  <a:srgbClr val="4C2C92"/>
                </a:solidFill>
                <a:effectLst/>
                <a:latin typeface="Calibri" panose="020F0502020204030204" pitchFamily="34" charset="0"/>
                <a:ea typeface="DengXian" panose="02010600030101010101" pitchFamily="2" charset="-122"/>
                <a:cs typeface="Calibri" panose="020F0502020204030204" pitchFamily="34" charset="0"/>
                <a:hlinkClick r:id="rId7"/>
              </a:rPr>
              <a:t>10.1080/03054985.2020.1747418</a:t>
            </a:r>
            <a:r>
              <a:rPr lang="en-GB" sz="3600">
                <a:effectLst/>
                <a:latin typeface="Calibri" panose="020F0502020204030204" pitchFamily="34" charset="0"/>
                <a:ea typeface="DengXian" panose="02010600030101010101" pitchFamily="2" charset="-122"/>
                <a:cs typeface="Calibri" panose="020F0502020204030204" pitchFamily="34" charset="0"/>
              </a:rPr>
              <a:t> (Accessed: 4 January 2023). </a:t>
            </a:r>
          </a:p>
          <a:p>
            <a:pPr>
              <a:lnSpc>
                <a:spcPct val="150000"/>
              </a:lnSpc>
            </a:pPr>
            <a:endParaRPr lang="en-GB" sz="3600">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da-DK" sz="3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Maxwell, N. et al. </a:t>
            </a:r>
            <a:r>
              <a:rPr lang="en-GB" sz="3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(2018) ‘Home Education for children with additional learning needs’, </a:t>
            </a:r>
            <a:r>
              <a:rPr lang="en-GB" sz="3600" i="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Educational Review, </a:t>
            </a:r>
            <a:r>
              <a:rPr lang="en-GB" sz="3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72 (5), pp. 1-30. DOI: </a:t>
            </a:r>
            <a:r>
              <a:rPr lang="en-GB" sz="3600">
                <a:effectLst/>
                <a:latin typeface="Calibri" panose="020F0502020204030204" pitchFamily="34" charset="0"/>
                <a:ea typeface="Times New Roman" panose="02020603050405020304" pitchFamily="18" charset="0"/>
                <a:cs typeface="Calibri" panose="020F0502020204030204" pitchFamily="34" charset="0"/>
              </a:rPr>
              <a:t>10.1080/00131911.2018.1532955 (Accessed: 4 January 2023). </a:t>
            </a:r>
          </a:p>
          <a:p>
            <a:pPr>
              <a:lnSpc>
                <a:spcPct val="150000"/>
              </a:lnSpc>
            </a:pP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endParaRPr lang="en-GB" sz="4800">
              <a:effectLst/>
              <a:latin typeface="Times New Roman" panose="02020603050405020304" pitchFamily="18" charset="0"/>
              <a:ea typeface="Times New Roman" panose="02020603050405020304" pitchFamily="18" charset="0"/>
            </a:endParaRPr>
          </a:p>
          <a:p>
            <a:endParaRPr lang="en-US"/>
          </a:p>
        </p:txBody>
      </p:sp>
    </p:spTree>
    <p:extLst>
      <p:ext uri="{BB962C8B-B14F-4D97-AF65-F5344CB8AC3E}">
        <p14:creationId xmlns:p14="http://schemas.microsoft.com/office/powerpoint/2010/main" val="210869857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8669B7-A605-36FA-4ACB-D5F463D8B77E}"/>
              </a:ext>
            </a:extLst>
          </p:cNvPr>
          <p:cNvSpPr txBox="1"/>
          <p:nvPr/>
        </p:nvSpPr>
        <p:spPr>
          <a:xfrm>
            <a:off x="489856" y="718457"/>
            <a:ext cx="32036657" cy="22192101"/>
          </a:xfrm>
          <a:prstGeom prst="rect">
            <a:avLst/>
          </a:prstGeom>
          <a:noFill/>
        </p:spPr>
        <p:txBody>
          <a:bodyPr wrap="square" rtlCol="0">
            <a:spAutoFit/>
          </a:bodyPr>
          <a:lstStyle/>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McWilliams, J. (2016) </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and Imitate Relationships: Disconnection, disunion or a call to embrace difference?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2"/>
              </a:rPr>
              <a:t>https://www.janekjersten.co.nz/pdfs/dyslexia-and-intimate-relationships.pdf</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9 January 2023).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National Dyslexia Network (2020</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 Getting Help with Dyslexia Assessment</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US"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3"/>
              </a:rPr>
              <a:t>https://ndnetwork.org/help-with-dyslexia-assessment.html</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6 January 2023).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NHS (2022b) </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Diagnosis.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4"/>
              </a:rPr>
              <a:t>https://www.nhs.uk/conditions/dyslexia/diagnosis/</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6 January 2023). </a:t>
            </a:r>
          </a:p>
          <a:p>
            <a:pPr>
              <a:lnSpc>
                <a:spcPct val="150000"/>
              </a:lnSpc>
            </a:pP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NHS (2022c) </a:t>
            </a:r>
            <a:r>
              <a:rPr lang="en-GB"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Management Dyslexia. </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5"/>
              </a:rPr>
              <a:t>https://www.nhs.uk/conditions/dyslexia/living-with/</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11 January 2023).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NHS (2022) </a:t>
            </a:r>
            <a:r>
              <a:rPr lang="en-GB"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Overview Dyslexia. </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3200" u="sng">
                <a:solidFill>
                  <a:srgbClr val="92D050"/>
                </a:solidFill>
                <a:effectLst/>
                <a:latin typeface="Calibri" panose="020F0502020204030204" pitchFamily="34" charset="0"/>
                <a:ea typeface="DengXian" panose="02010600030101010101" pitchFamily="2" charset="-122"/>
                <a:cs typeface="Calibri" panose="020F0502020204030204" pitchFamily="34" charset="0"/>
                <a:hlinkClick r:id="rId6"/>
              </a:rPr>
              <a:t>https://www.nhs.uk/conditions/dyslexia/</a:t>
            </a:r>
            <a:r>
              <a:rPr lang="en-GB" sz="3200">
                <a:solidFill>
                  <a:srgbClr val="92D050"/>
                </a:solidFill>
                <a:effectLst/>
                <a:latin typeface="Calibri" panose="020F0502020204030204" pitchFamily="34" charset="0"/>
                <a:ea typeface="DengXian" panose="02010600030101010101" pitchFamily="2" charset="-122"/>
                <a:cs typeface="Calibri" panose="020F0502020204030204" pitchFamily="34" charset="0"/>
              </a:rPr>
              <a:t> </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4 January 2023).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Passe, A.N (2015) ‘The Dyslexia Experience: Difference, Disclosure, Labelling, Discrimination and Stigma’, </a:t>
            </a:r>
            <a:r>
              <a:rPr lang="en-GB"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Asia Pacific Journal of Developmental Differences</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(2) 2,  pp.202-233. Available at: </a:t>
            </a:r>
            <a:r>
              <a:rPr lang="en-GB"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7"/>
              </a:rPr>
              <a:t>https://www.researchgate.net/publication/283260019_The_Dyslexia_Experience_Difference_Disclosure_Labelling_Discrimination_and_Stigma</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9 </a:t>
            </a:r>
            <a:r>
              <a:rPr lang="en-GB" sz="320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Janunary</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2023).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Reid, G. (2016) </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a Practitioner’s Handbook.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5</a:t>
            </a:r>
            <a:r>
              <a:rPr lang="en-US" sz="3200" baseline="30000">
                <a:solidFill>
                  <a:srgbClr val="000000"/>
                </a:solidFill>
                <a:effectLst/>
                <a:latin typeface="Calibri" panose="020F0502020204030204" pitchFamily="34" charset="0"/>
                <a:ea typeface="DengXian" panose="02010600030101010101" pitchFamily="2" charset="-122"/>
                <a:cs typeface="Calibri" panose="020F0502020204030204" pitchFamily="34" charset="0"/>
              </a:rPr>
              <a:t>th</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edn. Malden: John Wiley and Sons Ltd. </a:t>
            </a:r>
          </a:p>
          <a:p>
            <a:pPr>
              <a:lnSpc>
                <a:spcPct val="150000"/>
              </a:lnSpc>
            </a:pPr>
            <a:endParaRPr lang="en-US" sz="3200">
              <a:solidFill>
                <a:srgbClr val="000000"/>
              </a:solidFill>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Shutterstock (2003-2022) </a:t>
            </a:r>
            <a:r>
              <a:rPr lang="en-GB"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Brain Royalty-free images</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GB" sz="3200" u="sng">
                <a:solidFill>
                  <a:srgbClr val="00B050"/>
                </a:solidFill>
                <a:effectLst/>
                <a:latin typeface="Calibri" panose="020F0502020204030204" pitchFamily="34" charset="0"/>
                <a:ea typeface="DengXian" panose="02010600030101010101" pitchFamily="2" charset="-122"/>
                <a:cs typeface="Calibri" panose="020F0502020204030204" pitchFamily="34" charset="0"/>
                <a:hlinkClick r:id="rId8"/>
              </a:rPr>
              <a:t>https://www.shutterstock.com/search/dyslexia-brain</a:t>
            </a:r>
            <a:r>
              <a:rPr lang="en-GB" sz="3200">
                <a:solidFill>
                  <a:srgbClr val="00B050"/>
                </a:solidFill>
                <a:effectLst/>
                <a:latin typeface="Calibri" panose="020F0502020204030204" pitchFamily="34" charset="0"/>
                <a:ea typeface="DengXian" panose="02010600030101010101" pitchFamily="2" charset="-122"/>
                <a:cs typeface="Calibri" panose="020F0502020204030204" pitchFamily="34" charset="0"/>
              </a:rPr>
              <a:t> </a:t>
            </a:r>
            <a:r>
              <a:rPr lang="en-GB"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7 January 2023).  </a:t>
            </a:r>
            <a:r>
              <a:rPr lang="en-GB" sz="3200">
                <a:solidFill>
                  <a:srgbClr val="FF0000"/>
                </a:solidFill>
                <a:effectLst/>
                <a:latin typeface="Calibri" panose="020F0502020204030204" pitchFamily="34" charset="0"/>
                <a:ea typeface="DengXian" panose="02010600030101010101" pitchFamily="2" charset="-122"/>
                <a:cs typeface="Calibri" panose="020F0502020204030204" pitchFamily="34" charset="0"/>
              </a:rPr>
              <a:t>Photograph</a:t>
            </a:r>
          </a:p>
          <a:p>
            <a:pPr>
              <a:lnSpc>
                <a:spcPct val="150000"/>
              </a:lnSpc>
            </a:pPr>
            <a:endParaRPr lang="en-GB" sz="3200">
              <a:solidFill>
                <a:srgbClr val="FF0000"/>
              </a:solidFill>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British Dyslexia Association (No date</a:t>
            </a:r>
            <a:r>
              <a:rPr lang="en-US" sz="3200">
                <a:effectLst/>
                <a:latin typeface="Calibri" panose="020F0502020204030204" pitchFamily="34" charset="0"/>
                <a:ea typeface="DengXian" panose="02010600030101010101" pitchFamily="2" charset="-122"/>
                <a:cs typeface="Calibri" panose="020F0502020204030204" pitchFamily="34" charset="0"/>
              </a:rPr>
              <a:t>)</a:t>
            </a:r>
            <a:r>
              <a:rPr lang="en-GB" sz="3200">
                <a:effectLst/>
                <a:latin typeface="Calibri" panose="020F0502020204030204" pitchFamily="34" charset="0"/>
                <a:ea typeface="DengXian" panose="02010600030101010101" pitchFamily="2" charset="-122"/>
                <a:cs typeface="Calibri" panose="020F0502020204030204" pitchFamily="34" charset="0"/>
              </a:rPr>
              <a:t> </a:t>
            </a:r>
            <a:r>
              <a:rPr lang="en-GB" sz="3200" i="1">
                <a:effectLst/>
                <a:latin typeface="Calibri" panose="020F0502020204030204" pitchFamily="34" charset="0"/>
                <a:ea typeface="DengXian" panose="02010600030101010101" pitchFamily="2" charset="-122"/>
                <a:cs typeface="Calibri" panose="020F0502020204030204" pitchFamily="34" charset="0"/>
              </a:rPr>
              <a:t>Diagnosis</a:t>
            </a:r>
            <a:r>
              <a:rPr lang="en-GB" sz="3200">
                <a:effectLst/>
                <a:latin typeface="Calibri" panose="020F0502020204030204" pitchFamily="34" charset="0"/>
                <a:ea typeface="DengXian" panose="02010600030101010101" pitchFamily="2" charset="-122"/>
                <a:cs typeface="Calibri" panose="020F0502020204030204" pitchFamily="34" charset="0"/>
              </a:rPr>
              <a:t>. Available at: </a:t>
            </a:r>
            <a:r>
              <a:rPr lang="en-GB" sz="3200">
                <a:solidFill>
                  <a:srgbClr val="FF0000"/>
                </a:solidFill>
                <a:effectLst/>
                <a:latin typeface="Calibri" panose="020F0502020204030204" pitchFamily="34" charset="0"/>
                <a:ea typeface="DengXian" panose="02010600030101010101" pitchFamily="2" charset="-122"/>
                <a:cs typeface="Calibri" panose="020F0502020204030204" pitchFamily="34" charset="0"/>
                <a:hlinkClick r:id="rId9"/>
              </a:rPr>
              <a:t>https://www.bdadyslexia.org.uk/advice/adults/am-i-dyslexic/diagnosis</a:t>
            </a:r>
            <a:r>
              <a:rPr lang="en-GB" sz="3200">
                <a:solidFill>
                  <a:srgbClr val="FF0000"/>
                </a:solidFill>
                <a:effectLst/>
                <a:latin typeface="Calibri" panose="020F0502020204030204" pitchFamily="34" charset="0"/>
                <a:ea typeface="DengXian" panose="02010600030101010101" pitchFamily="2" charset="-122"/>
                <a:cs typeface="Calibri" panose="020F0502020204030204" pitchFamily="34" charset="0"/>
              </a:rPr>
              <a:t> </a:t>
            </a:r>
            <a:r>
              <a:rPr lang="en-GB" sz="3200">
                <a:effectLst/>
                <a:latin typeface="Calibri" panose="020F0502020204030204" pitchFamily="34" charset="0"/>
                <a:ea typeface="DengXian" panose="02010600030101010101" pitchFamily="2" charset="-122"/>
                <a:cs typeface="Calibri" panose="020F0502020204030204" pitchFamily="34" charset="0"/>
              </a:rPr>
              <a:t>(Accessed: 9 January 2023). </a:t>
            </a: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British Dyslexia Association (No date) </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Signs of Dyslexia (Early Years).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10"/>
              </a:rPr>
              <a:t>https://www.bdadyslexia.org.uk/advice/educators/is-my-student-dyslexic/signs-of-dyslexia/signs-of-dyslexia-early-years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6 January 2023). </a:t>
            </a:r>
          </a:p>
          <a:p>
            <a:pPr>
              <a:lnSpc>
                <a:spcPct val="150000"/>
              </a:lnSpc>
            </a:pPr>
            <a:endParaRPr lang="en-US" sz="3200">
              <a:solidFill>
                <a:srgbClr val="000000"/>
              </a:solidFill>
              <a:latin typeface="Calibri" panose="020F0502020204030204" pitchFamily="34" charset="0"/>
              <a:ea typeface="DengXian" panose="02010600030101010101" pitchFamily="2" charset="-122"/>
              <a:cs typeface="Calibri" panose="020F0502020204030204" pitchFamily="34" charset="0"/>
            </a:endParaRPr>
          </a:p>
          <a:p>
            <a:pPr>
              <a:lnSpc>
                <a:spcPct val="150000"/>
              </a:lnSpc>
            </a:pP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British Dyslexia Association (No Date) </a:t>
            </a:r>
            <a:r>
              <a:rPr lang="en-US" sz="32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What is Dyslexia? </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2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11"/>
              </a:rPr>
              <a:t>https://www.bdadyslexia.org.uk/dyslexia/about-dyslexia/what-is-dyslexia</a:t>
            </a:r>
            <a:r>
              <a:rPr lang="en-US" sz="32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4 January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2023). </a:t>
            </a:r>
            <a:endParaRPr lang="en-GB" sz="3600">
              <a:effectLst/>
              <a:latin typeface="Calibri" panose="020F0502020204030204" pitchFamily="34" charset="0"/>
              <a:ea typeface="DengXian" panose="02010600030101010101" pitchFamily="2" charset="-122"/>
              <a:cs typeface="Calibri" panose="020F0502020204030204" pitchFamily="34" charset="0"/>
            </a:endParaRPr>
          </a:p>
          <a:p>
            <a:pPr>
              <a:lnSpc>
                <a:spcPct val="150000"/>
              </a:lnSpc>
            </a:pP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endParaRPr lang="en-US"/>
          </a:p>
        </p:txBody>
      </p:sp>
    </p:spTree>
    <p:extLst>
      <p:ext uri="{BB962C8B-B14F-4D97-AF65-F5344CB8AC3E}">
        <p14:creationId xmlns:p14="http://schemas.microsoft.com/office/powerpoint/2010/main" val="62955749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6A3407-E0DE-5D7D-5636-064CBD23C607}"/>
              </a:ext>
            </a:extLst>
          </p:cNvPr>
          <p:cNvSpPr txBox="1"/>
          <p:nvPr/>
        </p:nvSpPr>
        <p:spPr>
          <a:xfrm>
            <a:off x="304800" y="1307910"/>
            <a:ext cx="32918400" cy="19329779"/>
          </a:xfrm>
          <a:prstGeom prst="rect">
            <a:avLst/>
          </a:prstGeom>
          <a:noFill/>
        </p:spPr>
        <p:txBody>
          <a:bodyPr wrap="square" rtlCol="0">
            <a:spAutoFit/>
          </a:bodyPr>
          <a:lstStyle/>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TDA (No Date)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Dyslexia and Specific Learning Difficulties.</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US"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2"/>
              </a:rPr>
              <a:t>https://dera.ioe.ac.uk/13770/1/task7.pdf</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9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Dyslexia Association (No Date) </a:t>
            </a:r>
            <a:r>
              <a:rPr lang="en-GB"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Assistive Technology.</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GB"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3"/>
              </a:rPr>
              <a:t>https://www.dyslexia.uk.net/services/assistive-technology/</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11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UNICEF (No date)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 summary of the UNCRC</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US"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4"/>
              </a:rPr>
              <a:t>https://www.unicef.org.uk/rights-respecting-schools/wp-content/uploads/sites/4/2017/01/Summary-of-the-UNCRC.pdf</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6 January 2023).</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GB" sz="3600">
                <a:solidFill>
                  <a:srgbClr val="92D05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(2018) </a:t>
            </a:r>
            <a:r>
              <a:rPr lang="en-GB"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Additional Learning Needs and Education Tribunal (Wales) Act.</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GB"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5"/>
              </a:rPr>
              <a:t>https://www.gov.wales/sites/default/files/publications/2018-02/additional-learning-needs-and-education-tribunal-wales-act-2018-explanatory-memorandum.pdf</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3600">
                <a:solidFill>
                  <a:srgbClr val="92D050"/>
                </a:solidFill>
                <a:effectLst/>
                <a:latin typeface="Calibri" panose="020F0502020204030204" pitchFamily="34" charset="0"/>
                <a:ea typeface="DengXian" panose="02010600030101010101" pitchFamily="2" charset="-122"/>
                <a:cs typeface="Calibri" panose="020F0502020204030204" pitchFamily="34" charset="0"/>
              </a:rPr>
              <a:t> </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(Accessed: 4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(2018b)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Additional Learning Needs and Educational Tribunal (Wales) Act Explanatory Notes. </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US"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6"/>
              </a:rPr>
              <a:t>https://www.gov.wales/sites/default/files/publications/2018-02/additional-learning-needs-and-education-tribunal-wales-act-2018-explanatory-notes.pdf</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4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(2012)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Current Literacy and Dyslexia Provision in Wales.</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Available at: </a:t>
            </a:r>
            <a:r>
              <a:rPr lang="en-US"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7"/>
              </a:rPr>
              <a:t>https://www.gov.wales/sites/default/files/statistics-and-research/2019-08/120824-current-literacy-dyslexia-provision-en.pdf</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9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p>
          <a:p>
            <a:pPr>
              <a:lnSpc>
                <a:spcPct val="150000"/>
              </a:lnSpc>
            </a:pP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Welsh Government (2015) </a:t>
            </a:r>
            <a:r>
              <a:rPr lang="en-US" sz="3600" i="1">
                <a:solidFill>
                  <a:srgbClr val="000000"/>
                </a:solidFill>
                <a:effectLst/>
                <a:latin typeface="Calibri" panose="020F0502020204030204" pitchFamily="34" charset="0"/>
                <a:ea typeface="DengXian" panose="02010600030101010101" pitchFamily="2" charset="-122"/>
                <a:cs typeface="Calibri" panose="020F0502020204030204" pitchFamily="34" charset="0"/>
              </a:rPr>
              <a:t>Screening, assessment and intervention.</a:t>
            </a:r>
            <a:r>
              <a:rPr lang="en-US"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Available at: </a:t>
            </a:r>
            <a:r>
              <a:rPr lang="en-GB" sz="3600" u="sng">
                <a:solidFill>
                  <a:srgbClr val="000000"/>
                </a:solidFill>
                <a:effectLst/>
                <a:latin typeface="Calibri" panose="020F0502020204030204" pitchFamily="34" charset="0"/>
                <a:ea typeface="DengXian" panose="02010600030101010101" pitchFamily="2" charset="-122"/>
                <a:cs typeface="Calibri" panose="020F0502020204030204" pitchFamily="34" charset="0"/>
                <a:hlinkClick r:id="rId8"/>
              </a:rPr>
              <a:t>https://www.gov.wales/sites/default/files/publications/2018-03/screening-assessment-and-intervention-identifying-screening-assessment-and-intervention-methods-for-learners-with-specific-learning-difficulties.pdf</a:t>
            </a:r>
            <a:r>
              <a:rPr lang="en-GB" sz="3600">
                <a:solidFill>
                  <a:srgbClr val="000000"/>
                </a:solidFill>
                <a:effectLst/>
                <a:latin typeface="Calibri" panose="020F0502020204030204" pitchFamily="34" charset="0"/>
                <a:ea typeface="DengXian" panose="02010600030101010101" pitchFamily="2" charset="-122"/>
                <a:cs typeface="Calibri" panose="020F0502020204030204" pitchFamily="34" charset="0"/>
              </a:rPr>
              <a:t> (Accessed: 6 January 2023). </a:t>
            </a:r>
            <a:endParaRPr lang="en-GB" sz="360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pPr>
            <a:endParaRPr lang="en-GB" sz="3600">
              <a:effectLst/>
              <a:latin typeface="Calibri" panose="020F0502020204030204" pitchFamily="34" charset="0"/>
              <a:ea typeface="DengXian" panose="02010600030101010101" pitchFamily="2" charset="-122"/>
              <a:cs typeface="Arial" panose="020B0604020202020204" pitchFamily="34" charset="0"/>
            </a:endParaRPr>
          </a:p>
          <a:p>
            <a:endParaRPr lang="en-US"/>
          </a:p>
        </p:txBody>
      </p:sp>
    </p:spTree>
    <p:extLst>
      <p:ext uri="{BB962C8B-B14F-4D97-AF65-F5344CB8AC3E}">
        <p14:creationId xmlns:p14="http://schemas.microsoft.com/office/powerpoint/2010/main" val="3285723406"/>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TotalTime>
  <Words>2386</Words>
  <Application>Microsoft Macintosh PowerPoint</Application>
  <PresentationFormat>Custom</PresentationFormat>
  <Paragraphs>132</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Calibri Light</vt:lpstr>
      <vt:lpstr>Arial</vt:lpstr>
      <vt:lpstr>Times New Roman</vt:lpstr>
      <vt:lpstr>Calibri</vt:lpstr>
      <vt:lpstr>Office Theme 2013 - 2022</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tish love</cp:lastModifiedBy>
  <cp:revision>70</cp:revision>
  <dcterms:modified xsi:type="dcterms:W3CDTF">2023-01-19T11:43:57Z</dcterms:modified>
  <cp:category>science research poster</cp:category>
</cp:coreProperties>
</file>