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21"/>
  </p:notesMasterIdLst>
  <p:sldIdLst>
    <p:sldId id="276" r:id="rId5"/>
    <p:sldId id="258" r:id="rId6"/>
    <p:sldId id="294" r:id="rId7"/>
    <p:sldId id="295" r:id="rId8"/>
    <p:sldId id="257" r:id="rId9"/>
    <p:sldId id="260" r:id="rId10"/>
    <p:sldId id="284" r:id="rId11"/>
    <p:sldId id="266" r:id="rId12"/>
    <p:sldId id="292" r:id="rId13"/>
    <p:sldId id="293" r:id="rId14"/>
    <p:sldId id="267" r:id="rId15"/>
    <p:sldId id="268" r:id="rId16"/>
    <p:sldId id="269" r:id="rId17"/>
    <p:sldId id="286" r:id="rId18"/>
    <p:sldId id="296" r:id="rId19"/>
    <p:sldId id="259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27" autoAdjust="0"/>
  </p:normalViewPr>
  <p:slideViewPr>
    <p:cSldViewPr snapToGrid="0">
      <p:cViewPr varScale="1">
        <p:scale>
          <a:sx n="84" d="100"/>
          <a:sy n="84" d="100"/>
        </p:scale>
        <p:origin x="3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0" d="100"/>
          <a:sy n="80" d="100"/>
        </p:scale>
        <p:origin x="2331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1493E-E156-4B86-AC04-4543DECA48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DBE1D-C133-4507-B679-5ACA2CD5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34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047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57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170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368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43416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286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0835" y="4400550"/>
            <a:ext cx="6608619" cy="3600450"/>
          </a:xfrm>
        </p:spPr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160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0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546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921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581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32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DBE1D-C133-4507-B679-5ACA2CD54C5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01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604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6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6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8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20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3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6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89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19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6091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4278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042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1084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237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98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FF4FE-F34B-420E-8182-5BCD862EBB13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46A7A3-7CD3-49F1-97ED-EAA15435D9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62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ngimg.com/download/3819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ngimg.com/download/3819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lker.com/clipart-compare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ixabay.com/illustrations/target-dart-aim-objective-success-1414788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edgeeffects.net/planning-pedagogy/blooms_new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ikegershon.com/resource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dougberger.net/archive/tag/older-peopl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childtrends.org/publications/building-bridges-share-research-children-youth-policymaker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otsigns.net/Thinking-Emoji-67-Decal_p_112.htm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haronwilliamseducational.co.uk/blog/lesson-planning-2-starters-and-plenaries-and-why-they-are-so-important-to-the-learning-process" TargetMode="External"/><Relationship Id="rId3" Type="http://schemas.openxmlformats.org/officeDocument/2006/relationships/hyperlink" Target="https://mikegershon.com/resources/" TargetMode="External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wales/2015-05-14/report-foundation-phase-is-improving-standards-but-not-tackling-poverty-gap/" TargetMode="External"/><Relationship Id="rId5" Type="http://schemas.openxmlformats.org/officeDocument/2006/relationships/hyperlink" Target="https://sites.google.com/hwbcymru.net/pdcsprimary/the-pembroke-dock-curriculum?authuser=0" TargetMode="External"/><Relationship Id="rId4" Type="http://schemas.openxmlformats.org/officeDocument/2006/relationships/hyperlink" Target="https://search-proquestcom.ezproxy.uwtsd.ac.uk/docview/2068975077?accountid=130472&amp;rfr_id=info%3Axri%2Fsid%3Aprim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8960" y="3224091"/>
            <a:ext cx="7766936" cy="1646302"/>
          </a:xfrm>
        </p:spPr>
        <p:txBody>
          <a:bodyPr/>
          <a:lstStyle/>
          <a:p>
            <a:br>
              <a:rPr lang="en-GB" dirty="0"/>
            </a:b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ac </a:t>
            </a:r>
            <a:r>
              <a:rPr lang="en-GB" dirty="0" err="1"/>
              <a:t>Asesu</a:t>
            </a:r>
            <a:br>
              <a:rPr lang="en-GB" dirty="0"/>
            </a:br>
            <a:r>
              <a:rPr lang="en-GB" dirty="0"/>
              <a:t>Curriculum and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5012" y="5173994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/>
              <a:t>Sesiwn</a:t>
            </a:r>
            <a:r>
              <a:rPr lang="en-GB" sz="2400" dirty="0"/>
              <a:t> 2 / Session 2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47701" t="25678" r="17470" b="40664"/>
          <a:stretch/>
        </p:blipFill>
        <p:spPr bwMode="auto">
          <a:xfrm rot="19437505">
            <a:off x="1495642" y="776401"/>
            <a:ext cx="2973049" cy="17435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l="54017" t="25325" r="25631" b="39543"/>
          <a:stretch/>
        </p:blipFill>
        <p:spPr bwMode="auto">
          <a:xfrm>
            <a:off x="1034097" y="3767913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6590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14433" y="2401327"/>
            <a:ext cx="4184035" cy="388077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concepts related to curriculum and educational assessment theory and practice in extending conceptual understanding of education.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390779"/>
            <a:ext cx="4184034" cy="3880773"/>
          </a:xfrm>
        </p:spPr>
        <p:txBody>
          <a:bodyPr>
            <a:normAutofit lnSpcReduction="10000"/>
          </a:bodyPr>
          <a:lstStyle/>
          <a:p>
            <a:pPr lvl="0" fontAlgn="base" hangingPunct="0"/>
            <a:r>
              <a:rPr lang="cy-GB" sz="2800" dirty="0"/>
              <a:t>Dadansoddi'n feirniadol y cysyniadau sy'n gysylltiedig â theori ac ymarfer asesu'r cwricwlwm ac addysgol wrth ymestyn dealltwriaeth gysyniadol o addysg.</a:t>
            </a:r>
          </a:p>
          <a:p>
            <a:pPr lvl="0" fontAlgn="base" hangingPunct="0"/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4631" y="2356035"/>
            <a:ext cx="4184035" cy="3880772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discuss and demonstrate critical awareness of philosophical, sociological, economic and professional factors associated with development &amp; implementation curriculum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10" y="2307172"/>
            <a:ext cx="4184034" cy="3880773"/>
          </a:xfrm>
        </p:spPr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2800" dirty="0"/>
              <a:t>Trafod a dangos ymwybyddiaeth feirniadol o ffactorau athronyddol, cymdeithasegol, economaidd a phroffesiynol sy'n gysylltiedig â datblygu a chwricwlwm gweithredu.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4485" y="2216431"/>
            <a:ext cx="4184035" cy="3880772"/>
          </a:xfrm>
        </p:spPr>
        <p:txBody>
          <a:bodyPr>
            <a:normAutofit fontScale="92500"/>
          </a:bodyPr>
          <a:lstStyle/>
          <a:p>
            <a:pPr marL="457200" algn="just">
              <a:spcAft>
                <a:spcPts val="10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an enhanced understanding of the main principles and practices of assessment and evaluation within a chosen educational context.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189" y="2216430"/>
            <a:ext cx="4184034" cy="3880773"/>
          </a:xfrm>
        </p:spPr>
        <p:txBody>
          <a:bodyPr>
            <a:normAutofit fontScale="92500"/>
          </a:bodyPr>
          <a:lstStyle/>
          <a:p>
            <a:pPr lvl="0" fontAlgn="base" hangingPunct="0"/>
            <a:r>
              <a:rPr lang="cy-GB" sz="2800" dirty="0"/>
              <a:t>Dangos gwell dealltwriaeth o brif egwyddorion ac arferion asesu a gwerthuso o fewn cyd-destun addysgol a ddewiswyd.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pham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What is planning and why is it important?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0095" y="2160589"/>
            <a:ext cx="5126181" cy="3880772"/>
          </a:xfrm>
        </p:spPr>
        <p:txBody>
          <a:bodyPr>
            <a:noAutofit/>
          </a:bodyPr>
          <a:lstStyle/>
          <a:p>
            <a:r>
              <a:rPr lang="en-GB" sz="2400" dirty="0" err="1"/>
              <a:t>Penderfynu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a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addysgu</a:t>
            </a:r>
            <a:endParaRPr lang="en-GB" sz="2400" dirty="0"/>
          </a:p>
          <a:p>
            <a:r>
              <a:rPr lang="en-GB" sz="2400" dirty="0" err="1"/>
              <a:t>Gosod</a:t>
            </a:r>
            <a:r>
              <a:rPr lang="en-GB" sz="2400" dirty="0"/>
              <a:t> </a:t>
            </a:r>
            <a:r>
              <a:rPr lang="en-GB" sz="2400" dirty="0" err="1"/>
              <a:t>nodau</a:t>
            </a:r>
            <a:endParaRPr lang="en-GB" sz="2400" dirty="0"/>
          </a:p>
          <a:p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strategaethau</a:t>
            </a:r>
            <a:endParaRPr lang="en-GB" sz="2400" dirty="0"/>
          </a:p>
          <a:p>
            <a:r>
              <a:rPr lang="en-GB" sz="2400" dirty="0" err="1"/>
              <a:t>Amlinellu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gwrdd</a:t>
            </a:r>
            <a:r>
              <a:rPr lang="en-GB" sz="2400" dirty="0"/>
              <a:t> a </a:t>
            </a:r>
            <a:r>
              <a:rPr lang="en-GB" sz="2400" dirty="0" err="1"/>
              <a:t>nodau</a:t>
            </a:r>
            <a:endParaRPr lang="en-GB" sz="2400" dirty="0"/>
          </a:p>
          <a:p>
            <a:r>
              <a:rPr lang="en-GB" sz="2400" dirty="0" err="1"/>
              <a:t>Rhan</a:t>
            </a:r>
            <a:r>
              <a:rPr lang="en-GB" sz="2400" dirty="0"/>
              <a:t> o broses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bwydo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, </a:t>
            </a:r>
            <a:r>
              <a:rPr lang="en-GB" sz="2400" dirty="0" err="1"/>
              <a:t>asesu</a:t>
            </a:r>
            <a:r>
              <a:rPr lang="en-GB" sz="2400" dirty="0"/>
              <a:t>, </a:t>
            </a:r>
            <a:r>
              <a:rPr lang="en-GB" sz="2400" dirty="0" err="1"/>
              <a:t>gwerthuso</a:t>
            </a:r>
            <a:r>
              <a:rPr lang="en-GB" sz="2400" dirty="0"/>
              <a:t>, ac </a:t>
            </a:r>
            <a:r>
              <a:rPr lang="en-GB" sz="2400" dirty="0" err="1"/>
              <a:t>adrodd</a:t>
            </a:r>
            <a:r>
              <a:rPr lang="en-GB" sz="2400" dirty="0"/>
              <a:t> </a:t>
            </a:r>
            <a:r>
              <a:rPr lang="en-GB" sz="2400" dirty="0" err="1"/>
              <a:t>nôl</a:t>
            </a:r>
            <a:endParaRPr lang="en-GB" sz="2400" dirty="0"/>
          </a:p>
          <a:p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gynllunio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cyfle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sgiliau</a:t>
            </a:r>
            <a:r>
              <a:rPr lang="en-GB" sz="2400" dirty="0"/>
              <a:t> a </a:t>
            </a:r>
            <a:r>
              <a:rPr lang="en-GB" sz="2400" dirty="0" err="1"/>
              <a:t>syniadau’n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colli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13615" y="2160589"/>
            <a:ext cx="5924203" cy="4367673"/>
          </a:xfrm>
        </p:spPr>
        <p:txBody>
          <a:bodyPr>
            <a:noAutofit/>
          </a:bodyPr>
          <a:lstStyle/>
          <a:p>
            <a:r>
              <a:rPr lang="en-GB" sz="2400" dirty="0"/>
              <a:t>Deciding what and how to teach</a:t>
            </a:r>
          </a:p>
          <a:p>
            <a:r>
              <a:rPr lang="en-GB" sz="2400" dirty="0"/>
              <a:t>Involves setting goals</a:t>
            </a:r>
          </a:p>
          <a:p>
            <a:r>
              <a:rPr lang="en-GB" sz="2400" dirty="0"/>
              <a:t>Developing strategies</a:t>
            </a:r>
          </a:p>
          <a:p>
            <a:r>
              <a:rPr lang="en-GB" sz="2400" dirty="0"/>
              <a:t>Outlining activities to meet goals</a:t>
            </a:r>
          </a:p>
          <a:p>
            <a:r>
              <a:rPr lang="en-GB" sz="2400" dirty="0"/>
              <a:t>Part of a process that feeds into teaching, assessment, evaluation and reporting </a:t>
            </a:r>
          </a:p>
          <a:p>
            <a:r>
              <a:rPr lang="en-GB" sz="2400" dirty="0"/>
              <a:t>Without planning opportunities to develop knowledge, skills and ideas can be missed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26B33B40-4B4E-43A8-A674-BAD4600654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39959" y="255693"/>
            <a:ext cx="1674707" cy="16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034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What influences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/>
              <a:t>Polisiau</a:t>
            </a:r>
            <a:r>
              <a:rPr lang="en-GB" sz="3200" dirty="0"/>
              <a:t> a </a:t>
            </a:r>
            <a:r>
              <a:rPr lang="en-GB" sz="3200" dirty="0" err="1"/>
              <a:t>chanllawiau</a:t>
            </a:r>
            <a:r>
              <a:rPr lang="en-GB" sz="3200" dirty="0"/>
              <a:t>  </a:t>
            </a:r>
            <a:r>
              <a:rPr lang="en-GB" sz="3200" dirty="0" err="1"/>
              <a:t>cenedlaethol</a:t>
            </a:r>
            <a:endParaRPr lang="en-GB" sz="3200" dirty="0"/>
          </a:p>
          <a:p>
            <a:r>
              <a:rPr lang="en-GB" sz="3200" dirty="0" err="1"/>
              <a:t>Gweledigaeth</a:t>
            </a:r>
            <a:r>
              <a:rPr lang="en-GB" sz="3200" dirty="0"/>
              <a:t>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ysgol</a:t>
            </a:r>
            <a:endParaRPr lang="en-GB" sz="3200" dirty="0"/>
          </a:p>
          <a:p>
            <a:r>
              <a:rPr lang="en-GB" sz="3200" dirty="0" err="1"/>
              <a:t>Arsylwadau</a:t>
            </a:r>
            <a:r>
              <a:rPr lang="en-GB" sz="3200" dirty="0"/>
              <a:t> o </a:t>
            </a:r>
            <a:r>
              <a:rPr lang="en-GB" sz="3200" dirty="0" err="1"/>
              <a:t>ddysgu</a:t>
            </a:r>
            <a:r>
              <a:rPr lang="en-GB" sz="3200" dirty="0"/>
              <a:t> plant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National policies and guidance</a:t>
            </a:r>
          </a:p>
          <a:p>
            <a:r>
              <a:rPr lang="en-GB" sz="3200" dirty="0"/>
              <a:t>School vision</a:t>
            </a:r>
          </a:p>
          <a:p>
            <a:r>
              <a:rPr lang="en-GB" sz="3200" dirty="0"/>
              <a:t>Observations of children’s learning</a:t>
            </a:r>
            <a:endParaRPr lang="en-GB" sz="2400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8CE53E5-252F-4469-BDE2-DD1F3CA6789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2466" y="432646"/>
            <a:ext cx="1674707" cy="16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034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9751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gynllunio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Different types of planning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hir</a:t>
            </a:r>
            <a:endParaRPr lang="en-GB" sz="3600" dirty="0"/>
          </a:p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canolig</a:t>
            </a:r>
            <a:endParaRPr lang="en-GB" sz="3600" dirty="0"/>
          </a:p>
          <a:p>
            <a:r>
              <a:rPr lang="en-GB" sz="3600" dirty="0" err="1"/>
              <a:t>Tymor</a:t>
            </a:r>
            <a:r>
              <a:rPr lang="en-GB" sz="3600" dirty="0"/>
              <a:t> </a:t>
            </a:r>
            <a:r>
              <a:rPr lang="en-GB" sz="3600" dirty="0" err="1"/>
              <a:t>byr</a:t>
            </a:r>
            <a:endParaRPr lang="en-GB" sz="3600" dirty="0"/>
          </a:p>
          <a:p>
            <a:r>
              <a:rPr lang="en-GB" sz="3600" dirty="0"/>
              <a:t>Sut </a:t>
            </a:r>
            <a:r>
              <a:rPr lang="en-GB" sz="3600" dirty="0" err="1"/>
              <a:t>fyddech</a:t>
            </a:r>
            <a:r>
              <a:rPr lang="en-GB" sz="3600" dirty="0"/>
              <a:t> chi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diffinio’r</a:t>
            </a:r>
            <a:r>
              <a:rPr lang="en-GB" sz="3600" dirty="0"/>
              <a:t> </a:t>
            </a:r>
            <a:r>
              <a:rPr lang="en-GB" sz="3600" dirty="0" err="1"/>
              <a:t>termau</a:t>
            </a:r>
            <a:r>
              <a:rPr lang="en-GB" sz="3600" dirty="0"/>
              <a:t> </a:t>
            </a:r>
            <a:r>
              <a:rPr lang="en-GB" sz="3600" dirty="0" err="1"/>
              <a:t>yma</a:t>
            </a:r>
            <a:r>
              <a:rPr lang="en-GB" sz="36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Long-term</a:t>
            </a:r>
          </a:p>
          <a:p>
            <a:r>
              <a:rPr lang="en-GB" sz="3600" dirty="0"/>
              <a:t>Mid-term</a:t>
            </a:r>
          </a:p>
          <a:p>
            <a:r>
              <a:rPr lang="en-GB" sz="3600" dirty="0"/>
              <a:t>Short-term</a:t>
            </a:r>
          </a:p>
          <a:p>
            <a:r>
              <a:rPr lang="en-GB" sz="3600" dirty="0"/>
              <a:t>How would you define these terms?</a:t>
            </a:r>
          </a:p>
        </p:txBody>
      </p:sp>
      <p:pic>
        <p:nvPicPr>
          <p:cNvPr id="6" name="Picture 5" descr="A picture containing writing implement, stationary, pencil, marker&#10;&#10;Description automatically generated">
            <a:extLst>
              <a:ext uri="{FF2B5EF4-FFF2-40B4-BE49-F238E27FC236}">
                <a16:creationId xmlns:a16="http://schemas.microsoft.com/office/drawing/2014/main" id="{212BBF8F-591C-4FDC-99A1-1982A67D1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0800000">
            <a:off x="7633546" y="470331"/>
            <a:ext cx="3068499" cy="157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679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objectives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7164" y="2160589"/>
            <a:ext cx="5231223" cy="4107207"/>
          </a:xfrm>
        </p:spPr>
        <p:txBody>
          <a:bodyPr>
            <a:noAutofit/>
          </a:bodyPr>
          <a:lstStyle/>
          <a:p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hoffai</a:t>
            </a:r>
            <a:r>
              <a:rPr lang="en-GB" sz="2000" dirty="0"/>
              <a:t> </a:t>
            </a:r>
            <a:r>
              <a:rPr lang="en-GB" sz="2000" dirty="0" err="1"/>
              <a:t>athrawon</a:t>
            </a:r>
            <a:r>
              <a:rPr lang="en-GB" sz="2000" dirty="0"/>
              <a:t> bod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erbyn</a:t>
            </a:r>
            <a:r>
              <a:rPr lang="en-GB" sz="2000" dirty="0"/>
              <a:t> </a:t>
            </a:r>
            <a:r>
              <a:rPr lang="en-GB" sz="2000" dirty="0" err="1"/>
              <a:t>diwedd</a:t>
            </a:r>
            <a:r>
              <a:rPr lang="en-GB" sz="2000" dirty="0"/>
              <a:t> </a:t>
            </a:r>
            <a:r>
              <a:rPr lang="en-GB" sz="2000" dirty="0" err="1"/>
              <a:t>sesiwn</a:t>
            </a:r>
            <a:endParaRPr lang="en-GB" sz="2000" dirty="0"/>
          </a:p>
          <a:p>
            <a:r>
              <a:rPr lang="en-GB" sz="2000" dirty="0" err="1"/>
              <a:t>Gwybodaeth</a:t>
            </a:r>
            <a:r>
              <a:rPr lang="en-GB" sz="2000" dirty="0"/>
              <a:t> a </a:t>
            </a:r>
            <a:r>
              <a:rPr lang="en-GB" sz="2000" dirty="0" err="1"/>
              <a:t>dealltwriaeth</a:t>
            </a:r>
            <a:r>
              <a:rPr lang="en-GB" sz="2000" dirty="0"/>
              <a:t>, </a:t>
            </a:r>
            <a:r>
              <a:rPr lang="en-GB" sz="2000" dirty="0" err="1"/>
              <a:t>cysyniadau</a:t>
            </a:r>
            <a:r>
              <a:rPr lang="en-GB" sz="2000" dirty="0"/>
              <a:t>, </a:t>
            </a:r>
            <a:r>
              <a:rPr lang="en-GB" sz="2000" dirty="0" err="1"/>
              <a:t>sgiliau</a:t>
            </a:r>
            <a:r>
              <a:rPr lang="en-GB" sz="2000" dirty="0"/>
              <a:t>, </a:t>
            </a:r>
            <a:r>
              <a:rPr lang="en-GB" sz="2000" dirty="0" err="1"/>
              <a:t>gwerthoedd</a:t>
            </a:r>
            <a:r>
              <a:rPr lang="en-GB" sz="2000" dirty="0"/>
              <a:t> ac </a:t>
            </a:r>
            <a:r>
              <a:rPr lang="en-GB" sz="2000" dirty="0" err="1"/>
              <a:t>agweddau</a:t>
            </a:r>
            <a:endParaRPr lang="en-GB" sz="2000" dirty="0"/>
          </a:p>
          <a:p>
            <a:r>
              <a:rPr lang="en-GB" sz="2000" dirty="0" err="1"/>
              <a:t>Targedau</a:t>
            </a:r>
            <a:r>
              <a:rPr lang="en-GB" sz="2000" dirty="0"/>
              <a:t> 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CAMPUS -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Cyraeddadwy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amser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wedi'i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bennu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mesuradwy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penodol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uchelgeisiol</a:t>
            </a:r>
            <a:r>
              <a:rPr lang="en-US" altLang="en-US" sz="2000" dirty="0">
                <a:solidFill>
                  <a:srgbClr val="000000"/>
                </a:solidFill>
                <a:latin typeface="Arial Unicode MS"/>
              </a:rPr>
              <a:t> a </a:t>
            </a:r>
            <a:r>
              <a:rPr lang="en-US" altLang="en-US" sz="2000" dirty="0" err="1">
                <a:solidFill>
                  <a:srgbClr val="000000"/>
                </a:solidFill>
                <a:latin typeface="Arial Unicode MS"/>
              </a:rPr>
              <a:t>synhwyrol</a:t>
            </a:r>
            <a:endParaRPr lang="en-GB" sz="2000" dirty="0"/>
          </a:p>
          <a:p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cofnodi</a:t>
            </a:r>
            <a:r>
              <a:rPr lang="en-GB" sz="2000" dirty="0"/>
              <a:t> </a:t>
            </a:r>
            <a:r>
              <a:rPr lang="en-GB" sz="2000" dirty="0" err="1"/>
              <a:t>deilliannau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rhaid</a:t>
            </a:r>
            <a:r>
              <a:rPr lang="en-GB" sz="2000" dirty="0"/>
              <a:t> </a:t>
            </a:r>
            <a:r>
              <a:rPr lang="en-GB" sz="2000" dirty="0" err="1"/>
              <a:t>rhannu</a:t>
            </a:r>
            <a:r>
              <a:rPr lang="en-GB" sz="2000" dirty="0"/>
              <a:t> </a:t>
            </a:r>
            <a:r>
              <a:rPr lang="en-GB" sz="2000" dirty="0" err="1"/>
              <a:t>deilliannau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. </a:t>
            </a:r>
            <a:r>
              <a:rPr lang="en-GB" sz="2000" dirty="0" err="1"/>
              <a:t>Gellir</a:t>
            </a:r>
            <a:r>
              <a:rPr lang="en-GB" sz="2000" dirty="0"/>
              <a:t> </a:t>
            </a:r>
            <a:r>
              <a:rPr lang="en-GB" sz="2000" dirty="0" err="1"/>
              <a:t>annog</a:t>
            </a:r>
            <a:r>
              <a:rPr lang="en-GB" sz="2000" dirty="0"/>
              <a:t> y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ddyfalu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oeddynt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ddiwedd</a:t>
            </a:r>
            <a:r>
              <a:rPr lang="en-GB" sz="2000" dirty="0"/>
              <a:t> y </a:t>
            </a:r>
            <a:r>
              <a:rPr lang="en-GB" sz="2000" dirty="0" err="1"/>
              <a:t>sesiwn</a:t>
            </a:r>
            <a:r>
              <a:rPr lang="en-GB" sz="2000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28388" y="2160589"/>
            <a:ext cx="4939858" cy="4434175"/>
          </a:xfrm>
        </p:spPr>
        <p:txBody>
          <a:bodyPr>
            <a:noAutofit/>
          </a:bodyPr>
          <a:lstStyle/>
          <a:p>
            <a:r>
              <a:rPr lang="en-GB" sz="2000" dirty="0"/>
              <a:t>What teachers would like pupils to learn by the end of a session</a:t>
            </a:r>
          </a:p>
          <a:p>
            <a:r>
              <a:rPr lang="en-GB" sz="2000" dirty="0"/>
              <a:t>Knowledge and understanding, concepts, skills, values and attitudes.</a:t>
            </a:r>
          </a:p>
          <a:p>
            <a:r>
              <a:rPr lang="en-GB" sz="2000" dirty="0"/>
              <a:t>SMART – Specific, measurable, achievable, realistic, time-related</a:t>
            </a:r>
          </a:p>
          <a:p>
            <a:r>
              <a:rPr lang="en-GB" sz="2000" dirty="0"/>
              <a:t>Pupils can record learning objectives</a:t>
            </a:r>
          </a:p>
          <a:p>
            <a:r>
              <a:rPr lang="en-GB" sz="2000" dirty="0"/>
              <a:t>Teachers may choose not to share learning objectives but get the class to suggest what they were by the end of the lesson.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90052" y="-48054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04800" y="310262"/>
            <a:ext cx="184731" cy="44627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rrow&#10;&#10;Description automatically generated with medium confidence">
            <a:extLst>
              <a:ext uri="{FF2B5EF4-FFF2-40B4-BE49-F238E27FC236}">
                <a16:creationId xmlns:a16="http://schemas.microsoft.com/office/drawing/2014/main" id="{997EC4E5-F273-4076-B86B-32B30F76FF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87857" y="305841"/>
            <a:ext cx="1854748" cy="185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48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381" y="158865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Un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 theory behind lesson planning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3470" y="1651462"/>
            <a:ext cx="4605250" cy="5259185"/>
          </a:xfrm>
        </p:spPr>
        <p:txBody>
          <a:bodyPr>
            <a:normAutofit/>
          </a:bodyPr>
          <a:lstStyle/>
          <a:p>
            <a:r>
              <a:rPr lang="en-GB" sz="2400" b="1" dirty="0" err="1">
                <a:solidFill>
                  <a:srgbClr val="0070C0"/>
                </a:solidFill>
              </a:rPr>
              <a:t>Tacsonomeg</a:t>
            </a:r>
            <a:r>
              <a:rPr lang="en-GB" sz="2400" b="1" dirty="0">
                <a:solidFill>
                  <a:srgbClr val="0070C0"/>
                </a:solidFill>
              </a:rPr>
              <a:t> Bloom </a:t>
            </a:r>
            <a:r>
              <a:rPr lang="en-GB" sz="2400" dirty="0"/>
              <a:t>– </a:t>
            </a:r>
            <a:r>
              <a:rPr lang="en-GB" sz="2400" dirty="0" err="1"/>
              <a:t>sylfaen</a:t>
            </a:r>
            <a:r>
              <a:rPr lang="en-GB" sz="2400" dirty="0"/>
              <a:t> </a:t>
            </a:r>
            <a:r>
              <a:rPr lang="en-GB" sz="2400" dirty="0" err="1"/>
              <a:t>cynllunio</a:t>
            </a:r>
            <a:endParaRPr lang="en-GB" sz="2400" dirty="0"/>
          </a:p>
          <a:p>
            <a:r>
              <a:rPr lang="en-GB" sz="2400" b="1" dirty="0" err="1">
                <a:solidFill>
                  <a:srgbClr val="0070C0"/>
                </a:solidFill>
              </a:rPr>
              <a:t>Cofio</a:t>
            </a:r>
            <a:r>
              <a:rPr lang="en-GB" sz="2400" dirty="0"/>
              <a:t> – pa </a:t>
            </a:r>
            <a:r>
              <a:rPr lang="en-GB" sz="2400" dirty="0" err="1"/>
              <a:t>wybodaeth</a:t>
            </a:r>
            <a:r>
              <a:rPr lang="en-GB" sz="2400" dirty="0"/>
              <a:t> a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cynnwys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Deall</a:t>
            </a:r>
            <a:r>
              <a:rPr lang="en-GB" sz="2400" dirty="0"/>
              <a:t> –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wyf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bwriadu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ddeall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Cymhwyso</a:t>
            </a:r>
            <a:r>
              <a:rPr lang="en-GB" sz="2400" dirty="0"/>
              <a:t> – pa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? </a:t>
            </a:r>
            <a:r>
              <a:rPr lang="en-GB" sz="2400" dirty="0" err="1"/>
              <a:t>Cyd</a:t>
            </a:r>
            <a:r>
              <a:rPr lang="en-GB" sz="2400" dirty="0"/>
              <a:t> </a:t>
            </a:r>
            <a:r>
              <a:rPr lang="en-GB" sz="2400" dirty="0" err="1"/>
              <a:t>destun</a:t>
            </a:r>
            <a:r>
              <a:rPr lang="en-GB" sz="2400" dirty="0"/>
              <a:t> </a:t>
            </a:r>
            <a:r>
              <a:rPr lang="en-GB" sz="2400" dirty="0" err="1"/>
              <a:t>bywyd</a:t>
            </a:r>
            <a:r>
              <a:rPr lang="en-GB" sz="2400" dirty="0"/>
              <a:t> go </a:t>
            </a:r>
            <a:r>
              <a:rPr lang="en-GB" sz="2400" dirty="0" err="1"/>
              <a:t>iawn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1479665"/>
            <a:ext cx="4935179" cy="5270270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Bloom’s Taxonomy </a:t>
            </a:r>
            <a:r>
              <a:rPr lang="en-GB" sz="2400" dirty="0"/>
              <a:t>–used as a base for planning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Remembering</a:t>
            </a:r>
            <a:r>
              <a:rPr lang="en-GB" sz="2400" dirty="0"/>
              <a:t> – what knowledge and skills are to be covered?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Understanding</a:t>
            </a:r>
            <a:r>
              <a:rPr lang="en-GB" sz="2400" dirty="0"/>
              <a:t> – What do I intend the pupils to understand?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Applying</a:t>
            </a:r>
            <a:r>
              <a:rPr lang="en-GB" sz="2400" dirty="0"/>
              <a:t> – What opportunities to use their knowledge? Reference to real–life contexts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B8BB179E-D846-4553-AB0D-94634F7555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08480" y="442334"/>
            <a:ext cx="2417683" cy="207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917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4824" y="338051"/>
            <a:ext cx="4670521" cy="3880772"/>
          </a:xfrm>
        </p:spPr>
        <p:txBody>
          <a:bodyPr>
            <a:noAutofit/>
          </a:bodyPr>
          <a:lstStyle/>
          <a:p>
            <a:r>
              <a:rPr lang="en-GB" sz="2400" b="1" dirty="0" err="1">
                <a:solidFill>
                  <a:srgbClr val="0070C0"/>
                </a:solidFill>
              </a:rPr>
              <a:t>Dadansoddi</a:t>
            </a:r>
            <a:r>
              <a:rPr lang="en-GB" sz="2400" dirty="0"/>
              <a:t> –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meddwl</a:t>
            </a:r>
            <a:r>
              <a:rPr lang="en-GB" sz="2400" dirty="0"/>
              <a:t> am y </a:t>
            </a:r>
            <a:r>
              <a:rPr lang="en-GB" sz="2400" dirty="0" err="1"/>
              <a:t>cynnwys</a:t>
            </a:r>
            <a:r>
              <a:rPr lang="en-GB" sz="2400" dirty="0"/>
              <a:t>?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crynhoi’r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maent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Gwerthuso</a:t>
            </a:r>
            <a:r>
              <a:rPr lang="en-GB" sz="2400" dirty="0"/>
              <a:t> –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wirio</a:t>
            </a:r>
            <a:r>
              <a:rPr lang="en-GB" sz="2400" dirty="0"/>
              <a:t> </a:t>
            </a:r>
            <a:r>
              <a:rPr lang="en-GB" sz="2400" dirty="0" err="1"/>
              <a:t>cynnydd</a:t>
            </a:r>
            <a:r>
              <a:rPr lang="en-GB" sz="2400" dirty="0"/>
              <a:t> y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y </a:t>
            </a:r>
            <a:r>
              <a:rPr lang="en-GB" sz="2400" dirty="0" err="1"/>
              <a:t>deilliannau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? Sut </a:t>
            </a:r>
            <a:r>
              <a:rPr lang="en-GB" sz="2400" dirty="0" err="1"/>
              <a:t>alla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annog</a:t>
            </a:r>
            <a:r>
              <a:rPr lang="en-GB" sz="2400" dirty="0"/>
              <a:t> y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werthuso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hunain</a:t>
            </a:r>
            <a:r>
              <a:rPr lang="en-GB" sz="2400" dirty="0"/>
              <a:t> a </a:t>
            </a:r>
            <a:r>
              <a:rPr lang="en-GB" sz="2400" dirty="0" err="1"/>
              <a:t>gweld</a:t>
            </a:r>
            <a:r>
              <a:rPr lang="en-GB" sz="2400" dirty="0"/>
              <a:t> </a:t>
            </a:r>
            <a:r>
              <a:rPr lang="en-GB" sz="2400" dirty="0" err="1"/>
              <a:t>gwerth</a:t>
            </a:r>
            <a:r>
              <a:rPr lang="en-GB" sz="2400" dirty="0"/>
              <a:t> y </a:t>
            </a:r>
            <a:r>
              <a:rPr lang="en-GB" sz="2400" dirty="0" err="1"/>
              <a:t>wers</a:t>
            </a:r>
            <a:r>
              <a:rPr lang="en-GB" sz="2400" dirty="0"/>
              <a:t>?</a:t>
            </a:r>
          </a:p>
          <a:p>
            <a:r>
              <a:rPr lang="en-GB" sz="2400" b="1" dirty="0" err="1">
                <a:solidFill>
                  <a:srgbClr val="0070C0"/>
                </a:solidFill>
              </a:rPr>
              <a:t>Creu</a:t>
            </a:r>
            <a:r>
              <a:rPr lang="en-GB" sz="2400" dirty="0"/>
              <a:t> – pa </a:t>
            </a:r>
            <a:r>
              <a:rPr lang="en-GB" sz="2400" dirty="0" err="1"/>
              <a:t>gyfleoedd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, </a:t>
            </a:r>
            <a:r>
              <a:rPr lang="en-GB" sz="2400" dirty="0" err="1"/>
              <a:t>cynllunio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chyfuno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338051"/>
            <a:ext cx="5007223" cy="6168044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Analysing</a:t>
            </a:r>
            <a:r>
              <a:rPr lang="en-GB" sz="2400" dirty="0"/>
              <a:t> – How will the pupils think about the content? Can I create activities in which they summarize what they have learnt?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Evaluating</a:t>
            </a:r>
            <a:r>
              <a:rPr lang="en-GB" sz="2400" dirty="0"/>
              <a:t> – what will I do to check the progress of pupils against the learning objectives? How will I encourage pupils to evaluate themselves and see the value of the lesson?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Creating</a:t>
            </a:r>
            <a:r>
              <a:rPr lang="en-GB" sz="2400" dirty="0"/>
              <a:t> – what opportunities will pupils have to create, plan or combine ideas?</a:t>
            </a:r>
          </a:p>
          <a:p>
            <a:r>
              <a:rPr lang="en-GB" sz="2400" b="1" dirty="0"/>
              <a:t>Follow the link to ‘The Bloom Buster’</a:t>
            </a:r>
          </a:p>
          <a:p>
            <a:pPr marL="0" indent="0">
              <a:buNone/>
            </a:pPr>
            <a:r>
              <a:rPr lang="en-GB" sz="2400" dirty="0">
                <a:hlinkClick r:id="rId3"/>
              </a:rPr>
              <a:t>https://mikegershon.com/resources/</a:t>
            </a:r>
            <a:endParaRPr lang="en-GB" sz="2400" dirty="0"/>
          </a:p>
          <a:p>
            <a:pPr marL="0" indent="0">
              <a:buNone/>
            </a:pPr>
            <a:r>
              <a:rPr lang="en-GB" dirty="0"/>
              <a:t>(adapted from Anderson and </a:t>
            </a:r>
            <a:r>
              <a:rPr lang="en-GB" dirty="0" err="1"/>
              <a:t>Krathwohl</a:t>
            </a:r>
            <a:r>
              <a:rPr lang="en-GB" dirty="0"/>
              <a:t>, 2000 </a:t>
            </a:r>
            <a:r>
              <a:rPr lang="en-GB" i="1" dirty="0"/>
              <a:t>cited in </a:t>
            </a:r>
            <a:r>
              <a:rPr lang="en-GB" dirty="0" err="1"/>
              <a:t>Grigg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138886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and teaching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684" y="2241972"/>
            <a:ext cx="4240685" cy="44636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Anelwch</a:t>
            </a:r>
            <a:r>
              <a:rPr lang="en-GB" dirty="0"/>
              <a:t> at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amrediad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r>
              <a:rPr lang="en-GB" dirty="0" err="1"/>
              <a:t>Darllen</a:t>
            </a:r>
            <a:r>
              <a:rPr lang="en-GB" dirty="0"/>
              <a:t> ac </a:t>
            </a:r>
            <a:r>
              <a:rPr lang="en-GB" dirty="0" err="1"/>
              <a:t>ysgrifennu</a:t>
            </a:r>
            <a:endParaRPr lang="en-GB" dirty="0"/>
          </a:p>
          <a:p>
            <a:r>
              <a:rPr lang="en-GB" dirty="0" err="1"/>
              <a:t>Ymchwiliadau</a:t>
            </a:r>
            <a:endParaRPr lang="en-GB" dirty="0"/>
          </a:p>
          <a:p>
            <a:r>
              <a:rPr lang="en-GB" dirty="0" err="1"/>
              <a:t>Gêmau</a:t>
            </a:r>
            <a:endParaRPr lang="en-GB" dirty="0"/>
          </a:p>
          <a:p>
            <a:r>
              <a:rPr lang="en-GB" dirty="0" err="1"/>
              <a:t>Dadl</a:t>
            </a:r>
            <a:endParaRPr lang="en-GB" dirty="0"/>
          </a:p>
          <a:p>
            <a:r>
              <a:rPr lang="en-GB" dirty="0" err="1"/>
              <a:t>Gwrando</a:t>
            </a:r>
            <a:endParaRPr lang="en-GB" dirty="0"/>
          </a:p>
          <a:p>
            <a:r>
              <a:rPr lang="en-GB" dirty="0" err="1"/>
              <a:t>Trafodaeth</a:t>
            </a:r>
            <a:endParaRPr lang="en-GB" dirty="0"/>
          </a:p>
          <a:p>
            <a:r>
              <a:rPr lang="en-GB" dirty="0" err="1"/>
              <a:t>Dylunio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pethau</a:t>
            </a:r>
            <a:endParaRPr lang="en-GB" dirty="0"/>
          </a:p>
          <a:p>
            <a:r>
              <a:rPr lang="en-GB" dirty="0"/>
              <a:t>Drama</a:t>
            </a:r>
          </a:p>
          <a:p>
            <a:r>
              <a:rPr lang="en-GB" dirty="0" err="1"/>
              <a:t>Celf</a:t>
            </a:r>
            <a:r>
              <a:rPr lang="en-GB" dirty="0"/>
              <a:t> </a:t>
            </a:r>
          </a:p>
          <a:p>
            <a:r>
              <a:rPr lang="en-GB" dirty="0" err="1"/>
              <a:t>Cyfansoddi</a:t>
            </a:r>
            <a:r>
              <a:rPr lang="en-GB" dirty="0"/>
              <a:t> a </a:t>
            </a:r>
            <a:r>
              <a:rPr lang="en-GB" dirty="0" err="1"/>
              <a:t>pherfformio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9622" y="2056015"/>
            <a:ext cx="5046015" cy="43511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Aim to include a range of activities e.g.</a:t>
            </a:r>
          </a:p>
          <a:p>
            <a:r>
              <a:rPr lang="en-GB" dirty="0"/>
              <a:t>Reading and writing</a:t>
            </a:r>
          </a:p>
          <a:p>
            <a:r>
              <a:rPr lang="en-GB" dirty="0"/>
              <a:t>Investigations</a:t>
            </a:r>
          </a:p>
          <a:p>
            <a:r>
              <a:rPr lang="en-GB" dirty="0"/>
              <a:t>Games</a:t>
            </a:r>
          </a:p>
          <a:p>
            <a:r>
              <a:rPr lang="en-GB" dirty="0"/>
              <a:t>Debate</a:t>
            </a:r>
          </a:p>
          <a:p>
            <a:r>
              <a:rPr lang="en-GB" dirty="0"/>
              <a:t>Listening</a:t>
            </a:r>
          </a:p>
          <a:p>
            <a:r>
              <a:rPr lang="en-GB" dirty="0"/>
              <a:t>Discussing</a:t>
            </a:r>
          </a:p>
          <a:p>
            <a:r>
              <a:rPr lang="en-GB" dirty="0"/>
              <a:t>Designing and making things</a:t>
            </a:r>
          </a:p>
          <a:p>
            <a:r>
              <a:rPr lang="en-GB" dirty="0"/>
              <a:t>Drama</a:t>
            </a:r>
          </a:p>
          <a:p>
            <a:r>
              <a:rPr lang="en-GB" dirty="0"/>
              <a:t>Art work</a:t>
            </a:r>
          </a:p>
          <a:p>
            <a:r>
              <a:rPr lang="en-GB" dirty="0"/>
              <a:t>Composition and performance</a:t>
            </a:r>
          </a:p>
        </p:txBody>
      </p:sp>
      <p:pic>
        <p:nvPicPr>
          <p:cNvPr id="6" name="Picture 5" descr="A picture containing clipart&#10;&#10;Description automatically generated">
            <a:extLst>
              <a:ext uri="{FF2B5EF4-FFF2-40B4-BE49-F238E27FC236}">
                <a16:creationId xmlns:a16="http://schemas.microsoft.com/office/drawing/2014/main" id="{D99533D4-1DAD-4A94-AED5-38EA9CB63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39721" y="131965"/>
            <a:ext cx="2381250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81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723" y="29187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Learning and teaching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5142" y="1612670"/>
            <a:ext cx="4599709" cy="5037512"/>
          </a:xfrm>
        </p:spPr>
        <p:txBody>
          <a:bodyPr>
            <a:noAutofit/>
          </a:bodyPr>
          <a:lstStyle/>
          <a:p>
            <a:r>
              <a:rPr lang="en-GB" sz="2000" dirty="0"/>
              <a:t>Nod </a:t>
            </a:r>
            <a:r>
              <a:rPr lang="en-GB" sz="2000" dirty="0" err="1"/>
              <a:t>sylfaenol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– </a:t>
            </a: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dysgwyr</a:t>
            </a:r>
            <a:r>
              <a:rPr lang="en-GB" sz="2000" dirty="0"/>
              <a:t> </a:t>
            </a:r>
            <a:r>
              <a:rPr lang="en-GB" sz="2000" dirty="0" err="1"/>
              <a:t>annibynnol</a:t>
            </a:r>
            <a:endParaRPr lang="en-GB" sz="2000" dirty="0"/>
          </a:p>
          <a:p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gynllunio</a:t>
            </a:r>
            <a:r>
              <a:rPr lang="en-GB" sz="2000" dirty="0"/>
              <a:t> </a:t>
            </a:r>
            <a:r>
              <a:rPr lang="en-GB" sz="2000" dirty="0" err="1"/>
              <a:t>rhai</a:t>
            </a:r>
            <a:r>
              <a:rPr lang="en-GB" sz="2000" dirty="0"/>
              <a:t>  </a:t>
            </a:r>
            <a:r>
              <a:rPr lang="en-GB" sz="2000" dirty="0" err="1"/>
              <a:t>gweithgareddau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endParaRPr lang="en-GB" sz="2000" dirty="0"/>
          </a:p>
          <a:p>
            <a:r>
              <a:rPr lang="en-GB" sz="2000" dirty="0" err="1"/>
              <a:t>Rhoi</a:t>
            </a:r>
            <a:r>
              <a:rPr lang="en-GB" sz="2000" dirty="0"/>
              <a:t> ‘</a:t>
            </a:r>
            <a:r>
              <a:rPr lang="en-GB" sz="2000" dirty="0" err="1"/>
              <a:t>bwrdd</a:t>
            </a:r>
            <a:r>
              <a:rPr lang="en-GB" sz="2000" dirty="0"/>
              <a:t> </a:t>
            </a:r>
            <a:r>
              <a:rPr lang="en-GB" sz="2000" dirty="0" err="1"/>
              <a:t>cynllunio</a:t>
            </a:r>
            <a:r>
              <a:rPr lang="en-GB" sz="2000" dirty="0"/>
              <a:t>’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endParaRPr lang="en-GB" sz="2000" dirty="0"/>
          </a:p>
          <a:p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ystod</a:t>
            </a:r>
            <a:r>
              <a:rPr lang="en-GB" sz="2000" dirty="0"/>
              <a:t> o </a:t>
            </a:r>
            <a:r>
              <a:rPr lang="en-GB" sz="2000" dirty="0" err="1"/>
              <a:t>ddeunydd</a:t>
            </a:r>
            <a:r>
              <a:rPr lang="en-GB" sz="2000" dirty="0"/>
              <a:t> </a:t>
            </a:r>
            <a:r>
              <a:rPr lang="en-GB" sz="2000" dirty="0" err="1"/>
              <a:t>gweledol</a:t>
            </a:r>
            <a:endParaRPr lang="en-GB" sz="2000" dirty="0"/>
          </a:p>
          <a:p>
            <a:r>
              <a:rPr lang="en-GB" sz="2000" dirty="0" err="1"/>
              <a:t>Tiwtora</a:t>
            </a:r>
            <a:r>
              <a:rPr lang="en-GB" sz="2000" dirty="0"/>
              <a:t> </a:t>
            </a:r>
            <a:r>
              <a:rPr lang="en-GB" sz="2000" dirty="0" err="1"/>
              <a:t>cyfoed</a:t>
            </a:r>
            <a:endParaRPr lang="en-GB" sz="2000" dirty="0"/>
          </a:p>
          <a:p>
            <a:r>
              <a:rPr lang="en-GB" sz="2000" dirty="0" err="1"/>
              <a:t>Tasgau</a:t>
            </a:r>
            <a:r>
              <a:rPr lang="en-GB" sz="2000" dirty="0"/>
              <a:t> a </a:t>
            </a:r>
            <a:r>
              <a:rPr lang="en-GB" sz="2000" dirty="0" err="1"/>
              <a:t>chwestiynau</a:t>
            </a:r>
            <a:r>
              <a:rPr lang="en-GB" sz="2000" dirty="0"/>
              <a:t> </a:t>
            </a:r>
            <a:r>
              <a:rPr lang="en-GB" sz="2000" dirty="0" err="1"/>
              <a:t>agored</a:t>
            </a:r>
            <a:endParaRPr lang="en-GB" sz="2000" dirty="0"/>
          </a:p>
          <a:p>
            <a:r>
              <a:rPr lang="en-GB" sz="2000" dirty="0" err="1"/>
              <a:t>Gadael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r>
              <a:rPr lang="en-GB" sz="2000" dirty="0"/>
              <a:t> </a:t>
            </a:r>
            <a:r>
              <a:rPr lang="en-GB" sz="2000" dirty="0" err="1"/>
              <a:t>ddefnyddio</a:t>
            </a:r>
            <a:r>
              <a:rPr lang="en-GB" sz="2000" dirty="0"/>
              <a:t> a </a:t>
            </a:r>
            <a:r>
              <a:rPr lang="en-GB" sz="2000" dirty="0" err="1"/>
              <a:t>rheoli</a:t>
            </a:r>
            <a:r>
              <a:rPr lang="en-GB" sz="2000" dirty="0"/>
              <a:t> </a:t>
            </a:r>
            <a:r>
              <a:rPr lang="en-GB" sz="2000" dirty="0" err="1"/>
              <a:t>adnoddau</a:t>
            </a:r>
            <a:endParaRPr lang="en-GB" sz="2000" dirty="0"/>
          </a:p>
          <a:p>
            <a:r>
              <a:rPr lang="en-GB" sz="2000" dirty="0"/>
              <a:t>Hunan-</a:t>
            </a:r>
            <a:r>
              <a:rPr lang="en-GB" sz="2000" dirty="0" err="1"/>
              <a:t>asesu</a:t>
            </a:r>
            <a:r>
              <a:rPr lang="en-GB" sz="2000" dirty="0"/>
              <a:t> ac </a:t>
            </a:r>
            <a:r>
              <a:rPr lang="en-GB" sz="2000" dirty="0" err="1"/>
              <a:t>asesu</a:t>
            </a:r>
            <a:r>
              <a:rPr lang="en-GB" sz="2000" dirty="0"/>
              <a:t> </a:t>
            </a:r>
            <a:r>
              <a:rPr lang="en-GB" sz="2000" dirty="0" err="1"/>
              <a:t>cyfoed</a:t>
            </a:r>
            <a:endParaRPr lang="en-GB" sz="2000" dirty="0"/>
          </a:p>
          <a:p>
            <a:r>
              <a:rPr lang="en-GB" sz="2000" dirty="0" err="1"/>
              <a:t>Theori</a:t>
            </a:r>
            <a:r>
              <a:rPr lang="en-GB" sz="2000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51418" y="1612670"/>
            <a:ext cx="4802175" cy="4528446"/>
          </a:xfrm>
        </p:spPr>
        <p:txBody>
          <a:bodyPr>
            <a:noAutofit/>
          </a:bodyPr>
          <a:lstStyle/>
          <a:p>
            <a:r>
              <a:rPr lang="en-GB" sz="2000" dirty="0"/>
              <a:t>Fundamental aim of education – promote independent learning</a:t>
            </a:r>
          </a:p>
          <a:p>
            <a:r>
              <a:rPr lang="en-GB" sz="2000" dirty="0"/>
              <a:t>Allow children opportunities to plan some activities themselves</a:t>
            </a:r>
          </a:p>
          <a:p>
            <a:r>
              <a:rPr lang="en-GB" sz="2000" dirty="0"/>
              <a:t>Give children a ‘planning board’</a:t>
            </a:r>
          </a:p>
          <a:p>
            <a:r>
              <a:rPr lang="en-GB" sz="2000" dirty="0"/>
              <a:t>Use a variety of visual prompts </a:t>
            </a:r>
          </a:p>
          <a:p>
            <a:r>
              <a:rPr lang="en-GB" sz="2000" dirty="0"/>
              <a:t>Peer tutoring</a:t>
            </a:r>
          </a:p>
          <a:p>
            <a:r>
              <a:rPr lang="en-GB" sz="2000" dirty="0"/>
              <a:t>Open-ended tasks and questions</a:t>
            </a:r>
          </a:p>
          <a:p>
            <a:r>
              <a:rPr lang="en-GB" sz="2000" dirty="0"/>
              <a:t>Allow children to use and manage resources</a:t>
            </a:r>
          </a:p>
          <a:p>
            <a:r>
              <a:rPr lang="en-GB" sz="2000" dirty="0"/>
              <a:t>Peer and self- assessment</a:t>
            </a:r>
          </a:p>
          <a:p>
            <a:r>
              <a:rPr lang="en-GB" sz="2000" dirty="0"/>
              <a:t>Links to theory?</a:t>
            </a:r>
          </a:p>
        </p:txBody>
      </p:sp>
      <p:pic>
        <p:nvPicPr>
          <p:cNvPr id="6" name="Picture 5" descr="A group of children sitting around a table playing a board game&#10;&#10;Description automatically generated with medium confidence">
            <a:extLst>
              <a:ext uri="{FF2B5EF4-FFF2-40B4-BE49-F238E27FC236}">
                <a16:creationId xmlns:a16="http://schemas.microsoft.com/office/drawing/2014/main" id="{FEB3D754-FE68-4DBF-8290-FA3984EE24B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1814" y="224136"/>
            <a:ext cx="2281382" cy="132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8841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97654" y="1488613"/>
            <a:ext cx="8596668" cy="3880773"/>
          </a:xfrm>
        </p:spPr>
        <p:txBody>
          <a:bodyPr/>
          <a:lstStyle/>
          <a:p>
            <a:r>
              <a:rPr lang="en-GB" sz="4800" dirty="0"/>
              <a:t>‘If a child does not learn the way you teach, then teach him the way he learns’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Chasty</a:t>
            </a:r>
            <a:r>
              <a:rPr lang="en-GB" dirty="0"/>
              <a:t>, 1997 </a:t>
            </a:r>
            <a:r>
              <a:rPr lang="en-GB" i="1" dirty="0"/>
              <a:t>cited in </a:t>
            </a:r>
            <a:r>
              <a:rPr lang="en-GB" dirty="0" err="1"/>
              <a:t>Grigg</a:t>
            </a:r>
            <a:r>
              <a:rPr lang="en-GB" dirty="0"/>
              <a:t>, 2015)</a:t>
            </a:r>
          </a:p>
        </p:txBody>
      </p:sp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31A37632-C814-4F0B-8C34-C1F0A361B54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42130" y="3926048"/>
            <a:ext cx="2172938" cy="293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048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94510" y="2225040"/>
            <a:ext cx="8883534" cy="23331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i="1" dirty="0" err="1"/>
              <a:t>Prif</a:t>
            </a:r>
            <a:r>
              <a:rPr lang="en-GB" b="1" i="1" dirty="0"/>
              <a:t> </a:t>
            </a:r>
            <a:r>
              <a:rPr lang="en-GB" b="1" i="1" dirty="0" err="1"/>
              <a:t>gorff</a:t>
            </a:r>
            <a:r>
              <a:rPr lang="en-GB" b="1" i="1" dirty="0"/>
              <a:t> y </a:t>
            </a:r>
            <a:r>
              <a:rPr lang="en-GB" b="1" i="1" dirty="0" err="1"/>
              <a:t>wers</a:t>
            </a:r>
            <a:endParaRPr lang="en-GB" b="1" i="1" dirty="0"/>
          </a:p>
          <a:p>
            <a:pPr algn="ctr"/>
            <a:r>
              <a:rPr lang="en-GB" dirty="0"/>
              <a:t>Main body of lesson</a:t>
            </a:r>
          </a:p>
        </p:txBody>
      </p:sp>
      <p:cxnSp>
        <p:nvCxnSpPr>
          <p:cNvPr id="4" name="Straight Connector 3"/>
          <p:cNvCxnSpPr/>
          <p:nvPr/>
        </p:nvCxnSpPr>
        <p:spPr>
          <a:xfrm>
            <a:off x="2787535" y="2238895"/>
            <a:ext cx="11083" cy="23497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8387542" y="2225040"/>
            <a:ext cx="33250" cy="238852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174864" y="3075709"/>
            <a:ext cx="16015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err="1"/>
              <a:t>Dechrau’r</a:t>
            </a:r>
            <a:r>
              <a:rPr lang="en-GB" b="1" i="1" dirty="0"/>
              <a:t> </a:t>
            </a:r>
            <a:r>
              <a:rPr lang="en-GB" b="1" i="1" dirty="0" err="1"/>
              <a:t>wers</a:t>
            </a:r>
            <a:endParaRPr lang="en-GB" b="1" i="1" dirty="0"/>
          </a:p>
          <a:p>
            <a:r>
              <a:rPr lang="en-GB" dirty="0"/>
              <a:t>Start of lesson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736676" y="3075709"/>
            <a:ext cx="1241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Diwedd</a:t>
            </a:r>
            <a:r>
              <a:rPr lang="en-GB" b="1" dirty="0"/>
              <a:t> y </a:t>
            </a:r>
            <a:r>
              <a:rPr lang="en-GB" b="1" dirty="0" err="1"/>
              <a:t>wers</a:t>
            </a:r>
            <a:endParaRPr lang="en-GB" b="1" dirty="0"/>
          </a:p>
          <a:p>
            <a:r>
              <a:rPr lang="en-GB" dirty="0"/>
              <a:t>End of lesson/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1091737" y="1982287"/>
            <a:ext cx="8789324" cy="16626"/>
          </a:xfrm>
          <a:prstGeom prst="straightConnector1">
            <a:avLst/>
          </a:prstGeom>
          <a:ln w="69850">
            <a:solidFill>
              <a:schemeClr val="accent2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392815" y="1473519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err="1"/>
              <a:t>Amser</a:t>
            </a:r>
            <a:r>
              <a:rPr lang="en-GB" dirty="0"/>
              <a:t> / Time</a:t>
            </a:r>
          </a:p>
          <a:p>
            <a:r>
              <a:rPr lang="en-GB" dirty="0"/>
              <a:t>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97595" y="5192381"/>
            <a:ext cx="6079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(Fautley &amp; Savage, 2013)</a:t>
            </a:r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645953" y="176777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Amlinelliad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a </a:t>
            </a:r>
            <a:r>
              <a:rPr lang="en-GB" dirty="0" err="1"/>
              <a:t>theori</a:t>
            </a:r>
            <a:br>
              <a:rPr lang="en-GB" dirty="0"/>
            </a:br>
            <a:r>
              <a:rPr lang="en-GB" dirty="0"/>
              <a:t>Simple lesson outline and theory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393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F4206-93D9-510E-31E6-0DBE3ECDE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Cwricwlwm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Gymru</a:t>
            </a:r>
            <a:r>
              <a:rPr lang="en-GB" sz="4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2022                                                                   </a:t>
            </a:r>
            <a:r>
              <a:rPr lang="en-GB" sz="4800" dirty="0"/>
              <a:t>Curriculum for Wales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BBF74-878D-CB1A-B8A1-BD8E8F299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dirty="0" err="1"/>
              <a:t>Edrychwch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dudalen</a:t>
            </a:r>
            <a:r>
              <a:rPr lang="en-GB" sz="2800" dirty="0"/>
              <a:t> y </a:t>
            </a:r>
            <a:r>
              <a:rPr lang="en-GB" sz="2800" dirty="0" err="1"/>
              <a:t>modiwl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Moodle/Teams:</a:t>
            </a:r>
          </a:p>
          <a:p>
            <a:r>
              <a:rPr lang="en-GB" sz="2800" dirty="0" err="1"/>
              <a:t>Cynllum</a:t>
            </a:r>
            <a:r>
              <a:rPr lang="en-GB" sz="2800" dirty="0"/>
              <a:t> </a:t>
            </a:r>
            <a:r>
              <a:rPr lang="en-GB" sz="2800" dirty="0" err="1"/>
              <a:t>Gwers</a:t>
            </a:r>
            <a:r>
              <a:rPr lang="en-GB" sz="2800" dirty="0"/>
              <a:t> </a:t>
            </a:r>
            <a:r>
              <a:rPr lang="en-GB" sz="2800" dirty="0" err="1"/>
              <a:t>Gwag</a:t>
            </a:r>
            <a:r>
              <a:rPr lang="en-GB" sz="2800" dirty="0"/>
              <a:t> (</a:t>
            </a:r>
            <a:r>
              <a:rPr lang="en-GB" sz="2800" dirty="0" err="1"/>
              <a:t>CiG</a:t>
            </a:r>
            <a:r>
              <a:rPr lang="en-GB" sz="2800" dirty="0"/>
              <a:t>, 2022)</a:t>
            </a:r>
          </a:p>
          <a:p>
            <a:endParaRPr lang="en-GB" sz="2800" dirty="0"/>
          </a:p>
          <a:p>
            <a:r>
              <a:rPr lang="en-GB" sz="2800" dirty="0"/>
              <a:t>Look at the module page on Moodle/Teams:</a:t>
            </a:r>
          </a:p>
          <a:p>
            <a:r>
              <a:rPr lang="en-GB" sz="2800" dirty="0"/>
              <a:t>Blank lesson plan (</a:t>
            </a:r>
            <a:r>
              <a:rPr lang="en-GB" sz="2800" dirty="0" err="1"/>
              <a:t>CfW</a:t>
            </a:r>
            <a:r>
              <a:rPr lang="en-GB" sz="28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578889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Gershon</a:t>
            </a:r>
            <a:r>
              <a:rPr lang="en-GB" dirty="0"/>
              <a:t>, M. (2019) Free resources for teachers. Available online: </a:t>
            </a:r>
            <a:r>
              <a:rPr lang="en-GB" dirty="0">
                <a:hlinkClick r:id="rId3"/>
              </a:rPr>
              <a:t>https://mikegershon.com/resources/</a:t>
            </a:r>
            <a:r>
              <a:rPr lang="en-GB" dirty="0"/>
              <a:t> (accessed 4/7/19)</a:t>
            </a:r>
          </a:p>
          <a:p>
            <a:r>
              <a:rPr lang="en-GB" dirty="0" err="1"/>
              <a:t>Grigg</a:t>
            </a:r>
            <a:r>
              <a:rPr lang="en-GB" dirty="0"/>
              <a:t>, R. (2015) Becoming an outstanding primary school teacher. Routledge: London</a:t>
            </a:r>
          </a:p>
          <a:p>
            <a:r>
              <a:rPr lang="en-GB" dirty="0" err="1"/>
              <a:t>Jenkens</a:t>
            </a:r>
            <a:r>
              <a:rPr lang="en-GB" dirty="0"/>
              <a:t>, J.(2017) Engagement: Not Just Hands-On but Minds-On. </a:t>
            </a:r>
            <a:r>
              <a:rPr lang="en-GB" i="1" dirty="0"/>
              <a:t>Delta Kappa Gamma Bulletin, </a:t>
            </a:r>
            <a:r>
              <a:rPr lang="en-GB" b="1" dirty="0"/>
              <a:t>84</a:t>
            </a:r>
            <a:r>
              <a:rPr lang="en-GB" dirty="0"/>
              <a:t>(2), pp. 16-18,63. Available online: </a:t>
            </a:r>
            <a:r>
              <a:rPr lang="en-GB" dirty="0">
                <a:hlinkClick r:id="rId4"/>
              </a:rPr>
              <a:t>https://search-proquestcom.ezproxy.uwtsd.ac.uk/docview/2068975077?accountid=130472&amp;rfr_id=info%3Axri%2Fsid%3Aprimo</a:t>
            </a:r>
            <a:r>
              <a:rPr lang="en-GB" dirty="0"/>
              <a:t> (accessed 25/6/19)</a:t>
            </a:r>
          </a:p>
          <a:p>
            <a:r>
              <a:rPr lang="en-GB" dirty="0"/>
              <a:t>Pembroke Dock Community School (2022) </a:t>
            </a:r>
            <a:r>
              <a:rPr lang="en-GB" i="1" dirty="0"/>
              <a:t>Developing Our Curriculum. </a:t>
            </a:r>
            <a:r>
              <a:rPr lang="en-GB" dirty="0"/>
              <a:t>Available at </a:t>
            </a:r>
            <a:r>
              <a:rPr lang="en-GB" dirty="0">
                <a:hlinkClick r:id="rId5"/>
              </a:rPr>
              <a:t>https://sites.google.com/hwbcymru.net/pdcsprimary/the-pembroke-dock-curriculum?authuser=0</a:t>
            </a:r>
            <a:r>
              <a:rPr lang="en-GB" dirty="0"/>
              <a:t> (Google Slides) Accessed 19/11/2024</a:t>
            </a:r>
          </a:p>
          <a:p>
            <a:r>
              <a:rPr lang="en-GB" dirty="0" err="1"/>
              <a:t>Shelldrick</a:t>
            </a:r>
            <a:r>
              <a:rPr lang="en-GB" dirty="0"/>
              <a:t>, T. (2015) ITV News Report: Foundation Phase is improving standards - but not closing poverty gap. Available online: </a:t>
            </a:r>
            <a:r>
              <a:rPr lang="en-GB" dirty="0">
                <a:hlinkClick r:id="rId6"/>
              </a:rPr>
              <a:t>https://www.itv.com/news/wales/2015-05-14/report-foundation-phase-is-improving-standards-but-not-tackling-poverty-gap/</a:t>
            </a:r>
            <a:endParaRPr lang="en-GB" dirty="0"/>
          </a:p>
          <a:p>
            <a:r>
              <a:rPr lang="en-GB" dirty="0"/>
              <a:t>Welsh Government (2022) </a:t>
            </a:r>
            <a:r>
              <a:rPr lang="en-GB" i="1" dirty="0"/>
              <a:t>Curriculum for Wales. </a:t>
            </a:r>
            <a:r>
              <a:rPr lang="en-GB" dirty="0"/>
              <a:t>Available at </a:t>
            </a:r>
            <a:r>
              <a:rPr lang="en-GB" dirty="0">
                <a:hlinkClick r:id="rId7"/>
              </a:rPr>
              <a:t>https://hwb.gov.wales/curriculum-for-wales</a:t>
            </a:r>
            <a:r>
              <a:rPr lang="en-GB" dirty="0"/>
              <a:t> (Accessed 19/11/2024)</a:t>
            </a:r>
          </a:p>
          <a:p>
            <a:r>
              <a:rPr lang="en-GB" dirty="0"/>
              <a:t>Williams, S. (2016) Sharon Williams Educational. Available online: </a:t>
            </a:r>
            <a:r>
              <a:rPr lang="en-GB" dirty="0">
                <a:hlinkClick r:id="rId8"/>
              </a:rPr>
              <a:t>http://www.sharonwilliamseducational.co.uk/blog/lesson-planning-2-starters-and-plenaries-and-why-they-are-so-important-to-the-learning-process#</a:t>
            </a:r>
            <a:r>
              <a:rPr lang="en-GB" dirty="0"/>
              <a:t> (accessed 3/10/19)</a:t>
            </a:r>
          </a:p>
        </p:txBody>
      </p:sp>
    </p:spTree>
    <p:extLst>
      <p:ext uri="{BB962C8B-B14F-4D97-AF65-F5344CB8AC3E}">
        <p14:creationId xmlns:p14="http://schemas.microsoft.com/office/powerpoint/2010/main" val="75440531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D6B2E1200AF48BA448E754939966D" ma:contentTypeVersion="4" ma:contentTypeDescription="Create a new document." ma:contentTypeScope="" ma:versionID="bd553f5816e880c847bd62189d2b4110">
  <xsd:schema xmlns:xsd="http://www.w3.org/2001/XMLSchema" xmlns:xs="http://www.w3.org/2001/XMLSchema" xmlns:p="http://schemas.microsoft.com/office/2006/metadata/properties" xmlns:ns2="b32c28a0-a8b9-423e-b7e6-2e8a7477bef9" targetNamespace="http://schemas.microsoft.com/office/2006/metadata/properties" ma:root="true" ma:fieldsID="9233e294881767674248c4451ece8fb7" ns2:_="">
    <xsd:import namespace="b32c28a0-a8b9-423e-b7e6-2e8a7477be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2c28a0-a8b9-423e-b7e6-2e8a7477be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4431858-E682-43AD-8555-9CB577F7CB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2c28a0-a8b9-423e-b7e6-2e8a7477be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8B3A95E-4C8F-4689-8FCA-B4CF84CD77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282606-D9AC-4D50-9F45-C8328CAA9238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1290</Words>
  <Application>Microsoft Office PowerPoint</Application>
  <PresentationFormat>Widescreen</PresentationFormat>
  <Paragraphs>153</Paragraphs>
  <Slides>16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 Unicode MS</vt:lpstr>
      <vt:lpstr>Arial</vt:lpstr>
      <vt:lpstr>Calibri</vt:lpstr>
      <vt:lpstr>Symbol</vt:lpstr>
      <vt:lpstr>Times New Roman</vt:lpstr>
      <vt:lpstr>Trebuchet MS</vt:lpstr>
      <vt:lpstr>Wingdings 3</vt:lpstr>
      <vt:lpstr>Facet</vt:lpstr>
      <vt:lpstr> Astudiaethau Cwricwlwm ac Asesu Curriculum and Assessment Studies</vt:lpstr>
      <vt:lpstr>Deilliannau Dysgu Learning Outcomes </vt:lpstr>
      <vt:lpstr>Deilliannau Dysgu Learning Outcomes </vt:lpstr>
      <vt:lpstr>Deilliannau Dysgu Learning Outcomes </vt:lpstr>
      <vt:lpstr>Beth yw cynllunio a pham ei fod yn bwysig?  What is planning and why is it important? </vt:lpstr>
      <vt:lpstr>Beth sy’n dylanwadu ar gynllunio?  What influences planning</vt:lpstr>
      <vt:lpstr>Gwahanol fathau o gynllunio  Different types of planning </vt:lpstr>
      <vt:lpstr>Deilliannau dysgu  Learning objectives </vt:lpstr>
      <vt:lpstr>Un damcaniaeth wrth gynllunio gwersi  A theory behind lesson planning </vt:lpstr>
      <vt:lpstr>PowerPoint Presentation</vt:lpstr>
      <vt:lpstr>Dysgu ac addysgu  Learning and teaching </vt:lpstr>
      <vt:lpstr>Dysgu ac addysgu  Learning and teaching </vt:lpstr>
      <vt:lpstr>PowerPoint Presentation</vt:lpstr>
      <vt:lpstr>Amlinelliad gwers syml a theori Simple lesson outline and theory  </vt:lpstr>
      <vt:lpstr>                      Cwricwlwm i Gymru 2022                                                                   Curriculum for Wales 2022</vt:lpstr>
      <vt:lpstr>Rhestr gyfeirnodi 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planning</dc:title>
  <dc:creator>Alison Baggott</dc:creator>
  <cp:lastModifiedBy>Sue Ainsworth</cp:lastModifiedBy>
  <cp:revision>82</cp:revision>
  <dcterms:created xsi:type="dcterms:W3CDTF">2019-06-25T10:54:36Z</dcterms:created>
  <dcterms:modified xsi:type="dcterms:W3CDTF">2025-10-30T07:55:38Z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0x010100B1FD6B2E1200AF48BA448E754939966D</vt:lpwstr>
  </property>
</Properties>
</file>