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27"/>
  </p:notesMasterIdLst>
  <p:handoutMasterIdLst>
    <p:handoutMasterId r:id="rId28"/>
  </p:handoutMasterIdLst>
  <p:sldIdLst>
    <p:sldId id="306" r:id="rId5"/>
    <p:sldId id="308" r:id="rId6"/>
    <p:sldId id="313" r:id="rId7"/>
    <p:sldId id="327" r:id="rId8"/>
    <p:sldId id="314" r:id="rId9"/>
    <p:sldId id="315" r:id="rId10"/>
    <p:sldId id="309" r:id="rId11"/>
    <p:sldId id="312" r:id="rId12"/>
    <p:sldId id="321" r:id="rId13"/>
    <p:sldId id="316" r:id="rId14"/>
    <p:sldId id="330" r:id="rId15"/>
    <p:sldId id="328" r:id="rId16"/>
    <p:sldId id="317" r:id="rId17"/>
    <p:sldId id="318" r:id="rId18"/>
    <p:sldId id="319" r:id="rId19"/>
    <p:sldId id="332" r:id="rId20"/>
    <p:sldId id="320" r:id="rId21"/>
    <p:sldId id="331" r:id="rId22"/>
    <p:sldId id="311" r:id="rId23"/>
    <p:sldId id="326" r:id="rId24"/>
    <p:sldId id="322" r:id="rId25"/>
    <p:sldId id="325" r:id="rId2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4967" autoAdjust="0"/>
  </p:normalViewPr>
  <p:slideViewPr>
    <p:cSldViewPr snapToGrid="0">
      <p:cViewPr varScale="1">
        <p:scale>
          <a:sx n="65" d="100"/>
          <a:sy n="65" d="100"/>
        </p:scale>
        <p:origin x="936" y="66"/>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23/06/2023</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23/06/2023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299751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rtlCol="0" anchor="b"/>
          <a:lstStyle>
            <a:lvl1pPr algn="l">
              <a:defRPr sz="6000" b="1" i="0" cap="all"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rtlCol="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rtlCol="0" anchor="b"/>
          <a:lstStyle>
            <a:lvl1pPr algn="l">
              <a:defRPr sz="54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rtlCol="0">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rtl="0"/>
            <a:endParaRPr lang="en-GB" noProof="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US"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rtlCol="0" anchor="b">
            <a:normAutofit/>
          </a:bodyPr>
          <a:lstStyle>
            <a:lvl1pPr algn="ctr">
              <a:defRPr sz="60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rtlCol="0">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rtlCol="0"/>
          <a:lstStyle>
            <a:lvl1pPr>
              <a:defRPr sz="5400" b="1" cap="all" baseline="0">
                <a:solidFill>
                  <a:schemeClr val="bg1"/>
                </a:solidFill>
              </a:defRPr>
            </a:lvl1pPr>
          </a:lstStyle>
          <a:p>
            <a:pPr rtl="0"/>
            <a:r>
              <a:rPr lang="en-GB" noProof="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rtlCol="0"/>
          <a:lstStyle>
            <a:lvl1pPr>
              <a:defRPr>
                <a:solidFill>
                  <a:schemeClr val="bg1"/>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rtlCol="0"/>
          <a:lstStyle>
            <a:lvl1pPr>
              <a:defRPr>
                <a:solidFill>
                  <a:schemeClr val="bg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mental-health/assisted-suicide/#what-is-assisted-suicide" TargetMode="External"/><Relationship Id="rId7" Type="http://schemas.openxmlformats.org/officeDocument/2006/relationships/hyperlink" Target="https://www.government.nl/topics/euthanasia/is-euthanasia-allowed" TargetMode="External"/><Relationship Id="rId2" Type="http://schemas.openxmlformats.org/officeDocument/2006/relationships/hyperlink" Target="https://www.healthline.com/health/what-is-euthanasia" TargetMode="External"/><Relationship Id="rId1" Type="http://schemas.openxmlformats.org/officeDocument/2006/relationships/slideLayout" Target="../slideLayouts/slideLayout6.xml"/><Relationship Id="rId6" Type="http://schemas.openxmlformats.org/officeDocument/2006/relationships/hyperlink" Target="https://lordslibrary.parliament.uk/assisted-dying-bill-hl/" TargetMode="External"/><Relationship Id="rId5" Type="http://schemas.openxmlformats.org/officeDocument/2006/relationships/hyperlink" Target="https://www.parliament.uk/business/publications/research/key-issues-parliament-2015/social-change/debating-assisted-suicide/" TargetMode="External"/><Relationship Id="rId4" Type="http://schemas.openxmlformats.org/officeDocument/2006/relationships/hyperlink" Target="https://www.legislation.gov.uk/ukpga/Eliz2/9-10/6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carehome.co.uk/advice/do-i-need-to-pay-for-palliative-and-end-of-life-care" TargetMode="External"/><Relationship Id="rId7" Type="http://schemas.openxmlformats.org/officeDocument/2006/relationships/hyperlink" Target="https://theconversation.com/suicide-tourism-and-understanding-the-swiss-model-of-the-right-to-die-96698"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6.xml"/><Relationship Id="rId6" Type="http://schemas.openxmlformats.org/officeDocument/2006/relationships/hyperlink" Target="https://www.healthline.com/health/depression/assisted-suicide-for-depression#assisted-suicide-criteria" TargetMode="External"/><Relationship Id="rId5" Type="http://schemas.openxmlformats.org/officeDocument/2006/relationships/hyperlink" Target="https://www.who.int/news-room/fact-sheets/detail/palliative-care" TargetMode="External"/><Relationship Id="rId4" Type="http://schemas.openxmlformats.org/officeDocument/2006/relationships/hyperlink" Target="https://www.elder.org/palliative-care/the-5-stages-of-palliative-car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england.nhs.uk/about/equality/equality-hub/patient-equalities-programme/edc"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equalityhumanrights.com/en/equality-act-2010/what-equality-act" TargetMode="External"/><Relationship Id="rId2" Type="http://schemas.openxmlformats.org/officeDocument/2006/relationships/hyperlink" Target="https://www.bgs.org.uk/resources/palliative-care" TargetMode="External"/><Relationship Id="rId1" Type="http://schemas.openxmlformats.org/officeDocument/2006/relationships/slideLayout" Target="../slideLayouts/slideLayout6.xml"/><Relationship Id="rId6" Type="http://schemas.openxmlformats.org/officeDocument/2006/relationships/hyperlink" Target="https://www.scie.org.uk/key-social-care-legislation/safeguarding-adults#care-act" TargetMode="External"/><Relationship Id="rId5" Type="http://schemas.openxmlformats.org/officeDocument/2006/relationships/hyperlink" Target="https://www.legislation.gov.uk/ukpga/1998/42/contents" TargetMode="External"/><Relationship Id="rId4" Type="http://schemas.openxmlformats.org/officeDocument/2006/relationships/hyperlink" Target="https://www.cqc.org.uk/guidance-providers/regulations-enforcement/regulation-13-safeguarding-service-users-abuse-improper"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bmcpalliatcare.biomedcentral.com/articles/10.1186/s12904-021-00802-6" TargetMode="External"/><Relationship Id="rId2" Type="http://schemas.openxmlformats.org/officeDocument/2006/relationships/hyperlink" Target="https://www.ageing-better.org.uk/sites/default/files/2018-07/Ageing-Better-Transforming-Later-Lives" TargetMode="External"/><Relationship Id="rId1" Type="http://schemas.openxmlformats.org/officeDocument/2006/relationships/slideLayout" Target="../slideLayouts/slideLayout6.xml"/><Relationship Id="rId6" Type="http://schemas.openxmlformats.org/officeDocument/2006/relationships/hyperlink" Target="https://www.sciencedirect.com/science/article/pii/S2049080122001406" TargetMode="External"/><Relationship Id="rId5" Type="http://schemas.openxmlformats.org/officeDocument/2006/relationships/hyperlink" Target="https://www.spcr.nihr.ac.uk/news/why-are-patients-close-to-the-end-of-life-admitted-to-hospital-study-exposes-gap-between-patient-needs-and-nursing-care-availability-at-home" TargetMode="External"/><Relationship Id="rId4" Type="http://schemas.openxmlformats.org/officeDocument/2006/relationships/hyperlink" Target="https://www.ageuk.org.uk/information-advice/money-legal/legal-issues/advance-decis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ACEA22-1DDA-9459-628C-C2225AEFA78D}"/>
              </a:ext>
            </a:extLst>
          </p:cNvPr>
          <p:cNvPicPr>
            <a:picLocks noChangeAspect="1"/>
          </p:cNvPicPr>
          <p:nvPr/>
        </p:nvPicPr>
        <p:blipFill rotWithShape="1">
          <a:blip r:embed="rId3"/>
          <a:srcRect r="1" b="1"/>
          <a:stretch/>
        </p:blipFill>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a:noFill/>
        </p:spPr>
      </p:pic>
      <p:sp>
        <p:nvSpPr>
          <p:cNvPr id="2" name="Title 1">
            <a:extLst>
              <a:ext uri="{FF2B5EF4-FFF2-40B4-BE49-F238E27FC236}">
                <a16:creationId xmlns:a16="http://schemas.microsoft.com/office/drawing/2014/main" id="{C3A9968B-2619-4F71-AB00-4C493E120805}"/>
              </a:ext>
            </a:extLst>
          </p:cNvPr>
          <p:cNvSpPr>
            <a:spLocks noGrp="1"/>
          </p:cNvSpPr>
          <p:nvPr>
            <p:ph type="title"/>
          </p:nvPr>
        </p:nvSpPr>
        <p:spPr>
          <a:xfrm>
            <a:off x="5202936" y="585216"/>
            <a:ext cx="5833872" cy="2276856"/>
          </a:xfrm>
        </p:spPr>
        <p:txBody>
          <a:bodyPr rtlCol="0" anchor="b">
            <a:normAutofit/>
          </a:bodyPr>
          <a:lstStyle/>
          <a:p>
            <a:pPr rtl="0"/>
            <a:r>
              <a:rPr lang="en-GB" sz="2900" b="1">
                <a:effectLst/>
              </a:rPr>
              <a:t>Living with Care: The Older Person </a:t>
            </a:r>
            <a:br>
              <a:rPr lang="en-GB" sz="2900" b="1">
                <a:effectLst/>
              </a:rPr>
            </a:br>
            <a:r>
              <a:rPr lang="en-GB" sz="2900" b="1">
                <a:effectLst/>
              </a:rPr>
              <a:t>BMHP6009_BIRM </a:t>
            </a:r>
            <a:br>
              <a:rPr lang="en-GB" sz="2900" b="1">
                <a:effectLst/>
              </a:rPr>
            </a:br>
            <a:r>
              <a:rPr lang="en-GB" sz="2900" b="1">
                <a:effectLst/>
              </a:rPr>
              <a:t>Debate Presentation </a:t>
            </a:r>
            <a:br>
              <a:rPr lang="en-GB" sz="2900" b="1">
                <a:effectLst/>
              </a:rPr>
            </a:br>
            <a:endParaRPr lang="en-GB" sz="2900"/>
          </a:p>
        </p:txBody>
      </p:sp>
      <p:sp>
        <p:nvSpPr>
          <p:cNvPr id="9" name="Date Placeholder 3">
            <a:extLst>
              <a:ext uri="{FF2B5EF4-FFF2-40B4-BE49-F238E27FC236}">
                <a16:creationId xmlns:a16="http://schemas.microsoft.com/office/drawing/2014/main" id="{11109883-24AD-4A78-1313-2502A7592DDF}"/>
              </a:ext>
            </a:extLst>
          </p:cNvPr>
          <p:cNvSpPr>
            <a:spLocks noGrp="1"/>
          </p:cNvSpPr>
          <p:nvPr>
            <p:ph type="dt" sz="half" idx="10"/>
          </p:nvPr>
        </p:nvSpPr>
        <p:spPr>
          <a:xfrm>
            <a:off x="658368" y="201168"/>
            <a:ext cx="2743200" cy="365125"/>
          </a:xfrm>
        </p:spPr>
        <p:txBody>
          <a:bodyPr/>
          <a:lstStyle/>
          <a:p>
            <a:pPr rtl="0">
              <a:spcAft>
                <a:spcPts val="600"/>
              </a:spcAft>
            </a:pPr>
            <a:r>
              <a:rPr lang="en-US" dirty="0"/>
              <a:t>21/6/2023</a:t>
            </a:r>
            <a:endParaRPr lang="en-GB" noProof="0" dirty="0"/>
          </a:p>
        </p:txBody>
      </p:sp>
      <p:sp>
        <p:nvSpPr>
          <p:cNvPr id="11" name="Footer Placeholder 4">
            <a:extLst>
              <a:ext uri="{FF2B5EF4-FFF2-40B4-BE49-F238E27FC236}">
                <a16:creationId xmlns:a16="http://schemas.microsoft.com/office/drawing/2014/main" id="{9C053DCF-8A87-6365-DEA2-AD6628E59066}"/>
              </a:ext>
            </a:extLst>
          </p:cNvPr>
          <p:cNvSpPr>
            <a:spLocks noGrp="1"/>
          </p:cNvSpPr>
          <p:nvPr>
            <p:ph type="ftr" sz="quarter" idx="11"/>
          </p:nvPr>
        </p:nvSpPr>
        <p:spPr>
          <a:xfrm rot="16200000">
            <a:off x="-548640" y="1938528"/>
            <a:ext cx="2788920" cy="365125"/>
          </a:xfrm>
        </p:spPr>
        <p:txBody>
          <a:bodyPr/>
          <a:lstStyle/>
          <a:p>
            <a:pPr rtl="0">
              <a:spcAft>
                <a:spcPts val="600"/>
              </a:spcAft>
            </a:pPr>
            <a:r>
              <a:rPr lang="en-US" noProof="0" dirty="0"/>
              <a:t>Living with care: the older person</a:t>
            </a:r>
            <a:endParaRPr lang="en-GB" noProof="0" dirty="0"/>
          </a:p>
        </p:txBody>
      </p:sp>
      <p:sp>
        <p:nvSpPr>
          <p:cNvPr id="13" name="Slide Number Placeholder 5">
            <a:extLst>
              <a:ext uri="{FF2B5EF4-FFF2-40B4-BE49-F238E27FC236}">
                <a16:creationId xmlns:a16="http://schemas.microsoft.com/office/drawing/2014/main" id="{2AEB9E07-5A9A-6A49-F1FF-AD23DB80239D}"/>
              </a:ext>
            </a:extLst>
          </p:cNvPr>
          <p:cNvSpPr>
            <a:spLocks noGrp="1"/>
          </p:cNvSpPr>
          <p:nvPr>
            <p:ph type="sldNum" sz="quarter" idx="12"/>
          </p:nvPr>
        </p:nvSpPr>
        <p:spPr>
          <a:xfrm>
            <a:off x="8610600" y="201168"/>
            <a:ext cx="2743200" cy="365125"/>
          </a:xfrm>
        </p:spPr>
        <p:txBody>
          <a:bodyPr/>
          <a:lstStyle/>
          <a:p>
            <a:pPr rtl="0">
              <a:spcAft>
                <a:spcPts val="600"/>
              </a:spcAft>
            </a:pPr>
            <a:fld id="{D8DA9DAA-006C-4F4B-980E-E3DF019B24E2}" type="slidenum">
              <a:rPr lang="en-GB" noProof="0" smtClean="0"/>
              <a:pPr rtl="0">
                <a:spcAft>
                  <a:spcPts val="600"/>
                </a:spcAft>
              </a:pPr>
              <a:t>1</a:t>
            </a:fld>
            <a:endParaRPr lang="en-GB" noProof="0"/>
          </a:p>
        </p:txBody>
      </p:sp>
      <p:sp>
        <p:nvSpPr>
          <p:cNvPr id="3" name="Subtitle 2">
            <a:extLst>
              <a:ext uri="{FF2B5EF4-FFF2-40B4-BE49-F238E27FC236}">
                <a16:creationId xmlns:a16="http://schemas.microsoft.com/office/drawing/2014/main" id="{A5F14073-9F68-4B7E-A576-26899D58C7A9}"/>
              </a:ext>
            </a:extLst>
          </p:cNvPr>
          <p:cNvSpPr>
            <a:spLocks noGrp="1"/>
          </p:cNvSpPr>
          <p:nvPr>
            <p:ph type="body" sz="quarter" idx="13"/>
          </p:nvPr>
        </p:nvSpPr>
        <p:spPr>
          <a:xfrm>
            <a:off x="5202936" y="3127248"/>
            <a:ext cx="5833872" cy="3118104"/>
          </a:xfrm>
        </p:spPr>
        <p:txBody>
          <a:bodyPr vert="horz" lIns="91440" tIns="45720" rIns="91440" bIns="45720" rtlCol="0" anchor="t">
            <a:normAutofit/>
          </a:bodyPr>
          <a:lstStyle/>
          <a:p>
            <a:pPr rtl="0"/>
            <a:r>
              <a:rPr lang="en-US" dirty="0"/>
              <a:t>B</a:t>
            </a:r>
            <a:r>
              <a:rPr lang="en-GB" dirty="0"/>
              <a:t>ushra Khan – 1818384</a:t>
            </a:r>
          </a:p>
          <a:p>
            <a:pPr rtl="0"/>
            <a:r>
              <a:rPr lang="en-GB" dirty="0"/>
              <a:t>Fozia </a:t>
            </a:r>
            <a:r>
              <a:rPr lang="en-GB" dirty="0" err="1"/>
              <a:t>Kiani</a:t>
            </a:r>
            <a:r>
              <a:rPr lang="en-GB" dirty="0"/>
              <a:t> - 2026354</a:t>
            </a:r>
          </a:p>
        </p:txBody>
      </p:sp>
    </p:spTree>
    <p:extLst>
      <p:ext uri="{BB962C8B-B14F-4D97-AF65-F5344CB8AC3E}">
        <p14:creationId xmlns:p14="http://schemas.microsoft.com/office/powerpoint/2010/main" val="1147698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p:txBody>
          <a:bodyPr rtlCol="0"/>
          <a:lstStyle/>
          <a:p>
            <a:pPr rtl="0"/>
            <a:r>
              <a:rPr lang="en-GB" sz="5400"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vert="horz" lIns="91440" tIns="45720" rIns="91440" bIns="45720" rtlCol="0" anchor="t">
            <a:normAutofit fontScale="85000" lnSpcReduction="20000"/>
          </a:bodyPr>
          <a:lstStyle/>
          <a:p>
            <a:r>
              <a:rPr lang="en-US" dirty="0">
                <a:latin typeface="Arial" panose="020B0604020202020204" pitchFamily="34" charset="0"/>
                <a:cs typeface="Arial" panose="020B0604020202020204" pitchFamily="34" charset="0"/>
              </a:rPr>
              <a:t>H</a:t>
            </a:r>
            <a:r>
              <a:rPr lang="en-GB" dirty="0">
                <a:latin typeface="Arial" panose="020B0604020202020204" pitchFamily="34" charset="0"/>
                <a:cs typeface="Arial" panose="020B0604020202020204" pitchFamily="34" charset="0"/>
              </a:rPr>
              <a:t>ello and good morning my name is Bushra Khan, and I am Fozia Kiani. T</a:t>
            </a:r>
            <a:r>
              <a:rPr lang="en-US" dirty="0">
                <a:latin typeface="Arial" panose="020B0604020202020204" pitchFamily="34" charset="0"/>
                <a:cs typeface="Arial" panose="020B0604020202020204" pitchFamily="34" charset="0"/>
              </a:rPr>
              <a:t>he subject of today's discussion will be on the practice of euthanasia in the UK, with an emphasis on older people. We'll define euthanasia and assisted suicide and examine how society has changed through time and evaluate the reasons for and against this practice. We will discuss the differences between UK and foreign legislation governing euthanasia and assisted suicide, end-of-life and palliative care, as well as how and where this is provided, and the gap between demand and supply for end-of-life care. Age-related laws, policies and legislations that apply to elderly people who are nearing the end of their lives and making end-of-life preparations (such as living wills and DNRs)</a:t>
            </a:r>
            <a:endParaRPr lang="en-GB" dirty="0">
              <a:latin typeface="Arial" panose="020B0604020202020204" pitchFamily="34" charset="0"/>
              <a:cs typeface="Arial" panose="020B0604020202020204" pitchFamily="34" charset="0"/>
            </a:endParaRPr>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3"/>
          <a:srcRect l="71" r="71"/>
          <a:stretch/>
        </p:blipFill>
        <p:spPr/>
      </p:pic>
      <p:sp>
        <p:nvSpPr>
          <p:cNvPr id="9" name="Date Placeholder 8">
            <a:extLst>
              <a:ext uri="{FF2B5EF4-FFF2-40B4-BE49-F238E27FC236}">
                <a16:creationId xmlns:a16="http://schemas.microsoft.com/office/drawing/2014/main" id="{D45C472E-4078-40A0-83A2-652E8356EDCB}"/>
              </a:ext>
            </a:extLst>
          </p:cNvPr>
          <p:cNvSpPr>
            <a:spLocks noGrp="1"/>
          </p:cNvSpPr>
          <p:nvPr>
            <p:ph type="dt" sz="half" idx="10"/>
          </p:nvPr>
        </p:nvSpPr>
        <p:spPr/>
        <p:txBody>
          <a:bodyPr rtlCol="0"/>
          <a:lstStyle/>
          <a:p>
            <a:pPr rtl="0"/>
            <a:r>
              <a:rPr lang="en-US" dirty="0"/>
              <a:t>21/6/2023</a:t>
            </a:r>
            <a:endParaRPr lang="en-GB" dirty="0"/>
          </a:p>
        </p:txBody>
      </p:sp>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p:txBody>
          <a:bodyPr rtlCol="0"/>
          <a:lstStyle/>
          <a:p>
            <a:pPr rtl="0"/>
            <a:r>
              <a:rPr lang="en-US" dirty="0"/>
              <a:t>Living with care: the older person</a:t>
            </a:r>
            <a:endParaRPr lang="en-GB" dirty="0"/>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rtl="0"/>
              <a:t>2</a:t>
            </a:fld>
            <a:endParaRPr lang="en-GB"/>
          </a:p>
        </p:txBody>
      </p:sp>
    </p:spTree>
    <p:extLst>
      <p:ext uri="{BB962C8B-B14F-4D97-AF65-F5344CB8AC3E}">
        <p14:creationId xmlns:p14="http://schemas.microsoft.com/office/powerpoint/2010/main" val="3653349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6EEA-5A0A-93C1-EFDD-57DAF77A2649}"/>
              </a:ext>
            </a:extLst>
          </p:cNvPr>
          <p:cNvSpPr>
            <a:spLocks noGrp="1"/>
          </p:cNvSpPr>
          <p:nvPr>
            <p:ph type="title"/>
          </p:nvPr>
        </p:nvSpPr>
        <p:spPr>
          <a:xfrm>
            <a:off x="838200" y="365125"/>
            <a:ext cx="10515600" cy="1325563"/>
          </a:xfrm>
        </p:spPr>
        <p:txBody>
          <a:bodyPr anchor="ctr">
            <a:normAutofit/>
          </a:bodyPr>
          <a:lstStyle/>
          <a:p>
            <a:r>
              <a:rPr lang="en-GB">
                <a:effectLst/>
              </a:rPr>
              <a:t>What is end of life care</a:t>
            </a:r>
            <a:br>
              <a:rPr lang="en-GB">
                <a:effectLst/>
              </a:rPr>
            </a:br>
            <a:endParaRPr lang="en-GB"/>
          </a:p>
        </p:txBody>
      </p:sp>
      <p:sp>
        <p:nvSpPr>
          <p:cNvPr id="3" name="Subtitle 2">
            <a:extLst>
              <a:ext uri="{FF2B5EF4-FFF2-40B4-BE49-F238E27FC236}">
                <a16:creationId xmlns:a16="http://schemas.microsoft.com/office/drawing/2014/main" id="{D4A51363-5CF7-6ACE-DC0D-62A92FBF19A9}"/>
              </a:ext>
            </a:extLst>
          </p:cNvPr>
          <p:cNvSpPr>
            <a:spLocks noGrp="1"/>
          </p:cNvSpPr>
          <p:nvPr>
            <p:ph sz="half" idx="1"/>
          </p:nvPr>
        </p:nvSpPr>
        <p:spPr>
          <a:xfrm>
            <a:off x="1444752" y="1825625"/>
            <a:ext cx="4553712" cy="4351338"/>
          </a:xfrm>
        </p:spPr>
        <p:txBody>
          <a:bodyPr>
            <a:normAutofit/>
          </a:bodyPr>
          <a:lstStyle/>
          <a:p>
            <a:r>
              <a:rPr lang="en-US" sz="1500" dirty="0"/>
              <a:t>The British Geriatrics Society defines "end of life" as a person's terminal illness or advanced stage, focusing on comfort, dignity, and quality of life through medical, emotional, and spiritual support measures. </a:t>
            </a:r>
          </a:p>
          <a:p>
            <a:r>
              <a:rPr lang="en-US" sz="1500" dirty="0"/>
              <a:t>According to the NHS end-of-life care involves various health and social care experts, including social workers, physiotherapists, occupational therapists, hospital doctors, nurses, GPs, and counselors. Your GP is responsible for your care, whether at home or in a nursing home. Community nurses visit patients at home.</a:t>
            </a:r>
            <a:endParaRPr lang="en-GB" sz="1500" dirty="0"/>
          </a:p>
        </p:txBody>
      </p:sp>
      <p:pic>
        <p:nvPicPr>
          <p:cNvPr id="5" name="Content Placeholder 4" descr="Two people holding hands">
            <a:extLst>
              <a:ext uri="{FF2B5EF4-FFF2-40B4-BE49-F238E27FC236}">
                <a16:creationId xmlns:a16="http://schemas.microsoft.com/office/drawing/2014/main" id="{ED25F5DE-BF56-7E8C-5893-51198791CC3A}"/>
              </a:ext>
            </a:extLst>
          </p:cNvPr>
          <p:cNvPicPr>
            <a:picLocks noGrp="1" noChangeAspect="1"/>
          </p:cNvPicPr>
          <p:nvPr>
            <p:ph sz="half" idx="2"/>
          </p:nvPr>
        </p:nvPicPr>
        <p:blipFill>
          <a:blip r:embed="rId2"/>
          <a:stretch>
            <a:fillRect/>
          </a:stretch>
        </p:blipFill>
        <p:spPr>
          <a:xfrm>
            <a:off x="6784975" y="2489684"/>
            <a:ext cx="4552950" cy="3023219"/>
          </a:xfrm>
        </p:spPr>
      </p:pic>
      <p:sp>
        <p:nvSpPr>
          <p:cNvPr id="19" name="Slide Number Placeholder 3" hidden="1">
            <a:extLst>
              <a:ext uri="{FF2B5EF4-FFF2-40B4-BE49-F238E27FC236}">
                <a16:creationId xmlns:a16="http://schemas.microsoft.com/office/drawing/2014/main" id="{D20736F8-469E-16EA-9CB3-C5AE981C6E4E}"/>
              </a:ext>
            </a:extLst>
          </p:cNvPr>
          <p:cNvSpPr>
            <a:spLocks noGrp="1"/>
          </p:cNvSpPr>
          <p:nvPr>
            <p:ph type="sldNum" sz="quarter" idx="4294967295"/>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3</a:t>
            </a:fld>
            <a:endParaRPr lang="en-GB" noProof="0"/>
          </a:p>
        </p:txBody>
      </p:sp>
    </p:spTree>
    <p:extLst>
      <p:ext uri="{BB962C8B-B14F-4D97-AF65-F5344CB8AC3E}">
        <p14:creationId xmlns:p14="http://schemas.microsoft.com/office/powerpoint/2010/main" val="2680816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F667-8760-6528-326F-2E6CD0FDEDCA}"/>
              </a:ext>
            </a:extLst>
          </p:cNvPr>
          <p:cNvSpPr>
            <a:spLocks noGrp="1"/>
          </p:cNvSpPr>
          <p:nvPr>
            <p:ph type="title"/>
          </p:nvPr>
        </p:nvSpPr>
        <p:spPr>
          <a:xfrm>
            <a:off x="838200" y="365125"/>
            <a:ext cx="10515600" cy="1325563"/>
          </a:xfrm>
        </p:spPr>
        <p:txBody>
          <a:bodyPr anchor="ctr">
            <a:normAutofit/>
          </a:bodyPr>
          <a:lstStyle/>
          <a:p>
            <a:r>
              <a:rPr lang="en-US">
                <a:latin typeface="Arial" panose="020B0604020202020204" pitchFamily="34" charset="0"/>
                <a:cs typeface="Arial" panose="020B0604020202020204" pitchFamily="34" charset="0"/>
              </a:rPr>
              <a:t>Palliative care</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F182D86-9520-9A9F-0C0E-C5937816C738}"/>
              </a:ext>
            </a:extLst>
          </p:cNvPr>
          <p:cNvSpPr>
            <a:spLocks noGrp="1"/>
          </p:cNvSpPr>
          <p:nvPr>
            <p:ph idx="1"/>
          </p:nvPr>
        </p:nvSpPr>
        <p:spPr>
          <a:xfrm>
            <a:off x="838200" y="1825625"/>
            <a:ext cx="10515600" cy="4351338"/>
          </a:xfrm>
        </p:spPr>
        <p:txBody>
          <a:bodyPr>
            <a:normAutofit/>
          </a:bodyPr>
          <a:lstStyle/>
          <a:p>
            <a:r>
              <a:rPr lang="en-US" sz="2000" dirty="0">
                <a:latin typeface="Arial" panose="020B0604020202020204" pitchFamily="34" charset="0"/>
                <a:cs typeface="Arial" panose="020B0604020202020204" pitchFamily="34" charset="0"/>
              </a:rPr>
              <a:t>Palliative treatment is available for life-limiting illnesses or chronic ailments like cancer, renal, lung, or dementia. It doesn't always indicate a life-ending end; some people don't receive it due to not being aware of its necessity or initial stages. (Elder, 2022)</a:t>
            </a:r>
          </a:p>
          <a:p>
            <a:r>
              <a:rPr lang="en-US" sz="2000" dirty="0">
                <a:latin typeface="Arial" panose="020B0604020202020204" pitchFamily="34" charset="0"/>
                <a:cs typeface="Arial" panose="020B0604020202020204" pitchFamily="34" charset="0"/>
              </a:rPr>
              <a:t>According to carehome.co.uk palliative care focuses on reducing pain, improving quality of life, and meeting practical, emotional, spiritual, and physical needs. Hospices, care facilities, nursing homes, home care agencies, and hospitals all offer palliative care.</a:t>
            </a:r>
          </a:p>
          <a:p>
            <a:r>
              <a:rPr lang="en-US" sz="2000" dirty="0">
                <a:latin typeface="Arial" panose="020B0604020202020204" pitchFamily="34" charset="0"/>
                <a:cs typeface="Arial" panose="020B0604020202020204" pitchFamily="34" charset="0"/>
              </a:rPr>
              <a:t> According to WHO, there are approximately 56.8 million individuals who require palliative care annually, including 25.7 million people who are in their last year of life.</a:t>
            </a:r>
          </a:p>
          <a:p>
            <a:endParaRPr lang="en-GB" sz="2000" dirty="0"/>
          </a:p>
        </p:txBody>
      </p:sp>
      <p:sp>
        <p:nvSpPr>
          <p:cNvPr id="8" name="Slide Number Placeholder 3">
            <a:extLst>
              <a:ext uri="{FF2B5EF4-FFF2-40B4-BE49-F238E27FC236}">
                <a16:creationId xmlns:a16="http://schemas.microsoft.com/office/drawing/2014/main" id="{9574E6A6-AFE3-AF98-F069-F938FCF127A4}"/>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4</a:t>
            </a:fld>
            <a:endParaRPr lang="en-GB" noProof="0"/>
          </a:p>
        </p:txBody>
      </p:sp>
    </p:spTree>
    <p:extLst>
      <p:ext uri="{BB962C8B-B14F-4D97-AF65-F5344CB8AC3E}">
        <p14:creationId xmlns:p14="http://schemas.microsoft.com/office/powerpoint/2010/main" val="173262674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3DA0-2B38-5B13-E0BD-883B91267EF2}"/>
              </a:ext>
            </a:extLst>
          </p:cNvPr>
          <p:cNvSpPr>
            <a:spLocks noGrp="1"/>
          </p:cNvSpPr>
          <p:nvPr>
            <p:ph type="title"/>
          </p:nvPr>
        </p:nvSpPr>
        <p:spPr>
          <a:xfrm>
            <a:off x="838200" y="365125"/>
            <a:ext cx="10515600" cy="1325563"/>
          </a:xfrm>
        </p:spPr>
        <p:txBody>
          <a:bodyPr anchor="ctr">
            <a:normAutofit/>
          </a:bodyPr>
          <a:lstStyle/>
          <a:p>
            <a:r>
              <a:rPr lang="en-GB" sz="2600" dirty="0">
                <a:effectLst/>
                <a:latin typeface="Arial" panose="020B0604020202020204" pitchFamily="34" charset="0"/>
                <a:cs typeface="Arial" panose="020B0604020202020204" pitchFamily="34" charset="0"/>
              </a:rPr>
              <a:t>The gap between need and availability of end-of-life care. Is there sufficient end of life care for everyone?</a:t>
            </a:r>
            <a:br>
              <a:rPr lang="en-GB" sz="2600" dirty="0">
                <a:effectLst/>
              </a:rPr>
            </a:br>
            <a:endParaRPr lang="en-GB" sz="2600" dirty="0"/>
          </a:p>
        </p:txBody>
      </p:sp>
      <p:sp>
        <p:nvSpPr>
          <p:cNvPr id="3" name="Subtitle 2">
            <a:extLst>
              <a:ext uri="{FF2B5EF4-FFF2-40B4-BE49-F238E27FC236}">
                <a16:creationId xmlns:a16="http://schemas.microsoft.com/office/drawing/2014/main" id="{96EC8413-A099-C3A4-5F53-C41C04A45EB6}"/>
              </a:ext>
            </a:extLst>
          </p:cNvPr>
          <p:cNvSpPr>
            <a:spLocks noGrp="1"/>
          </p:cNvSpPr>
          <p:nvPr>
            <p:ph idx="1"/>
          </p:nvPr>
        </p:nvSpPr>
        <p:spPr>
          <a:xfrm>
            <a:off x="-930214" y="2041285"/>
            <a:ext cx="12399033" cy="4351338"/>
          </a:xfrm>
        </p:spPr>
        <p:txBody>
          <a:bodyPr vert="horz" lIns="91440" tIns="45720" rIns="91440" bIns="45720" rtlCol="0" anchor="t">
            <a:normAutofit/>
          </a:bodyPr>
          <a:lstStyle/>
          <a:p>
            <a:pPr marL="1828800" lvl="4" indent="0" algn="just">
              <a:buNone/>
            </a:pPr>
            <a:r>
              <a:rPr lang="en-GB" sz="2000" dirty="0">
                <a:latin typeface="Arial"/>
                <a:cs typeface="Arial"/>
              </a:rPr>
              <a:t>Many patients are admitted into hospital when nearing the end of their life, which is largely in part due to the hospital’s better ability to deliver end of life care, compared to dying at home, along with various other reasons.</a:t>
            </a:r>
            <a:endParaRPr lang="en-US" sz="2000" dirty="0">
              <a:latin typeface="Arial"/>
              <a:cs typeface="Arial"/>
            </a:endParaRPr>
          </a:p>
          <a:p>
            <a:pPr marL="1828800" lvl="4" indent="0" algn="just">
              <a:buNone/>
            </a:pPr>
            <a:r>
              <a:rPr lang="en-GB" sz="2000" dirty="0" err="1">
                <a:latin typeface="Arial"/>
                <a:cs typeface="Arial"/>
              </a:rPr>
              <a:t>Eg.</a:t>
            </a:r>
            <a:r>
              <a:rPr lang="en-GB" sz="2000" dirty="0">
                <a:latin typeface="Arial"/>
                <a:cs typeface="Arial"/>
              </a:rPr>
              <a:t> hospital admission can be a solution to insufficient availability of nursing provision ,or when family support no longer is enough. This can be especially challenging in cases where the patient is completely physically dependent on their nurse/carer, as it can become a strenuous activity due to the lifestyle changes the carer needs to make.(SOPR,2019)</a:t>
            </a:r>
          </a:p>
          <a:p>
            <a:endParaRPr lang="en-GB" sz="2400" dirty="0"/>
          </a:p>
        </p:txBody>
      </p:sp>
      <p:sp>
        <p:nvSpPr>
          <p:cNvPr id="8" name="Slide Number Placeholder 3">
            <a:extLst>
              <a:ext uri="{FF2B5EF4-FFF2-40B4-BE49-F238E27FC236}">
                <a16:creationId xmlns:a16="http://schemas.microsoft.com/office/drawing/2014/main" id="{6A2D77A4-5F58-A8A5-1AC8-96646192627A}"/>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5</a:t>
            </a:fld>
            <a:endParaRPr lang="en-GB" noProof="0"/>
          </a:p>
        </p:txBody>
      </p:sp>
    </p:spTree>
    <p:extLst>
      <p:ext uri="{BB962C8B-B14F-4D97-AF65-F5344CB8AC3E}">
        <p14:creationId xmlns:p14="http://schemas.microsoft.com/office/powerpoint/2010/main" val="91389384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2B7BF-B687-2EA4-D8B5-0A1E8C2FA79F}"/>
              </a:ext>
            </a:extLst>
          </p:cNvPr>
          <p:cNvSpPr>
            <a:spLocks noGrp="1"/>
          </p:cNvSpPr>
          <p:nvPr>
            <p:ph type="title"/>
          </p:nvPr>
        </p:nvSpPr>
        <p:spPr>
          <a:xfrm>
            <a:off x="838200" y="365125"/>
            <a:ext cx="10515600" cy="1325563"/>
          </a:xfrm>
        </p:spPr>
        <p:txBody>
          <a:bodyPr anchor="ctr">
            <a:normAutofit/>
          </a:bodyPr>
          <a:lstStyle/>
          <a:p>
            <a:r>
              <a:rPr lang="en-GB" sz="4200" dirty="0">
                <a:effectLst/>
                <a:latin typeface="Arial" panose="020B0604020202020204" pitchFamily="34" charset="0"/>
                <a:cs typeface="Arial" panose="020B0604020202020204" pitchFamily="34" charset="0"/>
              </a:rPr>
              <a:t>Planning for end of life (living wills, DNR’s etc).</a:t>
            </a:r>
            <a:endParaRPr lang="en-GB"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845B0C7-A5D2-3F85-BC22-1EF0F3A59062}"/>
              </a:ext>
            </a:extLst>
          </p:cNvPr>
          <p:cNvSpPr>
            <a:spLocks noGrp="1"/>
          </p:cNvSpPr>
          <p:nvPr>
            <p:ph idx="1"/>
          </p:nvPr>
        </p:nvSpPr>
        <p:spPr>
          <a:xfrm>
            <a:off x="708804" y="1825625"/>
            <a:ext cx="11478882" cy="4351338"/>
          </a:xfrm>
        </p:spPr>
        <p:txBody>
          <a:bodyPr vert="horz" lIns="91440" tIns="45720" rIns="91440" bIns="45720" rtlCol="0" anchor="t">
            <a:normAutofit lnSpcReduction="10000"/>
          </a:bodyPr>
          <a:lstStyle/>
          <a:p>
            <a:r>
              <a:rPr lang="en-GB" sz="2400" dirty="0">
                <a:latin typeface="Arial" panose="020B0604020202020204" pitchFamily="34" charset="0"/>
                <a:cs typeface="Arial" panose="020B0604020202020204" pitchFamily="34" charset="0"/>
              </a:rPr>
              <a:t>Access to high-quality palliative care is inadequate for most people living and dying with serious illness. Policies aimed at optimising delivery of palliative and end of life care are an important mechanism to improve quality of care for the dying. The extent to which palliative care is included in national health policies is unknown. Aimed to identify priorities and opportunities for palliative and end of life care in national health policies in the UK.</a:t>
            </a:r>
            <a:endParaRPr lang="en-US"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An advance decision would become relevant if there came a time when you were unable to make or communicate your own decisions.</a:t>
            </a:r>
          </a:p>
          <a:p>
            <a:r>
              <a:rPr lang="en-GB" sz="2400" dirty="0">
                <a:latin typeface="Arial" panose="020B0604020202020204" pitchFamily="34" charset="0"/>
                <a:cs typeface="Arial" panose="020B0604020202020204" pitchFamily="34" charset="0"/>
              </a:rPr>
              <a:t>It allows you to refuse treatment, even if this might lead to your death. An advance decision is legally binding which means that those caring for you must follow your instructions.</a:t>
            </a:r>
          </a:p>
          <a:p>
            <a:r>
              <a:rPr lang="en-GB" sz="2400" dirty="0">
                <a:latin typeface="Arial" panose="020B0604020202020204" pitchFamily="34" charset="0"/>
                <a:cs typeface="Arial" panose="020B0604020202020204" pitchFamily="34" charset="0"/>
              </a:rPr>
              <a:t> However, it will only be used if you lose the capacity to make or communicate decisions about your treatment. (Age UK, 2023).</a:t>
            </a:r>
          </a:p>
          <a:p>
            <a:endParaRPr lang="en-GB" sz="2200" dirty="0"/>
          </a:p>
        </p:txBody>
      </p:sp>
      <p:sp>
        <p:nvSpPr>
          <p:cNvPr id="8" name="Slide Number Placeholder 3">
            <a:extLst>
              <a:ext uri="{FF2B5EF4-FFF2-40B4-BE49-F238E27FC236}">
                <a16:creationId xmlns:a16="http://schemas.microsoft.com/office/drawing/2014/main" id="{F5B1841B-9B22-F701-7613-87259C250C6B}"/>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6</a:t>
            </a:fld>
            <a:endParaRPr lang="en-GB" noProof="0"/>
          </a:p>
        </p:txBody>
      </p:sp>
    </p:spTree>
    <p:extLst>
      <p:ext uri="{BB962C8B-B14F-4D97-AF65-F5344CB8AC3E}">
        <p14:creationId xmlns:p14="http://schemas.microsoft.com/office/powerpoint/2010/main" val="2605662389"/>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title"/>
          </p:nvPr>
        </p:nvSpPr>
        <p:spPr>
          <a:xfrm>
            <a:off x="838200" y="365125"/>
            <a:ext cx="10515600" cy="1325563"/>
          </a:xfrm>
        </p:spPr>
        <p:txBody>
          <a:bodyPr rtlCol="0" anchor="ctr">
            <a:normAutofit/>
          </a:bodyPr>
          <a:lstStyle/>
          <a:p>
            <a:pPr rtl="0"/>
            <a:r>
              <a:rPr lang="en-GB" sz="4200" dirty="0">
                <a:effectLst/>
                <a:latin typeface="Arial" panose="020B0604020202020204" pitchFamily="34" charset="0"/>
                <a:cs typeface="Arial" panose="020B0604020202020204" pitchFamily="34" charset="0"/>
              </a:rPr>
              <a:t>Definition of Euthanasia and Assisted Suicide</a:t>
            </a:r>
            <a:endParaRPr lang="en-GB"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5408798-0DB3-46BF-880E-7BB904D700F6}"/>
              </a:ext>
            </a:extLst>
          </p:cNvPr>
          <p:cNvSpPr>
            <a:spLocks noGrp="1"/>
          </p:cNvSpPr>
          <p:nvPr>
            <p:ph idx="1"/>
          </p:nvPr>
        </p:nvSpPr>
        <p:spPr>
          <a:xfrm>
            <a:off x="838200" y="1825625"/>
            <a:ext cx="10515600" cy="4351338"/>
          </a:xfrm>
        </p:spPr>
        <p:txBody>
          <a:bodyPr rtlCol="0">
            <a:normAutofit/>
          </a:bodyPr>
          <a:lstStyle/>
          <a:p>
            <a:pPr rtl="0"/>
            <a:r>
              <a:rPr lang="en-US" sz="1800" dirty="0">
                <a:latin typeface="Arial" panose="020B0604020202020204" pitchFamily="34" charset="0"/>
                <a:cs typeface="Arial" panose="020B0604020202020204" pitchFamily="34" charset="0"/>
              </a:rPr>
              <a:t>Assisted suicide and euthanasia are two different but connected ideas. There are significant contrasts between the two, even though they both involve accelerating the death of a person who is experiencing excruciating pain or a terminal condition. (</a:t>
            </a:r>
            <a:r>
              <a:rPr lang="en-US" sz="1800" dirty="0" err="1">
                <a:latin typeface="Arial" panose="020B0604020202020204" pitchFamily="34" charset="0"/>
                <a:cs typeface="Arial" panose="020B0604020202020204" pitchFamily="34" charset="0"/>
              </a:rPr>
              <a:t>Picón-Jaimes</a:t>
            </a:r>
            <a:r>
              <a:rPr lang="en-US" sz="1800" dirty="0">
                <a:latin typeface="Arial" panose="020B0604020202020204" pitchFamily="34" charset="0"/>
                <a:cs typeface="Arial" panose="020B0604020202020204" pitchFamily="34" charset="0"/>
              </a:rPr>
              <a:t> et al., 2022)</a:t>
            </a:r>
          </a:p>
          <a:p>
            <a:pPr rtl="0"/>
            <a:r>
              <a:rPr lang="en-US" sz="1800" dirty="0">
                <a:latin typeface="Arial" panose="020B0604020202020204" pitchFamily="34" charset="0"/>
                <a:cs typeface="Arial" panose="020B0604020202020204" pitchFamily="34" charset="0"/>
              </a:rPr>
              <a:t>A healthcare practitioner, such as a doctor, usually performs it at the patient's or their legal representative's express request. (Holland, 2019).</a:t>
            </a:r>
          </a:p>
          <a:p>
            <a:pPr rtl="0"/>
            <a:r>
              <a:rPr lang="en-US" sz="1800" dirty="0">
                <a:latin typeface="Arial" panose="020B0604020202020204" pitchFamily="34" charset="0"/>
                <a:cs typeface="Arial" panose="020B0604020202020204" pitchFamily="34" charset="0"/>
              </a:rPr>
              <a:t>Assisted suicide involves providing someone with the means to kill themselves, even if not present, such as powerful sedatives or purchasing a ticket to a country where assisted suicide is permitted. (</a:t>
            </a:r>
            <a:r>
              <a:rPr lang="en-US" sz="1800" dirty="0" err="1">
                <a:latin typeface="Arial" panose="020B0604020202020204" pitchFamily="34" charset="0"/>
                <a:cs typeface="Arial" panose="020B0604020202020204" pitchFamily="34" charset="0"/>
              </a:rPr>
              <a:t>Huziej</a:t>
            </a:r>
            <a:r>
              <a:rPr lang="en-US" sz="1800" dirty="0">
                <a:latin typeface="Arial" panose="020B0604020202020204" pitchFamily="34" charset="0"/>
                <a:cs typeface="Arial" panose="020B0604020202020204" pitchFamily="34" charset="0"/>
              </a:rPr>
              <a:t>, 2022)</a:t>
            </a:r>
          </a:p>
          <a:p>
            <a:pPr rtl="0"/>
            <a:r>
              <a:rPr lang="en-US" sz="1800" dirty="0">
                <a:latin typeface="Arial" panose="020B0604020202020204" pitchFamily="34" charset="0"/>
                <a:cs typeface="Arial" panose="020B0604020202020204" pitchFamily="34" charset="0"/>
              </a:rPr>
              <a:t>Euthanasia involves medical professionals, while assisted suicide involves non-medical assistance in ending a person's life. Both practices are highly controversial and illegal in many countries. </a:t>
            </a:r>
            <a:endParaRPr lang="en-GB" sz="1800" dirty="0">
              <a:latin typeface="Arial" panose="020B0604020202020204" pitchFamily="34" charset="0"/>
              <a:cs typeface="Arial" panose="020B0604020202020204" pitchFamily="34" charset="0"/>
            </a:endParaRPr>
          </a:p>
        </p:txBody>
      </p:sp>
      <p:sp>
        <p:nvSpPr>
          <p:cNvPr id="21" name="Slide Number Placeholder 3">
            <a:extLst>
              <a:ext uri="{FF2B5EF4-FFF2-40B4-BE49-F238E27FC236}">
                <a16:creationId xmlns:a16="http://schemas.microsoft.com/office/drawing/2014/main" id="{C12D8131-DC70-39B8-82E9-38EE64F71875}"/>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7</a:t>
            </a:fld>
            <a:endParaRPr lang="en-GB" noProof="0"/>
          </a:p>
        </p:txBody>
      </p:sp>
    </p:spTree>
    <p:extLst>
      <p:ext uri="{BB962C8B-B14F-4D97-AF65-F5344CB8AC3E}">
        <p14:creationId xmlns:p14="http://schemas.microsoft.com/office/powerpoint/2010/main" val="2227882511"/>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Law books section in library">
            <a:extLst>
              <a:ext uri="{FF2B5EF4-FFF2-40B4-BE49-F238E27FC236}">
                <a16:creationId xmlns:a16="http://schemas.microsoft.com/office/drawing/2014/main" id="{F3AF2BEC-E0F7-5ABF-B80A-F3F267385DEB}"/>
              </a:ext>
            </a:extLst>
          </p:cNvPr>
          <p:cNvPicPr>
            <a:picLocks noGrp="1" noChangeAspect="1"/>
          </p:cNvPicPr>
          <p:nvPr>
            <p:ph type="pic" sz="quarter" idx="13"/>
          </p:nvPr>
        </p:nvPicPr>
        <p:blipFill rotWithShape="1">
          <a:blip r:embed="rId2"/>
          <a:srcRect l="22311" r="10939" b="-1"/>
          <a:stretch/>
        </p:blipFill>
        <p:spPr>
          <a:xfrm>
            <a:off x="7451725" y="1665288"/>
            <a:ext cx="4267200" cy="4267200"/>
          </a:xfrm>
          <a:noFill/>
        </p:spPr>
      </p:pic>
      <p:sp>
        <p:nvSpPr>
          <p:cNvPr id="2" name="Title 1">
            <a:extLst>
              <a:ext uri="{FF2B5EF4-FFF2-40B4-BE49-F238E27FC236}">
                <a16:creationId xmlns:a16="http://schemas.microsoft.com/office/drawing/2014/main" id="{0932AD8B-BF71-ACDE-594F-152738F82BBD}"/>
              </a:ext>
            </a:extLst>
          </p:cNvPr>
          <p:cNvSpPr>
            <a:spLocks noGrp="1"/>
          </p:cNvSpPr>
          <p:nvPr>
            <p:ph type="title"/>
          </p:nvPr>
        </p:nvSpPr>
        <p:spPr>
          <a:xfrm>
            <a:off x="804672" y="1335024"/>
            <a:ext cx="6190488" cy="1179576"/>
          </a:xfrm>
        </p:spPr>
        <p:txBody>
          <a:bodyPr anchor="b">
            <a:normAutofit/>
          </a:bodyPr>
          <a:lstStyle/>
          <a:p>
            <a:r>
              <a:rPr lang="en-GB" sz="2600" dirty="0">
                <a:latin typeface="Arial" panose="020B0604020202020204" pitchFamily="34" charset="0"/>
                <a:cs typeface="Arial" panose="020B0604020202020204" pitchFamily="34" charset="0"/>
              </a:rPr>
              <a:t>T</a:t>
            </a:r>
            <a:r>
              <a:rPr lang="en-GB" sz="2600" dirty="0">
                <a:effectLst/>
                <a:latin typeface="Arial" panose="020B0604020202020204" pitchFamily="34" charset="0"/>
                <a:cs typeface="Arial" panose="020B0604020202020204" pitchFamily="34" charset="0"/>
              </a:rPr>
              <a:t>he laws governing euthanasia and assisted suicide in the UK in comparison to other countries</a:t>
            </a:r>
            <a:endParaRPr lang="en-GB" sz="2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9E5770F-5646-BBEE-E25D-B201592402C5}"/>
              </a:ext>
            </a:extLst>
          </p:cNvPr>
          <p:cNvSpPr>
            <a:spLocks noGrp="1"/>
          </p:cNvSpPr>
          <p:nvPr>
            <p:ph idx="1"/>
          </p:nvPr>
        </p:nvSpPr>
        <p:spPr>
          <a:xfrm>
            <a:off x="804672" y="3429000"/>
            <a:ext cx="6190488" cy="2424545"/>
          </a:xfrm>
        </p:spPr>
        <p:txBody>
          <a:bodyPr>
            <a:normAutofit/>
          </a:bodyPr>
          <a:lstStyle/>
          <a:p>
            <a:pPr marL="342900" indent="-342900">
              <a:lnSpc>
                <a:spcPct val="10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Although committing suicide is no longer a crime, it is nevertheless illegal for a third party to aid or urge someone else to do so, according to Section 2 of the Suicide Act of 1961. </a:t>
            </a:r>
          </a:p>
          <a:p>
            <a:pPr marL="342900" indent="-342900">
              <a:lnSpc>
                <a:spcPct val="10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According to the gov.uk website In England and Wales, the Director of Public Prosecutions (DPP) guidelines indicate that individuals who assist someone to die with compassion and without personal gain are less likely to face prosecution.</a:t>
            </a:r>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GB" sz="1100" dirty="0"/>
          </a:p>
        </p:txBody>
      </p:sp>
      <p:sp>
        <p:nvSpPr>
          <p:cNvPr id="18" name="Footer Placeholder 5">
            <a:extLst>
              <a:ext uri="{FF2B5EF4-FFF2-40B4-BE49-F238E27FC236}">
                <a16:creationId xmlns:a16="http://schemas.microsoft.com/office/drawing/2014/main" id="{211A2525-411F-4742-E009-0A225DED9D0A}"/>
              </a:ext>
            </a:extLst>
          </p:cNvPr>
          <p:cNvSpPr>
            <a:spLocks noGrp="1"/>
          </p:cNvSpPr>
          <p:nvPr>
            <p:ph type="ftr" sz="quarter" idx="11"/>
          </p:nvPr>
        </p:nvSpPr>
        <p:spPr>
          <a:xfrm>
            <a:off x="7924800" y="742949"/>
            <a:ext cx="4114800" cy="365125"/>
          </a:xfrm>
        </p:spPr>
        <p:txBody>
          <a:bodyPr anchor="ctr">
            <a:normAutofit/>
          </a:bodyPr>
          <a:lstStyle/>
          <a:p>
            <a:pPr>
              <a:spcAft>
                <a:spcPts val="600"/>
              </a:spcAft>
            </a:pPr>
            <a:r>
              <a:rPr lang="en-US" dirty="0"/>
              <a:t>Living with care: the older person</a:t>
            </a:r>
            <a:endParaRPr lang="en-GB" dirty="0"/>
          </a:p>
          <a:p>
            <a:pPr rtl="0">
              <a:spcAft>
                <a:spcPts val="600"/>
              </a:spcAft>
            </a:pPr>
            <a:endParaRPr lang="en-GB" noProof="0" dirty="0"/>
          </a:p>
        </p:txBody>
      </p:sp>
      <p:sp>
        <p:nvSpPr>
          <p:cNvPr id="19" name="Slide Number Placeholder 6">
            <a:extLst>
              <a:ext uri="{FF2B5EF4-FFF2-40B4-BE49-F238E27FC236}">
                <a16:creationId xmlns:a16="http://schemas.microsoft.com/office/drawing/2014/main" id="{8B635B19-3B5C-4811-49D0-7020012470F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8</a:t>
            </a:fld>
            <a:endParaRPr lang="en-GB" noProof="0"/>
          </a:p>
        </p:txBody>
      </p:sp>
    </p:spTree>
    <p:extLst>
      <p:ext uri="{BB962C8B-B14F-4D97-AF65-F5344CB8AC3E}">
        <p14:creationId xmlns:p14="http://schemas.microsoft.com/office/powerpoint/2010/main" val="307569901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5B8E-CBF2-2962-0458-219DFEE16A81}"/>
              </a:ext>
            </a:extLst>
          </p:cNvPr>
          <p:cNvSpPr>
            <a:spLocks noGrp="1"/>
          </p:cNvSpPr>
          <p:nvPr>
            <p:ph type="title"/>
          </p:nvPr>
        </p:nvSpPr>
        <p:spPr>
          <a:xfrm>
            <a:off x="838200" y="365125"/>
            <a:ext cx="10515600" cy="1325563"/>
          </a:xfrm>
        </p:spPr>
        <p:txBody>
          <a:bodyPr anchor="ctr">
            <a:normAutofit/>
          </a:bodyPr>
          <a:lstStyle/>
          <a:p>
            <a:r>
              <a:rPr lang="en-US" sz="4200" dirty="0">
                <a:latin typeface="Arial" panose="020B0604020202020204" pitchFamily="34" charset="0"/>
                <a:cs typeface="Arial" panose="020B0604020202020204" pitchFamily="34" charset="0"/>
              </a:rPr>
              <a:t>Laws in other countries regarding euthanasia and assisted suicide</a:t>
            </a:r>
            <a:endParaRPr lang="en-GB"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BCB2B8C-8FEB-437E-7873-716205EF0C4E}"/>
              </a:ext>
            </a:extLst>
          </p:cNvPr>
          <p:cNvSpPr>
            <a:spLocks noGrp="1"/>
          </p:cNvSpPr>
          <p:nvPr>
            <p:ph idx="1"/>
          </p:nvPr>
        </p:nvSpPr>
        <p:spPr>
          <a:xfrm>
            <a:off x="838200" y="1825625"/>
            <a:ext cx="10515600" cy="4351338"/>
          </a:xfrm>
        </p:spPr>
        <p:txBody>
          <a:bodyPr>
            <a:normAutofit/>
          </a:bodyPr>
          <a:lstStyle/>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The Netherlands, where both euthanasia and assisted suicide are permitted, is described as having aided suicide. (Grosse and Grosse, 2014) Doctors can perform euthanasia without violating the law, as long as they follow due care standards in the Termination of Life on Request and Assisted Suicide Act. (Government.nl, 2019) </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Dutch parliament legalized assisted suicide and euthanasia in 2001, while Belgian parliament approved euthanasia legislation in 2002. (</a:t>
            </a:r>
            <a:r>
              <a:rPr lang="en-US" sz="1800" dirty="0" err="1">
                <a:latin typeface="Arial" panose="020B0604020202020204" pitchFamily="34" charset="0"/>
                <a:cs typeface="Arial" panose="020B0604020202020204" pitchFamily="34" charset="0"/>
              </a:rPr>
              <a:t>Deliens</a:t>
            </a:r>
            <a:r>
              <a:rPr lang="en-US" sz="1800" dirty="0">
                <a:latin typeface="Arial" panose="020B0604020202020204" pitchFamily="34" charset="0"/>
                <a:cs typeface="Arial" panose="020B0604020202020204" pitchFamily="34" charset="0"/>
              </a:rPr>
              <a:t> and van der Wal, 2003) </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The US currently permits physician-assisted suicide in the district of Columbia and seven states, with similar eligibility standards, but has a more stringent stance compared to Europe. (Healthline, 2023)</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Switzerland has legalized assisted suicide since 1942, provided the person is not selfish and can make decisions and self-administer the fatal medication. (Blouin, 2019) The Swiss model is based on moral standards and regulations from healthcare organizations and right-to-die organizations. (Hurst and </a:t>
            </a:r>
            <a:r>
              <a:rPr lang="en-US" sz="1800" dirty="0" err="1">
                <a:latin typeface="Arial" panose="020B0604020202020204" pitchFamily="34" charset="0"/>
                <a:cs typeface="Arial" panose="020B0604020202020204" pitchFamily="34" charset="0"/>
              </a:rPr>
              <a:t>Mauron</a:t>
            </a:r>
            <a:r>
              <a:rPr lang="en-US" sz="1800" dirty="0">
                <a:latin typeface="Arial" panose="020B0604020202020204" pitchFamily="34" charset="0"/>
                <a:cs typeface="Arial" panose="020B0604020202020204" pitchFamily="34" charset="0"/>
              </a:rPr>
              <a:t>, 2016)</a:t>
            </a:r>
          </a:p>
          <a:p>
            <a:endParaRPr lang="en-US" sz="1500" dirty="0"/>
          </a:p>
          <a:p>
            <a:endParaRPr lang="en-GB" sz="1500" dirty="0"/>
          </a:p>
        </p:txBody>
      </p:sp>
      <p:sp>
        <p:nvSpPr>
          <p:cNvPr id="8" name="Slide Number Placeholder 3">
            <a:extLst>
              <a:ext uri="{FF2B5EF4-FFF2-40B4-BE49-F238E27FC236}">
                <a16:creationId xmlns:a16="http://schemas.microsoft.com/office/drawing/2014/main" id="{6B2F1617-16E9-8C85-26DF-0BC0406283C8}"/>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9</a:t>
            </a:fld>
            <a:endParaRPr lang="en-GB" noProof="0"/>
          </a:p>
        </p:txBody>
      </p:sp>
    </p:spTree>
    <p:extLst>
      <p:ext uri="{BB962C8B-B14F-4D97-AF65-F5344CB8AC3E}">
        <p14:creationId xmlns:p14="http://schemas.microsoft.com/office/powerpoint/2010/main" val="256791267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8D25-040B-E7A4-377E-E1EEA526438E}"/>
              </a:ext>
            </a:extLst>
          </p:cNvPr>
          <p:cNvSpPr>
            <a:spLocks noGrp="1"/>
          </p:cNvSpPr>
          <p:nvPr>
            <p:ph type="title"/>
          </p:nvPr>
        </p:nvSpPr>
        <p:spPr>
          <a:xfrm>
            <a:off x="838200" y="365125"/>
            <a:ext cx="10515600" cy="1325563"/>
          </a:xfrm>
        </p:spPr>
        <p:txBody>
          <a:bodyPr anchor="ctr">
            <a:normAutofit/>
          </a:bodyPr>
          <a:lstStyle/>
          <a:p>
            <a:r>
              <a:rPr lang="en-GB" sz="4200" dirty="0">
                <a:effectLst/>
                <a:latin typeface="Arial" panose="020B0604020202020204" pitchFamily="34" charset="0"/>
                <a:cs typeface="Arial" panose="020B0604020202020204" pitchFamily="34" charset="0"/>
              </a:rPr>
              <a:t>Arguments against euthanasia and assisted suicide </a:t>
            </a:r>
            <a:endParaRPr lang="en-GB" sz="4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8375A26-A30B-1ACA-60EE-419FBE0074C0}"/>
              </a:ext>
            </a:extLst>
          </p:cNvPr>
          <p:cNvSpPr>
            <a:spLocks noGrp="1"/>
          </p:cNvSpPr>
          <p:nvPr>
            <p:ph idx="1"/>
          </p:nvPr>
        </p:nvSpPr>
        <p:spPr>
          <a:xfrm>
            <a:off x="838200" y="1825625"/>
            <a:ext cx="10515600" cy="4351338"/>
          </a:xfrm>
        </p:spPr>
        <p:txBody>
          <a:bodyPr vert="horz" lIns="91440" tIns="45720" rIns="91440" bIns="45720" rtlCol="0">
            <a:norm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presumption that patients should have the right to die would entail a duty to kill, which would limit the doctor's discretion. Additionally, a person's "right to die" may very well turn into a person's "duty to die" for others, especially if they are weak or reliant on others. (Mildred, 2022)</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If the law is changed to permit assisted suicide or euthanasia, vulnerable people may unavoidably feel pressure to commit suicide out of concern that they will become a care, financial, or emotional burden on others. The old, sick, disabled, and sad people would be particularly impacted by this. Some would also run the risk of being forced by people who might stand to profit from their demise. Individual autonomy would be discouraged in favor of fear and worry.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It is not permissible to take your own life in some cultures as it is considered a grave sin if euthanasia/assisted suicide is legalized what is to stop a doctor from deeming that individual's life doesn’t matter.</a:t>
            </a:r>
          </a:p>
        </p:txBody>
      </p:sp>
      <p:sp>
        <p:nvSpPr>
          <p:cNvPr id="8" name="Slide Number Placeholder 3">
            <a:extLst>
              <a:ext uri="{FF2B5EF4-FFF2-40B4-BE49-F238E27FC236}">
                <a16:creationId xmlns:a16="http://schemas.microsoft.com/office/drawing/2014/main" id="{050CA0F1-2514-BBC3-9027-84C2DA8EEDEC}"/>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4397055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85EF-4975-0E8B-8B45-E80BBBA875C1}"/>
              </a:ext>
            </a:extLst>
          </p:cNvPr>
          <p:cNvSpPr>
            <a:spLocks noGrp="1"/>
          </p:cNvSpPr>
          <p:nvPr>
            <p:ph type="title"/>
          </p:nvPr>
        </p:nvSpPr>
        <p:spPr>
          <a:xfrm>
            <a:off x="838200" y="365125"/>
            <a:ext cx="10515600" cy="1325563"/>
          </a:xfrm>
        </p:spPr>
        <p:txBody>
          <a:bodyPr anchor="ctr">
            <a:normAutofit/>
          </a:bodyPr>
          <a:lstStyle/>
          <a:p>
            <a:r>
              <a:rPr lang="en-GB" sz="4200">
                <a:effectLst/>
              </a:rPr>
              <a:t>Arguments </a:t>
            </a:r>
            <a:r>
              <a:rPr lang="en-GB" sz="4200"/>
              <a:t>for </a:t>
            </a:r>
            <a:r>
              <a:rPr lang="en-GB" sz="4200">
                <a:effectLst/>
              </a:rPr>
              <a:t>euthanasia and assisted suicide </a:t>
            </a:r>
            <a:endParaRPr lang="en-GB" sz="4200"/>
          </a:p>
        </p:txBody>
      </p:sp>
      <p:sp>
        <p:nvSpPr>
          <p:cNvPr id="3" name="Subtitle 2">
            <a:extLst>
              <a:ext uri="{FF2B5EF4-FFF2-40B4-BE49-F238E27FC236}">
                <a16:creationId xmlns:a16="http://schemas.microsoft.com/office/drawing/2014/main" id="{B1201BEC-A075-C279-83E1-12F9BBAD6AC3}"/>
              </a:ext>
            </a:extLst>
          </p:cNvPr>
          <p:cNvSpPr>
            <a:spLocks noGrp="1"/>
          </p:cNvSpPr>
          <p:nvPr>
            <p:ph idx="1"/>
          </p:nvPr>
        </p:nvSpPr>
        <p:spPr>
          <a:xfrm>
            <a:off x="838200" y="1858297"/>
            <a:ext cx="10515600" cy="4498052"/>
          </a:xfrm>
        </p:spPr>
        <p:txBody>
          <a:bodyPr>
            <a:normAutofit fontScale="70000" lnSpcReduction="20000"/>
          </a:bodyPr>
          <a:lstStyle/>
          <a:p>
            <a:pPr marL="342900" indent="-342900">
              <a:lnSpc>
                <a:spcPct val="120000"/>
              </a:lnSpc>
              <a:buFont typeface="Arial" panose="020B0604020202020204" pitchFamily="34" charset="0"/>
              <a:buChar char="•"/>
            </a:pPr>
            <a:r>
              <a:rPr lang="en-GB" sz="2400" dirty="0"/>
              <a:t>Some people cannot </a:t>
            </a:r>
            <a:r>
              <a:rPr lang="en-US" sz="2400" dirty="0"/>
              <a:t>bear the pain of the diseases and feel helpless. They do not get any help from their families and friends neither they get support from health care bodies of the country where they live.</a:t>
            </a:r>
          </a:p>
          <a:p>
            <a:pPr marL="342900" indent="-342900">
              <a:lnSpc>
                <a:spcPct val="120000"/>
              </a:lnSpc>
              <a:buFont typeface="Arial" panose="020B0604020202020204" pitchFamily="34" charset="0"/>
              <a:buChar char="•"/>
            </a:pPr>
            <a:r>
              <a:rPr lang="en-US" sz="2400" dirty="0"/>
              <a:t>People living  around do not give them  enough help and support, but they will be against taking some one's life. Everybody try to give their views and ideas but do not put them self in the patient shoes.</a:t>
            </a:r>
          </a:p>
          <a:p>
            <a:pPr marL="342900" indent="-342900">
              <a:lnSpc>
                <a:spcPct val="120000"/>
              </a:lnSpc>
              <a:buFont typeface="Arial" panose="020B0604020202020204" pitchFamily="34" charset="0"/>
              <a:buChar char="•"/>
            </a:pPr>
            <a:r>
              <a:rPr lang="en-US" sz="2400" dirty="0"/>
              <a:t>Some people are living them self, and they are immobile and can not survive in the community.</a:t>
            </a:r>
            <a:endParaRPr lang="en-GB" sz="2400" dirty="0"/>
          </a:p>
          <a:p>
            <a:pPr>
              <a:lnSpc>
                <a:spcPct val="120000"/>
              </a:lnSpc>
            </a:pPr>
            <a:r>
              <a:rPr lang="en-US" sz="2400" dirty="0"/>
              <a:t>Similarly, present texts explain how through euthanasia, the patients who death is more likely occurred is one of those who cannot be cured and are suffering with a terminal condition. This is done to decrease pain and suffering and not allow it from further occurring more. This process is done through expert hands and in clinics.</a:t>
            </a:r>
          </a:p>
          <a:p>
            <a:pPr marL="0" indent="0">
              <a:buNone/>
            </a:pPr>
            <a:endParaRPr lang="en-US" dirty="0"/>
          </a:p>
          <a:p>
            <a:pPr marL="0" indent="0">
              <a:buNone/>
            </a:pPr>
            <a:r>
              <a:rPr lang="en-US" sz="1900" dirty="0"/>
              <a:t>(</a:t>
            </a:r>
            <a:r>
              <a:rPr lang="en-US" sz="1900" dirty="0" err="1"/>
              <a:t>Picon-Jaimes</a:t>
            </a:r>
            <a:r>
              <a:rPr lang="en-US" sz="1900" dirty="0"/>
              <a:t>, et,al,2022)</a:t>
            </a:r>
          </a:p>
          <a:p>
            <a:endParaRPr lang="en-GB" dirty="0"/>
          </a:p>
        </p:txBody>
      </p:sp>
      <p:sp>
        <p:nvSpPr>
          <p:cNvPr id="8" name="Slide Number Placeholder 3">
            <a:extLst>
              <a:ext uri="{FF2B5EF4-FFF2-40B4-BE49-F238E27FC236}">
                <a16:creationId xmlns:a16="http://schemas.microsoft.com/office/drawing/2014/main" id="{4FA4EE62-CB9E-D704-055B-F25C0733BC5A}"/>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3749621676"/>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onsulting with senior patient at home">
            <a:extLst>
              <a:ext uri="{FF2B5EF4-FFF2-40B4-BE49-F238E27FC236}">
                <a16:creationId xmlns:a16="http://schemas.microsoft.com/office/drawing/2014/main" id="{C7A70210-BEF3-A253-011F-9CB62F058AA8}"/>
              </a:ext>
            </a:extLst>
          </p:cNvPr>
          <p:cNvPicPr>
            <a:picLocks noGrp="1" noChangeAspect="1"/>
          </p:cNvPicPr>
          <p:nvPr>
            <p:ph type="pic" sz="quarter" idx="13"/>
          </p:nvPr>
        </p:nvPicPr>
        <p:blipFill>
          <a:blip r:embed="rId2"/>
          <a:srcRect l="16667" r="16667"/>
          <a:stretch>
            <a:fillRect/>
          </a:stretch>
        </p:blipFill>
        <p:spPr>
          <a:xfrm>
            <a:off x="7451725" y="1665288"/>
            <a:ext cx="4267200" cy="4267200"/>
          </a:xfrm>
        </p:spPr>
      </p:pic>
      <p:sp>
        <p:nvSpPr>
          <p:cNvPr id="2" name="Title 1">
            <a:extLst>
              <a:ext uri="{FF2B5EF4-FFF2-40B4-BE49-F238E27FC236}">
                <a16:creationId xmlns:a16="http://schemas.microsoft.com/office/drawing/2014/main" id="{903C3E0D-0E6F-EE1D-6698-A5B2F17717CE}"/>
              </a:ext>
            </a:extLst>
          </p:cNvPr>
          <p:cNvSpPr>
            <a:spLocks noGrp="1"/>
          </p:cNvSpPr>
          <p:nvPr>
            <p:ph type="title"/>
          </p:nvPr>
        </p:nvSpPr>
        <p:spPr>
          <a:xfrm>
            <a:off x="804672" y="1335024"/>
            <a:ext cx="6190488" cy="1179576"/>
          </a:xfrm>
        </p:spPr>
        <p:txBody>
          <a:bodyPr anchor="b">
            <a:normAutofit/>
          </a:bodyPr>
          <a:lstStyle/>
          <a:p>
            <a:r>
              <a:rPr lang="en-US" sz="3800" dirty="0">
                <a:latin typeface="Arial" panose="020B0604020202020204" pitchFamily="34" charset="0"/>
                <a:cs typeface="Arial" panose="020B0604020202020204" pitchFamily="34" charset="0"/>
              </a:rPr>
              <a:t>Older people's end-of-life care issues</a:t>
            </a:r>
            <a:endParaRPr lang="en-GB" sz="3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6F6956C-C14D-4298-9C16-FEB94A84B006}"/>
              </a:ext>
            </a:extLst>
          </p:cNvPr>
          <p:cNvSpPr>
            <a:spLocks noGrp="1"/>
          </p:cNvSpPr>
          <p:nvPr>
            <p:ph idx="1"/>
          </p:nvPr>
        </p:nvSpPr>
        <p:spPr>
          <a:xfrm>
            <a:off x="850392" y="2825496"/>
            <a:ext cx="6190488" cy="3346704"/>
          </a:xfrm>
        </p:spPr>
        <p:txBody>
          <a:bodyPr>
            <a:noAutofit/>
          </a:bodyPr>
          <a:lstStyle/>
          <a:p>
            <a:pPr>
              <a:lnSpc>
                <a:spcPct val="100000"/>
              </a:lnSpc>
            </a:pPr>
            <a:r>
              <a:rPr lang="en-US" sz="1600" dirty="0">
                <a:latin typeface="Arial" panose="020B0604020202020204" pitchFamily="34" charset="0"/>
                <a:cs typeface="Arial" panose="020B0604020202020204" pitchFamily="34" charset="0"/>
              </a:rPr>
              <a:t>Research shows inadequacies in end-of-life care for older patients, often lacking basic nursing care and aid. (Edmonds and Rogers, 2003) </a:t>
            </a:r>
          </a:p>
          <a:p>
            <a:pPr>
              <a:lnSpc>
                <a:spcPct val="100000"/>
              </a:lnSpc>
            </a:pPr>
            <a:r>
              <a:rPr lang="en-US" sz="1600" dirty="0">
                <a:latin typeface="Arial" panose="020B0604020202020204" pitchFamily="34" charset="0"/>
                <a:cs typeface="Arial" panose="020B0604020202020204" pitchFamily="34" charset="0"/>
              </a:rPr>
              <a:t>WHO estimates 56.8 million people need palliative care annually, primarily in low- and middle-income nations.</a:t>
            </a:r>
          </a:p>
          <a:p>
            <a:pPr>
              <a:lnSpc>
                <a:spcPct val="100000"/>
              </a:lnSpc>
            </a:pPr>
            <a:r>
              <a:rPr lang="en-US" sz="1600" dirty="0">
                <a:latin typeface="Arial" panose="020B0604020202020204" pitchFamily="34" charset="0"/>
                <a:cs typeface="Arial" panose="020B0604020202020204" pitchFamily="34" charset="0"/>
              </a:rPr>
              <a:t>Elderly individuals face challenges in effective pain management, particularly for dementia patients, due to cultural norms and cultural restrictions.</a:t>
            </a:r>
          </a:p>
          <a:p>
            <a:pPr>
              <a:lnSpc>
                <a:spcPct val="100000"/>
              </a:lnSpc>
            </a:pPr>
            <a:r>
              <a:rPr lang="en-US" sz="1600" dirty="0">
                <a:latin typeface="Arial" panose="020B0604020202020204" pitchFamily="34" charset="0"/>
                <a:cs typeface="Arial" panose="020B0604020202020204" pitchFamily="34" charset="0"/>
              </a:rPr>
              <a:t>Individuals wishes and desires are not being taken into account.</a:t>
            </a:r>
          </a:p>
          <a:p>
            <a:pPr>
              <a:lnSpc>
                <a:spcPct val="100000"/>
              </a:lnSpc>
            </a:pPr>
            <a:r>
              <a:rPr lang="en-US" sz="1600" dirty="0">
                <a:latin typeface="Arial" panose="020B0604020202020204" pitchFamily="34" charset="0"/>
                <a:cs typeface="Arial" panose="020B0604020202020204" pitchFamily="34" charset="0"/>
              </a:rPr>
              <a:t>Discussions on end-of-life care are not taking place when issues arise instead, they are being delayed.</a:t>
            </a:r>
            <a:endParaRPr lang="en-GB" sz="1600" dirty="0">
              <a:latin typeface="Arial" panose="020B0604020202020204" pitchFamily="34" charset="0"/>
              <a:cs typeface="Arial" panose="020B0604020202020204" pitchFamily="34" charset="0"/>
            </a:endParaRPr>
          </a:p>
        </p:txBody>
      </p:sp>
      <p:sp>
        <p:nvSpPr>
          <p:cNvPr id="12" name="Footer Placeholder 5">
            <a:extLst>
              <a:ext uri="{FF2B5EF4-FFF2-40B4-BE49-F238E27FC236}">
                <a16:creationId xmlns:a16="http://schemas.microsoft.com/office/drawing/2014/main" id="{2ED89ADC-41E2-903A-DF85-40AF54377A4A}"/>
              </a:ext>
            </a:extLst>
          </p:cNvPr>
          <p:cNvSpPr>
            <a:spLocks noGrp="1"/>
          </p:cNvSpPr>
          <p:nvPr>
            <p:ph type="ftr" sz="quarter" idx="11"/>
          </p:nvPr>
        </p:nvSpPr>
        <p:spPr>
          <a:xfrm>
            <a:off x="7924800" y="742949"/>
            <a:ext cx="4114800" cy="365125"/>
          </a:xfrm>
        </p:spPr>
        <p:txBody>
          <a:bodyPr/>
          <a:lstStyle/>
          <a:p>
            <a:pPr>
              <a:spcAft>
                <a:spcPts val="600"/>
              </a:spcAft>
            </a:pPr>
            <a:r>
              <a:rPr lang="en-US" dirty="0"/>
              <a:t>Living with care: the older person</a:t>
            </a:r>
            <a:endParaRPr lang="en-GB" dirty="0"/>
          </a:p>
          <a:p>
            <a:pPr rtl="0">
              <a:spcAft>
                <a:spcPts val="600"/>
              </a:spcAft>
            </a:pPr>
            <a:endParaRPr lang="en-GB" noProof="0" dirty="0"/>
          </a:p>
        </p:txBody>
      </p:sp>
      <p:sp>
        <p:nvSpPr>
          <p:cNvPr id="14" name="Slide Number Placeholder 6">
            <a:extLst>
              <a:ext uri="{FF2B5EF4-FFF2-40B4-BE49-F238E27FC236}">
                <a16:creationId xmlns:a16="http://schemas.microsoft.com/office/drawing/2014/main" id="{A2883ACD-AF27-AECC-58DD-3FB97C66368F}"/>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12</a:t>
            </a:fld>
            <a:endParaRPr lang="en-GB" noProof="0"/>
          </a:p>
        </p:txBody>
      </p:sp>
    </p:spTree>
    <p:extLst>
      <p:ext uri="{BB962C8B-B14F-4D97-AF65-F5344CB8AC3E}">
        <p14:creationId xmlns:p14="http://schemas.microsoft.com/office/powerpoint/2010/main" val="305176736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Pharmacist stocking drawer">
            <a:extLst>
              <a:ext uri="{FF2B5EF4-FFF2-40B4-BE49-F238E27FC236}">
                <a16:creationId xmlns:a16="http://schemas.microsoft.com/office/drawing/2014/main" id="{B0AF9D5A-801A-567D-4FDB-45EE3FD1A2D5}"/>
              </a:ext>
            </a:extLst>
          </p:cNvPr>
          <p:cNvPicPr>
            <a:picLocks noGrp="1" noChangeAspect="1"/>
          </p:cNvPicPr>
          <p:nvPr>
            <p:ph type="pic" sz="quarter" idx="13"/>
          </p:nvPr>
        </p:nvPicPr>
        <p:blipFill rotWithShape="1">
          <a:blip r:embed="rId2"/>
          <a:srcRect l="10628" r="22622" b="-1"/>
          <a:stretch/>
        </p:blipFill>
        <p:spPr>
          <a:xfrm>
            <a:off x="7451725" y="1665288"/>
            <a:ext cx="4267200" cy="4267200"/>
          </a:xfrm>
          <a:noFill/>
        </p:spPr>
      </p:pic>
      <p:sp>
        <p:nvSpPr>
          <p:cNvPr id="2" name="Title 1">
            <a:extLst>
              <a:ext uri="{FF2B5EF4-FFF2-40B4-BE49-F238E27FC236}">
                <a16:creationId xmlns:a16="http://schemas.microsoft.com/office/drawing/2014/main" id="{AD368756-CEE3-310A-2807-B939C481E088}"/>
              </a:ext>
            </a:extLst>
          </p:cNvPr>
          <p:cNvSpPr>
            <a:spLocks noGrp="1"/>
          </p:cNvSpPr>
          <p:nvPr>
            <p:ph type="title"/>
          </p:nvPr>
        </p:nvSpPr>
        <p:spPr>
          <a:xfrm>
            <a:off x="804672" y="1335024"/>
            <a:ext cx="6190488" cy="1179576"/>
          </a:xfrm>
        </p:spPr>
        <p:txBody>
          <a:bodyPr anchor="b">
            <a:normAutofit/>
          </a:bodyPr>
          <a:lstStyle/>
          <a:p>
            <a:pPr marL="342900" lvl="0" indent="-342900"/>
            <a:r>
              <a:rPr lang="en-GB" sz="1800"/>
              <a:t>The</a:t>
            </a:r>
            <a:r>
              <a:rPr lang="en-GB" sz="1800">
                <a:effectLst/>
              </a:rPr>
              <a:t> history of Euthanasia and Assisted suicide</a:t>
            </a:r>
            <a:br>
              <a:rPr lang="en-GB" sz="1800">
                <a:effectLst/>
              </a:rPr>
            </a:br>
            <a:r>
              <a:rPr lang="en-GB" sz="1800">
                <a:effectLst/>
              </a:rPr>
              <a:t> </a:t>
            </a:r>
            <a:br>
              <a:rPr lang="en-GB" sz="1800">
                <a:effectLst/>
              </a:rPr>
            </a:br>
            <a:endParaRPr lang="en-GB" sz="1800"/>
          </a:p>
        </p:txBody>
      </p:sp>
      <p:sp>
        <p:nvSpPr>
          <p:cNvPr id="3" name="Subtitle 2">
            <a:extLst>
              <a:ext uri="{FF2B5EF4-FFF2-40B4-BE49-F238E27FC236}">
                <a16:creationId xmlns:a16="http://schemas.microsoft.com/office/drawing/2014/main" id="{CDFC111A-7646-9338-4F43-191429A1D867}"/>
              </a:ext>
            </a:extLst>
          </p:cNvPr>
          <p:cNvSpPr>
            <a:spLocks noGrp="1"/>
          </p:cNvSpPr>
          <p:nvPr>
            <p:ph idx="1"/>
          </p:nvPr>
        </p:nvSpPr>
        <p:spPr>
          <a:xfrm>
            <a:off x="850392" y="2825496"/>
            <a:ext cx="6190488" cy="3346704"/>
          </a:xfrm>
        </p:spPr>
        <p:txBody>
          <a:bodyPr vert="horz" lIns="91440" tIns="45720" rIns="91440" bIns="45720" rtlCol="0">
            <a:normAutofit/>
          </a:bodyPr>
          <a:lstStyle/>
          <a:p>
            <a:pPr>
              <a:lnSpc>
                <a:spcPct val="100000"/>
              </a:lnSpc>
            </a:pPr>
            <a:r>
              <a:rPr lang="en-GB" sz="1600"/>
              <a:t>In order to understand the development and relevance of these concepts, the history of euthanasia and assisted suicide should be analysed. From the emergence of the term to its first manifestations in antiquity; references to the ideas of great thinkers such as Plato and Hippocrates; examination of the role of the Catholic Church; especially in the Middle Ages, following the ideas of St. Thomas Aquinas, self-induced Death, or considered death according to one's own will, is condemned. Later, with the Renaissance and the revival of science, technology and the arts, the term "euthanasia" evolved into a form similar to the one we know today from thinkers such as Thomas More and Francis Bacon (Science Direct, 2022).</a:t>
            </a:r>
            <a:endParaRPr lang="en-US" sz="1600"/>
          </a:p>
        </p:txBody>
      </p:sp>
      <p:sp>
        <p:nvSpPr>
          <p:cNvPr id="8" name="Slide Number Placeholder 3">
            <a:extLst>
              <a:ext uri="{FF2B5EF4-FFF2-40B4-BE49-F238E27FC236}">
                <a16:creationId xmlns:a16="http://schemas.microsoft.com/office/drawing/2014/main" id="{6AA6EBCE-8F6F-3121-7BB7-27180DBC8F1A}"/>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364389571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Stethoscope on flat surface">
            <a:extLst>
              <a:ext uri="{FF2B5EF4-FFF2-40B4-BE49-F238E27FC236}">
                <a16:creationId xmlns:a16="http://schemas.microsoft.com/office/drawing/2014/main" id="{B4623B26-DE0A-BF8A-3F32-FA51012A0675}"/>
              </a:ext>
            </a:extLst>
          </p:cNvPr>
          <p:cNvPicPr>
            <a:picLocks noGrp="1" noChangeAspect="1"/>
          </p:cNvPicPr>
          <p:nvPr>
            <p:ph type="pic" sz="quarter" idx="13"/>
          </p:nvPr>
        </p:nvPicPr>
        <p:blipFill rotWithShape="1">
          <a:blip r:embed="rId2"/>
          <a:srcRect r="33249" b="-1"/>
          <a:stretch/>
        </p:blipFill>
        <p:spPr>
          <a:xfrm>
            <a:off x="7451725" y="1665288"/>
            <a:ext cx="4267200" cy="4267200"/>
          </a:xfrm>
          <a:noFill/>
        </p:spPr>
      </p:pic>
      <p:sp>
        <p:nvSpPr>
          <p:cNvPr id="2" name="Title 1">
            <a:extLst>
              <a:ext uri="{FF2B5EF4-FFF2-40B4-BE49-F238E27FC236}">
                <a16:creationId xmlns:a16="http://schemas.microsoft.com/office/drawing/2014/main" id="{793E1417-6192-9C1F-4ABC-C0920DBE5636}"/>
              </a:ext>
            </a:extLst>
          </p:cNvPr>
          <p:cNvSpPr>
            <a:spLocks noGrp="1"/>
          </p:cNvSpPr>
          <p:nvPr>
            <p:ph type="title"/>
          </p:nvPr>
        </p:nvSpPr>
        <p:spPr>
          <a:xfrm>
            <a:off x="804672" y="1335024"/>
            <a:ext cx="6190488" cy="1179576"/>
          </a:xfrm>
        </p:spPr>
        <p:txBody>
          <a:bodyPr anchor="b">
            <a:normAutofit/>
          </a:bodyPr>
          <a:lstStyle/>
          <a:p>
            <a:r>
              <a:rPr lang="en-GB" b="1">
                <a:effectLst/>
              </a:rPr>
              <a:t>Conclusion</a:t>
            </a:r>
            <a:endParaRPr lang="en-GB"/>
          </a:p>
        </p:txBody>
      </p:sp>
      <p:sp>
        <p:nvSpPr>
          <p:cNvPr id="3" name="Subtitle 2">
            <a:extLst>
              <a:ext uri="{FF2B5EF4-FFF2-40B4-BE49-F238E27FC236}">
                <a16:creationId xmlns:a16="http://schemas.microsoft.com/office/drawing/2014/main" id="{F1390EA4-0971-E3E1-2553-04CE62418B7B}"/>
              </a:ext>
            </a:extLst>
          </p:cNvPr>
          <p:cNvSpPr>
            <a:spLocks noGrp="1"/>
          </p:cNvSpPr>
          <p:nvPr>
            <p:ph idx="1"/>
          </p:nvPr>
        </p:nvSpPr>
        <p:spPr>
          <a:xfrm>
            <a:off x="850392" y="2825496"/>
            <a:ext cx="6190488" cy="3346704"/>
          </a:xfrm>
        </p:spPr>
        <p:txBody>
          <a:bodyPr>
            <a:normAutofit/>
          </a:bodyPr>
          <a:lstStyle/>
          <a:p>
            <a:pPr>
              <a:lnSpc>
                <a:spcPct val="100000"/>
              </a:lnSpc>
            </a:pPr>
            <a:r>
              <a:rPr lang="en-GB"/>
              <a:t>In conclusion, we have found the advantages and </a:t>
            </a:r>
            <a:r>
              <a:rPr lang="en-US"/>
              <a:t>disadvantages of committing euthanasia. Many people come to an agreement stating how it negatively affects many peoples lives daily and they cannot deal with it through the help and support of end-of-life care. The NHS and local GPs provides a safe and comfortable ending . This practice is usually performed via permission of the actual person or a representative if they are unable to communicate.  </a:t>
            </a:r>
            <a:endParaRPr lang="en-GB"/>
          </a:p>
        </p:txBody>
      </p:sp>
      <p:sp>
        <p:nvSpPr>
          <p:cNvPr id="31" name="Date Placeholder 4">
            <a:extLst>
              <a:ext uri="{FF2B5EF4-FFF2-40B4-BE49-F238E27FC236}">
                <a16:creationId xmlns:a16="http://schemas.microsoft.com/office/drawing/2014/main" id="{5C7CF557-F69D-CCD5-BAD7-531C095EBA43}"/>
              </a:ext>
            </a:extLst>
          </p:cNvPr>
          <p:cNvSpPr>
            <a:spLocks noGrp="1"/>
          </p:cNvSpPr>
          <p:nvPr>
            <p:ph type="dt" sz="half" idx="10"/>
          </p:nvPr>
        </p:nvSpPr>
        <p:spPr>
          <a:xfrm>
            <a:off x="838200" y="6356350"/>
            <a:ext cx="2743200" cy="365125"/>
          </a:xfrm>
        </p:spPr>
        <p:txBody>
          <a:bodyPr/>
          <a:lstStyle/>
          <a:p>
            <a:pPr rtl="0">
              <a:spcAft>
                <a:spcPts val="600"/>
              </a:spcAft>
            </a:pPr>
            <a:r>
              <a:rPr lang="en-GB" noProof="0"/>
              <a:t>9/3/20XX</a:t>
            </a:r>
          </a:p>
        </p:txBody>
      </p:sp>
      <p:sp>
        <p:nvSpPr>
          <p:cNvPr id="17" name="Footer Placeholder 7">
            <a:extLst>
              <a:ext uri="{FF2B5EF4-FFF2-40B4-BE49-F238E27FC236}">
                <a16:creationId xmlns:a16="http://schemas.microsoft.com/office/drawing/2014/main" id="{436E3CFB-5A7F-83E3-6B1E-9891C58B45DE}"/>
              </a:ext>
            </a:extLst>
          </p:cNvPr>
          <p:cNvSpPr>
            <a:spLocks noGrp="1"/>
          </p:cNvSpPr>
          <p:nvPr>
            <p:ph type="ftr" sz="quarter" idx="11"/>
          </p:nvPr>
        </p:nvSpPr>
        <p:spPr>
          <a:xfrm>
            <a:off x="7964424" y="621792"/>
            <a:ext cx="4114800" cy="365125"/>
          </a:xfrm>
        </p:spPr>
        <p:txBody>
          <a:bodyPr anchor="ctr">
            <a:normAutofit/>
          </a:bodyPr>
          <a:lstStyle/>
          <a:p>
            <a:pPr>
              <a:spcAft>
                <a:spcPts val="600"/>
              </a:spcAft>
            </a:pPr>
            <a:r>
              <a:rPr lang="en-US" dirty="0"/>
              <a:t>Living with care: the older person</a:t>
            </a:r>
            <a:endParaRPr lang="en-GB" dirty="0"/>
          </a:p>
          <a:p>
            <a:pPr rtl="0">
              <a:spcAft>
                <a:spcPts val="600"/>
              </a:spcAft>
            </a:pPr>
            <a:endParaRPr lang="en-GB" noProof="0" dirty="0"/>
          </a:p>
        </p:txBody>
      </p:sp>
      <p:sp>
        <p:nvSpPr>
          <p:cNvPr id="26" name="Slide Number Placeholder 6">
            <a:extLst>
              <a:ext uri="{FF2B5EF4-FFF2-40B4-BE49-F238E27FC236}">
                <a16:creationId xmlns:a16="http://schemas.microsoft.com/office/drawing/2014/main" id="{69CDFBDD-2524-10F2-C916-7D38FC13269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103297464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16D0-182C-E6F2-0D05-701CC385AD0F}"/>
              </a:ext>
            </a:extLst>
          </p:cNvPr>
          <p:cNvSpPr>
            <a:spLocks noGrp="1"/>
          </p:cNvSpPr>
          <p:nvPr>
            <p:ph type="title"/>
          </p:nvPr>
        </p:nvSpPr>
        <p:spPr>
          <a:xfrm>
            <a:off x="838200" y="365125"/>
            <a:ext cx="10515600" cy="1325563"/>
          </a:xfrm>
        </p:spPr>
        <p:txBody>
          <a:bodyPr anchor="ctr">
            <a:normAutofit/>
          </a:bodyPr>
          <a:lstStyle/>
          <a:p>
            <a:r>
              <a:rPr lang="en-GB" b="1" dirty="0">
                <a:effectLst/>
                <a:latin typeface="Arial" panose="020B0604020202020204" pitchFamily="34" charset="0"/>
                <a:cs typeface="Arial" panose="020B0604020202020204" pitchFamily="34" charset="0"/>
              </a:rPr>
              <a:t>Recommendations</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D290C78-0C48-7CE0-BC1B-5424174E8790}"/>
              </a:ext>
            </a:extLst>
          </p:cNvPr>
          <p:cNvSpPr>
            <a:spLocks noGrp="1"/>
          </p:cNvSpPr>
          <p:nvPr>
            <p:ph idx="1"/>
          </p:nvPr>
        </p:nvSpPr>
        <p:spPr>
          <a:xfrm>
            <a:off x="838200" y="1825625"/>
            <a:ext cx="10515600" cy="4351338"/>
          </a:xfrm>
        </p:spPr>
        <p:txBody>
          <a:bodyPr>
            <a:norm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Planning for patient-centered care—Earlier discussions on end-of-life care are recommended to provide planned and individualized treatment.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More education is required, and patient desires documentation needs to be improved.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Delivering on patients' wants enhancing the healthcare system—the significance of a shared system-wide record of patients' wishes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More effective communication and coordination across acute and primary care settings is needed. </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More guidance at a strategic level may help provide clarity about expectations, roles and responsibilities.</a:t>
            </a:r>
            <a:endParaRPr lang="en-GB" sz="2400" dirty="0">
              <a:latin typeface="Arial" panose="020B0604020202020204" pitchFamily="34" charset="0"/>
              <a:cs typeface="Arial" panose="020B0604020202020204" pitchFamily="34" charset="0"/>
            </a:endParaRPr>
          </a:p>
        </p:txBody>
      </p:sp>
      <p:sp>
        <p:nvSpPr>
          <p:cNvPr id="8" name="Slide Number Placeholder 3">
            <a:extLst>
              <a:ext uri="{FF2B5EF4-FFF2-40B4-BE49-F238E27FC236}">
                <a16:creationId xmlns:a16="http://schemas.microsoft.com/office/drawing/2014/main" id="{0BB159E2-6FE1-0048-B040-AE98B6656713}"/>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15</a:t>
            </a:fld>
            <a:endParaRPr lang="en-GB" noProof="0"/>
          </a:p>
        </p:txBody>
      </p:sp>
    </p:spTree>
    <p:extLst>
      <p:ext uri="{BB962C8B-B14F-4D97-AF65-F5344CB8AC3E}">
        <p14:creationId xmlns:p14="http://schemas.microsoft.com/office/powerpoint/2010/main" val="381216923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BFF1C-4B03-F6A9-0CAE-6DF779184E3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Furthermore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E4295B-FF83-A91A-C1DA-90231729D9C3}"/>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According to the Disengagement Theory of Ageing, which was put forth by social scientists Elaine Cumming and William Henry in 1961, people increasingly retreat or disengage from social responsibilities and connections as they get older. This idea contends that as people age, they tend to become less socially active, which causes them to get isolated from society.  </a:t>
            </a:r>
          </a:p>
          <a:p>
            <a:r>
              <a:rPr lang="en-US" sz="2400" dirty="0">
                <a:latin typeface="Arial" panose="020B0604020202020204" pitchFamily="34" charset="0"/>
                <a:cs typeface="Arial" panose="020B0604020202020204" pitchFamily="34" charset="0"/>
              </a:rPr>
              <a:t>The theory also acknowledges that society contributes to this process of disengagement. It implies that society may gradually lessen its demands and expectations of older people, enabling them to enter a more reflective and less socially involved stage of life. This is seen in social support networks, retirement policies, and cultural perceptions of ageing. (Zhang and Lin, 2021)</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70DC5EC-669F-7324-F2DB-8AF5BB97267F}"/>
              </a:ext>
            </a:extLst>
          </p:cNvPr>
          <p:cNvSpPr>
            <a:spLocks noGrp="1"/>
          </p:cNvSpPr>
          <p:nvPr>
            <p:ph type="sldNum" sz="quarter" idx="12"/>
          </p:nvPr>
        </p:nvSpPr>
        <p:spPr/>
        <p:txBody>
          <a:bodyPr/>
          <a:lstStyle/>
          <a:p>
            <a:pPr rtl="0"/>
            <a:fld id="{D8DA9DAA-006C-4F4B-980E-E3DF019B24E2}" type="slidenum">
              <a:rPr lang="en-GB" noProof="0" smtClean="0"/>
              <a:t>16</a:t>
            </a:fld>
            <a:endParaRPr lang="en-GB" noProof="0"/>
          </a:p>
        </p:txBody>
      </p:sp>
    </p:spTree>
    <p:extLst>
      <p:ext uri="{BB962C8B-B14F-4D97-AF65-F5344CB8AC3E}">
        <p14:creationId xmlns:p14="http://schemas.microsoft.com/office/powerpoint/2010/main" val="1358939497"/>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FF4F-A951-B331-EB89-10A680B2A92B}"/>
              </a:ext>
            </a:extLst>
          </p:cNvPr>
          <p:cNvSpPr>
            <a:spLocks noGrp="1"/>
          </p:cNvSpPr>
          <p:nvPr>
            <p:ph type="title"/>
          </p:nvPr>
        </p:nvSpPr>
        <p:spPr>
          <a:xfrm>
            <a:off x="838200" y="365125"/>
            <a:ext cx="10515600" cy="1325563"/>
          </a:xfrm>
        </p:spPr>
        <p:txBody>
          <a:bodyPr anchor="ctr">
            <a:normAutofit/>
          </a:bodyPr>
          <a:lstStyle/>
          <a:p>
            <a:r>
              <a:rPr lang="en-US" sz="4200" b="0" i="0" dirty="0">
                <a:effectLst/>
                <a:latin typeface="Arial" panose="020B0604020202020204" pitchFamily="34" charset="0"/>
                <a:cs typeface="Arial" panose="020B0604020202020204" pitchFamily="34" charset="0"/>
              </a:rPr>
              <a:t>Legislations and Policies</a:t>
            </a:r>
            <a:br>
              <a:rPr lang="en-US" sz="4200" b="0" i="0" dirty="0">
                <a:effectLst/>
              </a:rPr>
            </a:br>
            <a:endParaRPr lang="en-GB" sz="4200" dirty="0"/>
          </a:p>
        </p:txBody>
      </p:sp>
      <p:sp>
        <p:nvSpPr>
          <p:cNvPr id="3" name="Subtitle 2">
            <a:extLst>
              <a:ext uri="{FF2B5EF4-FFF2-40B4-BE49-F238E27FC236}">
                <a16:creationId xmlns:a16="http://schemas.microsoft.com/office/drawing/2014/main" id="{7D06FDF8-CF1A-0115-8D48-A522BF42BB82}"/>
              </a:ext>
            </a:extLst>
          </p:cNvPr>
          <p:cNvSpPr>
            <a:spLocks noGrp="1"/>
          </p:cNvSpPr>
          <p:nvPr>
            <p:ph idx="1"/>
          </p:nvPr>
        </p:nvSpPr>
        <p:spPr>
          <a:xfrm>
            <a:off x="838200" y="1253331"/>
            <a:ext cx="10515600" cy="4351338"/>
          </a:xfrm>
        </p:spPr>
        <p:txBody>
          <a:bodyPr>
            <a:normAutofit/>
          </a:bodyPr>
          <a:lstStyle/>
          <a:p>
            <a:pPr marL="457200"/>
            <a:endParaRPr lang="en-US" sz="2000" dirty="0">
              <a:effectLst/>
            </a:endParaRPr>
          </a:p>
          <a:p>
            <a:pPr lvl="0"/>
            <a:r>
              <a:rPr lang="en-US" sz="2000" dirty="0">
                <a:effectLst/>
                <a:latin typeface="Arial" panose="020B0604020202020204" pitchFamily="34" charset="0"/>
                <a:cs typeface="Arial" panose="020B0604020202020204" pitchFamily="34" charset="0"/>
              </a:rPr>
              <a:t>Some Policies and Legislation relevant to older people are…</a:t>
            </a:r>
          </a:p>
          <a:p>
            <a:pPr lvl="0"/>
            <a:r>
              <a:rPr lang="en-US" sz="2000" dirty="0">
                <a:effectLst/>
                <a:latin typeface="Arial" panose="020B0604020202020204" pitchFamily="34" charset="0"/>
                <a:cs typeface="Arial" panose="020B0604020202020204" pitchFamily="34" charset="0"/>
              </a:rPr>
              <a:t>Human Rights Act (1998)</a:t>
            </a:r>
          </a:p>
          <a:p>
            <a:pPr lvl="0"/>
            <a:r>
              <a:rPr lang="en-US" sz="2000" dirty="0">
                <a:effectLst/>
                <a:latin typeface="Arial" panose="020B0604020202020204" pitchFamily="34" charset="0"/>
                <a:cs typeface="Arial" panose="020B0604020202020204" pitchFamily="34" charset="0"/>
              </a:rPr>
              <a:t>The Equality Act (2010)​</a:t>
            </a:r>
          </a:p>
          <a:p>
            <a:pPr lvl="0"/>
            <a:r>
              <a:rPr lang="en-US" sz="2000" dirty="0">
                <a:effectLst/>
                <a:latin typeface="Arial" panose="020B0604020202020204" pitchFamily="34" charset="0"/>
                <a:cs typeface="Arial" panose="020B0604020202020204" pitchFamily="34" charset="0"/>
              </a:rPr>
              <a:t>The Care Act (2014)​</a:t>
            </a:r>
          </a:p>
          <a:p>
            <a:pPr lvl="0"/>
            <a:r>
              <a:rPr lang="en-US" sz="2000" dirty="0">
                <a:effectLst/>
                <a:latin typeface="Arial" panose="020B0604020202020204" pitchFamily="34" charset="0"/>
                <a:cs typeface="Arial" panose="020B0604020202020204" pitchFamily="34" charset="0"/>
              </a:rPr>
              <a:t>NHS policy- National and Regional​</a:t>
            </a:r>
          </a:p>
          <a:p>
            <a:pPr lvl="0"/>
            <a:r>
              <a:rPr lang="en-US" sz="2000" dirty="0">
                <a:effectLst/>
                <a:latin typeface="Arial" panose="020B0604020202020204" pitchFamily="34" charset="0"/>
                <a:cs typeface="Arial" panose="020B0604020202020204" pitchFamily="34" charset="0"/>
              </a:rPr>
              <a:t>Human Rights Act:</a:t>
            </a:r>
          </a:p>
          <a:p>
            <a:pPr lvl="0"/>
            <a:r>
              <a:rPr lang="en-US" sz="2000" dirty="0">
                <a:effectLst/>
                <a:latin typeface="Arial" panose="020B0604020202020204" pitchFamily="34" charset="0"/>
                <a:cs typeface="Arial" panose="020B0604020202020204" pitchFamily="34" charset="0"/>
              </a:rPr>
              <a:t>The act that protects vulnerable people and those who receive physical and mental care and support.</a:t>
            </a:r>
          </a:p>
          <a:p>
            <a:pPr lvl="0"/>
            <a:r>
              <a:rPr lang="en-US" sz="2000" dirty="0">
                <a:effectLst/>
                <a:latin typeface="Arial" panose="020B0604020202020204" pitchFamily="34" charset="0"/>
                <a:cs typeface="Arial" panose="020B0604020202020204" pitchFamily="34" charset="0"/>
              </a:rPr>
              <a:t>The Equality Act  2010:​</a:t>
            </a:r>
          </a:p>
          <a:p>
            <a:pPr lvl="0"/>
            <a:r>
              <a:rPr lang="en-US" sz="2000" dirty="0">
                <a:effectLst/>
                <a:latin typeface="Arial" panose="020B0604020202020204" pitchFamily="34" charset="0"/>
                <a:cs typeface="Arial" panose="020B0604020202020204" pitchFamily="34" charset="0"/>
              </a:rPr>
              <a:t>A new Equality Act came into force on 1 October 2010.</a:t>
            </a:r>
            <a:endParaRPr lang="en-GB" sz="2000" dirty="0">
              <a:effectLst/>
              <a:latin typeface="Arial" panose="020B0604020202020204" pitchFamily="34" charset="0"/>
              <a:cs typeface="Arial" panose="020B0604020202020204" pitchFamily="34" charset="0"/>
            </a:endParaRPr>
          </a:p>
          <a:p>
            <a:endParaRPr lang="en-GB" sz="2000" dirty="0"/>
          </a:p>
        </p:txBody>
      </p:sp>
      <p:sp>
        <p:nvSpPr>
          <p:cNvPr id="8" name="Slide Number Placeholder 3">
            <a:extLst>
              <a:ext uri="{FF2B5EF4-FFF2-40B4-BE49-F238E27FC236}">
                <a16:creationId xmlns:a16="http://schemas.microsoft.com/office/drawing/2014/main" id="{4847002F-9F24-4FDB-6DDD-29C30121F5F9}"/>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17</a:t>
            </a:fld>
            <a:endParaRPr lang="en-GB" noProof="0"/>
          </a:p>
        </p:txBody>
      </p:sp>
    </p:spTree>
    <p:extLst>
      <p:ext uri="{BB962C8B-B14F-4D97-AF65-F5344CB8AC3E}">
        <p14:creationId xmlns:p14="http://schemas.microsoft.com/office/powerpoint/2010/main" val="24705438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3AC9-32F6-AF11-F1AB-A0AA8119D935}"/>
              </a:ext>
            </a:extLst>
          </p:cNvPr>
          <p:cNvSpPr>
            <a:spLocks noGrp="1"/>
          </p:cNvSpPr>
          <p:nvPr>
            <p:ph type="title"/>
          </p:nvPr>
        </p:nvSpPr>
        <p:spPr/>
        <p:txBody>
          <a:bodyPr>
            <a:normAutofit fontScale="90000"/>
          </a:bodyPr>
          <a:lstStyle/>
          <a:p>
            <a:r>
              <a:rPr lang="en-US" sz="5400" dirty="0">
                <a:latin typeface="Arial" panose="020B0604020202020204" pitchFamily="34" charset="0"/>
                <a:cs typeface="Arial" panose="020B0604020202020204" pitchFamily="34" charset="0"/>
              </a:rPr>
              <a:t>Safeguarding services and regulations</a:t>
            </a:r>
            <a:endParaRPr lang="en-GB" dirty="0"/>
          </a:p>
        </p:txBody>
      </p:sp>
      <p:sp>
        <p:nvSpPr>
          <p:cNvPr id="3" name="Content Placeholder 2">
            <a:extLst>
              <a:ext uri="{FF2B5EF4-FFF2-40B4-BE49-F238E27FC236}">
                <a16:creationId xmlns:a16="http://schemas.microsoft.com/office/drawing/2014/main" id="{D048C79D-8469-442B-13FD-7B71C3793F93}"/>
              </a:ext>
            </a:extLst>
          </p:cNvPr>
          <p:cNvSpPr>
            <a:spLocks noGrp="1"/>
          </p:cNvSpPr>
          <p:nvPr>
            <p:ph idx="1"/>
          </p:nvPr>
        </p:nvSpPr>
        <p:spPr>
          <a:xfrm>
            <a:off x="838200" y="1825625"/>
            <a:ext cx="10515600" cy="4667250"/>
          </a:xfrm>
        </p:spPr>
        <p:txBody>
          <a:bodyPr>
            <a:normAutofit fontScale="55000" lnSpcReduction="20000"/>
          </a:bodyPr>
          <a:lstStyle/>
          <a:p>
            <a:pPr algn="l"/>
            <a:r>
              <a:rPr lang="en-US" sz="2800" dirty="0">
                <a:latin typeface="Arial" panose="020B0604020202020204" pitchFamily="34" charset="0"/>
                <a:cs typeface="Arial" panose="020B0604020202020204" pitchFamily="34" charset="0"/>
              </a:rPr>
              <a:t>Health and social care Act 2008​</a:t>
            </a:r>
          </a:p>
          <a:p>
            <a:pPr algn="l"/>
            <a:r>
              <a:rPr lang="en-US" sz="2800" dirty="0">
                <a:latin typeface="Arial" panose="020B0604020202020204" pitchFamily="34" charset="0"/>
                <a:cs typeface="Arial" panose="020B0604020202020204" pitchFamily="34" charset="0"/>
              </a:rPr>
              <a:t>Regulation 2014:​</a:t>
            </a:r>
          </a:p>
          <a:p>
            <a:pPr algn="l"/>
            <a:r>
              <a:rPr lang="en-US" sz="2800" dirty="0">
                <a:latin typeface="Arial" panose="020B0604020202020204" pitchFamily="34" charset="0"/>
                <a:cs typeface="Arial" panose="020B0604020202020204" pitchFamily="34" charset="0"/>
              </a:rPr>
              <a:t>The intention of this regulation is to safeguard people who use services from suffering any form of abuse or improper treatment while receiving care and treatment. Improper treatment includes discrimination or unlawful restraint, which includes inappropriate deprivation of liberty under the terms of the Mental Capacity Act 2005.​</a:t>
            </a:r>
          </a:p>
          <a:p>
            <a:pPr algn="l"/>
            <a:r>
              <a:rPr lang="en-US" sz="2800" dirty="0">
                <a:latin typeface="Arial" panose="020B0604020202020204" pitchFamily="34" charset="0"/>
                <a:cs typeface="Arial" panose="020B0604020202020204" pitchFamily="34" charset="0"/>
              </a:rPr>
              <a:t>To meet the requirements of this regulation, providers must have a zero-tolerance approach to abuse, unlawful discrimination and restraint. This includes:​ </a:t>
            </a:r>
          </a:p>
          <a:p>
            <a:pPr algn="l"/>
            <a:r>
              <a:rPr lang="en-US" sz="2800" dirty="0">
                <a:latin typeface="Arial" panose="020B0604020202020204" pitchFamily="34" charset="0"/>
                <a:cs typeface="Arial" panose="020B0604020202020204" pitchFamily="34" charset="0"/>
              </a:rPr>
              <a:t>neglect​</a:t>
            </a:r>
          </a:p>
          <a:p>
            <a:pPr algn="l"/>
            <a:r>
              <a:rPr lang="en-US" sz="2800" dirty="0">
                <a:latin typeface="Arial" panose="020B0604020202020204" pitchFamily="34" charset="0"/>
                <a:cs typeface="Arial" panose="020B0604020202020204" pitchFamily="34" charset="0"/>
              </a:rPr>
              <a:t>subjecting people to degrading treatment​</a:t>
            </a:r>
          </a:p>
          <a:p>
            <a:pPr algn="l"/>
            <a:r>
              <a:rPr lang="en-US" sz="2800" dirty="0">
                <a:latin typeface="Arial" panose="020B0604020202020204" pitchFamily="34" charset="0"/>
                <a:cs typeface="Arial" panose="020B0604020202020204" pitchFamily="34" charset="0"/>
              </a:rPr>
              <a:t>unnecessary or disproportionate restraint​</a:t>
            </a:r>
          </a:p>
          <a:p>
            <a:pPr algn="l"/>
            <a:r>
              <a:rPr lang="en-US" sz="2800" dirty="0">
                <a:latin typeface="Arial" panose="020B0604020202020204" pitchFamily="34" charset="0"/>
                <a:cs typeface="Arial" panose="020B0604020202020204" pitchFamily="34" charset="0"/>
              </a:rPr>
              <a:t>deprivation of liberty.​</a:t>
            </a:r>
          </a:p>
          <a:p>
            <a:pPr algn="l"/>
            <a:r>
              <a:rPr lang="en-US" sz="2800" dirty="0">
                <a:latin typeface="Arial" panose="020B0604020202020204" pitchFamily="34" charset="0"/>
                <a:cs typeface="Arial" panose="020B0604020202020204" pitchFamily="34" charset="0"/>
              </a:rPr>
              <a:t>Providers must have robust procedures and processes to prevent people using the service from being abused by staff or other people they may have contact with when using the service, including visitors. Abuse and improper treatment includes care or treatment that is degrading for people and care or treatment that significantly disregards their needs or that involves inappropriate recourse to restraint. For these purposes, 'restraint' includes the use or threat of force, and physical, chemical or mechanical methods of restricting liberty to overcome a person's resistance to the treatment in question.​</a:t>
            </a:r>
          </a:p>
          <a:p>
            <a:pPr algn="l"/>
            <a:r>
              <a:rPr lang="en-US" sz="2800" dirty="0">
                <a:latin typeface="Arial" panose="020B0604020202020204" pitchFamily="34" charset="0"/>
                <a:cs typeface="Arial" panose="020B0604020202020204" pitchFamily="34" charset="0"/>
              </a:rPr>
              <a:t>Where any form of abuse is suspected, occurs, is discovered, or reported by a third party, the provider must take appropriate action without delay. The action they must take includes investigation and/or referral to the appropriate body. This applies whether the third party reporting an occurrence is internal or external to the provider.​</a:t>
            </a:r>
            <a:endParaRPr lang="en-GB" sz="28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68425047-6872-813D-1775-9BF2F6C13AF6}"/>
              </a:ext>
            </a:extLst>
          </p:cNvPr>
          <p:cNvSpPr>
            <a:spLocks noGrp="1"/>
          </p:cNvSpPr>
          <p:nvPr>
            <p:ph type="sldNum" sz="quarter" idx="12"/>
          </p:nvPr>
        </p:nvSpPr>
        <p:spPr/>
        <p:txBody>
          <a:bodyPr/>
          <a:lstStyle/>
          <a:p>
            <a:pPr rtl="0"/>
            <a:fld id="{D8DA9DAA-006C-4F4B-980E-E3DF019B24E2}" type="slidenum">
              <a:rPr lang="en-GB" noProof="0" smtClean="0"/>
              <a:t>18</a:t>
            </a:fld>
            <a:endParaRPr lang="en-GB" noProof="0"/>
          </a:p>
        </p:txBody>
      </p:sp>
    </p:spTree>
    <p:extLst>
      <p:ext uri="{BB962C8B-B14F-4D97-AF65-F5344CB8AC3E}">
        <p14:creationId xmlns:p14="http://schemas.microsoft.com/office/powerpoint/2010/main" val="2132122043"/>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8019F-F362-82E0-138A-A5A27C1B4918}"/>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0BC640F3-2EE6-4088-A669-406D224C3DDC}"/>
              </a:ext>
            </a:extLst>
          </p:cNvPr>
          <p:cNvSpPr>
            <a:spLocks noGrp="1"/>
          </p:cNvSpPr>
          <p:nvPr>
            <p:ph idx="1"/>
          </p:nvPr>
        </p:nvSpPr>
        <p:spPr>
          <a:xfrm>
            <a:off x="838200" y="1460500"/>
            <a:ext cx="10515600" cy="4895850"/>
          </a:xfrm>
        </p:spPr>
        <p:txBody>
          <a:bodyPr>
            <a:normAutofit fontScale="25000" lnSpcReduction="20000"/>
          </a:bodyPr>
          <a:lstStyle/>
          <a:p>
            <a:pPr algn="l"/>
            <a:r>
              <a:rPr lang="en-GB" sz="6400" b="0" i="0" dirty="0" err="1">
                <a:solidFill>
                  <a:srgbClr val="000000"/>
                </a:solidFill>
                <a:effectLst/>
                <a:latin typeface="Arial" panose="020B0604020202020204" pitchFamily="34" charset="0"/>
                <a:cs typeface="Arial" panose="020B0604020202020204" pitchFamily="34" charset="0"/>
              </a:rPr>
              <a:t>Picón-Jaimes</a:t>
            </a:r>
            <a:r>
              <a:rPr lang="en-GB" sz="6400" b="0" i="0" dirty="0">
                <a:solidFill>
                  <a:srgbClr val="000000"/>
                </a:solidFill>
                <a:effectLst/>
                <a:latin typeface="Arial" panose="020B0604020202020204" pitchFamily="34" charset="0"/>
                <a:cs typeface="Arial" panose="020B0604020202020204" pitchFamily="34" charset="0"/>
              </a:rPr>
              <a:t>, Y.A., Lozada-Martinez, I.D., Orozco-</a:t>
            </a:r>
            <a:r>
              <a:rPr lang="en-GB" sz="6400" b="0" i="0" dirty="0" err="1">
                <a:solidFill>
                  <a:srgbClr val="000000"/>
                </a:solidFill>
                <a:effectLst/>
                <a:latin typeface="Arial" panose="020B0604020202020204" pitchFamily="34" charset="0"/>
                <a:cs typeface="Arial" panose="020B0604020202020204" pitchFamily="34" charset="0"/>
              </a:rPr>
              <a:t>Chinome</a:t>
            </a:r>
            <a:r>
              <a:rPr lang="en-GB" sz="6400" b="0" i="0" dirty="0">
                <a:solidFill>
                  <a:srgbClr val="000000"/>
                </a:solidFill>
                <a:effectLst/>
                <a:latin typeface="Arial" panose="020B0604020202020204" pitchFamily="34" charset="0"/>
                <a:cs typeface="Arial" panose="020B0604020202020204" pitchFamily="34" charset="0"/>
              </a:rPr>
              <a:t>, J.E., Montaña-Gómez, L.M., </a:t>
            </a:r>
            <a:r>
              <a:rPr lang="en-GB" sz="6400" b="0" i="0" dirty="0" err="1">
                <a:solidFill>
                  <a:srgbClr val="000000"/>
                </a:solidFill>
                <a:effectLst/>
                <a:latin typeface="Arial" panose="020B0604020202020204" pitchFamily="34" charset="0"/>
                <a:cs typeface="Arial" panose="020B0604020202020204" pitchFamily="34" charset="0"/>
              </a:rPr>
              <a:t>Bolaño</a:t>
            </a:r>
            <a:r>
              <a:rPr lang="en-GB" sz="6400" b="0" i="0" dirty="0">
                <a:solidFill>
                  <a:srgbClr val="000000"/>
                </a:solidFill>
                <a:effectLst/>
                <a:latin typeface="Arial" panose="020B0604020202020204" pitchFamily="34" charset="0"/>
                <a:cs typeface="Arial" panose="020B0604020202020204" pitchFamily="34" charset="0"/>
              </a:rPr>
              <a:t>-Romero, M.P., </a:t>
            </a:r>
            <a:r>
              <a:rPr lang="en-GB" sz="6400" b="0" i="0" dirty="0" err="1">
                <a:solidFill>
                  <a:srgbClr val="000000"/>
                </a:solidFill>
                <a:effectLst/>
                <a:latin typeface="Arial" panose="020B0604020202020204" pitchFamily="34" charset="0"/>
                <a:cs typeface="Arial" panose="020B0604020202020204" pitchFamily="34" charset="0"/>
              </a:rPr>
              <a:t>Moscote</a:t>
            </a:r>
            <a:r>
              <a:rPr lang="en-GB" sz="6400" b="0" i="0" dirty="0">
                <a:solidFill>
                  <a:srgbClr val="000000"/>
                </a:solidFill>
                <a:effectLst/>
                <a:latin typeface="Arial" panose="020B0604020202020204" pitchFamily="34" charset="0"/>
                <a:cs typeface="Arial" panose="020B0604020202020204" pitchFamily="34" charset="0"/>
              </a:rPr>
              <a:t>-Salazar, L.R., Janjua, T. and Rahman, S. (2022). Euthanasia and Assisted suicide: an in-depth Review of Relevant Historical Aspects. </a:t>
            </a:r>
            <a:r>
              <a:rPr lang="en-GB" sz="6400" b="0" i="1" dirty="0">
                <a:solidFill>
                  <a:srgbClr val="000000"/>
                </a:solidFill>
                <a:effectLst/>
                <a:latin typeface="Arial" panose="020B0604020202020204" pitchFamily="34" charset="0"/>
                <a:cs typeface="Arial" panose="020B0604020202020204" pitchFamily="34" charset="0"/>
              </a:rPr>
              <a:t>Annals of Medicine and Surgery</a:t>
            </a:r>
            <a:r>
              <a:rPr lang="en-GB" sz="6400" b="0" i="0" dirty="0">
                <a:solidFill>
                  <a:srgbClr val="000000"/>
                </a:solidFill>
                <a:effectLst/>
                <a:latin typeface="Arial" panose="020B0604020202020204" pitchFamily="34" charset="0"/>
                <a:cs typeface="Arial" panose="020B0604020202020204" pitchFamily="34" charset="0"/>
              </a:rPr>
              <a:t>, 75(75), p.103380. </a:t>
            </a:r>
            <a:r>
              <a:rPr lang="en-GB" sz="6400" b="0" i="0" dirty="0" err="1">
                <a:solidFill>
                  <a:srgbClr val="000000"/>
                </a:solidFill>
                <a:effectLst/>
                <a:latin typeface="Arial" panose="020B0604020202020204" pitchFamily="34" charset="0"/>
                <a:cs typeface="Arial" panose="020B0604020202020204" pitchFamily="34" charset="0"/>
              </a:rPr>
              <a:t>doi:https</a:t>
            </a:r>
            <a:r>
              <a:rPr lang="en-GB" sz="6400" b="0" i="0" dirty="0">
                <a:solidFill>
                  <a:srgbClr val="000000"/>
                </a:solidFill>
                <a:effectLst/>
                <a:latin typeface="Arial" panose="020B0604020202020204" pitchFamily="34" charset="0"/>
                <a:cs typeface="Arial" panose="020B0604020202020204" pitchFamily="34" charset="0"/>
              </a:rPr>
              <a:t>://doi.org/10.1016/j.amsu.2022.103380.</a:t>
            </a:r>
            <a:endParaRPr lang="en-US" sz="6400" b="0" i="0" dirty="0">
              <a:solidFill>
                <a:srgbClr val="2C3E50"/>
              </a:solidFill>
              <a:effectLst/>
              <a:latin typeface="Arial" panose="020B0604020202020204" pitchFamily="34" charset="0"/>
              <a:cs typeface="Arial" panose="020B0604020202020204" pitchFamily="34" charset="0"/>
            </a:endParaRPr>
          </a:p>
          <a:p>
            <a:r>
              <a:rPr lang="en-US" sz="6400" b="0" i="0" dirty="0">
                <a:solidFill>
                  <a:srgbClr val="2C3E50"/>
                </a:solidFill>
                <a:effectLst/>
                <a:latin typeface="Arial" panose="020B0604020202020204" pitchFamily="34" charset="0"/>
                <a:cs typeface="Arial" panose="020B0604020202020204" pitchFamily="34" charset="0"/>
              </a:rPr>
              <a:t>Holland, K. (2019). </a:t>
            </a:r>
            <a:r>
              <a:rPr lang="en-US" sz="6400" b="0" i="1" dirty="0">
                <a:solidFill>
                  <a:srgbClr val="2C3E50"/>
                </a:solidFill>
                <a:effectLst/>
                <a:latin typeface="Arial" panose="020B0604020202020204" pitchFamily="34" charset="0"/>
                <a:cs typeface="Arial" panose="020B0604020202020204" pitchFamily="34" charset="0"/>
              </a:rPr>
              <a:t>Euthanasia: Understanding the Facts</a:t>
            </a:r>
            <a:r>
              <a:rPr lang="en-US" sz="6400" b="0" i="0" dirty="0">
                <a:solidFill>
                  <a:srgbClr val="2C3E50"/>
                </a:solidFill>
                <a:effectLst/>
                <a:latin typeface="Arial" panose="020B0604020202020204" pitchFamily="34" charset="0"/>
                <a:cs typeface="Arial" panose="020B0604020202020204" pitchFamily="34" charset="0"/>
              </a:rPr>
              <a:t>. Available at: </a:t>
            </a:r>
            <a:r>
              <a:rPr lang="en-US" sz="6400" b="0" i="0" dirty="0">
                <a:solidFill>
                  <a:srgbClr val="2C3E50"/>
                </a:solidFill>
                <a:effectLst/>
                <a:latin typeface="Arial" panose="020B0604020202020204" pitchFamily="34" charset="0"/>
                <a:cs typeface="Arial" panose="020B0604020202020204" pitchFamily="34" charset="0"/>
                <a:hlinkClick r:id="rId2"/>
              </a:rPr>
              <a:t>https://www.healthline.com/health/what-is-euthanasia</a:t>
            </a:r>
            <a:r>
              <a:rPr lang="en-US" sz="6400" b="0" i="0" dirty="0">
                <a:solidFill>
                  <a:srgbClr val="2C3E50"/>
                </a:solidFill>
                <a:effectLst/>
                <a:latin typeface="Arial" panose="020B0604020202020204" pitchFamily="34" charset="0"/>
                <a:cs typeface="Arial" panose="020B0604020202020204" pitchFamily="34" charset="0"/>
              </a:rPr>
              <a:t>. (Accessed 20 June 2023)</a:t>
            </a:r>
          </a:p>
          <a:p>
            <a:pPr algn="l"/>
            <a:r>
              <a:rPr lang="en-US" sz="6400" b="0" i="0" dirty="0" err="1">
                <a:solidFill>
                  <a:srgbClr val="000000"/>
                </a:solidFill>
                <a:effectLst/>
                <a:latin typeface="Arial" panose="020B0604020202020204" pitchFamily="34" charset="0"/>
                <a:cs typeface="Arial" panose="020B0604020202020204" pitchFamily="34" charset="0"/>
              </a:rPr>
              <a:t>Huziej</a:t>
            </a:r>
            <a:r>
              <a:rPr lang="en-US" sz="6400" b="0" i="0" dirty="0">
                <a:solidFill>
                  <a:srgbClr val="000000"/>
                </a:solidFill>
                <a:effectLst/>
                <a:latin typeface="Arial" panose="020B0604020202020204" pitchFamily="34" charset="0"/>
                <a:cs typeface="Arial" panose="020B0604020202020204" pitchFamily="34" charset="0"/>
              </a:rPr>
              <a:t>, M. (2022). </a:t>
            </a:r>
            <a:r>
              <a:rPr lang="en-US" sz="6400" b="0" i="1" dirty="0">
                <a:solidFill>
                  <a:srgbClr val="000000"/>
                </a:solidFill>
                <a:effectLst/>
                <a:latin typeface="Arial" panose="020B0604020202020204" pitchFamily="34" charset="0"/>
                <a:cs typeface="Arial" panose="020B0604020202020204" pitchFamily="34" charset="0"/>
              </a:rPr>
              <a:t>What is Assisted Suicide?</a:t>
            </a:r>
            <a:r>
              <a:rPr lang="en-US" sz="6400" b="0" i="0" dirty="0">
                <a:solidFill>
                  <a:srgbClr val="000000"/>
                </a:solidFill>
                <a:effectLst/>
                <a:latin typeface="Arial" panose="020B0604020202020204" pitchFamily="34" charset="0"/>
                <a:cs typeface="Arial" panose="020B0604020202020204" pitchFamily="34" charset="0"/>
              </a:rPr>
              <a:t> Available at: </a:t>
            </a:r>
            <a:r>
              <a:rPr lang="en-US" sz="6400" b="0" i="0" dirty="0">
                <a:solidFill>
                  <a:srgbClr val="000000"/>
                </a:solidFill>
                <a:effectLst/>
                <a:latin typeface="Arial" panose="020B0604020202020204" pitchFamily="34" charset="0"/>
                <a:cs typeface="Arial" panose="020B0604020202020204" pitchFamily="34" charset="0"/>
                <a:hlinkClick r:id="rId3"/>
              </a:rPr>
              <a:t>https://cpdonline.co.uk/knowledge-base/mental-health/assisted-suicide/#what-is-assisted-suicide</a:t>
            </a:r>
            <a:r>
              <a:rPr lang="en-US" sz="6400" b="0" i="0" dirty="0">
                <a:solidFill>
                  <a:srgbClr val="000000"/>
                </a:solidFill>
                <a:effectLst/>
                <a:latin typeface="Arial" panose="020B0604020202020204" pitchFamily="34" charset="0"/>
                <a:cs typeface="Arial" panose="020B0604020202020204" pitchFamily="34" charset="0"/>
              </a:rPr>
              <a:t>. </a:t>
            </a:r>
            <a:r>
              <a:rPr lang="en-US" sz="6400" b="0" i="0" dirty="0">
                <a:solidFill>
                  <a:srgbClr val="2C3E50"/>
                </a:solidFill>
                <a:effectLst/>
                <a:latin typeface="Arial" panose="020B0604020202020204" pitchFamily="34" charset="0"/>
                <a:cs typeface="Arial" panose="020B0604020202020204" pitchFamily="34" charset="0"/>
              </a:rPr>
              <a:t>(Accessed 20 June 2023)</a:t>
            </a:r>
            <a:endParaRPr lang="en-US" sz="6400" b="0" i="0" dirty="0">
              <a:solidFill>
                <a:srgbClr val="000000"/>
              </a:solidFill>
              <a:effectLst/>
              <a:latin typeface="Arial" panose="020B0604020202020204" pitchFamily="34" charset="0"/>
              <a:cs typeface="Arial" panose="020B0604020202020204" pitchFamily="34" charset="0"/>
            </a:endParaRPr>
          </a:p>
          <a:p>
            <a:pPr algn="l"/>
            <a:r>
              <a:rPr lang="en-US" sz="6400" b="0" i="0" dirty="0">
                <a:solidFill>
                  <a:srgbClr val="000000"/>
                </a:solidFill>
                <a:effectLst/>
                <a:latin typeface="Arial" panose="020B0604020202020204" pitchFamily="34" charset="0"/>
                <a:cs typeface="Arial" panose="020B0604020202020204" pitchFamily="34" charset="0"/>
              </a:rPr>
              <a:t>Gov.UK (2010). </a:t>
            </a:r>
            <a:r>
              <a:rPr lang="en-US" sz="6400" b="0" i="1" dirty="0">
                <a:solidFill>
                  <a:srgbClr val="000000"/>
                </a:solidFill>
                <a:effectLst/>
                <a:latin typeface="Arial" panose="020B0604020202020204" pitchFamily="34" charset="0"/>
                <a:cs typeface="Arial" panose="020B0604020202020204" pitchFamily="34" charset="0"/>
              </a:rPr>
              <a:t>Suicide Act 1961</a:t>
            </a:r>
            <a:r>
              <a:rPr lang="en-US" sz="6400" b="0" i="0" dirty="0">
                <a:solidFill>
                  <a:srgbClr val="000000"/>
                </a:solidFill>
                <a:effectLst/>
                <a:latin typeface="Arial" panose="020B0604020202020204" pitchFamily="34" charset="0"/>
                <a:cs typeface="Arial" panose="020B0604020202020204" pitchFamily="34" charset="0"/>
              </a:rPr>
              <a:t>. Available at: </a:t>
            </a:r>
            <a:r>
              <a:rPr lang="en-US" sz="6400" b="0" i="0" dirty="0">
                <a:solidFill>
                  <a:srgbClr val="000000"/>
                </a:solidFill>
                <a:effectLst/>
                <a:latin typeface="Arial" panose="020B0604020202020204" pitchFamily="34" charset="0"/>
                <a:cs typeface="Arial" panose="020B0604020202020204" pitchFamily="34" charset="0"/>
                <a:hlinkClick r:id="rId4"/>
              </a:rPr>
              <a:t>https://www.legislation.gov.uk/ukpga/Eliz2/9-10/60</a:t>
            </a:r>
            <a:r>
              <a:rPr lang="en-US" sz="6400" b="0" i="0" dirty="0">
                <a:solidFill>
                  <a:srgbClr val="000000"/>
                </a:solidFill>
                <a:effectLst/>
                <a:latin typeface="Arial" panose="020B0604020202020204" pitchFamily="34" charset="0"/>
                <a:cs typeface="Arial" panose="020B0604020202020204" pitchFamily="34" charset="0"/>
              </a:rPr>
              <a:t>. (Accessed 20 June 2023)</a:t>
            </a:r>
          </a:p>
          <a:p>
            <a:r>
              <a:rPr lang="en-US" sz="6400" b="0" i="0" dirty="0">
                <a:solidFill>
                  <a:srgbClr val="000000"/>
                </a:solidFill>
                <a:effectLst/>
                <a:latin typeface="Arial" panose="020B0604020202020204" pitchFamily="34" charset="0"/>
                <a:cs typeface="Arial" panose="020B0604020202020204" pitchFamily="34" charset="0"/>
              </a:rPr>
              <a:t>UK Parliament (2015). </a:t>
            </a:r>
            <a:r>
              <a:rPr lang="en-US" sz="6400" b="0" i="1" dirty="0">
                <a:solidFill>
                  <a:srgbClr val="000000"/>
                </a:solidFill>
                <a:effectLst/>
                <a:latin typeface="Arial" panose="020B0604020202020204" pitchFamily="34" charset="0"/>
                <a:cs typeface="Arial" panose="020B0604020202020204" pitchFamily="34" charset="0"/>
              </a:rPr>
              <a:t>The right to die and assisted suicide</a:t>
            </a:r>
            <a:r>
              <a:rPr lang="en-US" sz="6400" b="0" i="0" dirty="0">
                <a:solidFill>
                  <a:srgbClr val="000000"/>
                </a:solidFill>
                <a:effectLst/>
                <a:latin typeface="Arial" panose="020B0604020202020204" pitchFamily="34" charset="0"/>
                <a:cs typeface="Arial" panose="020B0604020202020204" pitchFamily="34" charset="0"/>
              </a:rPr>
              <a:t>. Available at: </a:t>
            </a:r>
            <a:r>
              <a:rPr lang="en-US" sz="6400" b="0" i="0" dirty="0">
                <a:solidFill>
                  <a:srgbClr val="000000"/>
                </a:solidFill>
                <a:effectLst/>
                <a:latin typeface="Arial" panose="020B0604020202020204" pitchFamily="34" charset="0"/>
                <a:cs typeface="Arial" panose="020B0604020202020204" pitchFamily="34" charset="0"/>
                <a:hlinkClick r:id="rId5"/>
              </a:rPr>
              <a:t>https://www.parliament.uk/business/publications/research/key-issues-parliament-2015/social-change/debating-assisted-suicide/</a:t>
            </a:r>
            <a:r>
              <a:rPr lang="en-US" sz="6400" b="0" i="0" dirty="0">
                <a:solidFill>
                  <a:srgbClr val="000000"/>
                </a:solidFill>
                <a:effectLst/>
                <a:latin typeface="Arial" panose="020B0604020202020204" pitchFamily="34" charset="0"/>
                <a:cs typeface="Arial" panose="020B0604020202020204" pitchFamily="34" charset="0"/>
              </a:rPr>
              <a:t>. (Accessed 20 June 2023)</a:t>
            </a:r>
          </a:p>
          <a:p>
            <a:r>
              <a:rPr lang="en-GB" sz="6400" b="0" i="0" dirty="0">
                <a:solidFill>
                  <a:srgbClr val="000000"/>
                </a:solidFill>
                <a:effectLst/>
                <a:latin typeface="Arial" panose="020B0604020202020204" pitchFamily="34" charset="0"/>
                <a:cs typeface="Arial" panose="020B0604020202020204" pitchFamily="34" charset="0"/>
              </a:rPr>
              <a:t>Lewis, P. (2021). </a:t>
            </a:r>
            <a:r>
              <a:rPr lang="en-GB" sz="6400" b="0" i="1" dirty="0">
                <a:solidFill>
                  <a:srgbClr val="000000"/>
                </a:solidFill>
                <a:effectLst/>
                <a:latin typeface="Arial" panose="020B0604020202020204" pitchFamily="34" charset="0"/>
                <a:cs typeface="Arial" panose="020B0604020202020204" pitchFamily="34" charset="0"/>
              </a:rPr>
              <a:t>Assisted Dying Bill [HL].  </a:t>
            </a:r>
            <a:r>
              <a:rPr lang="en-GB" sz="6400" b="0" i="0" dirty="0">
                <a:solidFill>
                  <a:srgbClr val="000000"/>
                </a:solidFill>
                <a:effectLst/>
                <a:latin typeface="Arial" panose="020B0604020202020204" pitchFamily="34" charset="0"/>
                <a:cs typeface="Arial" panose="020B0604020202020204" pitchFamily="34" charset="0"/>
              </a:rPr>
              <a:t>Available at: </a:t>
            </a:r>
            <a:r>
              <a:rPr lang="en-GB" sz="6400" b="0" i="0" dirty="0">
                <a:solidFill>
                  <a:srgbClr val="000000"/>
                </a:solidFill>
                <a:effectLst/>
                <a:latin typeface="Arial" panose="020B0604020202020204" pitchFamily="34" charset="0"/>
                <a:cs typeface="Arial" panose="020B0604020202020204" pitchFamily="34" charset="0"/>
                <a:hlinkClick r:id="rId6"/>
              </a:rPr>
              <a:t>https://lordslibrary.parliament.uk/assisted-dying-bill-hl/</a:t>
            </a:r>
            <a:r>
              <a:rPr lang="en-GB" sz="6400" b="0" i="0" dirty="0">
                <a:solidFill>
                  <a:srgbClr val="000000"/>
                </a:solidFill>
                <a:effectLst/>
                <a:latin typeface="Arial" panose="020B0604020202020204" pitchFamily="34" charset="0"/>
                <a:cs typeface="Arial" panose="020B0604020202020204" pitchFamily="34" charset="0"/>
              </a:rPr>
              <a:t>. </a:t>
            </a:r>
            <a:r>
              <a:rPr lang="en-US" sz="6400" b="0" i="0" dirty="0">
                <a:solidFill>
                  <a:srgbClr val="000000"/>
                </a:solidFill>
                <a:effectLst/>
                <a:latin typeface="Arial" panose="020B0604020202020204" pitchFamily="34" charset="0"/>
                <a:cs typeface="Arial" panose="020B0604020202020204" pitchFamily="34" charset="0"/>
              </a:rPr>
              <a:t>(Accessed 20 June 2023)</a:t>
            </a:r>
          </a:p>
          <a:p>
            <a:pPr algn="l"/>
            <a:r>
              <a:rPr lang="en-US" sz="6400" b="0" i="0" dirty="0">
                <a:solidFill>
                  <a:srgbClr val="000000"/>
                </a:solidFill>
                <a:effectLst/>
                <a:latin typeface="Arial" panose="020B0604020202020204" pitchFamily="34" charset="0"/>
                <a:cs typeface="Arial" panose="020B0604020202020204" pitchFamily="34" charset="0"/>
              </a:rPr>
              <a:t>Grosse, C. and Grosse, A. (2014). Assisted suicide: Models of legal regulation in selected European countries and the case law of the European Court of Human Rights. </a:t>
            </a:r>
            <a:r>
              <a:rPr lang="en-US" sz="6400" b="0" i="1" dirty="0">
                <a:solidFill>
                  <a:srgbClr val="000000"/>
                </a:solidFill>
                <a:effectLst/>
                <a:latin typeface="Arial" panose="020B0604020202020204" pitchFamily="34" charset="0"/>
                <a:cs typeface="Arial" panose="020B0604020202020204" pitchFamily="34" charset="0"/>
              </a:rPr>
              <a:t>Medicine, Science and the Law</a:t>
            </a:r>
            <a:r>
              <a:rPr lang="en-US" sz="6400" b="0" i="0" dirty="0">
                <a:solidFill>
                  <a:srgbClr val="000000"/>
                </a:solidFill>
                <a:effectLst/>
                <a:latin typeface="Arial" panose="020B0604020202020204" pitchFamily="34" charset="0"/>
                <a:cs typeface="Arial" panose="020B0604020202020204" pitchFamily="34" charset="0"/>
              </a:rPr>
              <a:t>, 55(4), pp.246–258. </a:t>
            </a:r>
            <a:r>
              <a:rPr lang="en-US" sz="6400" b="0" i="0" dirty="0" err="1">
                <a:solidFill>
                  <a:srgbClr val="000000"/>
                </a:solidFill>
                <a:effectLst/>
                <a:latin typeface="Arial" panose="020B0604020202020204" pitchFamily="34" charset="0"/>
                <a:cs typeface="Arial" panose="020B0604020202020204" pitchFamily="34" charset="0"/>
              </a:rPr>
              <a:t>doi:https</a:t>
            </a:r>
            <a:r>
              <a:rPr lang="en-US" sz="6400" b="0" i="0" dirty="0">
                <a:solidFill>
                  <a:srgbClr val="000000"/>
                </a:solidFill>
                <a:effectLst/>
                <a:latin typeface="Arial" panose="020B0604020202020204" pitchFamily="34" charset="0"/>
                <a:cs typeface="Arial" panose="020B0604020202020204" pitchFamily="34" charset="0"/>
              </a:rPr>
              <a:t>://doi.org/10.1177/0025802414540636.</a:t>
            </a:r>
          </a:p>
          <a:p>
            <a:r>
              <a:rPr lang="en-US" sz="6400" b="0" i="0" dirty="0">
                <a:solidFill>
                  <a:srgbClr val="000000"/>
                </a:solidFill>
                <a:effectLst/>
                <a:latin typeface="Arial" panose="020B0604020202020204" pitchFamily="34" charset="0"/>
                <a:cs typeface="Arial" panose="020B0604020202020204" pitchFamily="34" charset="0"/>
              </a:rPr>
              <a:t>‌Government.nl. (2019). </a:t>
            </a:r>
            <a:r>
              <a:rPr lang="en-US" sz="6400" b="0" i="1" dirty="0">
                <a:solidFill>
                  <a:srgbClr val="000000"/>
                </a:solidFill>
                <a:effectLst/>
                <a:latin typeface="Arial" panose="020B0604020202020204" pitchFamily="34" charset="0"/>
                <a:cs typeface="Arial" panose="020B0604020202020204" pitchFamily="34" charset="0"/>
              </a:rPr>
              <a:t>Is euthanasia allowed?</a:t>
            </a:r>
            <a:r>
              <a:rPr lang="en-US" sz="6400" b="0" i="0" dirty="0">
                <a:solidFill>
                  <a:srgbClr val="000000"/>
                </a:solidFill>
                <a:effectLst/>
                <a:latin typeface="Arial" panose="020B0604020202020204" pitchFamily="34" charset="0"/>
                <a:cs typeface="Arial" panose="020B0604020202020204" pitchFamily="34" charset="0"/>
              </a:rPr>
              <a:t> Available at: </a:t>
            </a:r>
            <a:r>
              <a:rPr lang="en-US" sz="6400" b="0" i="0" dirty="0">
                <a:solidFill>
                  <a:srgbClr val="000000"/>
                </a:solidFill>
                <a:effectLst/>
                <a:latin typeface="Arial" panose="020B0604020202020204" pitchFamily="34" charset="0"/>
                <a:cs typeface="Arial" panose="020B0604020202020204" pitchFamily="34" charset="0"/>
                <a:hlinkClick r:id="rId7"/>
              </a:rPr>
              <a:t>https://www.government.nl/topics/euthanasia/is-euthanasia-allowed</a:t>
            </a:r>
            <a:r>
              <a:rPr lang="en-US" sz="6400" b="0" i="0" dirty="0">
                <a:solidFill>
                  <a:srgbClr val="000000"/>
                </a:solidFill>
                <a:effectLst/>
                <a:latin typeface="Arial" panose="020B0604020202020204" pitchFamily="34" charset="0"/>
                <a:cs typeface="Arial" panose="020B0604020202020204" pitchFamily="34" charset="0"/>
              </a:rPr>
              <a:t>. (Accessed 21 June 2023)</a:t>
            </a:r>
          </a:p>
          <a:p>
            <a:pPr algn="l"/>
            <a:r>
              <a:rPr lang="en-US" sz="6400" b="0" i="0" dirty="0" err="1">
                <a:solidFill>
                  <a:srgbClr val="000000"/>
                </a:solidFill>
                <a:effectLst/>
                <a:latin typeface="Arial" panose="020B0604020202020204" pitchFamily="34" charset="0"/>
                <a:cs typeface="Arial" panose="020B0604020202020204" pitchFamily="34" charset="0"/>
              </a:rPr>
              <a:t>Deliens</a:t>
            </a:r>
            <a:r>
              <a:rPr lang="en-US" sz="6400" b="0" i="0" dirty="0">
                <a:solidFill>
                  <a:srgbClr val="000000"/>
                </a:solidFill>
                <a:effectLst/>
                <a:latin typeface="Arial" panose="020B0604020202020204" pitchFamily="34" charset="0"/>
                <a:cs typeface="Arial" panose="020B0604020202020204" pitchFamily="34" charset="0"/>
              </a:rPr>
              <a:t>, L. and van der Wal, G. (2003). The euthanasia law in Belgium and the Netherlands. </a:t>
            </a:r>
            <a:r>
              <a:rPr lang="en-US" sz="6400" b="0" i="1" dirty="0">
                <a:solidFill>
                  <a:srgbClr val="000000"/>
                </a:solidFill>
                <a:effectLst/>
                <a:latin typeface="Arial" panose="020B0604020202020204" pitchFamily="34" charset="0"/>
                <a:cs typeface="Arial" panose="020B0604020202020204" pitchFamily="34" charset="0"/>
              </a:rPr>
              <a:t>The Lancet</a:t>
            </a:r>
            <a:r>
              <a:rPr lang="en-US" sz="6400" b="0" i="0" dirty="0">
                <a:solidFill>
                  <a:srgbClr val="000000"/>
                </a:solidFill>
                <a:effectLst/>
                <a:latin typeface="Arial" panose="020B0604020202020204" pitchFamily="34" charset="0"/>
                <a:cs typeface="Arial" panose="020B0604020202020204" pitchFamily="34" charset="0"/>
              </a:rPr>
              <a:t>, [online] 362(9391), pp.1239–1240. </a:t>
            </a:r>
            <a:r>
              <a:rPr lang="en-US" sz="6400" b="0" i="0" dirty="0" err="1">
                <a:solidFill>
                  <a:srgbClr val="000000"/>
                </a:solidFill>
                <a:effectLst/>
                <a:latin typeface="Arial" panose="020B0604020202020204" pitchFamily="34" charset="0"/>
                <a:cs typeface="Arial" panose="020B0604020202020204" pitchFamily="34" charset="0"/>
              </a:rPr>
              <a:t>doi:https</a:t>
            </a:r>
            <a:r>
              <a:rPr lang="en-US" sz="6400" b="0" i="0" dirty="0">
                <a:solidFill>
                  <a:srgbClr val="000000"/>
                </a:solidFill>
                <a:effectLst/>
                <a:latin typeface="Arial" panose="020B0604020202020204" pitchFamily="34" charset="0"/>
                <a:cs typeface="Arial" panose="020B0604020202020204" pitchFamily="34" charset="0"/>
              </a:rPr>
              <a:t>://doi.org/10.1016/s0140-6736(03)14520-5.</a:t>
            </a:r>
          </a:p>
          <a:p>
            <a:pPr algn="l"/>
            <a:endParaRPr lang="en-US" sz="5600" b="0" i="0" dirty="0">
              <a:solidFill>
                <a:srgbClr val="000000"/>
              </a:solidFill>
              <a:effectLst/>
              <a:latin typeface="Arial" panose="020B0604020202020204" pitchFamily="34" charset="0"/>
              <a:cs typeface="Arial" panose="020B0604020202020204" pitchFamily="34" charset="0"/>
            </a:endParaRPr>
          </a:p>
          <a:p>
            <a:pPr algn="l"/>
            <a:endParaRPr lang="en-US" sz="2600" b="0" i="0" dirty="0">
              <a:solidFill>
                <a:srgbClr val="000000"/>
              </a:solidFill>
              <a:effectLst/>
              <a:latin typeface="Calibri" panose="020F0502020204030204" pitchFamily="34" charset="0"/>
            </a:endParaRPr>
          </a:p>
          <a:p>
            <a:pPr algn="l"/>
            <a:r>
              <a:rPr lang="en-US" sz="2600" b="0" i="0" dirty="0">
                <a:solidFill>
                  <a:srgbClr val="000000"/>
                </a:solidFill>
                <a:effectLst/>
                <a:latin typeface="Calibri" panose="020F0502020204030204" pitchFamily="34" charset="0"/>
              </a:rPr>
              <a:t>‌</a:t>
            </a:r>
          </a:p>
          <a:p>
            <a:pPr algn="l"/>
            <a:endParaRPr lang="en-US" sz="2000" b="0" i="0" dirty="0">
              <a:solidFill>
                <a:srgbClr val="000000"/>
              </a:solidFill>
              <a:effectLst/>
              <a:latin typeface="Calibri" panose="020F0502020204030204" pitchFamily="34" charset="0"/>
            </a:endParaRPr>
          </a:p>
          <a:p>
            <a:endParaRPr lang="en-US" sz="2200" b="0" i="0" dirty="0">
              <a:solidFill>
                <a:srgbClr val="000000"/>
              </a:solidFill>
              <a:effectLst/>
              <a:latin typeface="Calibri" panose="020F0502020204030204" pitchFamily="34" charset="0"/>
            </a:endParaRPr>
          </a:p>
          <a:p>
            <a:pPr marL="0" indent="0" algn="l">
              <a:buNone/>
            </a:pPr>
            <a:br>
              <a:rPr lang="en-US" dirty="0"/>
            </a:br>
            <a:endParaRPr lang="en-US" b="0" i="0" dirty="0">
              <a:solidFill>
                <a:srgbClr val="2C3E50"/>
              </a:solidFill>
              <a:effectLst/>
              <a:latin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6196234F-7DC5-54B1-DEBB-C4D061264A84}"/>
              </a:ext>
            </a:extLst>
          </p:cNvPr>
          <p:cNvSpPr>
            <a:spLocks noGrp="1"/>
          </p:cNvSpPr>
          <p:nvPr>
            <p:ph type="sldNum" sz="quarter" idx="12"/>
          </p:nvPr>
        </p:nvSpPr>
        <p:spPr/>
        <p:txBody>
          <a:bodyPr/>
          <a:lstStyle/>
          <a:p>
            <a:pPr rtl="0"/>
            <a:fld id="{D8DA9DAA-006C-4F4B-980E-E3DF019B24E2}" type="slidenum">
              <a:rPr lang="en-GB" noProof="0" smtClean="0"/>
              <a:t>19</a:t>
            </a:fld>
            <a:endParaRPr lang="en-GB" noProof="0"/>
          </a:p>
        </p:txBody>
      </p:sp>
    </p:spTree>
    <p:extLst>
      <p:ext uri="{BB962C8B-B14F-4D97-AF65-F5344CB8AC3E}">
        <p14:creationId xmlns:p14="http://schemas.microsoft.com/office/powerpoint/2010/main" val="2808502660"/>
      </p:ext>
    </p:extLst>
  </p:cSld>
  <p:clrMapOvr>
    <a:masterClrMapping/>
  </p:clrMapOvr>
  <p:transition spd="slow">
    <p:wheel spokes="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12F250-EAA5-3E18-18AF-45FD1ECDC635}"/>
              </a:ext>
            </a:extLst>
          </p:cNvPr>
          <p:cNvSpPr>
            <a:spLocks noGrp="1"/>
          </p:cNvSpPr>
          <p:nvPr>
            <p:ph idx="1"/>
          </p:nvPr>
        </p:nvSpPr>
        <p:spPr>
          <a:xfrm>
            <a:off x="838200" y="661844"/>
            <a:ext cx="10515600" cy="5877502"/>
          </a:xfrm>
        </p:spPr>
        <p:txBody>
          <a:bodyPr>
            <a:normAutofit/>
          </a:bodyPr>
          <a:lstStyle/>
          <a:p>
            <a:r>
              <a:rPr lang="en-US" sz="1800" b="0" i="0" dirty="0">
                <a:solidFill>
                  <a:srgbClr val="000000"/>
                </a:solidFill>
                <a:effectLst/>
                <a:latin typeface="Arial" panose="020B0604020202020204" pitchFamily="34" charset="0"/>
                <a:cs typeface="Arial" panose="020B0604020202020204" pitchFamily="34" charset="0"/>
              </a:rPr>
              <a:t>National Health Service (2018). </a:t>
            </a:r>
            <a:r>
              <a:rPr lang="en-US" sz="1800" b="0" dirty="0">
                <a:solidFill>
                  <a:srgbClr val="000000"/>
                </a:solidFill>
                <a:effectLst/>
                <a:latin typeface="Arial" panose="020B0604020202020204" pitchFamily="34" charset="0"/>
                <a:cs typeface="Arial" panose="020B0604020202020204" pitchFamily="34" charset="0"/>
              </a:rPr>
              <a:t>End of life care. NHS. </a:t>
            </a:r>
            <a:r>
              <a:rPr lang="en-US" sz="1800" b="0" i="0" dirty="0">
                <a:solidFill>
                  <a:srgbClr val="000000"/>
                </a:solidFill>
                <a:effectLst/>
                <a:latin typeface="Arial" panose="020B0604020202020204" pitchFamily="34" charset="0"/>
                <a:cs typeface="Arial" panose="020B0604020202020204" pitchFamily="34" charset="0"/>
              </a:rPr>
              <a:t>Available at: </a:t>
            </a:r>
            <a:r>
              <a:rPr lang="en-US" sz="1800" b="0" i="0" dirty="0">
                <a:solidFill>
                  <a:srgbClr val="000000"/>
                </a:solidFill>
                <a:effectLst/>
                <a:latin typeface="Arial" panose="020B0604020202020204" pitchFamily="34" charset="0"/>
                <a:cs typeface="Arial" panose="020B0604020202020204" pitchFamily="34" charset="0"/>
                <a:hlinkClick r:id="rId2"/>
              </a:rPr>
              <a:t>https://www.nhs.uk/conditions/end-of-life-care/what-it-involves-and-when-it-starts/</a:t>
            </a:r>
            <a:r>
              <a:rPr lang="en-US" sz="1800" b="0" i="0" dirty="0">
                <a:solidFill>
                  <a:srgbClr val="000000"/>
                </a:solidFill>
                <a:effectLst/>
                <a:latin typeface="Arial" panose="020B0604020202020204" pitchFamily="34" charset="0"/>
                <a:cs typeface="Arial" panose="020B0604020202020204" pitchFamily="34" charset="0"/>
              </a:rPr>
              <a:t>. (Accessed 21 June 2023)</a:t>
            </a:r>
          </a:p>
          <a:p>
            <a:pPr algn="l"/>
            <a:r>
              <a:rPr lang="en-US" sz="1800" b="0" i="0" dirty="0">
                <a:solidFill>
                  <a:srgbClr val="000000"/>
                </a:solidFill>
                <a:effectLst/>
                <a:latin typeface="Arial" panose="020B0604020202020204" pitchFamily="34" charset="0"/>
                <a:cs typeface="Arial" panose="020B0604020202020204" pitchFamily="34" charset="0"/>
              </a:rPr>
              <a:t>Carehome.co.uk. (2023). Available at: </a:t>
            </a:r>
            <a:r>
              <a:rPr lang="en-US" sz="1800" b="0" i="0" dirty="0">
                <a:solidFill>
                  <a:srgbClr val="000000"/>
                </a:solidFill>
                <a:effectLst/>
                <a:latin typeface="Arial" panose="020B0604020202020204" pitchFamily="34" charset="0"/>
                <a:cs typeface="Arial" panose="020B0604020202020204" pitchFamily="34" charset="0"/>
                <a:hlinkClick r:id="rId3"/>
              </a:rPr>
              <a:t>https://www.carehome.co.uk/advice/do-i-need-to-pay-for-palliative-and-end-of-life-care</a:t>
            </a:r>
            <a:r>
              <a:rPr lang="en-US" sz="1800" b="0" i="0" dirty="0">
                <a:solidFill>
                  <a:srgbClr val="000000"/>
                </a:solidFill>
                <a:effectLst/>
                <a:latin typeface="Arial" panose="020B0604020202020204" pitchFamily="34" charset="0"/>
                <a:cs typeface="Arial" panose="020B0604020202020204" pitchFamily="34" charset="0"/>
              </a:rPr>
              <a:t> (Accessed 22 Jun 2023).</a:t>
            </a:r>
          </a:p>
          <a:p>
            <a:r>
              <a:rPr lang="en-US" sz="1800" b="0" i="0" dirty="0">
                <a:solidFill>
                  <a:srgbClr val="000000"/>
                </a:solidFill>
                <a:effectLst/>
                <a:latin typeface="Arial" panose="020B0604020202020204" pitchFamily="34" charset="0"/>
                <a:cs typeface="Arial" panose="020B0604020202020204" pitchFamily="34" charset="0"/>
              </a:rPr>
              <a:t>‌Elder. (2022). </a:t>
            </a:r>
            <a:r>
              <a:rPr lang="en-US" sz="1800" b="0" i="1" dirty="0">
                <a:solidFill>
                  <a:srgbClr val="000000"/>
                </a:solidFill>
                <a:effectLst/>
                <a:latin typeface="Arial" panose="020B0604020202020204" pitchFamily="34" charset="0"/>
                <a:cs typeface="Arial" panose="020B0604020202020204" pitchFamily="34" charset="0"/>
              </a:rPr>
              <a:t>The 5 stages of palliative care</a:t>
            </a:r>
            <a:r>
              <a:rPr lang="en-US" sz="1800" b="0" i="0" dirty="0">
                <a:solidFill>
                  <a:srgbClr val="000000"/>
                </a:solidFill>
                <a:effectLst/>
                <a:latin typeface="Arial" panose="020B0604020202020204" pitchFamily="34" charset="0"/>
                <a:cs typeface="Arial" panose="020B0604020202020204" pitchFamily="34" charset="0"/>
              </a:rPr>
              <a:t>. Available at: </a:t>
            </a:r>
            <a:r>
              <a:rPr lang="en-US" sz="1800" b="0" i="0" dirty="0">
                <a:solidFill>
                  <a:srgbClr val="000000"/>
                </a:solidFill>
                <a:effectLst/>
                <a:latin typeface="Arial" panose="020B0604020202020204" pitchFamily="34" charset="0"/>
                <a:cs typeface="Arial" panose="020B0604020202020204" pitchFamily="34" charset="0"/>
                <a:hlinkClick r:id="rId4"/>
              </a:rPr>
              <a:t>https://www.elder.org/palliative-care/the-5-stages-of-palliative-care/</a:t>
            </a:r>
            <a:r>
              <a:rPr lang="en-US" sz="1800" b="0" i="0" dirty="0">
                <a:solidFill>
                  <a:srgbClr val="000000"/>
                </a:solidFill>
                <a:effectLst/>
                <a:latin typeface="Arial" panose="020B0604020202020204" pitchFamily="34" charset="0"/>
                <a:cs typeface="Arial" panose="020B0604020202020204" pitchFamily="34" charset="0"/>
              </a:rPr>
              <a:t> (Accessed 22 Jun 2023).</a:t>
            </a:r>
          </a:p>
          <a:p>
            <a:r>
              <a:rPr lang="en-US" sz="1800" b="0" i="0" dirty="0">
                <a:solidFill>
                  <a:srgbClr val="000000"/>
                </a:solidFill>
                <a:effectLst/>
                <a:latin typeface="Arial" panose="020B0604020202020204" pitchFamily="34" charset="0"/>
                <a:cs typeface="Arial" panose="020B0604020202020204" pitchFamily="34" charset="0"/>
              </a:rPr>
              <a:t> World Health Organization (2020). </a:t>
            </a:r>
            <a:r>
              <a:rPr lang="en-US" sz="1800" b="0" i="1" dirty="0">
                <a:solidFill>
                  <a:srgbClr val="000000"/>
                </a:solidFill>
                <a:effectLst/>
                <a:latin typeface="Arial" panose="020B0604020202020204" pitchFamily="34" charset="0"/>
                <a:cs typeface="Arial" panose="020B0604020202020204" pitchFamily="34" charset="0"/>
              </a:rPr>
              <a:t>Palliative care</a:t>
            </a:r>
            <a:r>
              <a:rPr lang="en-US" sz="1800" b="0" i="0" dirty="0">
                <a:solidFill>
                  <a:srgbClr val="000000"/>
                </a:solidFill>
                <a:effectLst/>
                <a:latin typeface="Arial" panose="020B0604020202020204" pitchFamily="34" charset="0"/>
                <a:cs typeface="Arial" panose="020B0604020202020204" pitchFamily="34" charset="0"/>
              </a:rPr>
              <a:t>. Available at: </a:t>
            </a:r>
            <a:r>
              <a:rPr lang="en-US" sz="1800" b="0" i="0" dirty="0">
                <a:solidFill>
                  <a:srgbClr val="000000"/>
                </a:solidFill>
                <a:effectLst/>
                <a:latin typeface="Arial" panose="020B0604020202020204" pitchFamily="34" charset="0"/>
                <a:cs typeface="Arial" panose="020B0604020202020204" pitchFamily="34" charset="0"/>
                <a:hlinkClick r:id="rId5"/>
              </a:rPr>
              <a:t>https://www.who.int/news-room/fact-sheets/detail/palliative-care</a:t>
            </a:r>
            <a:r>
              <a:rPr lang="en-US" sz="1800" b="0" i="0" dirty="0">
                <a:solidFill>
                  <a:srgbClr val="000000"/>
                </a:solidFill>
                <a:effectLst/>
                <a:latin typeface="Arial" panose="020B0604020202020204" pitchFamily="34" charset="0"/>
                <a:cs typeface="Arial" panose="020B0604020202020204" pitchFamily="34" charset="0"/>
              </a:rPr>
              <a:t> (Accessed 22 Jun 2023).</a:t>
            </a:r>
          </a:p>
          <a:p>
            <a:pPr algn="l"/>
            <a:r>
              <a:rPr lang="en-US" sz="1800" b="0" i="0" dirty="0">
                <a:solidFill>
                  <a:srgbClr val="000000"/>
                </a:solidFill>
                <a:effectLst/>
                <a:latin typeface="Arial" panose="020B0604020202020204" pitchFamily="34" charset="0"/>
                <a:cs typeface="Arial" panose="020B0604020202020204" pitchFamily="34" charset="0"/>
              </a:rPr>
              <a:t>Edmonds, P. and Rogers, A. (2003). ‘If only someone had told me…’: A review of the care of patients dying in hospital. </a:t>
            </a:r>
            <a:r>
              <a:rPr lang="en-US" sz="1800" b="0" i="1" dirty="0">
                <a:solidFill>
                  <a:srgbClr val="000000"/>
                </a:solidFill>
                <a:effectLst/>
                <a:latin typeface="Arial" panose="020B0604020202020204" pitchFamily="34" charset="0"/>
                <a:cs typeface="Arial" panose="020B0604020202020204" pitchFamily="34" charset="0"/>
              </a:rPr>
              <a:t>Clinical Medicine</a:t>
            </a:r>
            <a:r>
              <a:rPr lang="en-US" sz="1800" b="0" i="0" dirty="0">
                <a:solidFill>
                  <a:srgbClr val="000000"/>
                </a:solidFill>
                <a:effectLst/>
                <a:latin typeface="Arial" panose="020B0604020202020204" pitchFamily="34" charset="0"/>
                <a:cs typeface="Arial" panose="020B0604020202020204" pitchFamily="34" charset="0"/>
              </a:rPr>
              <a:t>, 3(2), pp.149–152. </a:t>
            </a:r>
            <a:r>
              <a:rPr lang="en-US" sz="1800" b="0" i="0" dirty="0" err="1">
                <a:solidFill>
                  <a:srgbClr val="000000"/>
                </a:solidFill>
                <a:effectLst/>
                <a:latin typeface="Arial" panose="020B0604020202020204" pitchFamily="34" charset="0"/>
                <a:cs typeface="Arial" panose="020B0604020202020204" pitchFamily="34" charset="0"/>
              </a:rPr>
              <a:t>doi:https</a:t>
            </a:r>
            <a:r>
              <a:rPr lang="en-US" sz="1800" b="0" i="0" dirty="0">
                <a:solidFill>
                  <a:srgbClr val="000000"/>
                </a:solidFill>
                <a:effectLst/>
                <a:latin typeface="Arial" panose="020B0604020202020204" pitchFamily="34" charset="0"/>
                <a:cs typeface="Arial" panose="020B0604020202020204" pitchFamily="34" charset="0"/>
              </a:rPr>
              <a:t>://doi.org/10.7861/clinmedicine.3-2-149.</a:t>
            </a:r>
          </a:p>
          <a:p>
            <a:r>
              <a:rPr lang="en-US" sz="1800" b="0" i="0" dirty="0">
                <a:solidFill>
                  <a:srgbClr val="000000"/>
                </a:solidFill>
                <a:effectLst/>
                <a:latin typeface="Arial" panose="020B0604020202020204" pitchFamily="34" charset="0"/>
                <a:cs typeface="Arial" panose="020B0604020202020204" pitchFamily="34" charset="0"/>
              </a:rPr>
              <a:t>‌Healthline. (2023). </a:t>
            </a:r>
            <a:r>
              <a:rPr lang="en-US" sz="1800" b="0" i="1" dirty="0">
                <a:solidFill>
                  <a:srgbClr val="000000"/>
                </a:solidFill>
                <a:effectLst/>
                <a:latin typeface="Arial" panose="020B0604020202020204" pitchFamily="34" charset="0"/>
                <a:cs typeface="Arial" panose="020B0604020202020204" pitchFamily="34" charset="0"/>
              </a:rPr>
              <a:t>Assisted Suicide for Depression: Is It Legal?</a:t>
            </a:r>
            <a:r>
              <a:rPr lang="en-US" sz="1800" b="0" i="0" dirty="0">
                <a:solidFill>
                  <a:srgbClr val="000000"/>
                </a:solidFill>
                <a:effectLst/>
                <a:latin typeface="Arial" panose="020B0604020202020204" pitchFamily="34" charset="0"/>
                <a:cs typeface="Arial" panose="020B0604020202020204" pitchFamily="34" charset="0"/>
              </a:rPr>
              <a:t> Available at: </a:t>
            </a:r>
            <a:r>
              <a:rPr lang="en-US" sz="1800" b="0" i="0" dirty="0">
                <a:solidFill>
                  <a:srgbClr val="000000"/>
                </a:solidFill>
                <a:effectLst/>
                <a:latin typeface="Arial" panose="020B0604020202020204" pitchFamily="34" charset="0"/>
                <a:cs typeface="Arial" panose="020B0604020202020204" pitchFamily="34" charset="0"/>
                <a:hlinkClick r:id="rId6"/>
              </a:rPr>
              <a:t>https://www.healthline.com/health/depression/assisted-suicide-for-depression#assisted-suicide-criteria</a:t>
            </a:r>
            <a:r>
              <a:rPr lang="en-US" sz="1800" b="0" i="0" dirty="0">
                <a:solidFill>
                  <a:srgbClr val="000000"/>
                </a:solidFill>
                <a:effectLst/>
                <a:latin typeface="Arial" panose="020B0604020202020204" pitchFamily="34" charset="0"/>
                <a:cs typeface="Arial" panose="020B0604020202020204" pitchFamily="34" charset="0"/>
              </a:rPr>
              <a:t>. (Accessed 21 June 2023)</a:t>
            </a:r>
          </a:p>
          <a:p>
            <a:r>
              <a:rPr lang="en-US" sz="1800" b="0" i="0" dirty="0">
                <a:solidFill>
                  <a:srgbClr val="000000"/>
                </a:solidFill>
                <a:effectLst/>
                <a:latin typeface="Arial" panose="020B0604020202020204" pitchFamily="34" charset="0"/>
                <a:cs typeface="Arial" panose="020B0604020202020204" pitchFamily="34" charset="0"/>
              </a:rPr>
              <a:t>Blouin, S. (2019). </a:t>
            </a:r>
            <a:r>
              <a:rPr lang="en-US" sz="1800" b="0" i="1" dirty="0">
                <a:solidFill>
                  <a:srgbClr val="000000"/>
                </a:solidFill>
                <a:effectLst/>
                <a:latin typeface="Arial" panose="020B0604020202020204" pitchFamily="34" charset="0"/>
                <a:cs typeface="Arial" panose="020B0604020202020204" pitchFamily="34" charset="0"/>
              </a:rPr>
              <a:t>‘Suicide tourism’ and understanding the Swiss model of the right to die</a:t>
            </a:r>
            <a:r>
              <a:rPr lang="en-US" sz="1800" b="0" i="0" dirty="0">
                <a:solidFill>
                  <a:srgbClr val="000000"/>
                </a:solidFill>
                <a:effectLst/>
                <a:latin typeface="Arial" panose="020B0604020202020204" pitchFamily="34" charset="0"/>
                <a:cs typeface="Arial" panose="020B0604020202020204" pitchFamily="34" charset="0"/>
              </a:rPr>
              <a:t>. Available at: </a:t>
            </a:r>
            <a:r>
              <a:rPr lang="en-US" sz="1800" b="0" i="0" dirty="0">
                <a:solidFill>
                  <a:srgbClr val="000000"/>
                </a:solidFill>
                <a:effectLst/>
                <a:latin typeface="Arial" panose="020B0604020202020204" pitchFamily="34" charset="0"/>
                <a:cs typeface="Arial" panose="020B0604020202020204" pitchFamily="34" charset="0"/>
                <a:hlinkClick r:id="rId7"/>
              </a:rPr>
              <a:t>https://theconversation.com/suicide-tourism-and-understanding-the-swiss-model-of-the-right-to-die-96698</a:t>
            </a:r>
            <a:r>
              <a:rPr lang="en-US" sz="1800" b="0" i="0" dirty="0">
                <a:solidFill>
                  <a:srgbClr val="000000"/>
                </a:solidFill>
                <a:effectLst/>
                <a:latin typeface="Arial" panose="020B0604020202020204" pitchFamily="34" charset="0"/>
                <a:cs typeface="Arial" panose="020B0604020202020204" pitchFamily="34" charset="0"/>
              </a:rPr>
              <a:t>. (Accessed 21 June 2023)</a:t>
            </a:r>
          </a:p>
          <a:p>
            <a:pPr algn="l"/>
            <a:endParaRPr lang="en-US" b="0" i="0" dirty="0">
              <a:solidFill>
                <a:srgbClr val="000000"/>
              </a:solidFill>
              <a:effectLst/>
              <a:latin typeface="Calibri" panose="020F0502020204030204" pitchFamily="34" charset="0"/>
            </a:endParaRPr>
          </a:p>
          <a:p>
            <a:endParaRPr lang="en-US" b="0" i="0" dirty="0">
              <a:solidFill>
                <a:srgbClr val="000000"/>
              </a:solidFill>
              <a:effectLst/>
              <a:latin typeface="Calibri" panose="020F0502020204030204" pitchFamily="34" charset="0"/>
            </a:endParaRPr>
          </a:p>
          <a:p>
            <a:pPr marL="0" indent="0" algn="l">
              <a:buNone/>
            </a:pPr>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9CEDB6E6-54CB-9BD1-AD00-223371035E54}"/>
              </a:ext>
            </a:extLst>
          </p:cNvPr>
          <p:cNvSpPr>
            <a:spLocks noGrp="1"/>
          </p:cNvSpPr>
          <p:nvPr>
            <p:ph type="sldNum" sz="quarter" idx="12"/>
          </p:nvPr>
        </p:nvSpPr>
        <p:spPr/>
        <p:txBody>
          <a:bodyPr/>
          <a:lstStyle/>
          <a:p>
            <a:pPr rtl="0"/>
            <a:fld id="{D8DA9DAA-006C-4F4B-980E-E3DF019B24E2}" type="slidenum">
              <a:rPr lang="en-GB" noProof="0" smtClean="0"/>
              <a:t>20</a:t>
            </a:fld>
            <a:endParaRPr lang="en-GB" noProof="0"/>
          </a:p>
        </p:txBody>
      </p:sp>
    </p:spTree>
    <p:extLst>
      <p:ext uri="{BB962C8B-B14F-4D97-AF65-F5344CB8AC3E}">
        <p14:creationId xmlns:p14="http://schemas.microsoft.com/office/powerpoint/2010/main" val="300346992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3A379-8DCD-F7E1-9415-3CA732A1589B}"/>
              </a:ext>
            </a:extLst>
          </p:cNvPr>
          <p:cNvSpPr>
            <a:spLocks noGrp="1"/>
          </p:cNvSpPr>
          <p:nvPr>
            <p:ph idx="1"/>
          </p:nvPr>
        </p:nvSpPr>
        <p:spPr>
          <a:xfrm>
            <a:off x="838200" y="551007"/>
            <a:ext cx="10515600" cy="5974484"/>
          </a:xfrm>
        </p:spPr>
        <p:txBody>
          <a:bodyPr>
            <a:normAutofit fontScale="70000" lnSpcReduction="20000"/>
          </a:bodyPr>
          <a:lstStyle/>
          <a:p>
            <a:pPr algn="l"/>
            <a:r>
              <a:rPr lang="en-US" sz="2600" b="0" i="0" dirty="0">
                <a:solidFill>
                  <a:srgbClr val="000000"/>
                </a:solidFill>
                <a:effectLst/>
                <a:latin typeface="Arial" panose="020B0604020202020204" pitchFamily="34" charset="0"/>
                <a:cs typeface="Arial" panose="020B0604020202020204" pitchFamily="34" charset="0"/>
              </a:rPr>
              <a:t>‌</a:t>
            </a:r>
            <a:r>
              <a:rPr lang="en-US" sz="2900" b="0" i="0" dirty="0">
                <a:solidFill>
                  <a:srgbClr val="000000"/>
                </a:solidFill>
                <a:effectLst/>
                <a:latin typeface="Arial" panose="020B0604020202020204" pitchFamily="34" charset="0"/>
                <a:cs typeface="Arial" panose="020B0604020202020204" pitchFamily="34" charset="0"/>
              </a:rPr>
              <a:t>Hurst, S.A. and </a:t>
            </a:r>
            <a:r>
              <a:rPr lang="en-US" sz="2900" b="0" i="0" dirty="0" err="1">
                <a:solidFill>
                  <a:srgbClr val="000000"/>
                </a:solidFill>
                <a:effectLst/>
                <a:latin typeface="Arial" panose="020B0604020202020204" pitchFamily="34" charset="0"/>
                <a:cs typeface="Arial" panose="020B0604020202020204" pitchFamily="34" charset="0"/>
              </a:rPr>
              <a:t>Mauron</a:t>
            </a:r>
            <a:r>
              <a:rPr lang="en-US" sz="2900" b="0" i="0" dirty="0">
                <a:solidFill>
                  <a:srgbClr val="000000"/>
                </a:solidFill>
                <a:effectLst/>
                <a:latin typeface="Arial" panose="020B0604020202020204" pitchFamily="34" charset="0"/>
                <a:cs typeface="Arial" panose="020B0604020202020204" pitchFamily="34" charset="0"/>
              </a:rPr>
              <a:t>, A. (2016). Assisted Suicide in Switzerland: Clarifying Liberties and Claims. </a:t>
            </a:r>
            <a:r>
              <a:rPr lang="en-US" sz="2900" b="0" i="1" dirty="0">
                <a:solidFill>
                  <a:srgbClr val="000000"/>
                </a:solidFill>
                <a:effectLst/>
                <a:latin typeface="Arial" panose="020B0604020202020204" pitchFamily="34" charset="0"/>
                <a:cs typeface="Arial" panose="020B0604020202020204" pitchFamily="34" charset="0"/>
              </a:rPr>
              <a:t>Bioethics</a:t>
            </a:r>
            <a:r>
              <a:rPr lang="en-US" sz="2900" b="0" i="0" dirty="0">
                <a:solidFill>
                  <a:srgbClr val="000000"/>
                </a:solidFill>
                <a:effectLst/>
                <a:latin typeface="Arial" panose="020B0604020202020204" pitchFamily="34" charset="0"/>
                <a:cs typeface="Arial" panose="020B0604020202020204" pitchFamily="34" charset="0"/>
              </a:rPr>
              <a:t>, 31(3), pp.199–208. </a:t>
            </a:r>
            <a:r>
              <a:rPr lang="en-US" sz="2900" b="0" i="0" dirty="0" err="1">
                <a:solidFill>
                  <a:srgbClr val="000000"/>
                </a:solidFill>
                <a:effectLst/>
                <a:latin typeface="Arial" panose="020B0604020202020204" pitchFamily="34" charset="0"/>
                <a:cs typeface="Arial" panose="020B0604020202020204" pitchFamily="34" charset="0"/>
              </a:rPr>
              <a:t>doi:https</a:t>
            </a:r>
            <a:r>
              <a:rPr lang="en-US" sz="2900" b="0" i="0" dirty="0">
                <a:solidFill>
                  <a:srgbClr val="000000"/>
                </a:solidFill>
                <a:effectLst/>
                <a:latin typeface="Arial" panose="020B0604020202020204" pitchFamily="34" charset="0"/>
                <a:cs typeface="Arial" panose="020B0604020202020204" pitchFamily="34" charset="0"/>
              </a:rPr>
              <a:t>://doi.org/10.1111/bioe.12304.</a:t>
            </a:r>
          </a:p>
          <a:p>
            <a:r>
              <a:rPr lang="en-US" sz="2900" b="0" i="0" dirty="0">
                <a:solidFill>
                  <a:srgbClr val="000000"/>
                </a:solidFill>
                <a:effectLst/>
                <a:latin typeface="Arial" panose="020B0604020202020204" pitchFamily="34" charset="0"/>
                <a:cs typeface="Arial" panose="020B0604020202020204" pitchFamily="34" charset="0"/>
              </a:rPr>
              <a:t>‌www.bgs.org.uk. (n.d.). </a:t>
            </a:r>
            <a:r>
              <a:rPr lang="en-US" sz="2900" b="0" i="1" dirty="0">
                <a:solidFill>
                  <a:srgbClr val="000000"/>
                </a:solidFill>
                <a:effectLst/>
                <a:latin typeface="Arial" panose="020B0604020202020204" pitchFamily="34" charset="0"/>
                <a:cs typeface="Arial" panose="020B0604020202020204" pitchFamily="34" charset="0"/>
              </a:rPr>
              <a:t>Palliative care | British Geriatrics Society</a:t>
            </a:r>
            <a:r>
              <a:rPr lang="en-US" sz="2900" b="0" i="0" dirty="0">
                <a:solidFill>
                  <a:srgbClr val="000000"/>
                </a:solidFill>
                <a:effectLst/>
                <a:latin typeface="Arial" panose="020B0604020202020204" pitchFamily="34" charset="0"/>
                <a:cs typeface="Arial" panose="020B0604020202020204" pitchFamily="34" charset="0"/>
              </a:rPr>
              <a:t>. Available at: </a:t>
            </a:r>
            <a:r>
              <a:rPr lang="en-US" sz="2900" b="0" i="0" dirty="0">
                <a:solidFill>
                  <a:srgbClr val="000000"/>
                </a:solidFill>
                <a:effectLst/>
                <a:latin typeface="Arial" panose="020B0604020202020204" pitchFamily="34" charset="0"/>
                <a:cs typeface="Arial" panose="020B0604020202020204" pitchFamily="34" charset="0"/>
                <a:hlinkClick r:id="rId2"/>
              </a:rPr>
              <a:t>https://www.bgs.org.uk/resources/palliative-care</a:t>
            </a:r>
            <a:r>
              <a:rPr lang="en-US" sz="2900" b="0" i="0" dirty="0">
                <a:solidFill>
                  <a:srgbClr val="000000"/>
                </a:solidFill>
                <a:effectLst/>
                <a:latin typeface="Arial" panose="020B0604020202020204" pitchFamily="34" charset="0"/>
                <a:cs typeface="Arial" panose="020B0604020202020204" pitchFamily="34" charset="0"/>
              </a:rPr>
              <a:t>. (Accessed 21 June 2023)</a:t>
            </a:r>
          </a:p>
          <a:p>
            <a:r>
              <a:rPr lang="en-US" sz="2900" b="0" i="0" dirty="0">
                <a:solidFill>
                  <a:srgbClr val="000000"/>
                </a:solidFill>
                <a:effectLst/>
                <a:latin typeface="Arial" panose="020B0604020202020204" pitchFamily="34" charset="0"/>
                <a:cs typeface="Arial" panose="020B0604020202020204" pitchFamily="34" charset="0"/>
              </a:rPr>
              <a:t>‌Mildred, J. (2022). </a:t>
            </a:r>
            <a:r>
              <a:rPr lang="en-US" sz="2900" b="0" i="1" dirty="0">
                <a:solidFill>
                  <a:srgbClr val="000000"/>
                </a:solidFill>
                <a:effectLst/>
                <a:latin typeface="Arial" panose="020B0604020202020204" pitchFamily="34" charset="0"/>
                <a:cs typeface="Arial" panose="020B0604020202020204" pitchFamily="34" charset="0"/>
              </a:rPr>
              <a:t>Arguments for and against assisted suicide and euthanasia</a:t>
            </a:r>
            <a:r>
              <a:rPr lang="en-US" sz="2900" b="0" i="0" dirty="0">
                <a:solidFill>
                  <a:srgbClr val="000000"/>
                </a:solidFill>
                <a:effectLst/>
                <a:latin typeface="Arial" panose="020B0604020202020204" pitchFamily="34" charset="0"/>
                <a:cs typeface="Arial" panose="020B0604020202020204" pitchFamily="34" charset="0"/>
              </a:rPr>
              <a:t>. Available at: </a:t>
            </a:r>
            <a:r>
              <a:rPr lang="en-US" sz="2900" b="0" i="0" dirty="0">
                <a:solidFill>
                  <a:srgbClr val="000000"/>
                </a:solidFill>
                <a:effectLst/>
                <a:latin typeface="Arial" panose="020B0604020202020204" pitchFamily="34" charset="0"/>
                <a:cs typeface="Arial" panose="020B0604020202020204" pitchFamily="34" charset="0"/>
                <a:hlinkClick r:id="rId3"/>
              </a:rPr>
              <a:t>https://care.org.uk/cause/assisted-suicide/arguments-for-and-against-assisted-suicide-and-euthanasia</a:t>
            </a:r>
            <a:r>
              <a:rPr lang="en-US" sz="2900" b="0" i="0" dirty="0">
                <a:solidFill>
                  <a:srgbClr val="000000"/>
                </a:solidFill>
                <a:effectLst/>
                <a:latin typeface="Arial" panose="020B0604020202020204" pitchFamily="34" charset="0"/>
                <a:cs typeface="Arial" panose="020B0604020202020204" pitchFamily="34" charset="0"/>
              </a:rPr>
              <a:t>. (Accessed 22 June 2023)</a:t>
            </a:r>
          </a:p>
          <a:p>
            <a:pPr algn="l" rtl="0" fontAlgn="base"/>
            <a:r>
              <a:rPr lang="en-GB" sz="2900" b="0" i="0" u="none" strike="noStrike" dirty="0">
                <a:solidFill>
                  <a:srgbClr val="000000"/>
                </a:solidFill>
                <a:effectLst/>
                <a:latin typeface="Arial" panose="020B0604020202020204" pitchFamily="34" charset="0"/>
                <a:cs typeface="Arial" panose="020B0604020202020204" pitchFamily="34" charset="0"/>
              </a:rPr>
              <a:t>CQC, (2023).</a:t>
            </a:r>
            <a:r>
              <a:rPr lang="en-US" sz="2900" b="0" i="0" u="none" strike="noStrike" dirty="0">
                <a:solidFill>
                  <a:srgbClr val="212121"/>
                </a:solidFill>
                <a:effectLst/>
                <a:latin typeface="Arial" panose="020B0604020202020204" pitchFamily="34" charset="0"/>
                <a:cs typeface="Arial" panose="020B0604020202020204" pitchFamily="34" charset="0"/>
              </a:rPr>
              <a:t> </a:t>
            </a:r>
            <a:r>
              <a:rPr lang="en-US" sz="2900" b="0" i="1" u="none" strike="noStrike" dirty="0">
                <a:solidFill>
                  <a:srgbClr val="212121"/>
                </a:solidFill>
                <a:effectLst/>
                <a:latin typeface="Arial" panose="020B0604020202020204" pitchFamily="34" charset="0"/>
                <a:cs typeface="Arial" panose="020B0604020202020204" pitchFamily="34" charset="0"/>
              </a:rPr>
              <a:t>Safeguarding service users from abuse and improper treatment.</a:t>
            </a:r>
            <a:r>
              <a:rPr lang="en-US" sz="2900" b="0" i="0" u="none" strike="noStrike" dirty="0">
                <a:solidFill>
                  <a:srgbClr val="212121"/>
                </a:solidFill>
                <a:effectLst/>
                <a:latin typeface="Arial" panose="020B0604020202020204" pitchFamily="34" charset="0"/>
                <a:cs typeface="Arial" panose="020B0604020202020204" pitchFamily="34" charset="0"/>
              </a:rPr>
              <a:t> Available at:</a:t>
            </a:r>
            <a:r>
              <a:rPr lang="en-US" sz="2900" b="0" i="0" dirty="0">
                <a:solidFill>
                  <a:srgbClr val="212121"/>
                </a:solidFill>
                <a:effectLst/>
                <a:latin typeface="Arial" panose="020B0604020202020204" pitchFamily="34" charset="0"/>
                <a:cs typeface="Arial" panose="020B0604020202020204" pitchFamily="34" charset="0"/>
              </a:rPr>
              <a:t>​</a:t>
            </a:r>
            <a:r>
              <a:rPr lang="en-US" sz="2900" dirty="0">
                <a:solidFill>
                  <a:srgbClr val="000000"/>
                </a:solidFill>
                <a:latin typeface="Arial" panose="020B0604020202020204" pitchFamily="34" charset="0"/>
                <a:cs typeface="Arial" panose="020B0604020202020204" pitchFamily="34" charset="0"/>
              </a:rPr>
              <a:t> </a:t>
            </a:r>
            <a:r>
              <a:rPr lang="en-GB" sz="2900" b="0" i="0" u="sng" strike="noStrike" dirty="0">
                <a:solidFill>
                  <a:srgbClr val="0563C1"/>
                </a:solidFill>
                <a:effectLst/>
                <a:latin typeface="Arial" panose="020B0604020202020204" pitchFamily="34" charset="0"/>
                <a:cs typeface="Arial" panose="020B0604020202020204" pitchFamily="34" charset="0"/>
                <a:hlinkClick r:id="rId4"/>
              </a:rPr>
              <a:t>https://www.cqc.org.uk/guidance-providers/regulations-enforcement/regulation-13-safeguarding-service-users-abuse-improper</a:t>
            </a:r>
            <a:r>
              <a:rPr lang="en-GB" sz="2900" b="0" i="0" u="none" strike="noStrike" dirty="0">
                <a:solidFill>
                  <a:srgbClr val="000000"/>
                </a:solidFill>
                <a:effectLst/>
                <a:latin typeface="Arial" panose="020B0604020202020204" pitchFamily="34" charset="0"/>
                <a:cs typeface="Arial" panose="020B0604020202020204" pitchFamily="34" charset="0"/>
              </a:rPr>
              <a:t>. (Accessed on 22 June 2023).</a:t>
            </a:r>
            <a:r>
              <a:rPr lang="en-US" sz="2900" b="0" i="0" dirty="0">
                <a:solidFill>
                  <a:srgbClr val="000000"/>
                </a:solidFill>
                <a:effectLst/>
                <a:latin typeface="Arial" panose="020B0604020202020204" pitchFamily="34" charset="0"/>
                <a:cs typeface="Arial" panose="020B0604020202020204" pitchFamily="34" charset="0"/>
              </a:rPr>
              <a:t>​</a:t>
            </a:r>
            <a:endParaRPr lang="en-GB" sz="2900" b="0" i="0" dirty="0">
              <a:solidFill>
                <a:srgbClr val="000000"/>
              </a:solidFill>
              <a:effectLst/>
              <a:latin typeface="Arial" panose="020B0604020202020204" pitchFamily="34" charset="0"/>
              <a:cs typeface="Arial" panose="020B0604020202020204" pitchFamily="34" charset="0"/>
            </a:endParaRPr>
          </a:p>
          <a:p>
            <a:pPr algn="l" rtl="0" fontAlgn="base"/>
            <a:r>
              <a:rPr lang="en-US" sz="2900" b="0" i="0" u="none" strike="noStrike" dirty="0">
                <a:solidFill>
                  <a:srgbClr val="000000"/>
                </a:solidFill>
                <a:effectLst/>
                <a:latin typeface="Arial" panose="020B0604020202020204" pitchFamily="34" charset="0"/>
                <a:cs typeface="Arial" panose="020B0604020202020204" pitchFamily="34" charset="0"/>
              </a:rPr>
              <a:t>Johnson, M.L. </a:t>
            </a:r>
            <a:r>
              <a:rPr lang="en-US" sz="2900" b="0" i="1" u="none" strike="noStrike" dirty="0">
                <a:solidFill>
                  <a:srgbClr val="000000"/>
                </a:solidFill>
                <a:effectLst/>
                <a:latin typeface="Arial" panose="020B0604020202020204" pitchFamily="34" charset="0"/>
                <a:cs typeface="Arial" panose="020B0604020202020204" pitchFamily="34" charset="0"/>
              </a:rPr>
              <a:t>et al.</a:t>
            </a:r>
            <a:r>
              <a:rPr lang="en-US" sz="2900" b="0" i="0" u="none" strike="noStrike" dirty="0">
                <a:solidFill>
                  <a:srgbClr val="000000"/>
                </a:solidFill>
                <a:effectLst/>
                <a:latin typeface="Arial" panose="020B0604020202020204" pitchFamily="34" charset="0"/>
                <a:cs typeface="Arial" panose="020B0604020202020204" pitchFamily="34" charset="0"/>
              </a:rPr>
              <a:t> (2005). </a:t>
            </a:r>
            <a:r>
              <a:rPr lang="en-US" sz="2900" b="0" i="1" u="none" strike="noStrike" dirty="0">
                <a:solidFill>
                  <a:srgbClr val="000000"/>
                </a:solidFill>
                <a:effectLst/>
                <a:latin typeface="Arial" panose="020B0604020202020204" pitchFamily="34" charset="0"/>
                <a:cs typeface="Arial" panose="020B0604020202020204" pitchFamily="34" charset="0"/>
              </a:rPr>
              <a:t>The Cambridge Handbook of age and ageing</a:t>
            </a:r>
            <a:r>
              <a:rPr lang="en-US" sz="2900" b="0" i="0" u="none" strike="noStrike" dirty="0">
                <a:solidFill>
                  <a:srgbClr val="000000"/>
                </a:solidFill>
                <a:effectLst/>
                <a:latin typeface="Arial" panose="020B0604020202020204" pitchFamily="34" charset="0"/>
                <a:cs typeface="Arial" panose="020B0604020202020204" pitchFamily="34" charset="0"/>
              </a:rPr>
              <a:t>. Cambridge: Cambridge University Press. </a:t>
            </a:r>
            <a:r>
              <a:rPr lang="en-US" sz="2900" b="0" i="0" dirty="0">
                <a:solidFill>
                  <a:srgbClr val="000000"/>
                </a:solidFill>
                <a:effectLst/>
                <a:latin typeface="Arial" panose="020B0604020202020204" pitchFamily="34" charset="0"/>
                <a:cs typeface="Arial" panose="020B0604020202020204" pitchFamily="34" charset="0"/>
              </a:rPr>
              <a:t>​</a:t>
            </a:r>
          </a:p>
          <a:p>
            <a:pPr algn="l" rtl="0" fontAlgn="base"/>
            <a:r>
              <a:rPr lang="en-US" sz="2900" b="0" i="0" u="none" strike="noStrike" dirty="0">
                <a:solidFill>
                  <a:srgbClr val="000000"/>
                </a:solidFill>
                <a:effectLst/>
                <a:latin typeface="Arial" panose="020B0604020202020204" pitchFamily="34" charset="0"/>
                <a:cs typeface="Arial" panose="020B0604020202020204" pitchFamily="34" charset="0"/>
              </a:rPr>
              <a:t>Legislation.Gov.UK, (No date).</a:t>
            </a:r>
            <a:r>
              <a:rPr lang="en-US" sz="2900" b="0" i="1" u="none" strike="noStrike" dirty="0">
                <a:solidFill>
                  <a:srgbClr val="000000"/>
                </a:solidFill>
                <a:effectLst/>
                <a:latin typeface="Arial" panose="020B0604020202020204" pitchFamily="34" charset="0"/>
                <a:cs typeface="Arial" panose="020B0604020202020204" pitchFamily="34" charset="0"/>
              </a:rPr>
              <a:t>Human Rights Act 1998</a:t>
            </a:r>
            <a:r>
              <a:rPr lang="en-US" sz="2900" b="0" i="0" u="none" strike="noStrike" dirty="0">
                <a:solidFill>
                  <a:srgbClr val="000000"/>
                </a:solidFill>
                <a:effectLst/>
                <a:latin typeface="Arial" panose="020B0604020202020204" pitchFamily="34" charset="0"/>
                <a:cs typeface="Arial" panose="020B0604020202020204" pitchFamily="34" charset="0"/>
              </a:rPr>
              <a:t>.Available at: </a:t>
            </a:r>
            <a:r>
              <a:rPr lang="en-US" sz="2900" b="0" i="0" u="sng" strike="noStrike" dirty="0">
                <a:solidFill>
                  <a:srgbClr val="0563C1"/>
                </a:solidFill>
                <a:effectLst/>
                <a:latin typeface="Arial" panose="020B0604020202020204" pitchFamily="34" charset="0"/>
                <a:cs typeface="Arial" panose="020B0604020202020204" pitchFamily="34" charset="0"/>
                <a:hlinkClick r:id="rId5"/>
              </a:rPr>
              <a:t>https://www.legislation.gov.uk/ukpga/1998/42/contents</a:t>
            </a:r>
            <a:r>
              <a:rPr lang="en-US" sz="2900" b="0" i="0" u="none" strike="noStrike" dirty="0">
                <a:solidFill>
                  <a:srgbClr val="000000"/>
                </a:solidFill>
                <a:effectLst/>
                <a:latin typeface="Arial" panose="020B0604020202020204" pitchFamily="34" charset="0"/>
                <a:cs typeface="Arial" panose="020B0604020202020204" pitchFamily="34" charset="0"/>
              </a:rPr>
              <a:t>. (Accessed on 20 June 2023).</a:t>
            </a:r>
            <a:r>
              <a:rPr lang="en-US" sz="2900" b="0" i="0" dirty="0">
                <a:solidFill>
                  <a:srgbClr val="000000"/>
                </a:solidFill>
                <a:effectLst/>
                <a:latin typeface="Arial" panose="020B0604020202020204" pitchFamily="34" charset="0"/>
                <a:cs typeface="Arial" panose="020B0604020202020204" pitchFamily="34" charset="0"/>
              </a:rPr>
              <a:t>​</a:t>
            </a:r>
          </a:p>
          <a:p>
            <a:pPr algn="l" rtl="0" fontAlgn="base"/>
            <a:r>
              <a:rPr lang="en-GB" sz="2900" b="0" i="0" u="none" strike="noStrike" dirty="0">
                <a:solidFill>
                  <a:srgbClr val="000000"/>
                </a:solidFill>
                <a:effectLst/>
                <a:latin typeface="Arial" panose="020B0604020202020204" pitchFamily="34" charset="0"/>
                <a:cs typeface="Arial" panose="020B0604020202020204" pitchFamily="34" charset="0"/>
              </a:rPr>
              <a:t>SCIE,(2020). </a:t>
            </a:r>
            <a:r>
              <a:rPr lang="en-GB" sz="2900" b="0" i="1" u="none" strike="noStrike" dirty="0">
                <a:solidFill>
                  <a:srgbClr val="000000"/>
                </a:solidFill>
                <a:effectLst/>
                <a:latin typeface="Arial" panose="020B0604020202020204" pitchFamily="34" charset="0"/>
                <a:cs typeface="Arial" panose="020B0604020202020204" pitchFamily="34" charset="0"/>
              </a:rPr>
              <a:t>Key adult social care legislation. Available at: </a:t>
            </a:r>
            <a:r>
              <a:rPr lang="en-GB" sz="2900" b="0" i="0" u="sng" strike="noStrike" dirty="0">
                <a:solidFill>
                  <a:srgbClr val="0563C1"/>
                </a:solidFill>
                <a:effectLst/>
                <a:latin typeface="Arial" panose="020B0604020202020204" pitchFamily="34" charset="0"/>
                <a:cs typeface="Arial" panose="020B0604020202020204" pitchFamily="34" charset="0"/>
                <a:hlinkClick r:id="rId6"/>
              </a:rPr>
              <a:t>https://www.scie.org.uk/key-social-care-Legislation/safeguarding-adults#care-act</a:t>
            </a:r>
            <a:r>
              <a:rPr lang="en-GB" sz="2900" b="0" i="0" u="none" strike="noStrike" dirty="0">
                <a:solidFill>
                  <a:srgbClr val="000000"/>
                </a:solidFill>
                <a:effectLst/>
                <a:latin typeface="Arial" panose="020B0604020202020204" pitchFamily="34" charset="0"/>
                <a:cs typeface="Arial" panose="020B0604020202020204" pitchFamily="34" charset="0"/>
              </a:rPr>
              <a:t> .(</a:t>
            </a:r>
            <a:r>
              <a:rPr lang="en-US" sz="2900" b="0" i="0" u="none" strike="noStrike" dirty="0">
                <a:solidFill>
                  <a:srgbClr val="000000"/>
                </a:solidFill>
                <a:effectLst/>
                <a:latin typeface="Arial" panose="020B0604020202020204" pitchFamily="34" charset="0"/>
                <a:cs typeface="Arial" panose="020B0604020202020204" pitchFamily="34" charset="0"/>
              </a:rPr>
              <a:t>Accessed 21 June 2023).</a:t>
            </a:r>
            <a:r>
              <a:rPr lang="en-US" sz="2900" b="0" i="0" dirty="0">
                <a:solidFill>
                  <a:srgbClr val="000000"/>
                </a:solidFill>
                <a:effectLst/>
                <a:latin typeface="Arial" panose="020B0604020202020204" pitchFamily="34" charset="0"/>
                <a:cs typeface="Arial" panose="020B0604020202020204" pitchFamily="34" charset="0"/>
              </a:rPr>
              <a:t>​</a:t>
            </a:r>
          </a:p>
          <a:p>
            <a:pPr algn="l" rtl="0" fontAlgn="base"/>
            <a:r>
              <a:rPr lang="en-GB" sz="2900" b="0" i="0" u="none" strike="noStrike" dirty="0">
                <a:solidFill>
                  <a:srgbClr val="000000"/>
                </a:solidFill>
                <a:effectLst/>
                <a:latin typeface="Arial" panose="020B0604020202020204" pitchFamily="34" charset="0"/>
                <a:cs typeface="Arial" panose="020B0604020202020204" pitchFamily="34" charset="0"/>
              </a:rPr>
              <a:t>Equality and Human Rights Commission,(2022). </a:t>
            </a:r>
            <a:r>
              <a:rPr lang="en-GB" sz="2900" b="0" i="1" u="none" strike="noStrike" dirty="0">
                <a:solidFill>
                  <a:srgbClr val="000000"/>
                </a:solidFill>
                <a:effectLst/>
                <a:latin typeface="Arial" panose="020B0604020202020204" pitchFamily="34" charset="0"/>
                <a:cs typeface="Arial" panose="020B0604020202020204" pitchFamily="34" charset="0"/>
              </a:rPr>
              <a:t>What is Equality Act</a:t>
            </a:r>
            <a:r>
              <a:rPr lang="en-GB" sz="2900" b="0" i="0" u="none" strike="noStrike" dirty="0">
                <a:solidFill>
                  <a:srgbClr val="000000"/>
                </a:solidFill>
                <a:effectLst/>
                <a:latin typeface="Arial" panose="020B0604020202020204" pitchFamily="34" charset="0"/>
                <a:cs typeface="Arial" panose="020B0604020202020204" pitchFamily="34" charset="0"/>
              </a:rPr>
              <a:t>. Available at: </a:t>
            </a:r>
            <a:r>
              <a:rPr lang="en-GB" sz="2900" b="0" i="0" u="sng" strike="noStrike" dirty="0">
                <a:solidFill>
                  <a:srgbClr val="0563C1"/>
                </a:solidFill>
                <a:effectLst/>
                <a:latin typeface="Arial" panose="020B0604020202020204" pitchFamily="34" charset="0"/>
                <a:cs typeface="Arial" panose="020B0604020202020204" pitchFamily="34" charset="0"/>
                <a:hlinkClick r:id="rId7"/>
              </a:rPr>
              <a:t>https://www.equalityhumanrights.com/en/equality-act-2010/what-equality-act</a:t>
            </a:r>
            <a:r>
              <a:rPr lang="en-GB" sz="2900" b="0" i="0" u="none" strike="noStrike" dirty="0">
                <a:solidFill>
                  <a:srgbClr val="000000"/>
                </a:solidFill>
                <a:effectLst/>
                <a:latin typeface="Arial" panose="020B0604020202020204" pitchFamily="34" charset="0"/>
                <a:cs typeface="Arial" panose="020B0604020202020204" pitchFamily="34" charset="0"/>
              </a:rPr>
              <a:t>. (Accessed 20 June 2023).</a:t>
            </a:r>
            <a:r>
              <a:rPr lang="en-US" sz="2900" b="0" i="0" dirty="0">
                <a:solidFill>
                  <a:srgbClr val="000000"/>
                </a:solidFill>
                <a:effectLst/>
                <a:latin typeface="Arial" panose="020B0604020202020204" pitchFamily="34" charset="0"/>
                <a:cs typeface="Arial" panose="020B0604020202020204" pitchFamily="34" charset="0"/>
              </a:rPr>
              <a:t>​</a:t>
            </a:r>
            <a:endParaRPr lang="en-GB" sz="2900" b="0" i="0" dirty="0">
              <a:solidFill>
                <a:srgbClr val="000000"/>
              </a:solidFill>
              <a:effectLst/>
              <a:latin typeface="Arial" panose="020B0604020202020204" pitchFamily="34" charset="0"/>
              <a:cs typeface="Arial" panose="020B0604020202020204" pitchFamily="34" charset="0"/>
            </a:endParaRPr>
          </a:p>
          <a:p>
            <a:r>
              <a:rPr lang="en-GB" sz="2900" b="0" i="0" u="none" strike="noStrike" dirty="0">
                <a:solidFill>
                  <a:srgbClr val="000000"/>
                </a:solidFill>
                <a:effectLst/>
                <a:latin typeface="Arial" panose="020B0604020202020204" pitchFamily="34" charset="0"/>
                <a:cs typeface="Arial" panose="020B0604020202020204" pitchFamily="34" charset="0"/>
              </a:rPr>
              <a:t>NHS(No date) </a:t>
            </a:r>
            <a:r>
              <a:rPr lang="en-GB" sz="2900" b="0" i="1" u="none" strike="noStrike" dirty="0">
                <a:solidFill>
                  <a:srgbClr val="000000"/>
                </a:solidFill>
                <a:effectLst/>
                <a:latin typeface="Arial" panose="020B0604020202020204" pitchFamily="34" charset="0"/>
                <a:cs typeface="Arial" panose="020B0604020202020204" pitchFamily="34" charset="0"/>
              </a:rPr>
              <a:t>Equality and </a:t>
            </a:r>
            <a:r>
              <a:rPr lang="en-US" sz="2900" b="0" i="1" u="none" strike="noStrike" dirty="0">
                <a:solidFill>
                  <a:srgbClr val="000000"/>
                </a:solidFill>
                <a:effectLst/>
                <a:latin typeface="Arial" panose="020B0604020202020204" pitchFamily="34" charset="0"/>
                <a:cs typeface="Arial" panose="020B0604020202020204" pitchFamily="34" charset="0"/>
              </a:rPr>
              <a:t>diversity.</a:t>
            </a:r>
            <a:r>
              <a:rPr lang="en-GB" sz="2900" b="0" i="1" u="none" strike="noStrike" dirty="0">
                <a:solidFill>
                  <a:srgbClr val="000000"/>
                </a:solidFill>
                <a:effectLst/>
                <a:latin typeface="Arial" panose="020B0604020202020204" pitchFamily="34" charset="0"/>
                <a:cs typeface="Arial" panose="020B0604020202020204" pitchFamily="34" charset="0"/>
              </a:rPr>
              <a:t>  </a:t>
            </a:r>
            <a:r>
              <a:rPr lang="en-US" sz="2900" b="0" i="0" u="none" strike="noStrike" dirty="0">
                <a:solidFill>
                  <a:srgbClr val="000000"/>
                </a:solidFill>
                <a:effectLst/>
                <a:latin typeface="Arial" panose="020B0604020202020204" pitchFamily="34" charset="0"/>
                <a:cs typeface="Arial" panose="020B0604020202020204" pitchFamily="34" charset="0"/>
              </a:rPr>
              <a:t>Available at: </a:t>
            </a:r>
            <a:r>
              <a:rPr lang="en-GB" sz="2900" b="0" i="0" u="none" strike="noStrike" dirty="0">
                <a:solidFill>
                  <a:srgbClr val="000000"/>
                </a:solidFill>
                <a:effectLst/>
                <a:latin typeface="Arial" panose="020B0604020202020204" pitchFamily="34" charset="0"/>
                <a:cs typeface="Arial" panose="020B0604020202020204" pitchFamily="34" charset="0"/>
              </a:rPr>
              <a:t>(</a:t>
            </a:r>
            <a:r>
              <a:rPr lang="en-GB" sz="2900" b="0" i="0" u="sng" strike="noStrike" dirty="0">
                <a:solidFill>
                  <a:srgbClr val="0563C1"/>
                </a:solidFill>
                <a:effectLst/>
                <a:latin typeface="Arial" panose="020B0604020202020204" pitchFamily="34" charset="0"/>
                <a:cs typeface="Arial" panose="020B0604020202020204" pitchFamily="34" charset="0"/>
                <a:hlinkClick r:id="rId8"/>
              </a:rPr>
              <a:t>https://www.england.nhs.uk/about/equality/equality-hub/patient-equalities-programme/edc</a:t>
            </a:r>
            <a:r>
              <a:rPr lang="en-GB" sz="2900" b="0" i="0" u="none" strike="noStrike" dirty="0">
                <a:solidFill>
                  <a:srgbClr val="000000"/>
                </a:solidFill>
                <a:effectLst/>
                <a:latin typeface="Arial" panose="020B0604020202020204" pitchFamily="34" charset="0"/>
                <a:cs typeface="Arial" panose="020B0604020202020204" pitchFamily="34" charset="0"/>
              </a:rPr>
              <a:t>. (Accessed on 19 June 2023).</a:t>
            </a:r>
            <a:r>
              <a:rPr lang="en-US" sz="2900" b="0" i="0" dirty="0">
                <a:solidFill>
                  <a:srgbClr val="000000"/>
                </a:solidFill>
                <a:effectLst/>
                <a:latin typeface="Arial" panose="020B0604020202020204" pitchFamily="34" charset="0"/>
                <a:cs typeface="Arial" panose="020B0604020202020204" pitchFamily="34" charset="0"/>
              </a:rPr>
              <a:t>​</a:t>
            </a:r>
          </a:p>
          <a:p>
            <a:pPr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405F21BE-52EE-B4DA-4426-234FEA020CF1}"/>
              </a:ext>
            </a:extLst>
          </p:cNvPr>
          <p:cNvSpPr>
            <a:spLocks noGrp="1"/>
          </p:cNvSpPr>
          <p:nvPr>
            <p:ph type="sldNum" sz="quarter" idx="12"/>
          </p:nvPr>
        </p:nvSpPr>
        <p:spPr/>
        <p:txBody>
          <a:bodyPr/>
          <a:lstStyle/>
          <a:p>
            <a:pPr rtl="0"/>
            <a:fld id="{D8DA9DAA-006C-4F4B-980E-E3DF019B24E2}" type="slidenum">
              <a:rPr lang="en-GB" noProof="0" smtClean="0"/>
              <a:t>21</a:t>
            </a:fld>
            <a:endParaRPr lang="en-GB" noProof="0"/>
          </a:p>
        </p:txBody>
      </p:sp>
    </p:spTree>
    <p:extLst>
      <p:ext uri="{BB962C8B-B14F-4D97-AF65-F5344CB8AC3E}">
        <p14:creationId xmlns:p14="http://schemas.microsoft.com/office/powerpoint/2010/main" val="18961735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A6CDF0-A7CF-3ACC-C33A-FDC40D8F7876}"/>
              </a:ext>
            </a:extLst>
          </p:cNvPr>
          <p:cNvSpPr>
            <a:spLocks noGrp="1"/>
          </p:cNvSpPr>
          <p:nvPr>
            <p:ph idx="1"/>
          </p:nvPr>
        </p:nvSpPr>
        <p:spPr>
          <a:xfrm>
            <a:off x="838200" y="426315"/>
            <a:ext cx="10515600" cy="6295159"/>
          </a:xfrm>
        </p:spPr>
        <p:txBody>
          <a:bodyPr>
            <a:normAutofit/>
          </a:bodyPr>
          <a:lstStyle/>
          <a:p>
            <a:pPr algn="l" rtl="0" fontAlgn="base"/>
            <a:r>
              <a:rPr lang="en-GB" sz="1800" b="0" i="0" u="none" strike="noStrike" dirty="0">
                <a:solidFill>
                  <a:srgbClr val="000000"/>
                </a:solidFill>
                <a:effectLst/>
                <a:latin typeface="Arial" panose="020B0604020202020204" pitchFamily="34" charset="0"/>
                <a:cs typeface="Arial" panose="020B0604020202020204" pitchFamily="34" charset="0"/>
              </a:rPr>
              <a:t>Centre for Ageing Better, (2018). </a:t>
            </a:r>
            <a:r>
              <a:rPr lang="en-GB" sz="1800" b="0" i="1" u="none" strike="noStrike" dirty="0">
                <a:solidFill>
                  <a:srgbClr val="000000"/>
                </a:solidFill>
                <a:effectLst/>
                <a:latin typeface="Arial" panose="020B0604020202020204" pitchFamily="34" charset="0"/>
                <a:cs typeface="Arial" panose="020B0604020202020204" pitchFamily="34" charset="0"/>
              </a:rPr>
              <a:t>Transforming Later Lives. </a:t>
            </a:r>
            <a:r>
              <a:rPr lang="en-GB" sz="1800" b="0" i="0" u="none" strike="noStrike" dirty="0">
                <a:solidFill>
                  <a:srgbClr val="000000"/>
                </a:solidFill>
                <a:effectLst/>
                <a:latin typeface="Arial" panose="020B0604020202020204" pitchFamily="34" charset="0"/>
                <a:cs typeface="Arial" panose="020B0604020202020204" pitchFamily="34" charset="0"/>
              </a:rPr>
              <a:t>Available at: </a:t>
            </a:r>
            <a:r>
              <a:rPr lang="en-GB" sz="1800" b="0" i="0" u="sng" strike="noStrike" dirty="0">
                <a:solidFill>
                  <a:srgbClr val="0563C1"/>
                </a:solidFill>
                <a:effectLst/>
                <a:latin typeface="Arial" panose="020B0604020202020204" pitchFamily="34" charset="0"/>
                <a:cs typeface="Arial" panose="020B0604020202020204" pitchFamily="34" charset="0"/>
                <a:hlinkClick r:id="rId2"/>
              </a:rPr>
              <a:t>https://www.ageing-better.org.uk/sites/default/files/2018-07/Ageing-Better-Transforming-Later-Lives</a:t>
            </a:r>
            <a:r>
              <a:rPr lang="en-GB" sz="1800" b="0" i="0" u="none" strike="noStrike" dirty="0">
                <a:solidFill>
                  <a:srgbClr val="000000"/>
                </a:solidFill>
                <a:effectLst/>
                <a:latin typeface="Arial" panose="020B0604020202020204" pitchFamily="34" charset="0"/>
                <a:cs typeface="Arial" panose="020B0604020202020204" pitchFamily="34" charset="0"/>
              </a:rPr>
              <a:t>. (Accessed on 20 June 2023).</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r>
              <a:rPr lang="en-GB" sz="1800" b="0" i="0" u="none" strike="noStrike" dirty="0">
                <a:effectLst/>
                <a:latin typeface="Arial" panose="020B0604020202020204" pitchFamily="34" charset="0"/>
                <a:cs typeface="Arial" panose="020B0604020202020204" pitchFamily="34" charset="0"/>
              </a:rPr>
              <a:t>BMC,(2022</a:t>
            </a:r>
            <a:r>
              <a:rPr lang="en-GB" sz="1800" b="0" i="1" u="none" strike="noStrike" dirty="0">
                <a:effectLst/>
                <a:latin typeface="Arial" panose="020B0604020202020204" pitchFamily="34" charset="0"/>
                <a:cs typeface="Arial" panose="020B0604020202020204" pitchFamily="34" charset="0"/>
              </a:rPr>
              <a:t>). </a:t>
            </a:r>
            <a:r>
              <a:rPr lang="en-US" sz="1800" b="0" i="1" u="none" strike="noStrike" dirty="0">
                <a:effectLst/>
                <a:latin typeface="Arial" panose="020B0604020202020204" pitchFamily="34" charset="0"/>
                <a:cs typeface="Arial" panose="020B0604020202020204" pitchFamily="34" charset="0"/>
              </a:rPr>
              <a:t>Priorities and opportunities for palliative and end of life care in United Kingdom health policies: a national documentary analysis. Available at: </a:t>
            </a:r>
            <a:r>
              <a:rPr lang="en-US" sz="1800" b="0" i="0" dirty="0">
                <a:effectLst/>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a:t>
            </a:r>
            <a:r>
              <a:rPr lang="en-GB" sz="1800" b="0" i="0" u="sng" strike="noStrike" dirty="0">
                <a:solidFill>
                  <a:srgbClr val="0563C1"/>
                </a:solidFill>
                <a:effectLst/>
                <a:latin typeface="Arial" panose="020B0604020202020204" pitchFamily="34" charset="0"/>
                <a:cs typeface="Arial" panose="020B0604020202020204" pitchFamily="34" charset="0"/>
                <a:hlinkClick r:id="rId3"/>
              </a:rPr>
              <a:t>https://bmcpalliatcare.biomedcentral.com/articles/10.1186/s12904-021-00802-6</a:t>
            </a:r>
            <a:r>
              <a:rPr lang="en-GB" sz="1800" b="0" i="0" u="none" strike="noStrike" dirty="0">
                <a:solidFill>
                  <a:srgbClr val="000000"/>
                </a:solidFill>
                <a:effectLst/>
                <a:latin typeface="Arial" panose="020B0604020202020204" pitchFamily="34" charset="0"/>
                <a:cs typeface="Arial" panose="020B0604020202020204" pitchFamily="34" charset="0"/>
              </a:rPr>
              <a:t>. (Accessed on 20 June 2023)</a:t>
            </a:r>
            <a:endParaRPr lang="en-US" sz="1800" b="0" i="0" dirty="0">
              <a:solidFill>
                <a:srgbClr val="000000"/>
              </a:solidFill>
              <a:effectLst/>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Age UK (2023). </a:t>
            </a:r>
            <a:r>
              <a:rPr lang="en-GB" sz="1800" i="1" dirty="0">
                <a:latin typeface="Arial" panose="020B0604020202020204" pitchFamily="34" charset="0"/>
                <a:cs typeface="Arial" panose="020B0604020202020204" pitchFamily="34" charset="0"/>
              </a:rPr>
              <a:t>Advance decision</a:t>
            </a:r>
            <a:r>
              <a:rPr lang="en-GB" sz="1800" dirty="0">
                <a:latin typeface="Arial" panose="020B0604020202020204" pitchFamily="34" charset="0"/>
                <a:cs typeface="Arial" panose="020B0604020202020204" pitchFamily="34" charset="0"/>
              </a:rPr>
              <a:t>. Available at: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4"/>
              </a:rPr>
              <a:t>https://www.ageuk.org.uk/information-advice/money-legal/legal-issues/advance-decisions</a:t>
            </a:r>
            <a:r>
              <a:rPr lang="en-GB" sz="1800" dirty="0">
                <a:latin typeface="Arial" panose="020B0604020202020204" pitchFamily="34" charset="0"/>
                <a:cs typeface="Arial" panose="020B0604020202020204" pitchFamily="34" charset="0"/>
              </a:rPr>
              <a:t>. (Accessed on 22 June 2023).</a:t>
            </a:r>
          </a:p>
          <a:p>
            <a:r>
              <a:rPr lang="en-GB" sz="1800" dirty="0">
                <a:latin typeface="Arial" panose="020B0604020202020204" pitchFamily="34" charset="0"/>
                <a:cs typeface="Arial" panose="020B0604020202020204" pitchFamily="34" charset="0"/>
              </a:rPr>
              <a:t>NIHR,(2019). </a:t>
            </a:r>
            <a:r>
              <a:rPr lang="en-GB" sz="1800" i="1" dirty="0">
                <a:latin typeface="Arial" panose="020B0604020202020204" pitchFamily="34" charset="0"/>
                <a:cs typeface="Arial" panose="020B0604020202020204" pitchFamily="34" charset="0"/>
              </a:rPr>
              <a:t>Why are patients close to the end of life admitted to the hospital</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https://www.spcr.nihr.ac.uk/news/why-are-patients-close-to-the-end-of-life-admitted-to-hospital-study-exposes-gap-between-patient-needs-and-nursing-care-availability-at-home</a:t>
            </a:r>
            <a:r>
              <a:rPr lang="en-GB" sz="1800" dirty="0">
                <a:latin typeface="Arial" panose="020B0604020202020204" pitchFamily="34" charset="0"/>
                <a:cs typeface="Arial" panose="020B0604020202020204" pitchFamily="34" charset="0"/>
              </a:rPr>
              <a:t>. (Accessed on 21 June 2023).</a:t>
            </a:r>
          </a:p>
          <a:p>
            <a:r>
              <a:rPr lang="en-GB" sz="1800" dirty="0">
                <a:latin typeface="Arial" panose="020B0604020202020204" pitchFamily="34" charset="0"/>
                <a:ea typeface="+mn-lt"/>
                <a:cs typeface="Arial" panose="020B0604020202020204" pitchFamily="34" charset="0"/>
              </a:rPr>
              <a:t>ScienceDirect,(2022). </a:t>
            </a:r>
            <a:r>
              <a:rPr lang="en-GB" sz="1800" i="1" dirty="0">
                <a:latin typeface="Arial" panose="020B0604020202020204" pitchFamily="34" charset="0"/>
                <a:ea typeface="+mn-lt"/>
                <a:cs typeface="Arial" panose="020B0604020202020204" pitchFamily="34" charset="0"/>
              </a:rPr>
              <a:t>Euthanasia and assisted suicide</a:t>
            </a:r>
            <a:r>
              <a:rPr lang="en-GB" sz="1800" dirty="0">
                <a:latin typeface="Arial" panose="020B0604020202020204" pitchFamily="34" charset="0"/>
                <a:ea typeface="+mn-lt"/>
                <a:cs typeface="Arial" panose="020B0604020202020204" pitchFamily="34" charset="0"/>
              </a:rPr>
              <a:t>. Available at:   </a:t>
            </a:r>
            <a:r>
              <a:rPr lang="en-GB" sz="1800" dirty="0">
                <a:latin typeface="Arial" panose="020B0604020202020204" pitchFamily="34" charset="0"/>
                <a:ea typeface="+mn-lt"/>
                <a:cs typeface="Arial" panose="020B0604020202020204" pitchFamily="34" charset="0"/>
                <a:hlinkClick r:id="rId6"/>
              </a:rPr>
              <a:t>https://www.sciencedirect.com/science/article/pii/S2049080122001406</a:t>
            </a:r>
            <a:r>
              <a:rPr lang="en-GB" sz="1800" dirty="0">
                <a:latin typeface="Arial" panose="020B0604020202020204" pitchFamily="34" charset="0"/>
                <a:ea typeface="+mn-lt"/>
                <a:cs typeface="Arial" panose="020B0604020202020204" pitchFamily="34" charset="0"/>
              </a:rPr>
              <a:t>. (Accessed on 19 June 2023).</a:t>
            </a:r>
          </a:p>
          <a:p>
            <a:pPr algn="l"/>
            <a:r>
              <a:rPr lang="en-US" sz="1800" b="0" i="0" dirty="0">
                <a:solidFill>
                  <a:srgbClr val="000000"/>
                </a:solidFill>
                <a:effectLst/>
                <a:latin typeface="Arial" panose="020B0604020202020204" pitchFamily="34" charset="0"/>
                <a:cs typeface="Arial" panose="020B0604020202020204" pitchFamily="34" charset="0"/>
              </a:rPr>
              <a:t>Coleman, P. (1991). Cumming E. and Henry W., Growing Old: The Process of Disengagement. Basic Books, New York, 1961. (Reprint: Arno, New York, 1979, ISBN 0405 118147.). </a:t>
            </a:r>
            <a:r>
              <a:rPr lang="en-US" sz="1800" b="0" i="1" dirty="0">
                <a:solidFill>
                  <a:srgbClr val="000000"/>
                </a:solidFill>
                <a:effectLst/>
                <a:latin typeface="Arial" panose="020B0604020202020204" pitchFamily="34" charset="0"/>
                <a:cs typeface="Arial" panose="020B0604020202020204" pitchFamily="34" charset="0"/>
              </a:rPr>
              <a:t>Ageing and Society</a:t>
            </a:r>
            <a:r>
              <a:rPr lang="en-US" sz="1800" b="0" i="0" dirty="0">
                <a:solidFill>
                  <a:srgbClr val="000000"/>
                </a:solidFill>
                <a:effectLst/>
                <a:latin typeface="Arial" panose="020B0604020202020204" pitchFamily="34" charset="0"/>
                <a:cs typeface="Arial" panose="020B0604020202020204" pitchFamily="34" charset="0"/>
              </a:rPr>
              <a:t>, [online] 11(2), pp.217–220. </a:t>
            </a:r>
            <a:r>
              <a:rPr lang="en-US" sz="1800" b="0" i="0" dirty="0" err="1">
                <a:solidFill>
                  <a:srgbClr val="000000"/>
                </a:solidFill>
                <a:effectLst/>
                <a:latin typeface="Arial" panose="020B0604020202020204" pitchFamily="34" charset="0"/>
                <a:cs typeface="Arial" panose="020B0604020202020204" pitchFamily="34" charset="0"/>
              </a:rPr>
              <a:t>doi:https</a:t>
            </a:r>
            <a:r>
              <a:rPr lang="en-US" sz="1800" b="0" i="0" dirty="0">
                <a:solidFill>
                  <a:srgbClr val="000000"/>
                </a:solidFill>
                <a:effectLst/>
                <a:latin typeface="Arial" panose="020B0604020202020204" pitchFamily="34" charset="0"/>
                <a:cs typeface="Arial" panose="020B0604020202020204" pitchFamily="34" charset="0"/>
              </a:rPr>
              <a:t>://doi.org/10.1017/s0144686x00004025.</a:t>
            </a:r>
          </a:p>
          <a:p>
            <a:pPr algn="l"/>
            <a:r>
              <a:rPr lang="en-US" sz="1800" b="0" i="0" dirty="0">
                <a:solidFill>
                  <a:srgbClr val="000000"/>
                </a:solidFill>
                <a:effectLst/>
                <a:latin typeface="Arial" panose="020B0604020202020204" pitchFamily="34" charset="0"/>
                <a:cs typeface="Arial" panose="020B0604020202020204" pitchFamily="34" charset="0"/>
              </a:rPr>
              <a:t>‌Zhang, X. and Lin, H. (2021). Disengagement Theory. </a:t>
            </a:r>
            <a:r>
              <a:rPr lang="en-US" sz="1800" b="0" i="1" dirty="0">
                <a:solidFill>
                  <a:srgbClr val="000000"/>
                </a:solidFill>
                <a:effectLst/>
                <a:latin typeface="Arial" panose="020B0604020202020204" pitchFamily="34" charset="0"/>
                <a:cs typeface="Arial" panose="020B0604020202020204" pitchFamily="34" charset="0"/>
              </a:rPr>
              <a:t>Encyclopedia of Gerontology and Population Aging</a:t>
            </a:r>
            <a:r>
              <a:rPr lang="en-US" sz="1800" b="0" i="0" dirty="0">
                <a:solidFill>
                  <a:srgbClr val="000000"/>
                </a:solidFill>
                <a:effectLst/>
                <a:latin typeface="Arial" panose="020B0604020202020204" pitchFamily="34" charset="0"/>
                <a:cs typeface="Arial" panose="020B0604020202020204" pitchFamily="34" charset="0"/>
              </a:rPr>
              <a:t>, pp.1471–1476. </a:t>
            </a:r>
            <a:r>
              <a:rPr lang="en-US" sz="1800" b="0" i="0" dirty="0" err="1">
                <a:solidFill>
                  <a:srgbClr val="000000"/>
                </a:solidFill>
                <a:effectLst/>
                <a:latin typeface="Arial" panose="020B0604020202020204" pitchFamily="34" charset="0"/>
                <a:cs typeface="Arial" panose="020B0604020202020204" pitchFamily="34" charset="0"/>
              </a:rPr>
              <a:t>doi:https</a:t>
            </a:r>
            <a:r>
              <a:rPr lang="en-US" sz="1800" b="0" i="0" dirty="0">
                <a:solidFill>
                  <a:srgbClr val="000000"/>
                </a:solidFill>
                <a:effectLst/>
                <a:latin typeface="Arial" panose="020B0604020202020204" pitchFamily="34" charset="0"/>
                <a:cs typeface="Arial" panose="020B0604020202020204" pitchFamily="34" charset="0"/>
              </a:rPr>
              <a:t>://doi.org/10.1007/978-3-030-22009-9_645.</a:t>
            </a:r>
          </a:p>
          <a:p>
            <a:pPr algn="l" rtl="0" fontAlgn="base"/>
            <a:endParaRPr lang="en-US" b="0" i="0" dirty="0">
              <a:solidFill>
                <a:srgbClr val="000000"/>
              </a:solidFill>
              <a:effectLst/>
              <a:latin typeface="Segoe UI" panose="020B0502040204020203" pitchFamily="34" charset="0"/>
            </a:endParaRPr>
          </a:p>
          <a:p>
            <a:endParaRPr lang="en-GB" dirty="0"/>
          </a:p>
        </p:txBody>
      </p:sp>
      <p:sp>
        <p:nvSpPr>
          <p:cNvPr id="4" name="Slide Number Placeholder 3">
            <a:extLst>
              <a:ext uri="{FF2B5EF4-FFF2-40B4-BE49-F238E27FC236}">
                <a16:creationId xmlns:a16="http://schemas.microsoft.com/office/drawing/2014/main" id="{E9F0DCBA-0DB1-CF01-99CE-011BAD928E63}"/>
              </a:ext>
            </a:extLst>
          </p:cNvPr>
          <p:cNvSpPr>
            <a:spLocks noGrp="1"/>
          </p:cNvSpPr>
          <p:nvPr>
            <p:ph type="sldNum" sz="quarter" idx="12"/>
          </p:nvPr>
        </p:nvSpPr>
        <p:spPr/>
        <p:txBody>
          <a:bodyPr/>
          <a:lstStyle/>
          <a:p>
            <a:pPr rtl="0"/>
            <a:fld id="{D8DA9DAA-006C-4F4B-980E-E3DF019B24E2}" type="slidenum">
              <a:rPr lang="en-GB" noProof="0" smtClean="0"/>
              <a:t>22</a:t>
            </a:fld>
            <a:endParaRPr lang="en-GB" noProof="0"/>
          </a:p>
        </p:txBody>
      </p:sp>
    </p:spTree>
    <p:extLst>
      <p:ext uri="{BB962C8B-B14F-4D97-AF65-F5344CB8AC3E}">
        <p14:creationId xmlns:p14="http://schemas.microsoft.com/office/powerpoint/2010/main" val="12749722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86_TF89338750_Win32" id="{41E8F413-9A18-4BDF-B28A-7CD5BF285DD4}" vid="{F5763C4E-78C1-4EFB-B9F5-2F4B07C76D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4" ma:contentTypeDescription="Create a new document." ma:contentTypeScope="" ma:versionID="efd0d4181c453a79fd1dfd7263b78b39">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1ba0757614387a3a882c78db8cdd4238"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46b8f10f-f56e-4e87-af4a-2384ac144562" xsi:nil="true"/>
    <_activity xmlns="46b8f10f-f56e-4e87-af4a-2384ac144562" xsi:nil="true"/>
  </documentManagement>
</p:properties>
</file>

<file path=customXml/itemProps1.xml><?xml version="1.0" encoding="utf-8"?>
<ds:datastoreItem xmlns:ds="http://schemas.openxmlformats.org/officeDocument/2006/customXml" ds:itemID="{2149D5DE-595E-4F82-B215-7FE4009EF82F}">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3.xml><?xml version="1.0" encoding="utf-8"?>
<ds:datastoreItem xmlns:ds="http://schemas.openxmlformats.org/officeDocument/2006/customXml" ds:itemID="{99919F73-B6C2-4A43-95E2-833EC48925FE}">
  <ds:schemaRefs>
    <ds:schemaRef ds:uri="http://schemas.microsoft.com/office/2006/documentManagement/types"/>
    <ds:schemaRef ds:uri="46b8f10f-f56e-4e87-af4a-2384ac144562"/>
    <ds:schemaRef ds:uri="http://purl.org/dc/dcmitype/"/>
    <ds:schemaRef ds:uri="http://schemas.microsoft.com/office/2006/metadata/properties"/>
    <ds:schemaRef ds:uri="http://purl.org/dc/terms/"/>
    <ds:schemaRef ds:uri="921765a0-fcf6-47d1-8ac4-5d670786d758"/>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{4E1C2506-32C0-4C6F-B74E-CCAA39FADA95}tf89338750_win32</Template>
  <TotalTime>1802</TotalTime>
  <Words>3803</Words>
  <Application>Microsoft Office PowerPoint</Application>
  <PresentationFormat>Widescreen</PresentationFormat>
  <Paragraphs>164</Paragraphs>
  <Slides>22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Segoe UI</vt:lpstr>
      <vt:lpstr>Univers</vt:lpstr>
      <vt:lpstr>GradientUnivers</vt:lpstr>
      <vt:lpstr>Living with Care: The Older Person  BMHP6009_BIRM  Debate Presentation  </vt:lpstr>
      <vt:lpstr>Introduction</vt:lpstr>
      <vt:lpstr>What is end of life care </vt:lpstr>
      <vt:lpstr>Palliative care</vt:lpstr>
      <vt:lpstr>The gap between need and availability of end-of-life care. Is there sufficient end of life care for everyone? </vt:lpstr>
      <vt:lpstr>Planning for end of life (living wills, DNR’s etc).</vt:lpstr>
      <vt:lpstr>Definition of Euthanasia and Assisted Suicide</vt:lpstr>
      <vt:lpstr>The laws governing euthanasia and assisted suicide in the UK in comparison to other countries</vt:lpstr>
      <vt:lpstr>Laws in other countries regarding euthanasia and assisted suicide</vt:lpstr>
      <vt:lpstr>Arguments against euthanasia and assisted suicide </vt:lpstr>
      <vt:lpstr>Arguments for euthanasia and assisted suicide </vt:lpstr>
      <vt:lpstr>Older people's end-of-life care issues</vt:lpstr>
      <vt:lpstr>The history of Euthanasia and Assisted suicide   </vt:lpstr>
      <vt:lpstr>Conclusion</vt:lpstr>
      <vt:lpstr>Recommendations</vt:lpstr>
      <vt:lpstr>Furthermore </vt:lpstr>
      <vt:lpstr>Legislations and Policies </vt:lpstr>
      <vt:lpstr>Safeguarding services and regulations</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BMHP6009_BIRM  Debate Presentation</dc:title>
  <dc:creator>bushra khan</dc:creator>
  <cp:lastModifiedBy>Fozia Kiani (2026354)</cp:lastModifiedBy>
  <cp:revision>2</cp:revision>
  <dcterms:created xsi:type="dcterms:W3CDTF">2023-06-21T21:23:08Z</dcterms:created>
  <dcterms:modified xsi:type="dcterms:W3CDTF">2023-06-23T11:44:03Z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