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4" d="100"/>
          <a:sy n="104" d="100"/>
        </p:scale>
        <p:origin x="778" y="-12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44:31.80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24575,'877'0'-1365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44:33.61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218 1 24575,'-10'1'0,"-1"0"0,1 1 0,0 1 0,0 0 0,0 0 0,1 1 0,-1 0 0,1 1 0,0 0 0,0 0 0,1 1 0,-12 9 0,-40 23 0,58-37 0,1-1 0,0 1 0,0-1 0,0 1 0,-1-1 0,1 1 0,0 0 0,0 0 0,0-1 0,0 1 0,0 0 0,0 0 0,0 0 0,0 0 0,1 0 0,-1 0 0,0 0 0,1 1 0,-1-1 0,1 0 0,-1 0 0,1 0 0,-1 1 0,1-1 0,0 0 0,-1 1 0,1 0 0,1 0 0,0 0 0,-1 0 0,1 0 0,0 0 0,0 0 0,0 0 0,0-1 0,1 1 0,-1 0 0,0-1 0,1 1 0,-1-1 0,1 0 0,0 1 0,1 0 0,10 6 0,-1-1 0,1 0 0,22 8 0,48 7-1365,-76-19-5461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50:57.9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24575,'1247'0'-1365,"-1233"0"-5461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50:59.52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430 1 24575,'-5'1'0,"0"0"0,0 1 0,1 0 0,-1 0 0,0 0 0,1 1 0,-1 0 0,1 0 0,0 0 0,0 0 0,0 0 0,0 1 0,1 0 0,-1 0 0,-3 6 0,-23 19 0,4-12 0,-1-2 0,0-1 0,-57 22 0,37-18 0,9-4 0,-24 10 0,61-23 0,0-1 0,0 1 0,0 0 0,0-1 0,0 1 0,0 0 0,0-1 0,0 1 0,0 0 0,1 0 0,-1 0 0,0 0 0,1-1 0,-1 1 0,0 0 0,1 0 0,-1 0 0,1 1 0,0-1 0,-1 0 0,1 0 0,0 0 0,0 0 0,-1 0 0,1 0 0,0 0 0,0 1 0,0-1 0,1 0 0,-1 0 0,0 0 0,0 0 0,0 0 0,1 0 0,-1 1 0,1-1 0,-1 0 0,1 0 0,-1 0 0,1 0 0,0-1 0,-1 1 0,1 0 0,0 0 0,0 0 0,-1 0 0,1-1 0,0 1 0,0 0 0,2 0 0,7 7 0,1 0 0,0-1 0,18 10 0,-16-11 0,0 1 0,0-1 0,0-1 0,0-1 0,1 1 0,27 3 0,31 10 0,-42-8 34,1-3 1,51 8-1,0-1-1502,-69-11-5358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54:36.6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24575,'136'14'0,"-3"-12"0,112-5 0,-137-10-1365,-97 13-5461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4-22T22:54:38.18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199 1 24575,'-7'1'0,"-1"0"0,1 1 0,-1 0 0,1 0 0,0 0 0,0 1 0,0 1 0,0-1 0,0 1 0,1 0 0,0 0 0,-12 11 0,11-9 0,-1 0 0,-1 0 0,1-1 0,-1 0 0,1 0 0,-1-1 0,-1 0 0,-10 3 0,20-8 0,0 1 0,-1 0 0,1 0 0,0 0 0,0 0 0,-1 0 0,1 0 0,0 0 0,0 0 0,-1 0 0,1 0 0,0 0 0,0 0 0,-1 0 0,1 0 0,0 0 0,-1 0 0,1 0 0,0 1 0,0-1 0,-1 0 0,1 0 0,0 0 0,0 0 0,0 0 0,-1 1 0,1-1 0,0 0 0,0 0 0,0 0 0,-1 1 0,1-1 0,0 0 0,0 0 0,0 0 0,0 1 0,0-1 0,0 0 0,0 0 0,-1 1 0,1-1 0,0 0 0,0 1 0,0-1 0,0 0 0,0 0 0,0 1 0,0-1 0,0 0 0,0 0 0,1 1 0,-1-1 0,0 0 0,0 0 0,0 1 0,0-1 0,0 0 0,0 0 0,0 1 0,1-1 0,-1 0 0,0 0 0,24 15 0,36 7 0,45 21-1365,-96-40-5461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customXml" Target="../ink/ink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customXml" Target="../ink/ink6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4008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5079492"/>
            <a:ext cx="9144000" cy="64008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4008"/>
            <a:ext cx="64008" cy="5015484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1188720"/>
            <a:ext cx="8229600" cy="5486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300" b="1">
                <a:solidFill>
                  <a:srgbClr val="00B4D8"/>
                </a:solidFill>
                <a:latin typeface="Calibri"/>
              </a:rPr>
              <a:t>SWANSEA.ACCA NETWORK SECURITY ASSESSMENT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1783080"/>
            <a:ext cx="8229600" cy="8229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3800" b="1">
                <a:solidFill>
                  <a:srgbClr val="FFFFFF"/>
                </a:solidFill>
                <a:latin typeface="Calibri"/>
              </a:rPr>
              <a:t>Advanced Cybersecurity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2560320"/>
            <a:ext cx="8229600" cy="7315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3800" b="1">
                <a:solidFill>
                  <a:srgbClr val="FFFFFF"/>
                </a:solidFill>
                <a:latin typeface="Calibri"/>
              </a:rPr>
              <a:t>Portfolio Assessment</a:t>
            </a:r>
          </a:p>
        </p:txBody>
      </p:sp>
      <p:sp>
        <p:nvSpPr>
          <p:cNvPr id="9" name="Rectangle 8"/>
          <p:cNvSpPr/>
          <p:nvPr/>
        </p:nvSpPr>
        <p:spPr>
          <a:xfrm>
            <a:off x="457200" y="3383280"/>
            <a:ext cx="2743200" cy="36576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7200" y="3474720"/>
            <a:ext cx="8229600" cy="3657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CADCFC"/>
                </a:solidFill>
                <a:latin typeface="Calibri"/>
              </a:rPr>
              <a:t>ACCB6000  |  Level 6  |  University of Wales Trinity Saint David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0" y="4617720"/>
            <a:ext cx="822960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i="1" dirty="0">
                <a:solidFill>
                  <a:srgbClr val="CADCFC"/>
                </a:solidFill>
                <a:latin typeface="Calibri"/>
              </a:rPr>
              <a:t>Andrey Atanasov</a:t>
            </a:r>
            <a:r>
              <a:rPr lang="en-GB" sz="1200" b="0" i="1" dirty="0">
                <a:solidFill>
                  <a:srgbClr val="CADCFC"/>
                </a:solidFill>
                <a:latin typeface="Calibri"/>
              </a:rPr>
              <a:t>, 2324732</a:t>
            </a:r>
            <a:endParaRPr sz="1200" b="0" i="1" dirty="0">
              <a:solidFill>
                <a:srgbClr val="CADCFC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5120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Calibri"/>
              </a:rPr>
              <a:t>Task 1: Network Configuration &amp; Connectivity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28600" y="749808"/>
            <a:ext cx="2834640" cy="34747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28600" y="749808"/>
            <a:ext cx="2834640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100" b="1" dirty="0">
                <a:solidFill>
                  <a:srgbClr val="FFFFFF"/>
                </a:solidFill>
                <a:latin typeface="Calibri"/>
              </a:rPr>
              <a:t>L</a:t>
            </a:r>
            <a:r>
              <a:rPr lang="en-GB" sz="1100" b="1" dirty="0">
                <a:solidFill>
                  <a:srgbClr val="FFFFFF"/>
                </a:solidFill>
                <a:latin typeface="Calibri"/>
              </a:rPr>
              <a:t>inux Server</a:t>
            </a:r>
            <a:endParaRPr sz="1100" b="1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65760" y="1234440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Installed isc-dhcp-server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5760" y="1892808"/>
            <a:ext cx="260604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dirty="0">
                <a:solidFill>
                  <a:srgbClr val="1A1A2E"/>
                </a:solidFill>
                <a:latin typeface="Calibri"/>
              </a:rPr>
              <a:t>• DHCP: 192.168.2.10</a:t>
            </a:r>
            <a:r>
              <a:rPr lang="en-GB" sz="1200" b="0" dirty="0">
                <a:solidFill>
                  <a:srgbClr val="1A1A2E"/>
                </a:solidFill>
                <a:latin typeface="Calibri"/>
              </a:rPr>
              <a:t> - </a:t>
            </a:r>
            <a:r>
              <a:rPr sz="1200" b="0" dirty="0">
                <a:solidFill>
                  <a:srgbClr val="1A1A2E"/>
                </a:solidFill>
                <a:latin typeface="Calibri"/>
              </a:rPr>
              <a:t>20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5760" y="2551176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Resolved nftables conflict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760" y="3209544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Enabled persistent IP forwarding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2004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200400" y="749808"/>
            <a:ext cx="2834640" cy="347472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3200400" y="749808"/>
            <a:ext cx="2834640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100" b="1" dirty="0">
                <a:solidFill>
                  <a:srgbClr val="FFFFFF"/>
                </a:solidFill>
                <a:latin typeface="Calibri"/>
              </a:rPr>
              <a:t>Linux Client</a:t>
            </a:r>
            <a:r>
              <a:rPr sz="1100" b="1" dirty="0">
                <a:solidFill>
                  <a:srgbClr val="FFFFFF"/>
                </a:solidFill>
                <a:latin typeface="Calibri"/>
              </a:rPr>
              <a:t> Routing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337560" y="1234440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Added missing return routes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37560" y="1892808"/>
            <a:ext cx="260604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dirty="0">
                <a:solidFill>
                  <a:srgbClr val="1A1A2E"/>
                </a:solidFill>
                <a:latin typeface="Calibri"/>
              </a:rPr>
              <a:t>• 192.168.1.0/24 via L-</a:t>
            </a:r>
            <a:r>
              <a:rPr lang="en-GB" sz="1200" b="0" dirty="0">
                <a:solidFill>
                  <a:srgbClr val="1A1A2E"/>
                </a:solidFill>
                <a:latin typeface="Calibri"/>
              </a:rPr>
              <a:t>C</a:t>
            </a:r>
            <a:r>
              <a:rPr lang="en-GB" sz="1200" dirty="0">
                <a:solidFill>
                  <a:srgbClr val="1A1A2E"/>
                </a:solidFill>
                <a:latin typeface="Calibri"/>
              </a:rPr>
              <a:t>D</a:t>
            </a:r>
            <a:endParaRPr sz="1200" b="0" dirty="0">
              <a:solidFill>
                <a:srgbClr val="1A1A2E"/>
              </a:solidFill>
              <a:latin typeface="Calibri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337560" y="2551176"/>
            <a:ext cx="260604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dirty="0">
                <a:solidFill>
                  <a:srgbClr val="1A1A2E"/>
                </a:solidFill>
                <a:latin typeface="Calibri"/>
              </a:rPr>
              <a:t>• 20.0.0.0/30 via L-C</a:t>
            </a:r>
            <a:r>
              <a:rPr lang="en-GB" sz="1200" b="0" dirty="0">
                <a:solidFill>
                  <a:srgbClr val="1A1A2E"/>
                </a:solidFill>
                <a:latin typeface="Calibri"/>
              </a:rPr>
              <a:t>D</a:t>
            </a:r>
            <a:endParaRPr sz="1200" b="0" dirty="0">
              <a:solidFill>
                <a:srgbClr val="1A1A2E"/>
              </a:solidFill>
              <a:latin typeface="Calibri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337560" y="3209544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Persisted via systemd service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172200" y="749808"/>
            <a:ext cx="2834640" cy="347472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172200" y="749808"/>
            <a:ext cx="2834640" cy="34747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Calibri"/>
              </a:rPr>
              <a:t>Connectivity Verified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309360" y="1234440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S-DC ↔ ClientS1  ✓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09360" y="1892808"/>
            <a:ext cx="2606040" cy="2769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dirty="0">
                <a:solidFill>
                  <a:srgbClr val="1A1A2E"/>
                </a:solidFill>
                <a:latin typeface="Calibri"/>
              </a:rPr>
              <a:t>• S-DC ↔ L-</a:t>
            </a:r>
            <a:r>
              <a:rPr lang="en-GB" sz="1200" b="0" dirty="0">
                <a:solidFill>
                  <a:srgbClr val="1A1A2E"/>
                </a:solidFill>
                <a:latin typeface="Calibri"/>
              </a:rPr>
              <a:t>C</a:t>
            </a:r>
            <a:r>
              <a:rPr lang="en-GB" sz="1200" dirty="0">
                <a:solidFill>
                  <a:srgbClr val="1A1A2E"/>
                </a:solidFill>
                <a:latin typeface="Calibri"/>
              </a:rPr>
              <a:t>D</a:t>
            </a:r>
            <a:r>
              <a:rPr sz="1200" b="0" dirty="0">
                <a:solidFill>
                  <a:srgbClr val="1A1A2E"/>
                </a:solidFill>
                <a:latin typeface="Calibri"/>
              </a:rPr>
              <a:t>  ✓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09360" y="2551176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 dirty="0">
                <a:solidFill>
                  <a:srgbClr val="1A1A2E"/>
                </a:solidFill>
                <a:latin typeface="Calibri"/>
              </a:rPr>
              <a:t>• S-DC ↔ ClientL1  ✓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309360" y="3209544"/>
            <a:ext cx="2606040" cy="70408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200" b="0">
                <a:solidFill>
                  <a:srgbClr val="1A1A2E"/>
                </a:solidFill>
                <a:latin typeface="Calibri"/>
              </a:rPr>
              <a:t>• Full bidirectional comms  ✓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5120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Calibri"/>
              </a:rPr>
              <a:t>Task 1: Network Setup &amp; Connectivity</a:t>
            </a:r>
          </a:p>
        </p:txBody>
      </p:sp>
      <p:pic>
        <p:nvPicPr>
          <p:cNvPr id="5" name="Picture 4" descr="t1_connectivit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960" y="749808"/>
            <a:ext cx="7162078" cy="384048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 dirty="0">
                <a:solidFill>
                  <a:srgbClr val="FFFFFF"/>
                </a:solidFill>
                <a:latin typeface="Calibri"/>
              </a:rPr>
              <a:t>All 4 hosts confirmed communicating across both subnets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: 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bidirectional pings successful via VPN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 dirty="0">
                <a:solidFill>
                  <a:srgbClr val="FFFFFF"/>
                </a:solidFill>
                <a:latin typeface="Calibri"/>
              </a:rPr>
              <a:t>Task 2: Nmap Scan</a:t>
            </a:r>
            <a:r>
              <a:rPr lang="en-GB" sz="2000" b="1" dirty="0">
                <a:solidFill>
                  <a:srgbClr val="FFFFFF"/>
                </a:solidFill>
                <a:latin typeface="Calibri"/>
              </a:rPr>
              <a:t>,</a:t>
            </a:r>
            <a:r>
              <a:rPr sz="2000" b="1" dirty="0">
                <a:solidFill>
                  <a:srgbClr val="FFFFFF"/>
                </a:solidFill>
                <a:latin typeface="Calibri"/>
              </a:rPr>
              <a:t> S-DC (192.168.1.1)</a:t>
            </a:r>
          </a:p>
        </p:txBody>
      </p:sp>
      <p:pic>
        <p:nvPicPr>
          <p:cNvPr id="5" name="Picture 4" descr="t2_nmap_sdc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226925"/>
            <a:ext cx="8686800" cy="288624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 dirty="0">
                <a:solidFill>
                  <a:srgbClr val="FFFFFF"/>
                </a:solidFill>
                <a:latin typeface="Calibri"/>
              </a:rPr>
              <a:t>Anonymous FTP READ/WRITE confirmed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: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 files visible in directory listing. HTTP TRACE flagged as potentially risky.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4949D7D-962D-DB9A-15B7-F3182E7E92A3}"/>
              </a:ext>
            </a:extLst>
          </p:cNvPr>
          <p:cNvGrpSpPr/>
          <p:nvPr/>
        </p:nvGrpSpPr>
        <p:grpSpPr>
          <a:xfrm>
            <a:off x="1288565" y="2962278"/>
            <a:ext cx="375480" cy="77040"/>
            <a:chOff x="1288565" y="2962278"/>
            <a:chExt cx="375480" cy="77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ADA0294A-7355-5470-08A3-37F6F6A815DB}"/>
                    </a:ext>
                  </a:extLst>
                </p14:cNvPr>
                <p14:cNvContentPartPr/>
                <p14:nvPr/>
              </p14:nvContentPartPr>
              <p14:xfrm>
                <a:off x="1347965" y="2999718"/>
                <a:ext cx="31608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ADA0294A-7355-5470-08A3-37F6F6A815DB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341845" y="2993598"/>
                  <a:ext cx="32832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A63FE4-FBCB-5B8D-23FF-E00F03A047A6}"/>
                    </a:ext>
                  </a:extLst>
                </p14:cNvPr>
                <p14:cNvContentPartPr/>
                <p14:nvPr/>
              </p14:nvContentPartPr>
              <p14:xfrm>
                <a:off x="1288565" y="2962278"/>
                <a:ext cx="78840" cy="7704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A63FE4-FBCB-5B8D-23FF-E00F03A047A6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282445" y="2956158"/>
                  <a:ext cx="91080" cy="8928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 dirty="0">
                <a:solidFill>
                  <a:srgbClr val="FFFFFF"/>
                </a:solidFill>
                <a:latin typeface="Calibri"/>
              </a:rPr>
              <a:t>Task 2: Nmap Scan</a:t>
            </a:r>
            <a:r>
              <a:rPr lang="en-GB" sz="2000" b="1" dirty="0">
                <a:solidFill>
                  <a:srgbClr val="FFFFFF"/>
                </a:solidFill>
                <a:latin typeface="Calibri"/>
              </a:rPr>
              <a:t>:</a:t>
            </a:r>
            <a:r>
              <a:rPr sz="2000" b="1" dirty="0">
                <a:solidFill>
                  <a:srgbClr val="FFFFFF"/>
                </a:solidFill>
                <a:latin typeface="Calibri"/>
              </a:rPr>
              <a:t> L-DC, ClientL1 &amp; ClientS1</a:t>
            </a:r>
          </a:p>
        </p:txBody>
      </p:sp>
      <p:pic>
        <p:nvPicPr>
          <p:cNvPr id="5" name="Picture 4" descr="t2_nmap_other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887361"/>
            <a:ext cx="8686800" cy="356537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 dirty="0">
                <a:solidFill>
                  <a:srgbClr val="FFFFFF"/>
                </a:solidFill>
                <a:latin typeface="Calibri"/>
              </a:rPr>
              <a:t>L-C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D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: anonymous FTP (READ only) confirmed.  ClientS1: SMB Signing not required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: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 relay attack possible.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7D41A1-D13B-1DFB-BB2B-ADACE9039402}"/>
              </a:ext>
            </a:extLst>
          </p:cNvPr>
          <p:cNvGrpSpPr/>
          <p:nvPr/>
        </p:nvGrpSpPr>
        <p:grpSpPr>
          <a:xfrm>
            <a:off x="7708811" y="3341531"/>
            <a:ext cx="597960" cy="149040"/>
            <a:chOff x="7708811" y="3341531"/>
            <a:chExt cx="597960" cy="149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B4149EC-8ABD-5CBA-1D20-2D9AAEEB38A2}"/>
                    </a:ext>
                  </a:extLst>
                </p14:cNvPr>
                <p14:cNvContentPartPr/>
                <p14:nvPr/>
              </p14:nvContentPartPr>
              <p14:xfrm>
                <a:off x="7852451" y="3413531"/>
                <a:ext cx="45432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B4149EC-8ABD-5CBA-1D20-2D9AAEEB38A2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7846331" y="3407411"/>
                  <a:ext cx="46656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AF16734A-5C08-4F1E-76C1-80235149F373}"/>
                    </a:ext>
                  </a:extLst>
                </p14:cNvPr>
                <p14:cNvContentPartPr/>
                <p14:nvPr/>
              </p14:nvContentPartPr>
              <p14:xfrm>
                <a:off x="7708811" y="3341531"/>
                <a:ext cx="182520" cy="14904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AF16734A-5C08-4F1E-76C1-80235149F373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7702691" y="3335411"/>
                  <a:ext cx="194760" cy="16128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 dirty="0">
                <a:solidFill>
                  <a:srgbClr val="FFFFFF"/>
                </a:solidFill>
                <a:latin typeface="Calibri"/>
              </a:rPr>
              <a:t>Task 2: Nessus Vulnerability Scan</a:t>
            </a:r>
            <a:r>
              <a:rPr lang="en-GB" sz="2000" b="1" dirty="0">
                <a:solidFill>
                  <a:srgbClr val="FFFFFF"/>
                </a:solidFill>
                <a:latin typeface="Calibri"/>
              </a:rPr>
              <a:t>,</a:t>
            </a:r>
            <a:r>
              <a:rPr sz="2000" b="1" dirty="0">
                <a:solidFill>
                  <a:srgbClr val="FFFFFF"/>
                </a:solidFill>
                <a:latin typeface="Calibri"/>
              </a:rPr>
              <a:t> S-DC (192.168.1.1)</a:t>
            </a:r>
          </a:p>
        </p:txBody>
      </p:sp>
      <p:pic>
        <p:nvPicPr>
          <p:cNvPr id="5" name="Picture 4" descr="Nessus side by s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29" y="749808"/>
            <a:ext cx="8618541" cy="384048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3840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>
                <a:solidFill>
                  <a:srgbClr val="FFFFFF"/>
                </a:solidFill>
                <a:latin typeface="Calibri"/>
              </a:rPr>
              <a:t>Key findings: SSL/SWEET32, TLS 1.0 &amp; 1.1 enabled, Echo/Chargen/QOTD active, ICMP timestamp disclosure.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 dirty="0">
                <a:solidFill>
                  <a:srgbClr val="FFFFFF"/>
                </a:solidFill>
                <a:latin typeface="Calibri"/>
              </a:rPr>
              <a:t>Task 3: Exploitation</a:t>
            </a:r>
            <a:r>
              <a:rPr lang="en-GB" sz="2000" b="1" dirty="0">
                <a:solidFill>
                  <a:srgbClr val="FFFFFF"/>
                </a:solidFill>
                <a:latin typeface="Calibri"/>
              </a:rPr>
              <a:t>:</a:t>
            </a:r>
            <a:r>
              <a:rPr sz="2000" b="1" dirty="0">
                <a:solidFill>
                  <a:srgbClr val="FFFFFF"/>
                </a:solidFill>
                <a:latin typeface="Calibri"/>
              </a:rPr>
              <a:t> Anonymous FTP</a:t>
            </a:r>
          </a:p>
        </p:txBody>
      </p:sp>
      <p:pic>
        <p:nvPicPr>
          <p:cNvPr id="5" name="Picture 4" descr="t3_ftp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790" y="749808"/>
            <a:ext cx="6136419" cy="384048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 dirty="0">
                <a:solidFill>
                  <a:srgbClr val="FFFFFF"/>
                </a:solidFill>
                <a:latin typeface="Calibri"/>
              </a:rPr>
              <a:t>S-DC: files read + hacked.txt uploaded (226 Transfer complete).  L-C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D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: READ only</a:t>
            </a:r>
            <a:r>
              <a:rPr lang="en-GB" sz="1000" b="0" i="1" dirty="0">
                <a:solidFill>
                  <a:srgbClr val="FFFFFF"/>
                </a:solidFill>
                <a:latin typeface="Calibri"/>
              </a:rPr>
              <a:t>: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 550 Permission Denied on upload.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5120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Calibri"/>
              </a:rPr>
              <a:t>Task 3: HTTP TRACE &amp; SMB Signing</a:t>
            </a:r>
          </a:p>
        </p:txBody>
      </p:sp>
      <p:pic>
        <p:nvPicPr>
          <p:cNvPr id="5" name="Picture 4" descr="t3_trace_sm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801" y="749808"/>
            <a:ext cx="7170397" cy="384048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4736592"/>
            <a:ext cx="9144000" cy="40690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74320" y="4745736"/>
            <a:ext cx="859536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i="1" dirty="0">
                <a:solidFill>
                  <a:srgbClr val="FFFFFF"/>
                </a:solidFill>
                <a:latin typeface="Calibri"/>
              </a:rPr>
              <a:t>HTTP TRACE: 501 Not Implemented (IIS filtering active).  SMB2 confirmed active</a:t>
            </a:r>
            <a:r>
              <a:rPr lang="en-GB" sz="1000" i="1" dirty="0">
                <a:solidFill>
                  <a:srgbClr val="FFFFFF"/>
                </a:solidFill>
                <a:latin typeface="Calibri"/>
              </a:rPr>
              <a:t>:</a:t>
            </a:r>
            <a:r>
              <a:rPr sz="1000" b="0" i="1" dirty="0">
                <a:solidFill>
                  <a:srgbClr val="FFFFFF"/>
                </a:solidFill>
                <a:latin typeface="Calibri"/>
              </a:rPr>
              <a:t> full relay not completed in lab environment.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DE9AEF-1BD0-315F-3663-8F9302951744}"/>
              </a:ext>
            </a:extLst>
          </p:cNvPr>
          <p:cNvGrpSpPr/>
          <p:nvPr/>
        </p:nvGrpSpPr>
        <p:grpSpPr>
          <a:xfrm>
            <a:off x="1912718" y="2718605"/>
            <a:ext cx="299880" cy="67680"/>
            <a:chOff x="1912718" y="2718605"/>
            <a:chExt cx="299880" cy="67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BECDF0A2-1458-23AE-0554-7F29E801B28E}"/>
                    </a:ext>
                  </a:extLst>
                </p14:cNvPr>
                <p14:cNvContentPartPr/>
                <p14:nvPr/>
              </p14:nvContentPartPr>
              <p14:xfrm>
                <a:off x="1984358" y="2742725"/>
                <a:ext cx="228240" cy="612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BECDF0A2-1458-23AE-0554-7F29E801B28E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978238" y="2736605"/>
                  <a:ext cx="240480" cy="1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CCE62F8C-9CE7-8CE2-1F8F-905683FAA9AB}"/>
                    </a:ext>
                  </a:extLst>
                </p14:cNvPr>
                <p14:cNvContentPartPr/>
                <p14:nvPr/>
              </p14:nvContentPartPr>
              <p14:xfrm>
                <a:off x="1912718" y="2718605"/>
                <a:ext cx="72000" cy="6768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CCE62F8C-9CE7-8CE2-1F8F-905683FAA9AB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906598" y="2712485"/>
                  <a:ext cx="84240" cy="7992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5120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Calibri"/>
              </a:rPr>
              <a:t>Task 3: Post-Exploitation Summary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749808"/>
            <a:ext cx="1060704" cy="38404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228600" y="749808"/>
            <a:ext cx="1060704" cy="3840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Calibri"/>
              </a:rPr>
              <a:t>Target</a:t>
            </a:r>
          </a:p>
        </p:txBody>
      </p:sp>
      <p:sp>
        <p:nvSpPr>
          <p:cNvPr id="7" name="Rectangle 6"/>
          <p:cNvSpPr/>
          <p:nvPr/>
        </p:nvSpPr>
        <p:spPr>
          <a:xfrm>
            <a:off x="1325880" y="749808"/>
            <a:ext cx="2432304" cy="38404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325880" y="749808"/>
            <a:ext cx="2432304" cy="3840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Calibri"/>
              </a:rPr>
              <a:t>Vulnerability</a:t>
            </a:r>
          </a:p>
        </p:txBody>
      </p:sp>
      <p:sp>
        <p:nvSpPr>
          <p:cNvPr id="9" name="Rectangle 8"/>
          <p:cNvSpPr/>
          <p:nvPr/>
        </p:nvSpPr>
        <p:spPr>
          <a:xfrm>
            <a:off x="3794760" y="749808"/>
            <a:ext cx="3621024" cy="38404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794760" y="749808"/>
            <a:ext cx="3621024" cy="3840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Calibri"/>
              </a:rPr>
              <a:t>Outcome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452360" y="749808"/>
            <a:ext cx="1335024" cy="384048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452360" y="749808"/>
            <a:ext cx="1335024" cy="3840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Calibri"/>
              </a:rPr>
              <a:t>Persistent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228600" y="1188720"/>
            <a:ext cx="8604504" cy="832104"/>
          </a:xfrm>
          <a:prstGeom prst="rect">
            <a:avLst/>
          </a:prstGeom>
          <a:solidFill>
            <a:srgbClr val="FFFFFF"/>
          </a:solidFill>
          <a:ln w="6350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228600" y="1188720"/>
            <a:ext cx="54864" cy="832104"/>
          </a:xfrm>
          <a:prstGeom prst="rect">
            <a:avLst/>
          </a:prstGeom>
          <a:solidFill>
            <a:srgbClr val="E63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47472" y="1243584"/>
            <a:ext cx="1005840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1A1A2E"/>
                </a:solidFill>
                <a:latin typeface="Calibri"/>
              </a:rPr>
              <a:t>S-DC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435608" y="1243584"/>
            <a:ext cx="239572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Anonymous FTP (READ/WRITE)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867912" y="1243584"/>
            <a:ext cx="3621024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Files read + hacked.txt uploaded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25512" y="1243584"/>
            <a:ext cx="129844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E63946"/>
                </a:solidFill>
                <a:latin typeface="Calibri"/>
              </a:rPr>
              <a:t>Yes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28600" y="2075688"/>
            <a:ext cx="8604504" cy="832104"/>
          </a:xfrm>
          <a:prstGeom prst="rect">
            <a:avLst/>
          </a:prstGeom>
          <a:solidFill>
            <a:srgbClr val="F0F7FF"/>
          </a:solidFill>
          <a:ln w="6350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228600" y="2075688"/>
            <a:ext cx="54864" cy="832104"/>
          </a:xfrm>
          <a:prstGeom prst="rect">
            <a:avLst/>
          </a:prstGeom>
          <a:solidFill>
            <a:srgbClr val="F4A26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47472" y="2130552"/>
            <a:ext cx="1005840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 dirty="0">
                <a:solidFill>
                  <a:srgbClr val="1A1A2E"/>
                </a:solidFill>
                <a:latin typeface="Calibri"/>
              </a:rPr>
              <a:t>L-C</a:t>
            </a:r>
            <a:r>
              <a:rPr lang="en-GB" sz="1000" b="1" dirty="0">
                <a:solidFill>
                  <a:srgbClr val="1A1A2E"/>
                </a:solidFill>
                <a:latin typeface="Calibri"/>
              </a:rPr>
              <a:t>D</a:t>
            </a:r>
            <a:endParaRPr sz="1000" b="1" dirty="0">
              <a:solidFill>
                <a:srgbClr val="1A1A2E"/>
              </a:solidFill>
              <a:latin typeface="Calibri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435608" y="2130552"/>
            <a:ext cx="239572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Anonymous FTP (READ only)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867912" y="2130552"/>
            <a:ext cx="3621024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No files found, write access denied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525512" y="2130552"/>
            <a:ext cx="129844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F4A261"/>
                </a:solidFill>
                <a:latin typeface="Calibri"/>
              </a:rPr>
              <a:t>Limited</a:t>
            </a:r>
          </a:p>
        </p:txBody>
      </p:sp>
      <p:sp>
        <p:nvSpPr>
          <p:cNvPr id="25" name="Rectangle 24"/>
          <p:cNvSpPr/>
          <p:nvPr/>
        </p:nvSpPr>
        <p:spPr>
          <a:xfrm>
            <a:off x="228600" y="2962656"/>
            <a:ext cx="8604504" cy="832104"/>
          </a:xfrm>
          <a:prstGeom prst="rect">
            <a:avLst/>
          </a:prstGeom>
          <a:solidFill>
            <a:srgbClr val="FFFFFF"/>
          </a:solidFill>
          <a:ln w="6350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228600" y="2962656"/>
            <a:ext cx="54864" cy="832104"/>
          </a:xfrm>
          <a:prstGeom prst="rect">
            <a:avLst/>
          </a:prstGeom>
          <a:solidFill>
            <a:srgbClr val="6474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47472" y="3017520"/>
            <a:ext cx="1005840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1A1A2E"/>
                </a:solidFill>
                <a:latin typeface="Calibri"/>
              </a:rPr>
              <a:t>S-DC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435608" y="3017520"/>
            <a:ext cx="239572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HTTP TRACE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867912" y="3017520"/>
            <a:ext cx="3621024" cy="2462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 dirty="0">
                <a:solidFill>
                  <a:srgbClr val="1A1A2E"/>
                </a:solidFill>
                <a:latin typeface="Calibri"/>
              </a:rPr>
              <a:t>Blocked</a:t>
            </a:r>
            <a:r>
              <a:rPr lang="en-GB" sz="1000" b="0" dirty="0">
                <a:solidFill>
                  <a:srgbClr val="1A1A2E"/>
                </a:solidFill>
                <a:latin typeface="Calibri"/>
              </a:rPr>
              <a:t>:</a:t>
            </a:r>
            <a:r>
              <a:rPr sz="1000" b="0" dirty="0">
                <a:solidFill>
                  <a:srgbClr val="1A1A2E"/>
                </a:solidFill>
                <a:latin typeface="Calibri"/>
              </a:rPr>
              <a:t> 501 Not Implemented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525512" y="3017520"/>
            <a:ext cx="129844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64748B"/>
                </a:solidFill>
                <a:latin typeface="Calibri"/>
              </a:rPr>
              <a:t>No</a:t>
            </a:r>
          </a:p>
        </p:txBody>
      </p:sp>
      <p:sp>
        <p:nvSpPr>
          <p:cNvPr id="31" name="Rectangle 30"/>
          <p:cNvSpPr/>
          <p:nvPr/>
        </p:nvSpPr>
        <p:spPr>
          <a:xfrm>
            <a:off x="228600" y="3849624"/>
            <a:ext cx="8604504" cy="832104"/>
          </a:xfrm>
          <a:prstGeom prst="rect">
            <a:avLst/>
          </a:prstGeom>
          <a:solidFill>
            <a:srgbClr val="F0F7FF"/>
          </a:solidFill>
          <a:ln w="6350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228600" y="3849624"/>
            <a:ext cx="54864" cy="832104"/>
          </a:xfrm>
          <a:prstGeom prst="rect">
            <a:avLst/>
          </a:prstGeom>
          <a:solidFill>
            <a:srgbClr val="F4A26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347472" y="3904487"/>
            <a:ext cx="1005840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1A1A2E"/>
                </a:solidFill>
                <a:latin typeface="Calibri"/>
              </a:rPr>
              <a:t>ClientS1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435608" y="3904487"/>
            <a:ext cx="239572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SMB Signing Not Required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867912" y="3904487"/>
            <a:ext cx="3621024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0">
                <a:solidFill>
                  <a:srgbClr val="1A1A2E"/>
                </a:solidFill>
                <a:latin typeface="Calibri"/>
              </a:rPr>
              <a:t>Misconfiguration confirmed, relay theoretical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525512" y="3904487"/>
            <a:ext cx="1298448" cy="72237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000" b="1">
                <a:solidFill>
                  <a:srgbClr val="F4A261"/>
                </a:solidFill>
                <a:latin typeface="Calibri"/>
              </a:rPr>
              <a:t>Theoretical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D6E8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21792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274320" y="54864"/>
            <a:ext cx="8595360" cy="5120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2000" b="1">
                <a:solidFill>
                  <a:srgbClr val="FFFFFF"/>
                </a:solidFill>
                <a:latin typeface="Calibri"/>
              </a:rPr>
              <a:t>Task 4: Security Recommendations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28600" y="749808"/>
            <a:ext cx="2834640" cy="347472"/>
          </a:xfrm>
          <a:prstGeom prst="rect">
            <a:avLst/>
          </a:prstGeom>
          <a:solidFill>
            <a:srgbClr val="E639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228600" y="749808"/>
            <a:ext cx="2834640" cy="34747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Calibri"/>
              </a:rPr>
              <a:t>Preventive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5760" y="1234440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Disable Anonymous FTP → SFTP/FTPS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5760" y="1801368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Enforce SMB Signing via Group Policy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5760" y="2368296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Disable Echo, Chargen, QOTD, Daytime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760" y="2935224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Block HTTP TRACE in IIS web.config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65760" y="3502152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Disable TLS 1.0/1.1, remediate SWEET32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2004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200400" y="749808"/>
            <a:ext cx="2834640" cy="347472"/>
          </a:xfrm>
          <a:prstGeom prst="rect">
            <a:avLst/>
          </a:prstGeom>
          <a:solidFill>
            <a:srgbClr val="F4A26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200400" y="749808"/>
            <a:ext cx="2834640" cy="34747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Calibri"/>
              </a:rPr>
              <a:t>Detective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37560" y="1234440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Deploy IDS (Snort/Suricata) both subnets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337560" y="1801368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Centralised SIEM with log aggregation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37560" y="2368296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Monitor FTP, SMB, ICMP traffic patterns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72200" y="749808"/>
            <a:ext cx="2834640" cy="4251960"/>
          </a:xfrm>
          <a:prstGeom prst="rect">
            <a:avLst/>
          </a:prstGeom>
          <a:solidFill>
            <a:srgbClr val="FFFFFF"/>
          </a:solidFill>
          <a:ln w="9525">
            <a:solidFill>
              <a:srgbClr val="B8D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172200" y="749808"/>
            <a:ext cx="2834640" cy="347472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172200" y="749808"/>
            <a:ext cx="2834640" cy="34747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Calibri"/>
              </a:rPr>
              <a:t>Corrective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309360" y="1234440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Formal incident response plan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309360" y="1801368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Rotate all exposed credentials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09360" y="2368296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Audit &amp; remove exposed FTP files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309360" y="2935224"/>
            <a:ext cx="2606040" cy="61264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1100" b="0">
                <a:solidFill>
                  <a:srgbClr val="1A1A2E"/>
                </a:solidFill>
                <a:latin typeface="Calibri"/>
              </a:rPr>
              <a:t>• Regular FTP access log reviews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B4F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64008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5079492"/>
            <a:ext cx="9144000" cy="64008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57200" y="320040"/>
            <a:ext cx="8229600" cy="59436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sz="3200" b="1">
                <a:solidFill>
                  <a:srgbClr val="FFFFFF"/>
                </a:solidFill>
                <a:latin typeface="Calibri"/>
              </a:rPr>
              <a:t>Conclusion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987552"/>
            <a:ext cx="2286000" cy="45720"/>
          </a:xfrm>
          <a:prstGeom prst="rect">
            <a:avLst/>
          </a:prstGeom>
          <a:solidFill>
            <a:srgbClr val="00B4D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7200" y="1097280"/>
            <a:ext cx="1920240" cy="7772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4400" b="1">
                <a:solidFill>
                  <a:srgbClr val="00B4D8"/>
                </a:solidFill>
                <a:latin typeface="Calibri"/>
              </a:rPr>
              <a:t>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1828800"/>
            <a:ext cx="1920240" cy="5029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0">
                <a:solidFill>
                  <a:srgbClr val="CADCFC"/>
                </a:solidFill>
                <a:latin typeface="Calibri"/>
              </a:rPr>
              <a:t>Hosts
Assessed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06040" y="1097280"/>
            <a:ext cx="1920240" cy="7772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4400" b="1">
                <a:solidFill>
                  <a:srgbClr val="F4A261"/>
                </a:solidFill>
                <a:latin typeface="Calibri"/>
              </a:rPr>
              <a:t>13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06040" y="1828800"/>
            <a:ext cx="1920240" cy="5029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0">
                <a:solidFill>
                  <a:srgbClr val="CADCFC"/>
                </a:solidFill>
                <a:latin typeface="Calibri"/>
              </a:rPr>
              <a:t>Nessus
Findings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54880" y="1097280"/>
            <a:ext cx="1920240" cy="7772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4400" b="1">
                <a:solidFill>
                  <a:srgbClr val="E63946"/>
                </a:solidFill>
                <a:latin typeface="Calibri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54880" y="1828800"/>
            <a:ext cx="1920240" cy="5029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0">
                <a:solidFill>
                  <a:srgbClr val="CADCFC"/>
                </a:solidFill>
                <a:latin typeface="Calibri"/>
              </a:rPr>
              <a:t>Successful
Exploits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03720" y="1097280"/>
            <a:ext cx="1920240" cy="77724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4400" b="1">
                <a:solidFill>
                  <a:srgbClr val="27AE60"/>
                </a:solidFill>
                <a:latin typeface="Calibri"/>
              </a:rPr>
              <a:t>8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903720" y="1828800"/>
            <a:ext cx="1920240" cy="5029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sz="1000" b="0">
                <a:solidFill>
                  <a:srgbClr val="CADCFC"/>
                </a:solidFill>
                <a:latin typeface="Calibri"/>
              </a:rPr>
              <a:t>Security
Recommendations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7200" y="2487168"/>
            <a:ext cx="8229600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sz="1100" b="1" dirty="0">
                <a:solidFill>
                  <a:srgbClr val="E63946"/>
                </a:solidFill>
                <a:latin typeface="Calibri"/>
              </a:rPr>
              <a:t>Most Critical:  </a:t>
            </a:r>
            <a:r>
              <a:rPr sz="1100" dirty="0">
                <a:solidFill>
                  <a:srgbClr val="FFFFFF"/>
                </a:solidFill>
                <a:latin typeface="Calibri"/>
              </a:rPr>
              <a:t>Anonymous FTP READ/WRITE on S-DC</a:t>
            </a:r>
            <a:r>
              <a:rPr lang="en-GB" sz="1100" dirty="0">
                <a:solidFill>
                  <a:srgbClr val="FFFFFF"/>
                </a:solidFill>
                <a:latin typeface="Calibri"/>
              </a:rPr>
              <a:t>:</a:t>
            </a:r>
            <a:r>
              <a:rPr sz="1100" dirty="0">
                <a:solidFill>
                  <a:srgbClr val="FFFFFF"/>
                </a:solidFill>
                <a:latin typeface="Calibri"/>
              </a:rPr>
              <a:t> full server access, files read and uploaded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7200" y="3017520"/>
            <a:ext cx="8229600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sz="1100" b="1" dirty="0">
                <a:solidFill>
                  <a:srgbClr val="F4A261"/>
                </a:solidFill>
                <a:latin typeface="Calibri"/>
              </a:rPr>
              <a:t>Swansea:  </a:t>
            </a:r>
            <a:r>
              <a:rPr sz="1100" dirty="0">
                <a:solidFill>
                  <a:srgbClr val="FFFFFF"/>
                </a:solidFill>
                <a:latin typeface="Calibri"/>
              </a:rPr>
              <a:t>Significantly more exposed than London</a:t>
            </a:r>
            <a:r>
              <a:rPr lang="en-GB" sz="1100" dirty="0">
                <a:solidFill>
                  <a:srgbClr val="FFFFFF"/>
                </a:solidFill>
                <a:latin typeface="Calibri"/>
              </a:rPr>
              <a:t>:</a:t>
            </a:r>
            <a:r>
              <a:rPr sz="1100" dirty="0">
                <a:solidFill>
                  <a:srgbClr val="FFFFFF"/>
                </a:solidFill>
                <a:latin typeface="Calibri"/>
              </a:rPr>
              <a:t> multiple high and medium findings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7200" y="3547872"/>
            <a:ext cx="8229600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sz="1100" b="1" dirty="0">
                <a:solidFill>
                  <a:srgbClr val="00B4D8"/>
                </a:solidFill>
                <a:latin typeface="Calibri"/>
              </a:rPr>
              <a:t>London:  </a:t>
            </a:r>
            <a:r>
              <a:rPr sz="1100" dirty="0">
                <a:solidFill>
                  <a:srgbClr val="FFFFFF"/>
                </a:solidFill>
                <a:latin typeface="Calibri"/>
              </a:rPr>
              <a:t>Cleaner results</a:t>
            </a:r>
            <a:r>
              <a:rPr lang="en-GB" sz="1100" dirty="0">
                <a:solidFill>
                  <a:srgbClr val="FFFFFF"/>
                </a:solidFill>
                <a:latin typeface="Calibri"/>
              </a:rPr>
              <a:t>:</a:t>
            </a:r>
            <a:r>
              <a:rPr sz="1100" dirty="0">
                <a:solidFill>
                  <a:srgbClr val="FFFFFF"/>
                </a:solidFill>
                <a:latin typeface="Calibri"/>
              </a:rPr>
              <a:t> anonymous FTP on L-C</a:t>
            </a:r>
            <a:r>
              <a:rPr lang="en-GB" sz="1100" dirty="0">
                <a:solidFill>
                  <a:srgbClr val="FFFFFF"/>
                </a:solidFill>
                <a:latin typeface="Calibri"/>
              </a:rPr>
              <a:t>D</a:t>
            </a:r>
            <a:r>
              <a:rPr sz="1100" dirty="0">
                <a:solidFill>
                  <a:srgbClr val="FFFFFF"/>
                </a:solidFill>
                <a:latin typeface="Calibri"/>
              </a:rPr>
              <a:t> remains an unauthenticated entry point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7200" y="4078224"/>
            <a:ext cx="8229600" cy="4572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sz="1100" b="1">
                <a:solidFill>
                  <a:srgbClr val="FFFFFF"/>
                </a:solidFill>
                <a:latin typeface="Calibri"/>
              </a:rPr>
              <a:t>Action Required:  </a:t>
            </a:r>
            <a:r>
              <a:rPr sz="1100">
                <a:solidFill>
                  <a:srgbClr val="FFFFFF"/>
                </a:solidFill>
                <a:latin typeface="Calibri"/>
              </a:rPr>
              <a:t>Immediate remediation of FTP, TLS, SMB and legacy services recommended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518</Words>
  <Application>Microsoft Office PowerPoint</Application>
  <PresentationFormat>On-screen Show (16:9)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Andrey Atanasov</cp:lastModifiedBy>
  <cp:revision>9</cp:revision>
  <dcterms:created xsi:type="dcterms:W3CDTF">2013-01-27T09:14:16Z</dcterms:created>
  <dcterms:modified xsi:type="dcterms:W3CDTF">2026-04-23T07:51:45Z</dcterms:modified>
  <cp:category/>
</cp:coreProperties>
</file>