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0"/>
  </p:notesMasterIdLst>
  <p:handoutMasterIdLst>
    <p:handoutMasterId r:id="rId11"/>
  </p:handoutMasterIdLst>
  <p:sldIdLst>
    <p:sldId id="256" r:id="rId2"/>
    <p:sldId id="264" r:id="rId3"/>
    <p:sldId id="274" r:id="rId4"/>
    <p:sldId id="266" r:id="rId5"/>
    <p:sldId id="267" r:id="rId6"/>
    <p:sldId id="268" r:id="rId7"/>
    <p:sldId id="272" r:id="rId8"/>
    <p:sldId id="263" r:id="rId9"/>
  </p:sldIdLst>
  <p:sldSz cx="12192000" cy="6858000"/>
  <p:notesSz cx="6889750" cy="100203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59" autoAdjust="0"/>
    <p:restoredTop sz="69944" autoAdjust="0"/>
  </p:normalViewPr>
  <p:slideViewPr>
    <p:cSldViewPr snapToGrid="0">
      <p:cViewPr varScale="1">
        <p:scale>
          <a:sx n="50" d="100"/>
          <a:sy n="50" d="100"/>
        </p:scale>
        <p:origin x="1416" y="54"/>
      </p:cViewPr>
      <p:guideLst/>
    </p:cSldViewPr>
  </p:slideViewPr>
  <p:outlineViewPr>
    <p:cViewPr>
      <p:scale>
        <a:sx n="33" d="100"/>
        <a:sy n="33" d="100"/>
      </p:scale>
      <p:origin x="0" y="-1446"/>
    </p:cViewPr>
  </p:outlineViewPr>
  <p:notesTextViewPr>
    <p:cViewPr>
      <p:scale>
        <a:sx n="66" d="100"/>
        <a:sy n="66" d="100"/>
      </p:scale>
      <p:origin x="0" y="0"/>
    </p:cViewPr>
  </p:notesTextViewPr>
  <p:notesViewPr>
    <p:cSldViewPr snapToGrid="0">
      <p:cViewPr varScale="1">
        <p:scale>
          <a:sx n="55" d="100"/>
          <a:sy n="55" d="100"/>
        </p:scale>
        <p:origin x="2880"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85558" cy="502755"/>
          </a:xfrm>
          <a:prstGeom prst="rect">
            <a:avLst/>
          </a:prstGeom>
        </p:spPr>
        <p:txBody>
          <a:bodyPr vert="horz" lIns="96634" tIns="48317" rIns="96634" bIns="48317" rtlCol="0"/>
          <a:lstStyle>
            <a:lvl1pPr algn="l">
              <a:defRPr sz="1300"/>
            </a:lvl1pPr>
          </a:lstStyle>
          <a:p>
            <a:endParaRPr lang="en-GB"/>
          </a:p>
        </p:txBody>
      </p:sp>
      <p:sp>
        <p:nvSpPr>
          <p:cNvPr id="3" name="Date Placeholder 2"/>
          <p:cNvSpPr>
            <a:spLocks noGrp="1"/>
          </p:cNvSpPr>
          <p:nvPr>
            <p:ph type="dt" sz="quarter" idx="1"/>
          </p:nvPr>
        </p:nvSpPr>
        <p:spPr>
          <a:xfrm>
            <a:off x="3902597" y="1"/>
            <a:ext cx="2985558" cy="502755"/>
          </a:xfrm>
          <a:prstGeom prst="rect">
            <a:avLst/>
          </a:prstGeom>
        </p:spPr>
        <p:txBody>
          <a:bodyPr vert="horz" lIns="96634" tIns="48317" rIns="96634" bIns="48317" rtlCol="0"/>
          <a:lstStyle>
            <a:lvl1pPr algn="r">
              <a:defRPr sz="1300"/>
            </a:lvl1pPr>
          </a:lstStyle>
          <a:p>
            <a:fld id="{F24BAF43-4BF2-4FEC-9B0F-122ABD42DD47}" type="datetimeFigureOut">
              <a:rPr lang="en-GB" smtClean="0"/>
              <a:t>22/01/2018</a:t>
            </a:fld>
            <a:endParaRPr lang="en-GB"/>
          </a:p>
        </p:txBody>
      </p:sp>
      <p:sp>
        <p:nvSpPr>
          <p:cNvPr id="4" name="Footer Placeholder 3"/>
          <p:cNvSpPr>
            <a:spLocks noGrp="1"/>
          </p:cNvSpPr>
          <p:nvPr>
            <p:ph type="ftr" sz="quarter" idx="2"/>
          </p:nvPr>
        </p:nvSpPr>
        <p:spPr>
          <a:xfrm>
            <a:off x="0" y="9517547"/>
            <a:ext cx="2985558" cy="502754"/>
          </a:xfrm>
          <a:prstGeom prst="rect">
            <a:avLst/>
          </a:prstGeom>
        </p:spPr>
        <p:txBody>
          <a:bodyPr vert="horz" lIns="96634" tIns="48317" rIns="96634" bIns="48317" rtlCol="0" anchor="b"/>
          <a:lstStyle>
            <a:lvl1pPr algn="l">
              <a:defRPr sz="1300"/>
            </a:lvl1pPr>
          </a:lstStyle>
          <a:p>
            <a:endParaRPr lang="en-GB"/>
          </a:p>
        </p:txBody>
      </p:sp>
      <p:sp>
        <p:nvSpPr>
          <p:cNvPr id="5" name="Slide Number Placeholder 4"/>
          <p:cNvSpPr>
            <a:spLocks noGrp="1"/>
          </p:cNvSpPr>
          <p:nvPr>
            <p:ph type="sldNum" sz="quarter" idx="3"/>
          </p:nvPr>
        </p:nvSpPr>
        <p:spPr>
          <a:xfrm>
            <a:off x="3902597" y="9517547"/>
            <a:ext cx="2985558" cy="502754"/>
          </a:xfrm>
          <a:prstGeom prst="rect">
            <a:avLst/>
          </a:prstGeom>
        </p:spPr>
        <p:txBody>
          <a:bodyPr vert="horz" lIns="96634" tIns="48317" rIns="96634" bIns="48317" rtlCol="0" anchor="b"/>
          <a:lstStyle>
            <a:lvl1pPr algn="r">
              <a:defRPr sz="1300"/>
            </a:lvl1pPr>
          </a:lstStyle>
          <a:p>
            <a:fld id="{C6AC244F-E193-4B3B-A002-1B7D509D009A}" type="slidenum">
              <a:rPr lang="en-GB" smtClean="0"/>
              <a:t>‹#›</a:t>
            </a:fld>
            <a:endParaRPr lang="en-GB"/>
          </a:p>
        </p:txBody>
      </p:sp>
    </p:spTree>
    <p:extLst>
      <p:ext uri="{BB962C8B-B14F-4D97-AF65-F5344CB8AC3E}">
        <p14:creationId xmlns:p14="http://schemas.microsoft.com/office/powerpoint/2010/main" val="41451758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85558" cy="502755"/>
          </a:xfrm>
          <a:prstGeom prst="rect">
            <a:avLst/>
          </a:prstGeom>
        </p:spPr>
        <p:txBody>
          <a:bodyPr vert="horz" lIns="96634" tIns="48317" rIns="96634" bIns="48317" rtlCol="0"/>
          <a:lstStyle>
            <a:lvl1pPr algn="l">
              <a:defRPr sz="1300"/>
            </a:lvl1pPr>
          </a:lstStyle>
          <a:p>
            <a:endParaRPr lang="en-GB"/>
          </a:p>
        </p:txBody>
      </p:sp>
      <p:sp>
        <p:nvSpPr>
          <p:cNvPr id="3" name="Date Placeholder 2"/>
          <p:cNvSpPr>
            <a:spLocks noGrp="1"/>
          </p:cNvSpPr>
          <p:nvPr>
            <p:ph type="dt" idx="1"/>
          </p:nvPr>
        </p:nvSpPr>
        <p:spPr>
          <a:xfrm>
            <a:off x="3902597" y="1"/>
            <a:ext cx="2985558" cy="502755"/>
          </a:xfrm>
          <a:prstGeom prst="rect">
            <a:avLst/>
          </a:prstGeom>
        </p:spPr>
        <p:txBody>
          <a:bodyPr vert="horz" lIns="96634" tIns="48317" rIns="96634" bIns="48317" rtlCol="0"/>
          <a:lstStyle>
            <a:lvl1pPr algn="r">
              <a:defRPr sz="1300"/>
            </a:lvl1pPr>
          </a:lstStyle>
          <a:p>
            <a:fld id="{092C1199-23E1-4077-B116-A4A895BB4B38}" type="datetimeFigureOut">
              <a:rPr lang="en-GB" smtClean="0"/>
              <a:t>22/01/2018</a:t>
            </a:fld>
            <a:endParaRPr lang="en-GB"/>
          </a:p>
        </p:txBody>
      </p:sp>
      <p:sp>
        <p:nvSpPr>
          <p:cNvPr id="4" name="Slide Image Placeholder 3"/>
          <p:cNvSpPr>
            <a:spLocks noGrp="1" noRot="1" noChangeAspect="1"/>
          </p:cNvSpPr>
          <p:nvPr>
            <p:ph type="sldImg" idx="2"/>
          </p:nvPr>
        </p:nvSpPr>
        <p:spPr>
          <a:xfrm>
            <a:off x="438150" y="1252538"/>
            <a:ext cx="6013450" cy="3382962"/>
          </a:xfrm>
          <a:prstGeom prst="rect">
            <a:avLst/>
          </a:prstGeom>
          <a:noFill/>
          <a:ln w="12700">
            <a:solidFill>
              <a:prstClr val="black"/>
            </a:solidFill>
          </a:ln>
        </p:spPr>
        <p:txBody>
          <a:bodyPr vert="horz" lIns="96634" tIns="48317" rIns="96634" bIns="48317" rtlCol="0" anchor="ctr"/>
          <a:lstStyle/>
          <a:p>
            <a:endParaRPr lang="en-GB"/>
          </a:p>
        </p:txBody>
      </p:sp>
      <p:sp>
        <p:nvSpPr>
          <p:cNvPr id="5" name="Notes Placeholder 4"/>
          <p:cNvSpPr>
            <a:spLocks noGrp="1"/>
          </p:cNvSpPr>
          <p:nvPr>
            <p:ph type="body" sz="quarter" idx="3"/>
          </p:nvPr>
        </p:nvSpPr>
        <p:spPr>
          <a:xfrm>
            <a:off x="688975" y="4822270"/>
            <a:ext cx="5511800" cy="3945493"/>
          </a:xfrm>
          <a:prstGeom prst="rect">
            <a:avLst/>
          </a:prstGeom>
        </p:spPr>
        <p:txBody>
          <a:bodyPr vert="horz" lIns="96634" tIns="48317" rIns="96634" bIns="48317"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7547"/>
            <a:ext cx="2985558" cy="502754"/>
          </a:xfrm>
          <a:prstGeom prst="rect">
            <a:avLst/>
          </a:prstGeom>
        </p:spPr>
        <p:txBody>
          <a:bodyPr vert="horz" lIns="96634" tIns="48317" rIns="96634" bIns="48317" rtlCol="0" anchor="b"/>
          <a:lstStyle>
            <a:lvl1pPr algn="l">
              <a:defRPr sz="1300"/>
            </a:lvl1pPr>
          </a:lstStyle>
          <a:p>
            <a:endParaRPr lang="en-GB"/>
          </a:p>
        </p:txBody>
      </p:sp>
      <p:sp>
        <p:nvSpPr>
          <p:cNvPr id="7" name="Slide Number Placeholder 6"/>
          <p:cNvSpPr>
            <a:spLocks noGrp="1"/>
          </p:cNvSpPr>
          <p:nvPr>
            <p:ph type="sldNum" sz="quarter" idx="5"/>
          </p:nvPr>
        </p:nvSpPr>
        <p:spPr>
          <a:xfrm>
            <a:off x="3902597" y="9517547"/>
            <a:ext cx="2985558" cy="502754"/>
          </a:xfrm>
          <a:prstGeom prst="rect">
            <a:avLst/>
          </a:prstGeom>
        </p:spPr>
        <p:txBody>
          <a:bodyPr vert="horz" lIns="96634" tIns="48317" rIns="96634" bIns="48317" rtlCol="0" anchor="b"/>
          <a:lstStyle>
            <a:lvl1pPr algn="r">
              <a:defRPr sz="1300"/>
            </a:lvl1pPr>
          </a:lstStyle>
          <a:p>
            <a:fld id="{01C58FE9-EF56-4732-9977-A05C7A86B112}" type="slidenum">
              <a:rPr lang="en-GB" smtClean="0"/>
              <a:t>‹#›</a:t>
            </a:fld>
            <a:endParaRPr lang="en-GB"/>
          </a:p>
        </p:txBody>
      </p:sp>
    </p:spTree>
    <p:extLst>
      <p:ext uri="{BB962C8B-B14F-4D97-AF65-F5344CB8AC3E}">
        <p14:creationId xmlns:p14="http://schemas.microsoft.com/office/powerpoint/2010/main" val="13617284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www.shofarbetzion.com/01/thethreebranchesofJudaism.htm"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www.bbc.co.uk/religion/religions/judaism/subdivisions/reform_1.shtml"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bbc.co.uk/religion/religions/judaism/subdivisions/reform_1.shtml"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During this presentation, I will be explaining one of the contemporary movements of Judaism, Reform. My main focus points are to evaluate the importance of the movement and assess its place within 21</a:t>
            </a:r>
            <a:r>
              <a:rPr lang="en-GB" sz="1300" baseline="30000" dirty="0"/>
              <a:t>st</a:t>
            </a:r>
            <a:r>
              <a:rPr lang="en-GB" sz="1300" dirty="0"/>
              <a:t> century Judaism whilst detailing particular beliefs of Reform Judaism and highlighting specific challenges facing the movement. </a:t>
            </a:r>
          </a:p>
        </p:txBody>
      </p:sp>
      <p:sp>
        <p:nvSpPr>
          <p:cNvPr id="4" name="Slide Number Placeholder 3"/>
          <p:cNvSpPr>
            <a:spLocks noGrp="1"/>
          </p:cNvSpPr>
          <p:nvPr>
            <p:ph type="sldNum" sz="quarter" idx="10"/>
          </p:nvPr>
        </p:nvSpPr>
        <p:spPr/>
        <p:txBody>
          <a:bodyPr/>
          <a:lstStyle/>
          <a:p>
            <a:fld id="{01C58FE9-EF56-4732-9977-A05C7A86B112}" type="slidenum">
              <a:rPr lang="en-GB" smtClean="0"/>
              <a:t>1</a:t>
            </a:fld>
            <a:endParaRPr lang="en-GB"/>
          </a:p>
        </p:txBody>
      </p:sp>
    </p:spTree>
    <p:extLst>
      <p:ext uri="{BB962C8B-B14F-4D97-AF65-F5344CB8AC3E}">
        <p14:creationId xmlns:p14="http://schemas.microsoft.com/office/powerpoint/2010/main" val="27866653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Reform Judaism, otherwise known as liberal or progressive Judaism originated in Germany at the beginning of the 19</a:t>
            </a:r>
            <a:r>
              <a:rPr lang="en-GB" sz="1300" baseline="30000" dirty="0"/>
              <a:t>th</a:t>
            </a:r>
            <a:r>
              <a:rPr lang="en-GB" sz="1300" dirty="0"/>
              <a:t> century and came as a result of the enlightenment and emancipation of the Jews. Since the enlightenment there became an emphasis on reason and science and the establishment of full civil rights in a democratic society, As a result, Jews were no longer required to live in the ghettos or wear distinct clothing but were ‘increasingly accepted as full citizens in the countries where they resided’. (1) </a:t>
            </a:r>
          </a:p>
          <a:p>
            <a:r>
              <a:rPr lang="en-GB" sz="1300" dirty="0"/>
              <a:t>One key philosopher during the time of the Jewish Enlightenment (Haskalah) was Moses Mendelssohn. Mendelssohn sought to defend the legitimacy of Judaism where Jews were being criticised as not being able to fully assimilate into society and to reform Judaism in conjunction with the values of the modern world. Although it was not Mendelssohn’s intention to undermine traditional Judaism, his life and work ultimately influenced the creation of divisions within Jewish culture and society. </a:t>
            </a:r>
          </a:p>
          <a:p>
            <a:r>
              <a:rPr lang="en-GB" sz="1300" dirty="0"/>
              <a:t>The movement which became known as Reform Judaism sought to follow on from the example of key figures such as Moses Mendelssohn and continued reforming Judaism which included the modification of public worship and the modernization of education which came as a response to the lure of Christianity, the assimilation of Jews in to society (often leaving their Jewish faith behind), and the ever-changing values of the modern world.</a:t>
            </a:r>
          </a:p>
          <a:p>
            <a:endParaRPr lang="en-GB" sz="1300" dirty="0"/>
          </a:p>
          <a:p>
            <a:pPr lvl="0"/>
            <a:r>
              <a:rPr lang="en-GB" sz="1300" dirty="0"/>
              <a:t>(1) Dan Cohn- </a:t>
            </a:r>
            <a:r>
              <a:rPr lang="en-GB" sz="1300" dirty="0" err="1"/>
              <a:t>Sherbok</a:t>
            </a:r>
            <a:r>
              <a:rPr lang="en-GB" sz="1300" dirty="0"/>
              <a:t>, </a:t>
            </a:r>
            <a:r>
              <a:rPr lang="en-GB" sz="1300" i="1" dirty="0"/>
              <a:t>Modern Judaism</a:t>
            </a:r>
            <a:r>
              <a:rPr lang="en-GB" sz="1300" dirty="0"/>
              <a:t> (London: Macmillan Press Ltd, 1996), p. 73.</a:t>
            </a:r>
          </a:p>
        </p:txBody>
      </p:sp>
      <p:sp>
        <p:nvSpPr>
          <p:cNvPr id="4" name="Slide Number Placeholder 3"/>
          <p:cNvSpPr>
            <a:spLocks noGrp="1"/>
          </p:cNvSpPr>
          <p:nvPr>
            <p:ph type="sldNum" sz="quarter" idx="10"/>
          </p:nvPr>
        </p:nvSpPr>
        <p:spPr/>
        <p:txBody>
          <a:bodyPr/>
          <a:lstStyle/>
          <a:p>
            <a:fld id="{01C58FE9-EF56-4732-9977-A05C7A86B112}" type="slidenum">
              <a:rPr lang="en-GB" smtClean="0"/>
              <a:t>2</a:t>
            </a:fld>
            <a:endParaRPr lang="en-GB"/>
          </a:p>
        </p:txBody>
      </p:sp>
    </p:spTree>
    <p:extLst>
      <p:ext uri="{BB962C8B-B14F-4D97-AF65-F5344CB8AC3E}">
        <p14:creationId xmlns:p14="http://schemas.microsoft.com/office/powerpoint/2010/main" val="31970197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Israel Jacobson established the first Reform temple in 1810 based in </a:t>
            </a:r>
            <a:r>
              <a:rPr lang="en-GB" sz="1300" dirty="0" err="1"/>
              <a:t>Seesen</a:t>
            </a:r>
            <a:r>
              <a:rPr lang="en-GB" sz="1300" dirty="0"/>
              <a:t>, Westphalia. During this time, Jacobson introduced a number of reforms to Jewish worship which included prayers and sermons in German, shorter services, and choral singing (accompanied by an organ). (1)</a:t>
            </a:r>
          </a:p>
          <a:p>
            <a:r>
              <a:rPr lang="en-GB" sz="1300" dirty="0"/>
              <a:t>In 1817, a reform temple opened in Hamburg which was a proponent of further reform to Jewish worship including the services being conducted in German and mixed-gender choirs. These reforms set about modifying Jewish worship, often in the style of Christian services to make it more attractive to Jews who might have considered to conversion to Christianity. In 1819 Hamburg Reform community issue their own prayer book.</a:t>
            </a:r>
          </a:p>
          <a:p>
            <a:r>
              <a:rPr lang="en-GB" sz="1300" dirty="0"/>
              <a:t>Not surprisingly, these programmes were rejected by the Orthodox Jewish community who regarded any alteration to tradition as heretical. (2)</a:t>
            </a:r>
          </a:p>
          <a:p>
            <a:pPr lvl="0"/>
            <a:endParaRPr lang="en-GB" sz="1300" i="1" dirty="0"/>
          </a:p>
          <a:p>
            <a:pPr lvl="0"/>
            <a:r>
              <a:rPr lang="en-GB" sz="1300" i="1" dirty="0"/>
              <a:t>(1) Modern Judaism</a:t>
            </a:r>
            <a:r>
              <a:rPr lang="en-GB" sz="1300" dirty="0"/>
              <a:t>, 1996, p. 78.</a:t>
            </a:r>
          </a:p>
          <a:p>
            <a:pPr lvl="0"/>
            <a:r>
              <a:rPr lang="en-GB" sz="1300" i="1" dirty="0"/>
              <a:t>(2) Modern Judaism, </a:t>
            </a:r>
            <a:r>
              <a:rPr lang="en-GB" sz="1300" dirty="0"/>
              <a:t>1996, p. xiii.</a:t>
            </a:r>
          </a:p>
        </p:txBody>
      </p:sp>
      <p:sp>
        <p:nvSpPr>
          <p:cNvPr id="4" name="Slide Number Placeholder 3"/>
          <p:cNvSpPr>
            <a:spLocks noGrp="1"/>
          </p:cNvSpPr>
          <p:nvPr>
            <p:ph type="sldNum" sz="quarter" idx="10"/>
          </p:nvPr>
        </p:nvSpPr>
        <p:spPr/>
        <p:txBody>
          <a:bodyPr/>
          <a:lstStyle/>
          <a:p>
            <a:fld id="{01C58FE9-EF56-4732-9977-A05C7A86B112}" type="slidenum">
              <a:rPr lang="en-GB" smtClean="0"/>
              <a:t>3</a:t>
            </a:fld>
            <a:endParaRPr lang="en-GB"/>
          </a:p>
        </p:txBody>
      </p:sp>
    </p:spTree>
    <p:extLst>
      <p:ext uri="{BB962C8B-B14F-4D97-AF65-F5344CB8AC3E}">
        <p14:creationId xmlns:p14="http://schemas.microsoft.com/office/powerpoint/2010/main" val="30341159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Some of the major distinctions following the reforms that took place which makes Reform Judaism stand out from other forms of Judaism include the following:</a:t>
            </a:r>
          </a:p>
          <a:p>
            <a:r>
              <a:rPr lang="en-GB" sz="1300" dirty="0"/>
              <a:t>The use of shorter services which were no longer conducted solely in Hebrew but encouraged the use of the local or most widely </a:t>
            </a:r>
            <a:r>
              <a:rPr lang="en-GB" sz="1300"/>
              <a:t>used dialect, for example, </a:t>
            </a:r>
            <a:r>
              <a:rPr lang="en-GB" sz="1300" dirty="0"/>
              <a:t>German.</a:t>
            </a:r>
          </a:p>
          <a:p>
            <a:r>
              <a:rPr lang="en-GB" sz="1300" dirty="0"/>
              <a:t>Complete equality has been afforded to Women who can now sit together with the men, participating actively in worship and there is no religious activity from which she is excluded including becoming a rabbi.</a:t>
            </a:r>
          </a:p>
          <a:p>
            <a:r>
              <a:rPr lang="en-GB" sz="1300" dirty="0"/>
              <a:t>Reform Judaism also follows the notion of Progressive Revelation which states that the will of God is in constant flux and shall be interpreted for each generation. ‘Reform thinkers have tended to play down the divine nature of the written Torah. They have also emphasized its sociological and historical context and thus introduced the aspect of changeability’. (1) </a:t>
            </a:r>
          </a:p>
          <a:p>
            <a:r>
              <a:rPr lang="en-GB" sz="1300" dirty="0"/>
              <a:t>Reform Jews also reaffirm the belief in the immortality of the soul but reject ‘the belief in bodily resurrection and in Gehenna and Eden (Hell and Paradise) as abodes for eternal punishment or reward’. They cite the characteristics of a loving God in support for this, as a loving God would surely not create a place of eternal damnation.</a:t>
            </a:r>
          </a:p>
          <a:p>
            <a:r>
              <a:rPr lang="en-GB" sz="1300" dirty="0"/>
              <a:t>One further controversial distinction for Reform Judaism is the permission to ordinate gay and lesbian rabbis. (2) </a:t>
            </a:r>
          </a:p>
          <a:p>
            <a:endParaRPr lang="en-GB" sz="1300" dirty="0"/>
          </a:p>
          <a:p>
            <a:pPr lvl="0"/>
            <a:r>
              <a:rPr lang="en-GB" sz="1300" dirty="0"/>
              <a:t>(1) Seth D. </a:t>
            </a:r>
            <a:r>
              <a:rPr lang="en-GB" sz="1300" dirty="0" err="1"/>
              <a:t>Kunin</a:t>
            </a:r>
            <a:r>
              <a:rPr lang="en-GB" sz="1300" dirty="0"/>
              <a:t>, </a:t>
            </a:r>
            <a:r>
              <a:rPr lang="en-GB" sz="1300" dirty="0" err="1"/>
              <a:t>ed</a:t>
            </a:r>
            <a:r>
              <a:rPr lang="en-GB" sz="1300" dirty="0"/>
              <a:t>, </a:t>
            </a:r>
            <a:r>
              <a:rPr lang="en-GB" sz="1300" i="1" dirty="0"/>
              <a:t>Themes and Issues in Judaism</a:t>
            </a:r>
            <a:r>
              <a:rPr lang="en-GB" sz="1300" dirty="0"/>
              <a:t> (London: </a:t>
            </a:r>
            <a:r>
              <a:rPr lang="en-GB" sz="1300" dirty="0" err="1"/>
              <a:t>Cassell</a:t>
            </a:r>
            <a:r>
              <a:rPr lang="en-GB" sz="1300" dirty="0"/>
              <a:t>, 2000), p. 10.</a:t>
            </a:r>
          </a:p>
          <a:p>
            <a:pPr lvl="0"/>
            <a:r>
              <a:rPr lang="en-GB" sz="1300" dirty="0"/>
              <a:t>(2) Nicholas De Lange, </a:t>
            </a:r>
            <a:r>
              <a:rPr lang="en-GB" sz="1300" i="1" dirty="0"/>
              <a:t>An Introduction to Judaism </a:t>
            </a:r>
            <a:r>
              <a:rPr lang="en-GB" sz="1300" dirty="0"/>
              <a:t>(2</a:t>
            </a:r>
            <a:r>
              <a:rPr lang="en-GB" sz="1300" baseline="30000" dirty="0"/>
              <a:t>nd</a:t>
            </a:r>
            <a:r>
              <a:rPr lang="en-GB" sz="1300" dirty="0"/>
              <a:t> </a:t>
            </a:r>
            <a:r>
              <a:rPr lang="en-GB" sz="1300" dirty="0" err="1"/>
              <a:t>ed</a:t>
            </a:r>
            <a:r>
              <a:rPr lang="en-GB" sz="1300" dirty="0"/>
              <a:t>) (Cambridge: Cambridge University Press, 2010), p. 76.</a:t>
            </a:r>
          </a:p>
        </p:txBody>
      </p:sp>
      <p:sp>
        <p:nvSpPr>
          <p:cNvPr id="4" name="Slide Number Placeholder 3"/>
          <p:cNvSpPr>
            <a:spLocks noGrp="1"/>
          </p:cNvSpPr>
          <p:nvPr>
            <p:ph type="sldNum" sz="quarter" idx="10"/>
          </p:nvPr>
        </p:nvSpPr>
        <p:spPr/>
        <p:txBody>
          <a:bodyPr/>
          <a:lstStyle/>
          <a:p>
            <a:fld id="{01C58FE9-EF56-4732-9977-A05C7A86B112}" type="slidenum">
              <a:rPr lang="en-GB" smtClean="0"/>
              <a:t>4</a:t>
            </a:fld>
            <a:endParaRPr lang="en-GB"/>
          </a:p>
        </p:txBody>
      </p:sp>
    </p:spTree>
    <p:extLst>
      <p:ext uri="{BB962C8B-B14F-4D97-AF65-F5344CB8AC3E}">
        <p14:creationId xmlns:p14="http://schemas.microsoft.com/office/powerpoint/2010/main" val="865486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Reform Judaism, just as conservative Judaism, is particularly prominent today in the United States where it claims to be the largest of the Jewish movements counting for approximately 35%. Outside of the US though Reform Jews are a minority today and don’t hold the same significance as they do in the US. (1)</a:t>
            </a:r>
          </a:p>
          <a:p>
            <a:r>
              <a:rPr lang="en-GB" sz="1300" dirty="0"/>
              <a:t>The success of some of the reforms that the movement has adopted is highlighted particularly by the fact that some of the developments have been adopted by Orthodox synagogues including the ‘special coming-of-age ceremony for girls or holding a communal Passover meal for those without family’. (2)</a:t>
            </a:r>
          </a:p>
          <a:p>
            <a:r>
              <a:rPr lang="en-GB" sz="1300" dirty="0"/>
              <a:t>Further influence of the movement in the 21</a:t>
            </a:r>
            <a:r>
              <a:rPr lang="en-GB" sz="1300" baseline="30000" dirty="0"/>
              <a:t>st</a:t>
            </a:r>
            <a:r>
              <a:rPr lang="en-GB" sz="1300" dirty="0"/>
              <a:t> Century is the development of the synagogue as a community centre and not just a place of worship. Reform synagogues often include the use of their facilities for groups such as friendship clubs or keep-fit groups.</a:t>
            </a:r>
          </a:p>
          <a:p>
            <a:r>
              <a:rPr lang="en-GB" sz="1300" dirty="0"/>
              <a:t>Moreover, Reform Judaism has been successful in bringing the role of women and the acceptance of gay and lesbian rabbis (although small in number) up to date with 21</a:t>
            </a:r>
            <a:r>
              <a:rPr lang="en-GB" sz="1300" baseline="30000" dirty="0"/>
              <a:t>st</a:t>
            </a:r>
            <a:r>
              <a:rPr lang="en-GB" sz="1300" dirty="0"/>
              <a:t>-century ideals.</a:t>
            </a:r>
          </a:p>
          <a:p>
            <a:endParaRPr lang="en-GB" sz="1300" dirty="0"/>
          </a:p>
          <a:p>
            <a:pPr lvl="0"/>
            <a:r>
              <a:rPr lang="en-GB" sz="1300" dirty="0"/>
              <a:t>(1) Shofar Be </a:t>
            </a:r>
            <a:r>
              <a:rPr lang="en-GB" sz="1300" dirty="0" err="1"/>
              <a:t>Tzion</a:t>
            </a:r>
            <a:r>
              <a:rPr lang="en-GB" sz="1300" dirty="0"/>
              <a:t> Ministries, ‘The Three Branches of Judaism’, </a:t>
            </a:r>
            <a:r>
              <a:rPr lang="en-GB" sz="1300" u="sng" dirty="0">
                <a:hlinkClick r:id="rId3"/>
              </a:rPr>
              <a:t>http://www.shofarbetzion.com/01/thethreebranchesofJudaism.htm</a:t>
            </a:r>
            <a:r>
              <a:rPr lang="en-GB" sz="1300" dirty="0"/>
              <a:t>, 19 January 2018.</a:t>
            </a:r>
          </a:p>
          <a:p>
            <a:pPr lvl="0"/>
            <a:r>
              <a:rPr lang="en-GB" sz="1300" dirty="0"/>
              <a:t>(2) BBC, ‘Reform Judaism’, </a:t>
            </a:r>
            <a:r>
              <a:rPr lang="en-GB" sz="1300" u="sng" dirty="0">
                <a:hlinkClick r:id="rId4"/>
              </a:rPr>
              <a:t>http://www.bbc.co.uk/religion/religions/judaism/subdivisions/reform_1.shtml</a:t>
            </a:r>
            <a:r>
              <a:rPr lang="en-GB" sz="1300" dirty="0"/>
              <a:t>, 20 January 2018.</a:t>
            </a:r>
          </a:p>
        </p:txBody>
      </p:sp>
      <p:sp>
        <p:nvSpPr>
          <p:cNvPr id="4" name="Slide Number Placeholder 3"/>
          <p:cNvSpPr>
            <a:spLocks noGrp="1"/>
          </p:cNvSpPr>
          <p:nvPr>
            <p:ph type="sldNum" sz="quarter" idx="10"/>
          </p:nvPr>
        </p:nvSpPr>
        <p:spPr/>
        <p:txBody>
          <a:bodyPr/>
          <a:lstStyle/>
          <a:p>
            <a:fld id="{01C58FE9-EF56-4732-9977-A05C7A86B112}" type="slidenum">
              <a:rPr lang="en-GB" smtClean="0"/>
              <a:t>5</a:t>
            </a:fld>
            <a:endParaRPr lang="en-GB"/>
          </a:p>
        </p:txBody>
      </p:sp>
    </p:spTree>
    <p:extLst>
      <p:ext uri="{BB962C8B-B14F-4D97-AF65-F5344CB8AC3E}">
        <p14:creationId xmlns:p14="http://schemas.microsoft.com/office/powerpoint/2010/main" val="31962740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In a constantly changing world, it is important for a movement like Reform Judaism not to become another orthodoxy but to ‘remain true to its reforming principles by being open to new developments’. (1)</a:t>
            </a:r>
          </a:p>
          <a:p>
            <a:r>
              <a:rPr lang="en-GB" sz="1300" dirty="0"/>
              <a:t>Moreover, Reform Judaism today faces a challenge that has been both a strength and a weakness since its inception which is how a liberal religious movement such as Reform Judaism, sets standards. Setting universal standards within the movement would give a clear and coherent structure however the movement has been careful not to move towards fixed standards (Orthodoxy). </a:t>
            </a:r>
          </a:p>
          <a:p>
            <a:r>
              <a:rPr lang="en-GB" sz="1300" dirty="0"/>
              <a:t>Further challenges facing Reform Judaism include the fact that it still considers same-faith marriages as preferable. However, as a movement has endeavoured to make mixed-faith couples feel welcome. Also, ‘Jewish status is still determined by the matrilineal line, but new procedures have been introduced recently to accept children of Jewish fathers and non-Jewish mothers’. (BBC Religion).</a:t>
            </a:r>
          </a:p>
          <a:p>
            <a:r>
              <a:rPr lang="en-GB" sz="1300" dirty="0"/>
              <a:t>Similarly, the adaptation of the Reform prayer book to adopt inclusive language is a challenge of particular importance to Reform Judaism. This is important to eradicate exclusively male imagery contained in the prayer book and move towards further accepting the equal status of men and women.</a:t>
            </a:r>
          </a:p>
          <a:p>
            <a:r>
              <a:rPr lang="en-GB" sz="1300" dirty="0"/>
              <a:t>Reform Judaism in Israel continues to be a pressing issue for the movement. There has been pressure for the rights of their movement in the state of Israel to be respected and this is an issue that will surely continue for the years to come and the non-orthodox community will continue to put pressure on the Orthodox community to recognise the merits of their movements.</a:t>
            </a:r>
          </a:p>
          <a:p>
            <a:endParaRPr lang="en-GB" sz="1300" dirty="0"/>
          </a:p>
          <a:p>
            <a:pPr lvl="0"/>
            <a:r>
              <a:rPr lang="en-GB" sz="1300" dirty="0"/>
              <a:t>(1) BBC, ‘Reform Judaism’, </a:t>
            </a:r>
            <a:r>
              <a:rPr lang="en-GB" sz="1300" u="sng" dirty="0">
                <a:hlinkClick r:id="rId3"/>
              </a:rPr>
              <a:t>http://www.bbc.co.uk/religion/religions/judaism/subdivisions/reform_1.shtml</a:t>
            </a:r>
            <a:r>
              <a:rPr lang="en-GB" sz="1300" dirty="0"/>
              <a:t>, 20 January 2018.</a:t>
            </a:r>
          </a:p>
          <a:p>
            <a:pPr lvl="0"/>
            <a:r>
              <a:rPr lang="en-GB" sz="1300" dirty="0"/>
              <a:t>(2) Dana. E, Kaplan., 'Reform Judaism', The Blackwell Companion to Judaism, eds. J. </a:t>
            </a:r>
            <a:r>
              <a:rPr lang="en-GB" sz="1300" dirty="0" err="1"/>
              <a:t>Neusner</a:t>
            </a:r>
            <a:r>
              <a:rPr lang="en-GB" sz="1300" dirty="0"/>
              <a:t> and A. J. Avery-Peck (Oxford: Blackwell, 2003), p.305.</a:t>
            </a:r>
          </a:p>
        </p:txBody>
      </p:sp>
      <p:sp>
        <p:nvSpPr>
          <p:cNvPr id="4" name="Slide Number Placeholder 3"/>
          <p:cNvSpPr>
            <a:spLocks noGrp="1"/>
          </p:cNvSpPr>
          <p:nvPr>
            <p:ph type="sldNum" sz="quarter" idx="10"/>
          </p:nvPr>
        </p:nvSpPr>
        <p:spPr/>
        <p:txBody>
          <a:bodyPr/>
          <a:lstStyle/>
          <a:p>
            <a:fld id="{01C58FE9-EF56-4732-9977-A05C7A86B112}" type="slidenum">
              <a:rPr lang="en-GB" smtClean="0"/>
              <a:t>6</a:t>
            </a:fld>
            <a:endParaRPr lang="en-GB"/>
          </a:p>
        </p:txBody>
      </p:sp>
    </p:spTree>
    <p:extLst>
      <p:ext uri="{BB962C8B-B14F-4D97-AF65-F5344CB8AC3E}">
        <p14:creationId xmlns:p14="http://schemas.microsoft.com/office/powerpoint/2010/main" val="2068112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Reform Judaism is a movement within Judaism which has its roots in 19</a:t>
            </a:r>
            <a:r>
              <a:rPr lang="en-GB" sz="1300" baseline="30000" dirty="0"/>
              <a:t>th</a:t>
            </a:r>
            <a:r>
              <a:rPr lang="en-GB" sz="1300" dirty="0"/>
              <a:t> </a:t>
            </a:r>
            <a:r>
              <a:rPr lang="en-GB" sz="1300"/>
              <a:t>Century Germany </a:t>
            </a:r>
            <a:r>
              <a:rPr lang="en-GB" sz="1300" dirty="0"/>
              <a:t>as a result of the emancipation of the Jews and is particularly prominent today in the United States. It emphasises the reforming and updating of Jewish worship and the Jewish religion to stay relevant with today’s culture. As a movement, it recognises the constantly evolving nature and revelation of God’s word and believes that as such the laws of the Torah can be changed to reflect today’s culture. Reform Judaism is a significant movement within Judaism, perhaps not solely on membership figures (outside of the US) but in terms of the beliefs and values of the movement as a whole and its endeavour’s to update the Jewish religion.</a:t>
            </a:r>
          </a:p>
        </p:txBody>
      </p:sp>
      <p:sp>
        <p:nvSpPr>
          <p:cNvPr id="4" name="Slide Number Placeholder 3"/>
          <p:cNvSpPr>
            <a:spLocks noGrp="1"/>
          </p:cNvSpPr>
          <p:nvPr>
            <p:ph type="sldNum" sz="quarter" idx="10"/>
          </p:nvPr>
        </p:nvSpPr>
        <p:spPr/>
        <p:txBody>
          <a:bodyPr/>
          <a:lstStyle/>
          <a:p>
            <a:fld id="{01C58FE9-EF56-4732-9977-A05C7A86B112}" type="slidenum">
              <a:rPr lang="en-GB" smtClean="0"/>
              <a:t>7</a:t>
            </a:fld>
            <a:endParaRPr lang="en-GB"/>
          </a:p>
        </p:txBody>
      </p:sp>
    </p:spTree>
    <p:extLst>
      <p:ext uri="{BB962C8B-B14F-4D97-AF65-F5344CB8AC3E}">
        <p14:creationId xmlns:p14="http://schemas.microsoft.com/office/powerpoint/2010/main" val="13040610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1C58FE9-EF56-4732-9977-A05C7A86B112}" type="slidenum">
              <a:rPr lang="en-GB" smtClean="0"/>
              <a:t>8</a:t>
            </a:fld>
            <a:endParaRPr lang="en-GB"/>
          </a:p>
        </p:txBody>
      </p:sp>
    </p:spTree>
    <p:extLst>
      <p:ext uri="{BB962C8B-B14F-4D97-AF65-F5344CB8AC3E}">
        <p14:creationId xmlns:p14="http://schemas.microsoft.com/office/powerpoint/2010/main" val="24946052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1/22/2018</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1/22/2018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1/22/2018</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ransition>
    <p:fade/>
  </p:transition>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cardiffreformsyn.org.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hyperlink" Target="https://www.britannica.com/biography/Moses-Mendelssohn"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hyperlink" Target="jewishcurrents.org/october-17-israel-jacobson-and-the-invention-of-reform-judaism/"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shofarbetzion.com/01/thethreebranchesofJudaism.htm"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bbc.co.uk/religion/religions/judaism/subdivisions/reform_1.shtml"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www.shofarbetzion.com/01/thethreebranchesofJudaism.htm" TargetMode="External"/><Relationship Id="rId4" Type="http://schemas.openxmlformats.org/officeDocument/2006/relationships/hyperlink" Target="http://www.jewfaq.org/movement.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76424" y="814199"/>
            <a:ext cx="8791575" cy="2387600"/>
          </a:xfrm>
        </p:spPr>
        <p:txBody>
          <a:bodyPr/>
          <a:lstStyle/>
          <a:p>
            <a:r>
              <a:rPr lang="en-GB" dirty="0"/>
              <a:t>HPRS5001	Assignment 3- Presentation (Reform </a:t>
            </a:r>
            <a:r>
              <a:rPr lang="en-GB" dirty="0" err="1"/>
              <a:t>judaism</a:t>
            </a:r>
            <a:r>
              <a:rPr lang="en-GB" dirty="0"/>
              <a:t>)</a:t>
            </a:r>
          </a:p>
        </p:txBody>
      </p:sp>
      <p:sp>
        <p:nvSpPr>
          <p:cNvPr id="3" name="Subtitle 2"/>
          <p:cNvSpPr>
            <a:spLocks noGrp="1"/>
          </p:cNvSpPr>
          <p:nvPr>
            <p:ph type="subTitle" idx="1"/>
          </p:nvPr>
        </p:nvSpPr>
        <p:spPr>
          <a:xfrm>
            <a:off x="1876424" y="3342500"/>
            <a:ext cx="8791575" cy="1655762"/>
          </a:xfrm>
        </p:spPr>
        <p:txBody>
          <a:bodyPr/>
          <a:lstStyle/>
          <a:p>
            <a:r>
              <a:rPr lang="en-GB" dirty="0"/>
              <a:t>Joshua Boyce (1600551)</a:t>
            </a:r>
          </a:p>
        </p:txBody>
      </p:sp>
      <p:pic>
        <p:nvPicPr>
          <p:cNvPr id="5" name="Picture 4" descr="A picture showing the inside of the Reform Synagogue in Cardiff.">
            <a:hlinkClick r:id="rId3"/>
          </p:cNvPr>
          <p:cNvPicPr>
            <a:picLocks noChangeAspect="1"/>
          </p:cNvPicPr>
          <p:nvPr/>
        </p:nvPicPr>
        <p:blipFill>
          <a:blip r:embed="rId4"/>
          <a:stretch>
            <a:fillRect/>
          </a:stretch>
        </p:blipFill>
        <p:spPr>
          <a:xfrm>
            <a:off x="6711875" y="2636368"/>
            <a:ext cx="3956124" cy="2634565"/>
          </a:xfrm>
          <a:prstGeom prst="rect">
            <a:avLst/>
          </a:prstGeom>
        </p:spPr>
      </p:pic>
      <p:sp>
        <p:nvSpPr>
          <p:cNvPr id="6" name="TextBox 5"/>
          <p:cNvSpPr txBox="1"/>
          <p:nvPr/>
        </p:nvSpPr>
        <p:spPr>
          <a:xfrm>
            <a:off x="2515737" y="6043801"/>
            <a:ext cx="9676263" cy="646331"/>
          </a:xfrm>
          <a:prstGeom prst="rect">
            <a:avLst/>
          </a:prstGeom>
          <a:noFill/>
        </p:spPr>
        <p:txBody>
          <a:bodyPr wrap="square" rtlCol="0">
            <a:spAutoFit/>
          </a:bodyPr>
          <a:lstStyle/>
          <a:p>
            <a:r>
              <a:rPr lang="en-GB" dirty="0"/>
              <a:t>(1) Cardiff Reform Synagogue, ‘Our Photo Gallery’, http://www.cardiffreformsyn.org.uk/, 15 December 2017</a:t>
            </a:r>
          </a:p>
        </p:txBody>
      </p:sp>
      <p:sp>
        <p:nvSpPr>
          <p:cNvPr id="4" name="TextBox 3">
            <a:extLst>
              <a:ext uri="{FF2B5EF4-FFF2-40B4-BE49-F238E27FC236}">
                <a16:creationId xmlns:a16="http://schemas.microsoft.com/office/drawing/2014/main" id="{E7A6DF29-B5B4-4E7E-B918-5987C9A0D2C6}"/>
              </a:ext>
            </a:extLst>
          </p:cNvPr>
          <p:cNvSpPr txBox="1"/>
          <p:nvPr/>
        </p:nvSpPr>
        <p:spPr>
          <a:xfrm>
            <a:off x="6711875" y="5276331"/>
            <a:ext cx="3956124" cy="523220"/>
          </a:xfrm>
          <a:prstGeom prst="rect">
            <a:avLst/>
          </a:prstGeom>
          <a:noFill/>
        </p:spPr>
        <p:txBody>
          <a:bodyPr wrap="square" rtlCol="0">
            <a:spAutoFit/>
          </a:bodyPr>
          <a:lstStyle/>
          <a:p>
            <a:r>
              <a:rPr lang="en-GB" sz="1400" dirty="0"/>
              <a:t>(1) A picture showing the inside of the Reform Synagogue in Cardiff.</a:t>
            </a:r>
          </a:p>
        </p:txBody>
      </p:sp>
    </p:spTree>
    <p:extLst>
      <p:ext uri="{BB962C8B-B14F-4D97-AF65-F5344CB8AC3E}">
        <p14:creationId xmlns:p14="http://schemas.microsoft.com/office/powerpoint/2010/main" val="2624563465"/>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120358"/>
            <a:ext cx="9905998" cy="1478570"/>
          </a:xfrm>
        </p:spPr>
        <p:txBody>
          <a:bodyPr/>
          <a:lstStyle/>
          <a:p>
            <a:r>
              <a:rPr lang="en-GB" dirty="0"/>
              <a:t>History &amp; Origin of reform Judaism</a:t>
            </a:r>
          </a:p>
        </p:txBody>
      </p:sp>
      <p:sp>
        <p:nvSpPr>
          <p:cNvPr id="3" name="Content Placeholder 2"/>
          <p:cNvSpPr>
            <a:spLocks noGrp="1"/>
          </p:cNvSpPr>
          <p:nvPr>
            <p:ph idx="1"/>
          </p:nvPr>
        </p:nvSpPr>
        <p:spPr>
          <a:xfrm>
            <a:off x="1141412" y="1261394"/>
            <a:ext cx="9905999" cy="3541714"/>
          </a:xfrm>
        </p:spPr>
        <p:txBody>
          <a:bodyPr>
            <a:normAutofit lnSpcReduction="10000"/>
          </a:bodyPr>
          <a:lstStyle/>
          <a:p>
            <a:r>
              <a:rPr lang="en-GB" dirty="0"/>
              <a:t>Reform Judaism (Liberal/Progressive Judaism).</a:t>
            </a:r>
          </a:p>
          <a:p>
            <a:r>
              <a:rPr lang="en-GB" dirty="0"/>
              <a:t>Originated in Germany at the beginning of the 19</a:t>
            </a:r>
            <a:r>
              <a:rPr lang="en-GB" baseline="30000" dirty="0"/>
              <a:t>th</a:t>
            </a:r>
            <a:r>
              <a:rPr lang="en-GB" dirty="0"/>
              <a:t> Century as a result of the enlightenment and emancipation of the Jews.</a:t>
            </a:r>
          </a:p>
          <a:p>
            <a:r>
              <a:rPr lang="en-GB" dirty="0"/>
              <a:t>A key figure during the enlightenment was Moses Mendelssohn (pictured below).</a:t>
            </a:r>
          </a:p>
          <a:p>
            <a:r>
              <a:rPr lang="en-GB" dirty="0"/>
              <a:t>Sought to modify public worship and modernize education as a response to the lure of Christianity.</a:t>
            </a:r>
          </a:p>
        </p:txBody>
      </p:sp>
      <p:sp>
        <p:nvSpPr>
          <p:cNvPr id="5" name="TextBox 4">
            <a:extLst>
              <a:ext uri="{FF2B5EF4-FFF2-40B4-BE49-F238E27FC236}">
                <a16:creationId xmlns:a16="http://schemas.microsoft.com/office/drawing/2014/main" id="{F71BC277-8588-4A99-B913-67E07F818E81}"/>
              </a:ext>
            </a:extLst>
          </p:cNvPr>
          <p:cNvSpPr txBox="1"/>
          <p:nvPr/>
        </p:nvSpPr>
        <p:spPr>
          <a:xfrm>
            <a:off x="1402578" y="6068140"/>
            <a:ext cx="8637564" cy="646331"/>
          </a:xfrm>
          <a:prstGeom prst="rect">
            <a:avLst/>
          </a:prstGeom>
          <a:noFill/>
        </p:spPr>
        <p:txBody>
          <a:bodyPr wrap="square" rtlCol="0">
            <a:spAutoFit/>
          </a:bodyPr>
          <a:lstStyle/>
          <a:p>
            <a:pPr marL="342900" indent="-342900">
              <a:buAutoNum type="arabicParenBoth"/>
            </a:pPr>
            <a:r>
              <a:rPr lang="en-GB" dirty="0"/>
              <a:t>Encyclopaedia Britannica, ‘Moses Mendelssohn’, </a:t>
            </a:r>
          </a:p>
          <a:p>
            <a:r>
              <a:rPr lang="en-GB" dirty="0"/>
              <a:t>https://www.britannica.com/biography/Moses-Mendelssohn, 18 January 2018</a:t>
            </a:r>
          </a:p>
        </p:txBody>
      </p:sp>
      <p:pic>
        <p:nvPicPr>
          <p:cNvPr id="7" name="Picture 6">
            <a:hlinkClick r:id="rId3"/>
            <a:extLst>
              <a:ext uri="{FF2B5EF4-FFF2-40B4-BE49-F238E27FC236}">
                <a16:creationId xmlns:a16="http://schemas.microsoft.com/office/drawing/2014/main" id="{5961CCBD-D4B8-4CCC-A740-7ED05B547D39}"/>
              </a:ext>
            </a:extLst>
          </p:cNvPr>
          <p:cNvPicPr>
            <a:picLocks noChangeAspect="1"/>
          </p:cNvPicPr>
          <p:nvPr/>
        </p:nvPicPr>
        <p:blipFill>
          <a:blip r:embed="rId4"/>
          <a:stretch>
            <a:fillRect/>
          </a:stretch>
        </p:blipFill>
        <p:spPr>
          <a:xfrm>
            <a:off x="9032874" y="4248182"/>
            <a:ext cx="2014537" cy="2143124"/>
          </a:xfrm>
          <a:prstGeom prst="rect">
            <a:avLst/>
          </a:prstGeom>
        </p:spPr>
      </p:pic>
      <p:sp>
        <p:nvSpPr>
          <p:cNvPr id="8" name="TextBox 7">
            <a:extLst>
              <a:ext uri="{FF2B5EF4-FFF2-40B4-BE49-F238E27FC236}">
                <a16:creationId xmlns:a16="http://schemas.microsoft.com/office/drawing/2014/main" id="{3F6F994D-9A6F-4ADE-BBC0-31EDA787C53E}"/>
              </a:ext>
            </a:extLst>
          </p:cNvPr>
          <p:cNvSpPr txBox="1"/>
          <p:nvPr/>
        </p:nvSpPr>
        <p:spPr>
          <a:xfrm>
            <a:off x="8575622" y="5944144"/>
            <a:ext cx="457252" cy="369332"/>
          </a:xfrm>
          <a:prstGeom prst="rect">
            <a:avLst/>
          </a:prstGeom>
          <a:noFill/>
        </p:spPr>
        <p:txBody>
          <a:bodyPr wrap="square" rtlCol="0">
            <a:spAutoFit/>
          </a:bodyPr>
          <a:lstStyle/>
          <a:p>
            <a:r>
              <a:rPr lang="en-GB" dirty="0"/>
              <a:t>(1)</a:t>
            </a:r>
          </a:p>
        </p:txBody>
      </p:sp>
    </p:spTree>
    <p:extLst>
      <p:ext uri="{BB962C8B-B14F-4D97-AF65-F5344CB8AC3E}">
        <p14:creationId xmlns:p14="http://schemas.microsoft.com/office/powerpoint/2010/main" val="1798502318"/>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120358"/>
            <a:ext cx="9905998" cy="1478570"/>
          </a:xfrm>
        </p:spPr>
        <p:txBody>
          <a:bodyPr/>
          <a:lstStyle/>
          <a:p>
            <a:r>
              <a:rPr lang="en-GB" dirty="0"/>
              <a:t>The development of reform Judaism</a:t>
            </a:r>
          </a:p>
        </p:txBody>
      </p:sp>
      <p:sp>
        <p:nvSpPr>
          <p:cNvPr id="3" name="Content Placeholder 2"/>
          <p:cNvSpPr>
            <a:spLocks noGrp="1"/>
          </p:cNvSpPr>
          <p:nvPr>
            <p:ph idx="1"/>
          </p:nvPr>
        </p:nvSpPr>
        <p:spPr>
          <a:xfrm>
            <a:off x="1141412" y="1261394"/>
            <a:ext cx="9905999" cy="3541714"/>
          </a:xfrm>
        </p:spPr>
        <p:txBody>
          <a:bodyPr>
            <a:normAutofit/>
          </a:bodyPr>
          <a:lstStyle/>
          <a:p>
            <a:pPr lvl="0"/>
            <a:r>
              <a:rPr lang="en-GB" dirty="0"/>
              <a:t>Israel Jacobson established the first Reform temple in 1810 based in </a:t>
            </a:r>
            <a:r>
              <a:rPr lang="en-GB" dirty="0" err="1"/>
              <a:t>Seesen</a:t>
            </a:r>
            <a:r>
              <a:rPr lang="en-GB" dirty="0"/>
              <a:t>, Westphalia. (1)</a:t>
            </a:r>
          </a:p>
          <a:p>
            <a:pPr lvl="0"/>
            <a:r>
              <a:rPr lang="en-GB" dirty="0"/>
              <a:t>In 1817, a Reform temple opened in Hamburg. (1)</a:t>
            </a:r>
          </a:p>
          <a:p>
            <a:pPr lvl="0"/>
            <a:r>
              <a:rPr lang="en-GB" dirty="0"/>
              <a:t>In 1819 Hamburg Reform community issue their own prayer book. (1)</a:t>
            </a:r>
          </a:p>
          <a:p>
            <a:pPr lvl="0"/>
            <a:r>
              <a:rPr lang="en-GB" dirty="0"/>
              <a:t>Not surprisingly, these programmes were rejected by the Orthodox Jewish community.</a:t>
            </a:r>
          </a:p>
        </p:txBody>
      </p:sp>
      <p:sp>
        <p:nvSpPr>
          <p:cNvPr id="5" name="TextBox 4">
            <a:extLst>
              <a:ext uri="{FF2B5EF4-FFF2-40B4-BE49-F238E27FC236}">
                <a16:creationId xmlns:a16="http://schemas.microsoft.com/office/drawing/2014/main" id="{F71BC277-8588-4A99-B913-67E07F818E81}"/>
              </a:ext>
            </a:extLst>
          </p:cNvPr>
          <p:cNvSpPr txBox="1"/>
          <p:nvPr/>
        </p:nvSpPr>
        <p:spPr>
          <a:xfrm>
            <a:off x="929824" y="4710237"/>
            <a:ext cx="8637564" cy="1754326"/>
          </a:xfrm>
          <a:prstGeom prst="rect">
            <a:avLst/>
          </a:prstGeom>
          <a:noFill/>
        </p:spPr>
        <p:txBody>
          <a:bodyPr wrap="square" rtlCol="0">
            <a:spAutoFit/>
          </a:bodyPr>
          <a:lstStyle/>
          <a:p>
            <a:pPr marL="342900" indent="-342900">
              <a:buAutoNum type="arabicParenBoth"/>
            </a:pPr>
            <a:r>
              <a:rPr lang="en-GB" dirty="0"/>
              <a:t> Dan Cohn- </a:t>
            </a:r>
            <a:r>
              <a:rPr lang="en-GB" dirty="0" err="1"/>
              <a:t>Sherbok</a:t>
            </a:r>
            <a:r>
              <a:rPr lang="en-GB" dirty="0"/>
              <a:t>, </a:t>
            </a:r>
            <a:r>
              <a:rPr lang="en-GB" i="1" dirty="0"/>
              <a:t>Modern Judaism (London: </a:t>
            </a:r>
            <a:r>
              <a:rPr lang="en-GB" dirty="0"/>
              <a:t>Macmillan Press Ltd, 1996), p. 78.</a:t>
            </a:r>
          </a:p>
          <a:p>
            <a:endParaRPr lang="en-GB" dirty="0"/>
          </a:p>
          <a:p>
            <a:r>
              <a:rPr lang="en-GB" dirty="0"/>
              <a:t>(2) Jewish Currents, ‘Israel Jacobson and the Invention of Reform Judaism’, </a:t>
            </a:r>
          </a:p>
          <a:p>
            <a:r>
              <a:rPr lang="en-GB" dirty="0"/>
              <a:t>jewishcurrents.org/october-17-israel-jacobson-and-the-invention-of-reform-judaism/, </a:t>
            </a:r>
          </a:p>
          <a:p>
            <a:r>
              <a:rPr lang="en-GB" dirty="0"/>
              <a:t>18 January 2018.</a:t>
            </a:r>
          </a:p>
          <a:p>
            <a:endParaRPr lang="en-GB" dirty="0"/>
          </a:p>
        </p:txBody>
      </p:sp>
      <p:pic>
        <p:nvPicPr>
          <p:cNvPr id="7" name="Picture 6">
            <a:hlinkClick r:id="rId3" action="ppaction://hlinkfile"/>
            <a:extLst>
              <a:ext uri="{FF2B5EF4-FFF2-40B4-BE49-F238E27FC236}">
                <a16:creationId xmlns:a16="http://schemas.microsoft.com/office/drawing/2014/main" id="{5961CCBD-D4B8-4CCC-A740-7ED05B547D39}"/>
              </a:ext>
            </a:extLst>
          </p:cNvPr>
          <p:cNvPicPr>
            <a:picLocks noChangeAspect="1"/>
          </p:cNvPicPr>
          <p:nvPr/>
        </p:nvPicPr>
        <p:blipFill>
          <a:blip r:embed="rId4"/>
          <a:stretch>
            <a:fillRect/>
          </a:stretch>
        </p:blipFill>
        <p:spPr>
          <a:xfrm>
            <a:off x="9543325" y="4101719"/>
            <a:ext cx="1787863" cy="2143124"/>
          </a:xfrm>
          <a:prstGeom prst="rect">
            <a:avLst/>
          </a:prstGeom>
        </p:spPr>
      </p:pic>
      <p:sp>
        <p:nvSpPr>
          <p:cNvPr id="8" name="TextBox 7">
            <a:extLst>
              <a:ext uri="{FF2B5EF4-FFF2-40B4-BE49-F238E27FC236}">
                <a16:creationId xmlns:a16="http://schemas.microsoft.com/office/drawing/2014/main" id="{3F6F994D-9A6F-4ADE-BBC0-31EDA787C53E}"/>
              </a:ext>
            </a:extLst>
          </p:cNvPr>
          <p:cNvSpPr txBox="1"/>
          <p:nvPr/>
        </p:nvSpPr>
        <p:spPr>
          <a:xfrm>
            <a:off x="9110136" y="5759478"/>
            <a:ext cx="457252" cy="369332"/>
          </a:xfrm>
          <a:prstGeom prst="rect">
            <a:avLst/>
          </a:prstGeom>
          <a:noFill/>
        </p:spPr>
        <p:txBody>
          <a:bodyPr wrap="square" rtlCol="0">
            <a:spAutoFit/>
          </a:bodyPr>
          <a:lstStyle/>
          <a:p>
            <a:r>
              <a:rPr lang="en-GB" dirty="0"/>
              <a:t>(2)</a:t>
            </a:r>
          </a:p>
        </p:txBody>
      </p:sp>
    </p:spTree>
    <p:extLst>
      <p:ext uri="{BB962C8B-B14F-4D97-AF65-F5344CB8AC3E}">
        <p14:creationId xmlns:p14="http://schemas.microsoft.com/office/powerpoint/2010/main" val="658048676"/>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2" y="0"/>
            <a:ext cx="9905998" cy="1478570"/>
          </a:xfrm>
        </p:spPr>
        <p:txBody>
          <a:bodyPr/>
          <a:lstStyle/>
          <a:p>
            <a:r>
              <a:rPr lang="en-GB" dirty="0"/>
              <a:t>Distinctions from other forms of </a:t>
            </a:r>
            <a:r>
              <a:rPr lang="en-GB" dirty="0" err="1"/>
              <a:t>judaism</a:t>
            </a:r>
            <a:endParaRPr lang="en-GB" dirty="0"/>
          </a:p>
        </p:txBody>
      </p:sp>
      <p:sp>
        <p:nvSpPr>
          <p:cNvPr id="3" name="Content Placeholder 2"/>
          <p:cNvSpPr>
            <a:spLocks noGrp="1"/>
          </p:cNvSpPr>
          <p:nvPr>
            <p:ph idx="1"/>
          </p:nvPr>
        </p:nvSpPr>
        <p:spPr>
          <a:xfrm>
            <a:off x="1141412" y="1179095"/>
            <a:ext cx="9905999" cy="4612106"/>
          </a:xfrm>
        </p:spPr>
        <p:txBody>
          <a:bodyPr>
            <a:normAutofit/>
          </a:bodyPr>
          <a:lstStyle/>
          <a:p>
            <a:pPr lvl="0"/>
            <a:r>
              <a:rPr lang="en-GB" dirty="0"/>
              <a:t>Shorter services which were no longer conducted solely in Hebrew. </a:t>
            </a:r>
          </a:p>
          <a:p>
            <a:pPr lvl="0"/>
            <a:r>
              <a:rPr lang="en-GB" dirty="0"/>
              <a:t>Complete equality accorded to women, they can sit together with men, participate actively in public worship and can now also be rabbis.</a:t>
            </a:r>
          </a:p>
          <a:p>
            <a:pPr lvl="0"/>
            <a:r>
              <a:rPr lang="en-GB" dirty="0"/>
              <a:t>Progressive Revelation- focus on the spirit of the law rather than letter of the law.</a:t>
            </a:r>
          </a:p>
          <a:p>
            <a:pPr lvl="0"/>
            <a:r>
              <a:rPr lang="en-GB" dirty="0"/>
              <a:t>Reject the belief in bodily resurrection and in Gehenna and Eden (Hell and Paradise) as abodes for eternal punishment or reward. (1)</a:t>
            </a:r>
          </a:p>
          <a:p>
            <a:pPr lvl="0"/>
            <a:r>
              <a:rPr lang="en-GB" dirty="0"/>
              <a:t>Ordination of gay and lesbian rabbis.</a:t>
            </a:r>
          </a:p>
        </p:txBody>
      </p:sp>
      <p:sp>
        <p:nvSpPr>
          <p:cNvPr id="4" name="TextBox 3"/>
          <p:cNvSpPr txBox="1"/>
          <p:nvPr/>
        </p:nvSpPr>
        <p:spPr>
          <a:xfrm>
            <a:off x="1519310" y="6091311"/>
            <a:ext cx="8637564" cy="646331"/>
          </a:xfrm>
          <a:prstGeom prst="rect">
            <a:avLst/>
          </a:prstGeom>
          <a:noFill/>
        </p:spPr>
        <p:txBody>
          <a:bodyPr wrap="square" rtlCol="0">
            <a:spAutoFit/>
          </a:bodyPr>
          <a:lstStyle/>
          <a:p>
            <a:r>
              <a:rPr lang="en-GB" dirty="0"/>
              <a:t>(1) Dan Cohn-</a:t>
            </a:r>
            <a:r>
              <a:rPr lang="en-GB" dirty="0" err="1"/>
              <a:t>Sherbok</a:t>
            </a:r>
            <a:r>
              <a:rPr lang="en-GB" dirty="0"/>
              <a:t>, </a:t>
            </a:r>
            <a:r>
              <a:rPr lang="en-GB" i="1" dirty="0"/>
              <a:t>Issues in Contemporary Judaism (London: </a:t>
            </a:r>
            <a:r>
              <a:rPr lang="en-GB" dirty="0"/>
              <a:t>Macmillan Academic &amp; Professional 1991), p. 28.</a:t>
            </a:r>
          </a:p>
        </p:txBody>
      </p:sp>
    </p:spTree>
    <p:extLst>
      <p:ext uri="{BB962C8B-B14F-4D97-AF65-F5344CB8AC3E}">
        <p14:creationId xmlns:p14="http://schemas.microsoft.com/office/powerpoint/2010/main" val="724030995"/>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21</a:t>
            </a:r>
            <a:r>
              <a:rPr lang="en-GB" baseline="30000" dirty="0"/>
              <a:t>st</a:t>
            </a:r>
            <a:r>
              <a:rPr lang="en-GB" dirty="0"/>
              <a:t> century significance </a:t>
            </a:r>
          </a:p>
        </p:txBody>
      </p:sp>
      <p:sp>
        <p:nvSpPr>
          <p:cNvPr id="3" name="Content Placeholder 2"/>
          <p:cNvSpPr>
            <a:spLocks noGrp="1"/>
          </p:cNvSpPr>
          <p:nvPr>
            <p:ph idx="1"/>
          </p:nvPr>
        </p:nvSpPr>
        <p:spPr>
          <a:xfrm>
            <a:off x="1141412" y="1876926"/>
            <a:ext cx="9905999" cy="3914275"/>
          </a:xfrm>
        </p:spPr>
        <p:txBody>
          <a:bodyPr>
            <a:normAutofit lnSpcReduction="10000"/>
          </a:bodyPr>
          <a:lstStyle/>
          <a:p>
            <a:pPr lvl="0"/>
            <a:r>
              <a:rPr lang="en-GB" dirty="0"/>
              <a:t>US Membership of Reform accounts for around 35% (2,050,000). (1)</a:t>
            </a:r>
          </a:p>
          <a:p>
            <a:pPr lvl="0"/>
            <a:r>
              <a:rPr lang="en-GB" dirty="0"/>
              <a:t>Outside of the US Reform Jews are a minority.</a:t>
            </a:r>
          </a:p>
          <a:p>
            <a:pPr lvl="0"/>
            <a:r>
              <a:rPr lang="en-GB" dirty="0"/>
              <a:t>Some of the innovations of Reform Judaism have been adopted by Orthodox Synagogues.</a:t>
            </a:r>
          </a:p>
          <a:p>
            <a:pPr lvl="0"/>
            <a:r>
              <a:rPr lang="en-GB" dirty="0"/>
              <a:t>Development of the use of the synagogue as a community centre as well as a place of worship.</a:t>
            </a:r>
          </a:p>
          <a:p>
            <a:pPr lvl="0"/>
            <a:r>
              <a:rPr lang="en-GB" dirty="0"/>
              <a:t>Reform Judaism brought the role of women and the acceptance of gay and lesbian rabbis up to date with the current world view.</a:t>
            </a:r>
          </a:p>
        </p:txBody>
      </p:sp>
      <p:sp>
        <p:nvSpPr>
          <p:cNvPr id="4" name="TextBox 3"/>
          <p:cNvSpPr txBox="1"/>
          <p:nvPr/>
        </p:nvSpPr>
        <p:spPr>
          <a:xfrm>
            <a:off x="1519310" y="6091311"/>
            <a:ext cx="8637564" cy="646331"/>
          </a:xfrm>
          <a:prstGeom prst="rect">
            <a:avLst/>
          </a:prstGeom>
          <a:noFill/>
        </p:spPr>
        <p:txBody>
          <a:bodyPr wrap="square" rtlCol="0">
            <a:spAutoFit/>
          </a:bodyPr>
          <a:lstStyle/>
          <a:p>
            <a:r>
              <a:rPr lang="en-GB" dirty="0"/>
              <a:t>(1)Shofar Be </a:t>
            </a:r>
            <a:r>
              <a:rPr lang="en-GB" dirty="0" err="1"/>
              <a:t>Tzion</a:t>
            </a:r>
            <a:r>
              <a:rPr lang="en-GB" dirty="0"/>
              <a:t> Ministries, ‘The Three Branches of Judaism’, </a:t>
            </a:r>
            <a:r>
              <a:rPr lang="en-GB" dirty="0">
                <a:hlinkClick r:id="rId3"/>
              </a:rPr>
              <a:t>http://www.shofarbetzion.com/01/thethreebranchesofJudaism.htm</a:t>
            </a:r>
            <a:r>
              <a:rPr lang="en-GB" dirty="0"/>
              <a:t>, 19 January 2018.</a:t>
            </a:r>
          </a:p>
        </p:txBody>
      </p:sp>
    </p:spTree>
    <p:extLst>
      <p:ext uri="{BB962C8B-B14F-4D97-AF65-F5344CB8AC3E}">
        <p14:creationId xmlns:p14="http://schemas.microsoft.com/office/powerpoint/2010/main" val="2666760091"/>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Challenges facing reform </a:t>
            </a:r>
            <a:r>
              <a:rPr lang="en-GB" dirty="0" err="1"/>
              <a:t>judaism</a:t>
            </a:r>
            <a:endParaRPr lang="en-GB" dirty="0"/>
          </a:p>
        </p:txBody>
      </p:sp>
      <p:sp>
        <p:nvSpPr>
          <p:cNvPr id="3" name="Content Placeholder 2"/>
          <p:cNvSpPr>
            <a:spLocks noGrp="1"/>
          </p:cNvSpPr>
          <p:nvPr>
            <p:ph idx="1"/>
          </p:nvPr>
        </p:nvSpPr>
        <p:spPr/>
        <p:txBody>
          <a:bodyPr/>
          <a:lstStyle/>
          <a:p>
            <a:pPr lvl="0"/>
            <a:r>
              <a:rPr lang="en-GB" dirty="0"/>
              <a:t>Danger of becoming Orthodoxy.</a:t>
            </a:r>
          </a:p>
          <a:p>
            <a:pPr lvl="0"/>
            <a:r>
              <a:rPr lang="en-GB" dirty="0"/>
              <a:t>It still considers same-faith marriages as preferable and Jewish status is still determined by the matrilineal line.</a:t>
            </a:r>
          </a:p>
          <a:p>
            <a:pPr lvl="0"/>
            <a:r>
              <a:rPr lang="en-GB" dirty="0"/>
              <a:t>The adaptation of its prayer book to adopt inclusive language.</a:t>
            </a:r>
          </a:p>
          <a:p>
            <a:pPr lvl="0"/>
            <a:r>
              <a:rPr lang="en-GB" dirty="0"/>
              <a:t>Reform Judaism in Israel</a:t>
            </a:r>
          </a:p>
        </p:txBody>
      </p:sp>
    </p:spTree>
    <p:extLst>
      <p:ext uri="{BB962C8B-B14F-4D97-AF65-F5344CB8AC3E}">
        <p14:creationId xmlns:p14="http://schemas.microsoft.com/office/powerpoint/2010/main" val="2127961212"/>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Reform Judaism- concluding thoughts</a:t>
            </a:r>
          </a:p>
        </p:txBody>
      </p:sp>
      <p:sp>
        <p:nvSpPr>
          <p:cNvPr id="3" name="Content Placeholder 2"/>
          <p:cNvSpPr>
            <a:spLocks noGrp="1"/>
          </p:cNvSpPr>
          <p:nvPr>
            <p:ph idx="1"/>
          </p:nvPr>
        </p:nvSpPr>
        <p:spPr/>
        <p:txBody>
          <a:bodyPr/>
          <a:lstStyle/>
          <a:p>
            <a:pPr lvl="0"/>
            <a:r>
              <a:rPr lang="en-GB" dirty="0"/>
              <a:t>Reform Judaism has its roots in 19</a:t>
            </a:r>
            <a:r>
              <a:rPr lang="en-GB" baseline="30000" dirty="0"/>
              <a:t>th</a:t>
            </a:r>
            <a:r>
              <a:rPr lang="en-GB" dirty="0"/>
              <a:t> century Germany. </a:t>
            </a:r>
          </a:p>
          <a:p>
            <a:pPr lvl="0"/>
            <a:r>
              <a:rPr lang="en-GB" dirty="0"/>
              <a:t>Particularly prominent today in the United States.</a:t>
            </a:r>
          </a:p>
          <a:p>
            <a:pPr lvl="0"/>
            <a:r>
              <a:rPr lang="en-GB" dirty="0"/>
              <a:t>Reform Judaism recognises the ever evolving nature of God’s revelation.</a:t>
            </a:r>
          </a:p>
          <a:p>
            <a:pPr lvl="0"/>
            <a:r>
              <a:rPr lang="en-GB" dirty="0"/>
              <a:t>Reform Judaism is a significant movement within Judaism.</a:t>
            </a:r>
          </a:p>
        </p:txBody>
      </p:sp>
    </p:spTree>
    <p:extLst>
      <p:ext uri="{BB962C8B-B14F-4D97-AF65-F5344CB8AC3E}">
        <p14:creationId xmlns:p14="http://schemas.microsoft.com/office/powerpoint/2010/main" val="554936001"/>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2" y="181789"/>
            <a:ext cx="9905998" cy="1478570"/>
          </a:xfrm>
        </p:spPr>
        <p:txBody>
          <a:bodyPr/>
          <a:lstStyle/>
          <a:p>
            <a:r>
              <a:rPr lang="en-GB" dirty="0"/>
              <a:t>Bibliography</a:t>
            </a:r>
          </a:p>
        </p:txBody>
      </p:sp>
      <p:sp>
        <p:nvSpPr>
          <p:cNvPr id="3" name="Content Placeholder 2"/>
          <p:cNvSpPr>
            <a:spLocks noGrp="1"/>
          </p:cNvSpPr>
          <p:nvPr>
            <p:ph idx="1"/>
          </p:nvPr>
        </p:nvSpPr>
        <p:spPr>
          <a:xfrm>
            <a:off x="1001486" y="1422400"/>
            <a:ext cx="10363200" cy="4800979"/>
          </a:xfrm>
        </p:spPr>
        <p:txBody>
          <a:bodyPr>
            <a:normAutofit fontScale="55000" lnSpcReduction="20000"/>
          </a:bodyPr>
          <a:lstStyle/>
          <a:p>
            <a:pPr lvl="0"/>
            <a:r>
              <a:rPr lang="en-GB" dirty="0"/>
              <a:t>BBC, ‘Reform Judaism’, </a:t>
            </a:r>
            <a:r>
              <a:rPr lang="en-GB" u="sng" dirty="0">
                <a:hlinkClick r:id="rId3"/>
              </a:rPr>
              <a:t>http://www.bbc.co.uk/religion/religions/judaism/subdivisions/reform_1.shtml</a:t>
            </a:r>
            <a:r>
              <a:rPr lang="en-GB" dirty="0"/>
              <a:t>, 20 January 2018</a:t>
            </a:r>
          </a:p>
          <a:p>
            <a:pPr lvl="0"/>
            <a:r>
              <a:rPr lang="en-GB" dirty="0"/>
              <a:t>Cardiff Reform Synagogue, ‘Our Photo Gallery’, http://www.cardiffreformsyn.org.uk/, 15 December 2017</a:t>
            </a:r>
          </a:p>
          <a:p>
            <a:r>
              <a:rPr lang="en-GB" dirty="0"/>
              <a:t>Cohn-</a:t>
            </a:r>
            <a:r>
              <a:rPr lang="en-GB" dirty="0" err="1"/>
              <a:t>Sherbok</a:t>
            </a:r>
            <a:r>
              <a:rPr lang="en-GB" dirty="0"/>
              <a:t>, Dan, </a:t>
            </a:r>
            <a:r>
              <a:rPr lang="en-GB" i="1" dirty="0"/>
              <a:t>Issues in Contemporary Judaism </a:t>
            </a:r>
            <a:r>
              <a:rPr lang="en-GB" dirty="0"/>
              <a:t>(London: Macmillan Academic &amp; Professional, 1991)</a:t>
            </a:r>
          </a:p>
          <a:p>
            <a:r>
              <a:rPr lang="en-GB" dirty="0"/>
              <a:t>________________, </a:t>
            </a:r>
            <a:r>
              <a:rPr lang="en-GB" i="1" dirty="0"/>
              <a:t>Modern Judaism</a:t>
            </a:r>
            <a:r>
              <a:rPr lang="en-GB" dirty="0"/>
              <a:t> (London: Macmillan Press Ltd, 1996)</a:t>
            </a:r>
          </a:p>
          <a:p>
            <a:r>
              <a:rPr lang="en-GB" dirty="0"/>
              <a:t>________________, </a:t>
            </a:r>
            <a:r>
              <a:rPr lang="en-GB" i="1" dirty="0"/>
              <a:t>The Future of Judaism </a:t>
            </a:r>
            <a:r>
              <a:rPr lang="en-GB" dirty="0"/>
              <a:t>(Edinburgh: T &amp; T Clark Ltd, 1994)</a:t>
            </a:r>
          </a:p>
          <a:p>
            <a:r>
              <a:rPr lang="en-GB" dirty="0"/>
              <a:t>Encyclopaedia Britannica, ‘Moses Mendelssohn’, https://www.britannica.com/biography/Moses-Mendelssohn, 18 January 2018</a:t>
            </a:r>
          </a:p>
          <a:p>
            <a:r>
              <a:rPr lang="en-GB" dirty="0"/>
              <a:t>Jewish Currents, ‘Israel Jacobson and the Invention of Reform Judaism’, jewishcurrents.org/october-17-israel-jacobson-and-the-invention-of-reform-judaism/, 18 January 2018.</a:t>
            </a:r>
          </a:p>
          <a:p>
            <a:r>
              <a:rPr lang="en-GB" dirty="0"/>
              <a:t>Judaism 101, ‘Movements of Judaism’, </a:t>
            </a:r>
            <a:r>
              <a:rPr lang="en-GB" u="sng" dirty="0">
                <a:hlinkClick r:id="rId4"/>
              </a:rPr>
              <a:t>http://www.jewfaq.org/movement.htm</a:t>
            </a:r>
            <a:r>
              <a:rPr lang="en-GB" u="sng" dirty="0"/>
              <a:t>, </a:t>
            </a:r>
            <a:r>
              <a:rPr lang="en-GB" dirty="0"/>
              <a:t>19 January 2018</a:t>
            </a:r>
          </a:p>
          <a:p>
            <a:pPr lvl="0"/>
            <a:r>
              <a:rPr lang="en-GB" dirty="0"/>
              <a:t>Kaplan, D. E., 'Reform Judaism', The Blackwell Companion to Judaism, eds. J. </a:t>
            </a:r>
            <a:r>
              <a:rPr lang="en-GB" dirty="0" err="1"/>
              <a:t>Neusner</a:t>
            </a:r>
            <a:r>
              <a:rPr lang="en-GB" dirty="0"/>
              <a:t> and A. J. Avery-Peck (Oxford: Blackwell, 2003)</a:t>
            </a:r>
          </a:p>
          <a:p>
            <a:r>
              <a:rPr lang="en-GB" dirty="0" err="1"/>
              <a:t>Kunin</a:t>
            </a:r>
            <a:r>
              <a:rPr lang="en-GB" dirty="0"/>
              <a:t>, Seth. D. </a:t>
            </a:r>
            <a:r>
              <a:rPr lang="en-GB" dirty="0" err="1"/>
              <a:t>ed</a:t>
            </a:r>
            <a:r>
              <a:rPr lang="en-GB" dirty="0"/>
              <a:t>, </a:t>
            </a:r>
            <a:r>
              <a:rPr lang="en-GB" i="1" dirty="0"/>
              <a:t>Themes and Issues in Judaism</a:t>
            </a:r>
            <a:r>
              <a:rPr lang="en-GB" dirty="0"/>
              <a:t> (London: </a:t>
            </a:r>
            <a:r>
              <a:rPr lang="en-GB" dirty="0" err="1"/>
              <a:t>Cassell</a:t>
            </a:r>
            <a:r>
              <a:rPr lang="en-GB" dirty="0"/>
              <a:t>, 2000)</a:t>
            </a:r>
          </a:p>
          <a:p>
            <a:r>
              <a:rPr lang="en-GB" dirty="0"/>
              <a:t>Lange, Nicholas De. </a:t>
            </a:r>
            <a:r>
              <a:rPr lang="en-GB" i="1" dirty="0"/>
              <a:t>An Introduction to Judaism </a:t>
            </a:r>
            <a:r>
              <a:rPr lang="en-GB" dirty="0"/>
              <a:t>(2</a:t>
            </a:r>
            <a:r>
              <a:rPr lang="en-GB" baseline="30000" dirty="0"/>
              <a:t>nd</a:t>
            </a:r>
            <a:r>
              <a:rPr lang="en-GB" dirty="0"/>
              <a:t> </a:t>
            </a:r>
            <a:r>
              <a:rPr lang="en-GB" dirty="0" err="1"/>
              <a:t>ed</a:t>
            </a:r>
            <a:r>
              <a:rPr lang="en-GB" dirty="0"/>
              <a:t>) (Cambridge: Cambridge University Press, 2010)</a:t>
            </a:r>
          </a:p>
          <a:p>
            <a:r>
              <a:rPr lang="en-GB" dirty="0"/>
              <a:t>Robinson, G., </a:t>
            </a:r>
            <a:r>
              <a:rPr lang="en-GB" i="1" dirty="0"/>
              <a:t>Essential Judaism: A Complete Guide to Beliefs, Customs, and Rituals</a:t>
            </a:r>
            <a:r>
              <a:rPr lang="en-GB" dirty="0"/>
              <a:t> (New York: Atria, 2000)</a:t>
            </a:r>
          </a:p>
          <a:p>
            <a:r>
              <a:rPr lang="en-GB" dirty="0"/>
              <a:t>Shofar Be </a:t>
            </a:r>
            <a:r>
              <a:rPr lang="en-GB" dirty="0" err="1"/>
              <a:t>Tzion</a:t>
            </a:r>
            <a:r>
              <a:rPr lang="en-GB" dirty="0"/>
              <a:t> Ministries, ‘The Three Branches of Judaism’, </a:t>
            </a:r>
            <a:r>
              <a:rPr lang="en-GB" u="sng" dirty="0">
                <a:hlinkClick r:id="rId5"/>
              </a:rPr>
              <a:t>http://www.shofarbetzion.com/01/thethreebranchesofJudaism.htm</a:t>
            </a:r>
            <a:r>
              <a:rPr lang="en-GB" dirty="0"/>
              <a:t>, 19 January 2018</a:t>
            </a:r>
          </a:p>
          <a:p>
            <a:endParaRPr lang="en-GB" dirty="0"/>
          </a:p>
          <a:p>
            <a:endParaRPr lang="en-GB" sz="1400" dirty="0"/>
          </a:p>
        </p:txBody>
      </p:sp>
    </p:spTree>
    <p:extLst>
      <p:ext uri="{BB962C8B-B14F-4D97-AF65-F5344CB8AC3E}">
        <p14:creationId xmlns:p14="http://schemas.microsoft.com/office/powerpoint/2010/main" val="3570388724"/>
      </p:ext>
    </p:extLst>
  </p:cSld>
  <p:clrMapOvr>
    <a:masterClrMapping/>
  </p:clrMapOvr>
  <p:transition>
    <p:fad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1578</TotalTime>
  <Words>2412</Words>
  <Application>Microsoft Office PowerPoint</Application>
  <PresentationFormat>Widescreen</PresentationFormat>
  <Paragraphs>106</Paragraphs>
  <Slides>8</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Trebuchet MS</vt:lpstr>
      <vt:lpstr>Tw Cen MT</vt:lpstr>
      <vt:lpstr>Circuit</vt:lpstr>
      <vt:lpstr>HPRS5001 Assignment 3- Presentation (Reform judaism)</vt:lpstr>
      <vt:lpstr>History &amp; Origin of reform Judaism</vt:lpstr>
      <vt:lpstr>The development of reform Judaism</vt:lpstr>
      <vt:lpstr>Distinctions from other forms of judaism</vt:lpstr>
      <vt:lpstr>21st century significance </vt:lpstr>
      <vt:lpstr>Challenges facing reform judaism</vt:lpstr>
      <vt:lpstr>Reform Judaism- concluding thoughts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TRTR4008 Assignment 3- Slides and notes (Christian Festivals)</dc:title>
  <dc:creator>joshua boyce</dc:creator>
  <cp:lastModifiedBy>joshua boyce</cp:lastModifiedBy>
  <cp:revision>189</cp:revision>
  <cp:lastPrinted>2018-01-22T18:16:39Z</cp:lastPrinted>
  <dcterms:created xsi:type="dcterms:W3CDTF">2017-01-12T13:53:21Z</dcterms:created>
  <dcterms:modified xsi:type="dcterms:W3CDTF">2018-01-22T18:17:08Z</dcterms:modified>
</cp:coreProperties>
</file>