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5D1BB5-0805-4E01-B404-8E22948241E7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4B6248-6320-4026-B020-FB817ACE0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8425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points , argument why companies won t hire couples because of conflict of interest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4B6248-6320-4026-B020-FB817ACE0B9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615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(e.g., Equality Act 2010).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4B6248-6320-4026-B020-FB817ACE0B9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9643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me a reason why should be in Scotland  , citation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4B6248-6320-4026-B020-FB817ACE0B9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5730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info about staff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4B6248-6320-4026-B020-FB817ACE0B9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4680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4B6248-6320-4026-B020-FB817ACE0B9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8140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4B6248-6320-4026-B020-FB817ACE0B9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7598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196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935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793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528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274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765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045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6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486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15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3991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462503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7255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7021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2294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499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918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C3C0FD4-B487-4F78-9B97-A00CE22890EB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A2FE05-63BD-4041-8EF8-FD5542DE3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5093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wcdtp.ac.uk/home/about/equality-diversity-inclusion/" TargetMode="External"/><Relationship Id="rId2" Type="http://schemas.openxmlformats.org/officeDocument/2006/relationships/hyperlink" Target="https://dileaders.com/globalforum/?gad_source=1&amp;gclid=CjwKCAiAkc28BhB0EiwAM001TYYSNXom--155j2neWQzWthIH-nmgwH-TFY18NH0pDvTVPeYfkXSGRoC5dMQAvD_Bw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ihasco.co.uk/courses/detail/equality-and-diversity" TargetMode="External"/><Relationship Id="rId4" Type="http://schemas.openxmlformats.org/officeDocument/2006/relationships/hyperlink" Target="https://wslaw.co.uk/about/equality-diversity-and-inclusion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ec.co.uk/visitor-information/accessibility" TargetMode="External"/><Relationship Id="rId7" Type="http://schemas.openxmlformats.org/officeDocument/2006/relationships/hyperlink" Target="https://www.moving-ahead.org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362/0267257042405231" TargetMode="External"/><Relationship Id="rId5" Type="http://schemas.openxmlformats.org/officeDocument/2006/relationships/hyperlink" Target="https://eventstaffscotland.co.uk/blog/how-many-waiting-staff-bar-staff-will-i-need-for-my-celebratory-hospitality-event/" TargetMode="External"/><Relationship Id="rId4" Type="http://schemas.openxmlformats.org/officeDocument/2006/relationships/hyperlink" Target="https://www.sec.co.uk/organise-an-event/event-spaces/hall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5287C2-EF4C-6C12-280B-0378B8C673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1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Inclusive Policies for Marriage and Civil Partnership in the Workplace</a:t>
            </a:r>
            <a:endParaRPr lang="en-GB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78F4A33-2273-3CF0-5BA4-7843AD4968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Student Name: Constantin-Adrian Vasiliu</a:t>
            </a:r>
          </a:p>
          <a:p>
            <a:pPr algn="ctr"/>
            <a:r>
              <a:rPr lang="en-GB" dirty="0"/>
              <a:t>Student ID: 2229175</a:t>
            </a:r>
          </a:p>
          <a:p>
            <a:pPr algn="ctr"/>
            <a:r>
              <a:rPr lang="en-GB" dirty="0"/>
              <a:t>Lecturer Name: Christopher Wilkin</a:t>
            </a:r>
          </a:p>
          <a:p>
            <a:pPr algn="ctr"/>
            <a:r>
              <a:rPr lang="en-GB" dirty="0"/>
              <a:t>Module code: BMIH6007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8928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46F856-39E1-2EAA-2436-5C4D93479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Content and Context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C4CF4F-B0FC-422D-A8D6-3F9E1FC809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Proposed Event Focus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06A819-5866-5F99-E8B4-A88E91603B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Implement workplace policies that promote equality for all forms of marital and relationship arrangements.</a:t>
            </a:r>
          </a:p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Enhance understanding and implement effective solutions for inclusion in human resources procedures.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EDBF9DA-EAED-96E1-3C28-D7C5BB916A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Event type and nature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9EE911A-6440-7F4E-A634-387BAC27DA8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Forum 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exchibition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featuring workshops, interactive sessions, motivational speaker, and panel discussions.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Educational and solution-oriented, intended to assist HR practitioners and policymakers.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174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E2F00AC-CD97-69DC-EEB0-2230B052A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Market Audience</a:t>
            </a:r>
          </a:p>
        </p:txBody>
      </p:sp>
      <p:pic>
        <p:nvPicPr>
          <p:cNvPr id="16" name="Content Placeholder 15" descr="A tree of life with colorful lines and symbols&#10;&#10;Description automatically generated">
            <a:extLst>
              <a:ext uri="{FF2B5EF4-FFF2-40B4-BE49-F238E27FC236}">
                <a16:creationId xmlns:a16="http://schemas.microsoft.com/office/drawing/2014/main" id="{A2509CD0-7A63-796A-BD6B-AA59749FC2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0531" y="1563329"/>
            <a:ext cx="6699352" cy="3975168"/>
          </a:xfr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4C8DF0F-804A-0DAF-32FC-AD02AE74200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62500" lnSpcReduction="20000"/>
          </a:bodyPr>
          <a:lstStyle/>
          <a:p>
            <a:pPr marL="342900" lvl="0" indent="-342900">
              <a:lnSpc>
                <a:spcPct val="115000"/>
              </a:lnSpc>
              <a:spcAft>
                <a:spcPts val="1200"/>
              </a:spcAft>
              <a:buFont typeface="Aptos" panose="020B0004020202020204" pitchFamily="34" charset="0"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HR Specialists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200"/>
              </a:spcAft>
              <a:buFont typeface="Aptos" panose="020B0004020202020204" pitchFamily="34" charset="0"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Diversity Officers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200"/>
              </a:spcAft>
              <a:buFont typeface="Aptos" panose="020B0004020202020204" pitchFamily="34" charset="0"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Business Leaders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200"/>
              </a:spcAft>
              <a:buFont typeface="Aptos" panose="020B0004020202020204" pitchFamily="34" charset="0"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Legal Advisors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200"/>
              </a:spcAft>
              <a:buFont typeface="Aptos" panose="020B0004020202020204" pitchFamily="34" charset="0"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Policymakers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200"/>
              </a:spcAft>
              <a:buFont typeface="Aptos" panose="020B0004020202020204" pitchFamily="34" charset="0"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Managers</a:t>
            </a:r>
          </a:p>
          <a:p>
            <a:pPr marL="342900" lvl="0" indent="-342900">
              <a:lnSpc>
                <a:spcPct val="115000"/>
              </a:lnSpc>
              <a:spcAft>
                <a:spcPts val="1200"/>
              </a:spcAft>
              <a:buFont typeface="Aptos" panose="020B0004020202020204" pitchFamily="34" charset="0"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Consultants 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BE126BF-A377-B2F4-2A95-A99A8972CABB}"/>
              </a:ext>
            </a:extLst>
          </p:cNvPr>
          <p:cNvSpPr txBox="1"/>
          <p:nvPr/>
        </p:nvSpPr>
        <p:spPr>
          <a:xfrm>
            <a:off x="6842234" y="5538497"/>
            <a:ext cx="3088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Roboto" panose="02000000000000000000" pitchFamily="2" charset="0"/>
              </a:rPr>
              <a:t>(www.ihasco.co.uk, </a:t>
            </a:r>
            <a:r>
              <a:rPr lang="en-GB" dirty="0">
                <a:latin typeface="Roboto" panose="02000000000000000000" pitchFamily="2" charset="0"/>
              </a:rPr>
              <a:t>2025</a:t>
            </a:r>
            <a:r>
              <a:rPr lang="en-GB" b="0" i="0" dirty="0">
                <a:effectLst/>
                <a:latin typeface="Roboto" panose="02000000000000000000" pitchFamily="2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7305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7C92F70-1B6D-777E-3558-2B82144B3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Factors Analysis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B7D3AFD-C2AF-565E-41EB-3493F4C6F1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DEMAND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3FEF2D-F8F5-4702-ABBE-6CFF381ECA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Increased emphasis on workplace equity and adherence to legal standards.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Employee demand for inclusive work environments which enhances retention and happiness.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D28791E-CC36-4A6F-4AF0-9265511841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DATA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8279ED1-E0F1-145E-B9E9-E693DED6A28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indicates that organisations with strong equity, diversity, and inclusion strategies are 25% more likely to outperform their competitors. (www.cii.co.uk, </a:t>
            </a:r>
            <a:r>
              <a:rPr lang="en-GB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2025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5657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1A74E-E234-F68B-8482-1D26AFEB2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Competition &amp; Market Strategy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93CF5-FCA4-61E8-4561-6C4193FA7F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9A5A00-9686-5D3B-F763-49E0D3FC23B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 are current ED&amp;I conferences however, few particularly address inclusion in marriage and civil partnerships (MCCA,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8751D8-4C4A-FAC5-CDEA-0894B5F99F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603043-6B7B-B955-81A0-BD270E180F4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342900" lvl="0" indent="-342900">
              <a:lnSpc>
                <a:spcPct val="115000"/>
              </a:lnSpc>
              <a:buFont typeface="Aptos" panose="020B0004020202020204" pitchFamily="34" charset="0"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( 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Linkedin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Forums , industry newsletter)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Aptos" panose="020B0004020202020204" pitchFamily="34" charset="0"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Partnership with 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Winckworth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Sherwood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ptos" panose="020B0004020202020204" pitchFamily="34" charset="0"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Early-birds discount sale for tickets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078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15041-02C0-5A6E-B21F-53D34CE4DB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Operational Factors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E72AC8-12B4-3379-E671-F9050B52D0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Venue: Scottish Event Campus (SEC) Hall 1+2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C31D5E-D77F-DD08-6C71-FD6BC996216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Facilities include breakout rooms and audiovisual equipment (AV)</a:t>
            </a:r>
            <a:r>
              <a:rPr lang="en-GB" b="0" i="0" dirty="0">
                <a:effectLst/>
                <a:latin typeface="Roboto" panose="02000000000000000000" pitchFamily="2" charset="0"/>
              </a:rPr>
              <a:t> (SEC, 2025)</a:t>
            </a:r>
            <a:endParaRPr lang="en-GB" dirty="0"/>
          </a:p>
          <a:p>
            <a:pPr marL="0" indent="0">
              <a:buNone/>
            </a:pPr>
            <a:endParaRPr lang="en-GB" kern="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kern="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Central location with excellent transport links.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19000-E644-D89B-F40E-23501BC6AA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Availability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25EE10-DDA5-A995-8EA7-32DB0D4ADCE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endParaRPr lang="en-GB" sz="1800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kern="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Booking minimum 6 months prior, limited availability.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Can hold up to 2500 guest and 40 exhibition stands.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0514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F1A09-A26B-0839-E1E0-1928B5ACD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 Requirements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E35D5D-44DE-C30F-3446-1370F56DA9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Staff Requirements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ED27F4-0F2D-B89F-4136-1FF3DC9ECA7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Event coordinator, security, workshop supervisors, motivational speakers, helpers.</a:t>
            </a:r>
          </a:p>
          <a:p>
            <a:endParaRPr lang="en-GB" kern="0" dirty="0">
              <a:latin typeface="Times New Roman" panose="02020603050405020304" pitchFamily="18" charset="0"/>
            </a:endParaRPr>
          </a:p>
          <a:p>
            <a:endParaRPr lang="en-GB" kern="0" dirty="0">
              <a:latin typeface="Times New Roman" panose="02020603050405020304" pitchFamily="18" charset="0"/>
            </a:endParaRPr>
          </a:p>
          <a:p>
            <a:endParaRPr lang="en-GB" kern="0" dirty="0">
              <a:latin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On-site support: Audio-Visual (AV) technicians, catering staff.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522C2C-AA55-1F77-5E9F-84F2634424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629A46-D79F-CEBA-F166-6BAE35A4230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Free Parking on-site (limit of 20 cars) </a:t>
            </a:r>
            <a:r>
              <a:rPr lang="en-GB" b="0" i="0" dirty="0">
                <a:effectLst/>
                <a:latin typeface="Roboto" panose="02000000000000000000" pitchFamily="2" charset="0"/>
              </a:rPr>
              <a:t>(SEC, 2025)</a:t>
            </a:r>
            <a:endParaRPr lang="en-GB" dirty="0"/>
          </a:p>
          <a:p>
            <a:endParaRPr lang="en-GB" sz="1800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kern="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kern="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High quality audio-visual equipment </a:t>
            </a:r>
            <a:r>
              <a:rPr lang="en-GB" b="0" i="0" dirty="0">
                <a:effectLst/>
                <a:latin typeface="Roboto" panose="02000000000000000000" pitchFamily="2" charset="0"/>
              </a:rPr>
              <a:t>(SEC, 2025)</a:t>
            </a:r>
            <a:endParaRPr lang="en-GB" dirty="0"/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329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904B951-B702-7B69-DED9-48AECC7A9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Venue Accessibility</a:t>
            </a:r>
          </a:p>
        </p:txBody>
      </p:sp>
      <p:pic>
        <p:nvPicPr>
          <p:cNvPr id="11" name="Picture Placeholder 10" descr="A building with a dome shaped roof&#10;&#10;Description automatically generated">
            <a:extLst>
              <a:ext uri="{FF2B5EF4-FFF2-40B4-BE49-F238E27FC236}">
                <a16:creationId xmlns:a16="http://schemas.microsoft.com/office/drawing/2014/main" id="{684431E1-A01F-B674-D1BF-C1EEE51F79B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97" r="37597"/>
          <a:stretch>
            <a:fillRect/>
          </a:stretch>
        </p:blipFill>
        <p:spPr>
          <a:xfrm>
            <a:off x="7234682" y="1015181"/>
            <a:ext cx="3200400" cy="4572000"/>
          </a:xfr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41575F5-2724-BB58-8040-414E63D931C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pPr marL="342900" lvl="0" indent="-342900">
              <a:lnSpc>
                <a:spcPct val="115000"/>
              </a:lnSpc>
              <a:buFont typeface="Aptos" panose="020B0004020202020204" pitchFamily="34" charset="0"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Wheelchair-accessible entrance and facilities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Aptos" panose="020B0004020202020204" pitchFamily="34" charset="0"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Nearby Airport and Public Transport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ptos" panose="020B0004020202020204" pitchFamily="34" charset="0"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Flexible seating arrangements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E9A931A-1E32-4A1B-9CEE-97996EC82F74}"/>
              </a:ext>
            </a:extLst>
          </p:cNvPr>
          <p:cNvSpPr txBox="1"/>
          <p:nvPr/>
        </p:nvSpPr>
        <p:spPr>
          <a:xfrm>
            <a:off x="8085172" y="5658153"/>
            <a:ext cx="2251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Roboto" panose="02000000000000000000" pitchFamily="2" charset="0"/>
              </a:rPr>
              <a:t>(SEC,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2870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AADF9C9-DBB9-A22A-C3A4-89D8EBC22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Prediction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55FECB6-E678-75F9-B4D9-EE20115E15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0342343"/>
              </p:ext>
            </p:extLst>
          </p:nvPr>
        </p:nvGraphicFramePr>
        <p:xfrm>
          <a:off x="1103313" y="2052638"/>
          <a:ext cx="8947150" cy="2966720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4473575">
                  <a:extLst>
                    <a:ext uri="{9D8B030D-6E8A-4147-A177-3AD203B41FA5}">
                      <a16:colId xmlns:a16="http://schemas.microsoft.com/office/drawing/2014/main" val="3820061917"/>
                    </a:ext>
                  </a:extLst>
                </a:gridCol>
                <a:gridCol w="4473575">
                  <a:extLst>
                    <a:ext uri="{9D8B030D-6E8A-4147-A177-3AD203B41FA5}">
                      <a16:colId xmlns:a16="http://schemas.microsoft.com/office/drawing/2014/main" val="148576628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ESTIMATED COST (£)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3401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Venue 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(SEC, 2025)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40.000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333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Speakers Fee (5) 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(Kaltura, 2025)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15.000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76162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Marketing 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(Starlight Exhibitions, 2024)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42205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Workshop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13761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 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(Starlight Exhibitions, 2023)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73562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Unexpected 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48055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71.000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78374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72363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4E0C2-87C0-4E2A-C4DA-FF9AFBCC8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Revenue Prediction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91619F9-56A2-E3FD-1D3C-BB8ECB4F45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3391315"/>
              </p:ext>
            </p:extLst>
          </p:nvPr>
        </p:nvGraphicFramePr>
        <p:xfrm>
          <a:off x="1103313" y="2052638"/>
          <a:ext cx="8947150" cy="1854200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4473575">
                  <a:extLst>
                    <a:ext uri="{9D8B030D-6E8A-4147-A177-3AD203B41FA5}">
                      <a16:colId xmlns:a16="http://schemas.microsoft.com/office/drawing/2014/main" val="233499328"/>
                    </a:ext>
                  </a:extLst>
                </a:gridCol>
                <a:gridCol w="4473575">
                  <a:extLst>
                    <a:ext uri="{9D8B030D-6E8A-4147-A177-3AD203B41FA5}">
                      <a16:colId xmlns:a16="http://schemas.microsoft.com/office/drawing/2014/main" val="219734437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Estimated Revenue (£)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8639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Ticket Sale ( 2500 x 25) 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Kessels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2017)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62.500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072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Sponsorship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20.000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80786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Vendor Booth ( 25 x 180) 6sqm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4.500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80207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Vendor Food Booth ( 10 x 250) 10sqm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964011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20D2CB9-BEA4-7269-041B-C56E72F66183}"/>
              </a:ext>
            </a:extLst>
          </p:cNvPr>
          <p:cNvSpPr txBox="1"/>
          <p:nvPr/>
        </p:nvSpPr>
        <p:spPr>
          <a:xfrm>
            <a:off x="1103313" y="4031225"/>
            <a:ext cx="46014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Projected Profit: 18.500£ </a:t>
            </a:r>
          </a:p>
        </p:txBody>
      </p:sp>
    </p:spTree>
    <p:extLst>
      <p:ext uri="{BB962C8B-B14F-4D97-AF65-F5344CB8AC3E}">
        <p14:creationId xmlns:p14="http://schemas.microsoft.com/office/powerpoint/2010/main" val="1901020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1B775-2255-D244-841F-5BD8E7B1E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Sources</a:t>
            </a:r>
          </a:p>
        </p:txBody>
      </p:sp>
      <p:pic>
        <p:nvPicPr>
          <p:cNvPr id="7" name="Content Placeholder 6" descr="A group of wooden tiles with letters on a wood surface&#10;&#10;Description automatically generated">
            <a:extLst>
              <a:ext uri="{FF2B5EF4-FFF2-40B4-BE49-F238E27FC236}">
                <a16:creationId xmlns:a16="http://schemas.microsoft.com/office/drawing/2014/main" id="{7761E996-3B6C-F6E0-C97B-8C1A871AC3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5100" y="2420687"/>
            <a:ext cx="5195888" cy="3216161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414452-8BBC-186C-595A-7970D982404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sz="18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orporate sponsorship from companies embracing ED&amp;I</a:t>
            </a:r>
          </a:p>
          <a:p>
            <a:pPr marL="285750" indent="-285750">
              <a:buFontTx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Revenue from ticket sales and vendor booths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Crowdfunding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Early-bird ticket sales and group discounts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Membership Packages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Tx/>
              <a:buChar char="-"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8F72F0-F43C-30E9-B13C-4240C3B12240}"/>
              </a:ext>
            </a:extLst>
          </p:cNvPr>
          <p:cNvSpPr txBox="1"/>
          <p:nvPr/>
        </p:nvSpPr>
        <p:spPr>
          <a:xfrm>
            <a:off x="6518787" y="5636848"/>
            <a:ext cx="4257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Roboto" panose="02000000000000000000" pitchFamily="2" charset="0"/>
              </a:rPr>
              <a:t>(Addenbrooke’s Charitable Trust,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60731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4A142A2-29B6-834D-92D7-CA1F32D01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71D26F-3874-31D7-28A5-C769554CAD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822" y="1331259"/>
            <a:ext cx="8946541" cy="4195481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Coen, M. (2008). Religious ethos and employment equality: a comparative Irish perspective.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Legal Studies (Society of Legal Scholars)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28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(3), 452–474. https://doi.org/10.1111/j.1748-121X.2008.00092.x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Shoosmiths.com. (2022).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Discrimination in the workplace: protecting marriage and civil partnership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https://www.shoosmiths.com/insights/articles/discrimination-in-the-workplace-protecting-marriage-and-civil-partnership.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‌CHAKRABORTY, T., SHARADA, V.S. and ANAND, R., 2024. Fostering a Sense of Belonging: A Strategic Approach to Employee Engagement.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Management Research, </a:t>
            </a:r>
            <a:r>
              <a:rPr lang="en-GB" sz="9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16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(2), pp. 1-17.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www.cii.co.uk. (n.d.).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CII data shows EDI practices have a positive impact on businesses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https://www.cii.co.uk/news-insight/news/articles/cii-data-shows-edi-practices-have-a-positive-impact-on-businesses/109149.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‌Diversity and Inclusion Leaders Global Forum. (2025). </a:t>
            </a:r>
            <a:r>
              <a:rPr lang="en-GB" sz="9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d&amp;i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Leaders Global Forum 2025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https://dileaders.com/globalforum/?gad_source=1&amp;gclid=CjwKCAiAkc28BhB0EiwAM001TYYSNXom--155j2neWQzWthIH-nmgwH-TFY18NH0pDvTVPeYfkXSGRoC5dMQAvD_BwE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North West Consortium Doctoral Training Partnership. (2024).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Equality diversity inclusion sustainability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https://www.nwcdtp.ac.uk/home/about/equality-diversity-inclusion/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Ponting, S. S.-A., &amp; 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Dillette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(2023). Diversity, equity, and inclusion practices: a Delphi study to build a consensus in hospitality and tourism organizations.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35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(11), 3764–3786. https://doi.org/10.1108/IJCHM-11-2022-1503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Veljanovski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W. (2023).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Equality, Diversity and Inclusion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Winckworth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Sherwood LLP.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https://wslaw.co.uk/about/equality-diversity-and-inclusion/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‌</a:t>
            </a:r>
            <a:r>
              <a:rPr lang="en-GB" sz="900" kern="1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www.ihasco.co.uk. (n.d.).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Equality &amp; Diversity Training | CPD Accredited | </a:t>
            </a:r>
            <a:r>
              <a:rPr lang="en-GB" sz="9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iHASCO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https://www.ihasco.co.uk/courses/detail/equality-and-diversity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9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Addenbrooke’s Charitable Trust. (2024). </a:t>
            </a:r>
            <a:r>
              <a:rPr lang="en-GB" sz="9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Funding FAQs - Addenbrooke’s Charitable Trust</a:t>
            </a:r>
            <a:r>
              <a:rPr lang="en-GB" sz="9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https://act4addenbrookes.org.uk/funding-faqs/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3687235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308065-63B4-EA0F-3581-A1994EDA99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6356AAF-C53B-22E9-612B-B370AA436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304077-A4CC-AC28-1172-ECE00F8AD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135117"/>
            <a:ext cx="9295587" cy="4391623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SEC (n.d.).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Accessibility | SEC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www.sec.co.uk.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https://www.sec.co.uk/visitor-information/accessibility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SEC (2025).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Hall 2 | SEC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Sec.co.uk.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https://www.sec.co.uk/organise-an-event/event-spaces/hall-2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Culp, K. I. (2000). Planning Educational Volunteer Forums: Steps to Success.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Extension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38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(6).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TAHA, B. and ALLAN, A., 2022. PLANNING FOR LEGACY – A COST EFFECTIVE AND SUSTAINABLE APPROACH. CASE STUDY: DUBAI EXPO 2020.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ISPRS Annals of the Photogrammetry, Remote Sensing and Spatial Information Sciences, </a:t>
            </a:r>
            <a:r>
              <a:rPr lang="en-GB" sz="9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X-4/W3-2022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pp. 237-244.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Scotland, E.S. (2022).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Many Waiting Staff &amp; Bar Staff will I need for my celebratory / hospitality event?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[online] Event Staff Scotland.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https://eventstaffscotland.co.uk/blog/how-many-waiting-staff-bar-staff-will-i-need-for-my-celebratory-hospitality-event/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Nosach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Nataliia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M. (2017). The Analytical 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Instrumentarium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for Predictive Analysis of Revenue from the Sale of Goods. </a:t>
            </a:r>
            <a:r>
              <a:rPr lang="en-GB" sz="9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Bìznes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9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Ìnform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(Multilingual Ed.)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(479), 282–286.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Mikepye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(2018).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Secret Formula to Forecast the Success of a New Exhibition | </a:t>
            </a:r>
            <a:r>
              <a:rPr lang="en-GB" sz="9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Expostars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Expostars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https://expostars.com/the-secret-formula-to-forecast-the-success-of-a-new-exhibition/.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‌Drennan, J. C., &amp; Cornwell, T. B. (2004). Emerging Strategies for Sponsorship on the Internet.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Marketing Management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(9–10), 1123–1146.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https://doi.org/10.1362/0267257042405231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Fechner, D., Filo, K., Reid, S., &amp; Cameron, R. (2022). Charity Sport Event Sponsorship as Value Creation Strategy: An Event Participant Perspective.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Sport Management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36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68–81. https://doi.org/10.1123/jsm.2020-0139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Morand, T. (2019).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to Get Sponsorships Like a Pro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Wild Apricot Blog. Available at: https://www.wildapricot.com/blog/how-to-get-sponsorship.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‌Diversity and Inclusion Leaders Global Forum. (2024).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Diversity and Inclusion Leaders Global Forum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https://dileaders.com/globalforum/event-sponsors/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‌Moving Ahead. (n.d.). 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Moving Ahead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https://www.moving-ahead.org/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800" b="0" i="0" dirty="0">
                <a:effectLst/>
                <a:latin typeface="Calibri" panose="020F0502020204030204" pitchFamily="34" charset="0"/>
              </a:rPr>
              <a:t>Kaltura. (n.d.). </a:t>
            </a:r>
            <a:r>
              <a:rPr lang="en-GB" sz="800" b="0" i="1" dirty="0">
                <a:effectLst/>
                <a:latin typeface="Calibri" panose="020F0502020204030204" pitchFamily="34" charset="0"/>
              </a:rPr>
              <a:t>Speaker fees for Virtual Events in 2022-2023</a:t>
            </a:r>
            <a:r>
              <a:rPr lang="en-GB" sz="800" b="0" i="0" dirty="0">
                <a:effectLst/>
                <a:latin typeface="Calibri" panose="020F0502020204030204" pitchFamily="34" charset="0"/>
              </a:rPr>
              <a:t>. [online] Available at: https://corp.kaltura.com/blog/speaker-fees-for-virtual-events/.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71418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10390</TotalTime>
  <Words>1435</Words>
  <Application>Microsoft Office PowerPoint</Application>
  <PresentationFormat>Widescreen</PresentationFormat>
  <Paragraphs>146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Calibri</vt:lpstr>
      <vt:lpstr>Century Gothic</vt:lpstr>
      <vt:lpstr>Roboto</vt:lpstr>
      <vt:lpstr>Times New Roman</vt:lpstr>
      <vt:lpstr>Wingdings 3</vt:lpstr>
      <vt:lpstr>Ion</vt:lpstr>
      <vt:lpstr>Inclusive Policies for Marriage and Civil Partnership in the Workplace</vt:lpstr>
      <vt:lpstr>Content and Context</vt:lpstr>
      <vt:lpstr>Target Market Audience</vt:lpstr>
      <vt:lpstr>Market Factors Analysis</vt:lpstr>
      <vt:lpstr>Competition &amp; Market Strategy</vt:lpstr>
      <vt:lpstr>Operational Factors</vt:lpstr>
      <vt:lpstr>Resource Requirements</vt:lpstr>
      <vt:lpstr>Venue Accessibility</vt:lpstr>
      <vt:lpstr>Cost Prediction</vt:lpstr>
      <vt:lpstr>Revenue Prediction</vt:lpstr>
      <vt:lpstr>Funding Sources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Constantin Vasiliu (2229175)</dc:creator>
  <cp:lastModifiedBy>Constantin Vasiliu (2229175)</cp:lastModifiedBy>
  <cp:revision>7</cp:revision>
  <dcterms:created xsi:type="dcterms:W3CDTF">2025-01-26T18:30:14Z</dcterms:created>
  <dcterms:modified xsi:type="dcterms:W3CDTF">2025-02-03T16:56:29Z</dcterms:modified>
</cp:coreProperties>
</file>