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5" r:id="rId3"/>
    <p:sldId id="280" r:id="rId4"/>
    <p:sldId id="276" r:id="rId5"/>
    <p:sldId id="272" r:id="rId6"/>
    <p:sldId id="277" r:id="rId7"/>
    <p:sldId id="274" r:id="rId8"/>
    <p:sldId id="281" r:id="rId9"/>
    <p:sldId id="282" r:id="rId10"/>
    <p:sldId id="283" r:id="rId11"/>
    <p:sldId id="279" r:id="rId12"/>
    <p:sldId id="258" r:id="rId13"/>
    <p:sldId id="264" r:id="rId14"/>
    <p:sldId id="265" r:id="rId15"/>
    <p:sldId id="266" r:id="rId16"/>
    <p:sldId id="267" r:id="rId17"/>
    <p:sldId id="268" r:id="rId18"/>
    <p:sldId id="271" r:id="rId19"/>
    <p:sldId id="269" r:id="rId20"/>
    <p:sldId id="270" r:id="rId21"/>
    <p:sldId id="263" r:id="rId22"/>
    <p:sldId id="262" r:id="rId23"/>
    <p:sldId id="26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2/14/2016</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2/14/2016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2/14/2016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2/14/2016</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2898775"/>
          </a:xfrm>
        </p:spPr>
        <p:txBody>
          <a:bodyPr>
            <a:normAutofit fontScale="90000"/>
          </a:bodyPr>
          <a:lstStyle/>
          <a:p>
            <a:r>
              <a:rPr lang="en-GB" sz="4000" b="1" dirty="0" err="1" smtClean="0"/>
              <a:t>Daoist</a:t>
            </a:r>
            <a:r>
              <a:rPr lang="en-GB" sz="4000" b="1" dirty="0" smtClean="0"/>
              <a:t> Contribution to Chinese Medical and Yangsheng Terminologies :</a:t>
            </a:r>
            <a:r>
              <a:rPr lang="en-GB" b="1" dirty="0" smtClean="0"/>
              <a:t/>
            </a:r>
            <a:br>
              <a:rPr lang="en-GB" b="1" dirty="0" smtClean="0"/>
            </a:br>
            <a:r>
              <a:rPr lang="en-GB" b="1" dirty="0" smtClean="0"/>
              <a:t/>
            </a:r>
            <a:br>
              <a:rPr lang="en-GB" b="1" dirty="0" smtClean="0"/>
            </a:br>
            <a:r>
              <a:rPr lang="en-GB" sz="3600" dirty="0" smtClean="0"/>
              <a:t>Wu </a:t>
            </a:r>
            <a:r>
              <a:rPr lang="en-GB" sz="3600" dirty="0" err="1" smtClean="0"/>
              <a:t>ji</a:t>
            </a:r>
            <a:r>
              <a:rPr lang="en-GB" sz="3600" dirty="0" smtClean="0"/>
              <a:t> </a:t>
            </a:r>
            <a:r>
              <a:rPr lang="zh-CN" altLang="en-US" sz="3600" dirty="0" smtClean="0"/>
              <a:t>无极 </a:t>
            </a:r>
            <a:r>
              <a:rPr lang="en-GB" altLang="zh-CN" sz="3600" dirty="0" smtClean="0"/>
              <a:t>and </a:t>
            </a:r>
            <a:r>
              <a:rPr lang="en-GB" altLang="zh-CN" sz="3600" dirty="0" err="1" smtClean="0"/>
              <a:t>Taiji</a:t>
            </a:r>
            <a:r>
              <a:rPr lang="en-GB" altLang="zh-CN" sz="3600" dirty="0" smtClean="0"/>
              <a:t> </a:t>
            </a:r>
            <a:r>
              <a:rPr lang="zh-CN" altLang="en-US" sz="3600" dirty="0" smtClean="0"/>
              <a:t>太极</a:t>
            </a:r>
            <a:r>
              <a:rPr lang="en-GB" dirty="0" smtClean="0"/>
              <a:t/>
            </a:r>
            <a:br>
              <a:rPr lang="en-GB" dirty="0" smtClean="0"/>
            </a:br>
            <a:endParaRPr lang="en-GB" dirty="0"/>
          </a:p>
        </p:txBody>
      </p:sp>
      <p:sp>
        <p:nvSpPr>
          <p:cNvPr id="3" name="Subtitle 2"/>
          <p:cNvSpPr>
            <a:spLocks noGrp="1"/>
          </p:cNvSpPr>
          <p:nvPr>
            <p:ph type="subTitle" idx="1"/>
          </p:nvPr>
        </p:nvSpPr>
        <p:spPr>
          <a:xfrm>
            <a:off x="1371600" y="5562600"/>
            <a:ext cx="6400800" cy="76200"/>
          </a:xfrm>
        </p:spPr>
        <p:txBody>
          <a:bodyPr>
            <a:normAutofit fontScale="25000" lnSpcReduction="20000"/>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533400"/>
            <a:ext cx="8229600" cy="685800"/>
          </a:xfrm>
        </p:spPr>
        <p:txBody>
          <a:bodyPr/>
          <a:lstStyle/>
          <a:p>
            <a:pPr eaLnBrk="1" hangingPunct="1"/>
            <a:r>
              <a:rPr lang="en-US" altLang="zh-CN" sz="3200" b="1" smtClean="0">
                <a:ea typeface="宋体" pitchFamily="2" charset="-122"/>
              </a:rPr>
              <a:t>Dao in </a:t>
            </a:r>
            <a:r>
              <a:rPr lang="en-US" altLang="zh-CN" sz="3200" b="1" i="1" smtClean="0">
                <a:ea typeface="宋体" pitchFamily="2" charset="-122"/>
              </a:rPr>
              <a:t>Daode jing </a:t>
            </a:r>
            <a:r>
              <a:rPr lang="zh-CN" altLang="en-US" sz="3200" b="1" smtClean="0">
                <a:ea typeface="宋体" pitchFamily="2" charset="-122"/>
              </a:rPr>
              <a:t>道德经</a:t>
            </a:r>
          </a:p>
        </p:txBody>
      </p:sp>
      <p:sp>
        <p:nvSpPr>
          <p:cNvPr id="4099" name="Rectangle 3"/>
          <p:cNvSpPr>
            <a:spLocks noGrp="1" noChangeArrowheads="1"/>
          </p:cNvSpPr>
          <p:nvPr>
            <p:ph idx="1"/>
          </p:nvPr>
        </p:nvSpPr>
        <p:spPr>
          <a:xfrm>
            <a:off x="0" y="1773238"/>
            <a:ext cx="9036050" cy="5084762"/>
          </a:xfrm>
        </p:spPr>
        <p:txBody>
          <a:bodyPr/>
          <a:lstStyle/>
          <a:p>
            <a:pPr eaLnBrk="1" hangingPunct="1">
              <a:lnSpc>
                <a:spcPct val="90000"/>
              </a:lnSpc>
            </a:pPr>
            <a:r>
              <a:rPr lang="en-US" altLang="zh-CN" sz="2400" b="1" dirty="0" smtClean="0">
                <a:ea typeface="宋体" pitchFamily="2" charset="-122"/>
              </a:rPr>
              <a:t>Dao </a:t>
            </a:r>
            <a:r>
              <a:rPr lang="en-US" altLang="zh-CN" sz="2400" dirty="0" smtClean="0">
                <a:ea typeface="宋体" pitchFamily="2" charset="-122"/>
              </a:rPr>
              <a:t>is a name used to refer to the mystics and depth of the cosmos, the source or origin of the universe, or the way by which the universe came into being and in which all beings acquire life</a:t>
            </a:r>
          </a:p>
          <a:p>
            <a:pPr eaLnBrk="1" hangingPunct="1">
              <a:lnSpc>
                <a:spcPct val="90000"/>
              </a:lnSpc>
            </a:pPr>
            <a:endParaRPr lang="en-US" altLang="zh-CN" sz="2400" b="1" dirty="0" smtClean="0">
              <a:ea typeface="宋体" pitchFamily="2" charset="-122"/>
            </a:endParaRPr>
          </a:p>
          <a:p>
            <a:pPr eaLnBrk="1" hangingPunct="1">
              <a:lnSpc>
                <a:spcPct val="90000"/>
              </a:lnSpc>
            </a:pPr>
            <a:r>
              <a:rPr lang="en-US" altLang="zh-CN" sz="2400" b="1" dirty="0" smtClean="0">
                <a:ea typeface="宋体" pitchFamily="2" charset="-122"/>
              </a:rPr>
              <a:t>The Metaphors of Dao</a:t>
            </a:r>
            <a:r>
              <a:rPr lang="en-US" altLang="zh-CN" sz="2400" dirty="0" smtClean="0">
                <a:ea typeface="宋体" pitchFamily="2" charset="-122"/>
              </a:rPr>
              <a:t>: </a:t>
            </a:r>
            <a:r>
              <a:rPr lang="zh-CN" altLang="en-US" sz="2400" dirty="0" smtClean="0">
                <a:ea typeface="宋体" pitchFamily="2" charset="-122"/>
              </a:rPr>
              <a:t>(1)</a:t>
            </a:r>
            <a:r>
              <a:rPr lang="en-US" altLang="zh-CN" sz="2400" dirty="0" smtClean="0">
                <a:ea typeface="宋体" pitchFamily="2" charset="-122"/>
              </a:rPr>
              <a:t>Ancestor</a:t>
            </a:r>
            <a:r>
              <a:rPr lang="zh-CN" altLang="en-US" sz="2400" dirty="0" smtClean="0">
                <a:ea typeface="宋体" pitchFamily="2" charset="-122"/>
              </a:rPr>
              <a:t>宗</a:t>
            </a:r>
            <a:r>
              <a:rPr lang="en-US" altLang="zh-CN" sz="2400" dirty="0" smtClean="0">
                <a:ea typeface="宋体" pitchFamily="2" charset="-122"/>
              </a:rPr>
              <a:t>; (2)Mother</a:t>
            </a:r>
            <a:r>
              <a:rPr lang="zh-CN" altLang="en-US" sz="2400" dirty="0" smtClean="0">
                <a:ea typeface="宋体" pitchFamily="2" charset="-122"/>
              </a:rPr>
              <a:t>母</a:t>
            </a:r>
            <a:r>
              <a:rPr lang="en-US" altLang="zh-CN" sz="2400" dirty="0" smtClean="0">
                <a:ea typeface="宋体" pitchFamily="2" charset="-122"/>
              </a:rPr>
              <a:t>; (3)Produce</a:t>
            </a:r>
            <a:r>
              <a:rPr lang="zh-CN" altLang="en-US" sz="2400" dirty="0" smtClean="0">
                <a:ea typeface="宋体" pitchFamily="2" charset="-122"/>
              </a:rPr>
              <a:t>生</a:t>
            </a:r>
            <a:r>
              <a:rPr lang="en-US" altLang="zh-CN" sz="2400" dirty="0" smtClean="0">
                <a:ea typeface="宋体" pitchFamily="2" charset="-122"/>
              </a:rPr>
              <a:t>; (4)Valley</a:t>
            </a:r>
            <a:r>
              <a:rPr lang="zh-CN" altLang="en-US" sz="2400" dirty="0" smtClean="0">
                <a:ea typeface="宋体" pitchFamily="2" charset="-122"/>
              </a:rPr>
              <a:t>谷</a:t>
            </a:r>
            <a:r>
              <a:rPr lang="en-US" altLang="zh-CN" sz="2400" dirty="0" smtClean="0">
                <a:ea typeface="宋体" pitchFamily="2" charset="-122"/>
              </a:rPr>
              <a:t>; (5)Mysterious Female</a:t>
            </a:r>
            <a:r>
              <a:rPr lang="zh-CN" altLang="en-US" sz="2400" dirty="0" smtClean="0">
                <a:ea typeface="宋体" pitchFamily="2" charset="-122"/>
              </a:rPr>
              <a:t>玄牝</a:t>
            </a:r>
            <a:r>
              <a:rPr lang="en-US" altLang="zh-CN" sz="2400" dirty="0" smtClean="0">
                <a:ea typeface="宋体" pitchFamily="2" charset="-122"/>
              </a:rPr>
              <a:t>; (5)Wu</a:t>
            </a:r>
            <a:r>
              <a:rPr lang="zh-CN" altLang="en-US" sz="2400" dirty="0" smtClean="0">
                <a:ea typeface="宋体" pitchFamily="2" charset="-122"/>
              </a:rPr>
              <a:t>无</a:t>
            </a:r>
            <a:r>
              <a:rPr lang="en-US" altLang="zh-CN" sz="2400" dirty="0" smtClean="0">
                <a:ea typeface="宋体" pitchFamily="2" charset="-122"/>
              </a:rPr>
              <a:t>—Nothing; (6) Root</a:t>
            </a:r>
            <a:r>
              <a:rPr lang="zh-CN" altLang="en-US" sz="2400" dirty="0" smtClean="0">
                <a:ea typeface="宋体" pitchFamily="2" charset="-122"/>
              </a:rPr>
              <a:t>根</a:t>
            </a:r>
            <a:r>
              <a:rPr lang="en-US" altLang="zh-CN" sz="2400" dirty="0" smtClean="0">
                <a:ea typeface="宋体" pitchFamily="2" charset="-122"/>
              </a:rPr>
              <a:t>, and (7) Water </a:t>
            </a:r>
            <a:r>
              <a:rPr lang="zh-CN" altLang="en-US" sz="2400" dirty="0" smtClean="0">
                <a:ea typeface="宋体" pitchFamily="2" charset="-122"/>
              </a:rPr>
              <a:t>水</a:t>
            </a:r>
          </a:p>
          <a:p>
            <a:pPr eaLnBrk="1" hangingPunct="1">
              <a:lnSpc>
                <a:spcPct val="90000"/>
              </a:lnSpc>
            </a:pPr>
            <a:endParaRPr lang="en-US" altLang="zh-CN" sz="2400" b="1" dirty="0" smtClean="0">
              <a:ea typeface="宋体" pitchFamily="2" charset="-122"/>
            </a:endParaRPr>
          </a:p>
          <a:p>
            <a:pPr eaLnBrk="1" hangingPunct="1">
              <a:lnSpc>
                <a:spcPct val="90000"/>
              </a:lnSpc>
            </a:pPr>
            <a:r>
              <a:rPr lang="en-US" altLang="zh-CN" sz="2400" b="1" dirty="0" smtClean="0">
                <a:ea typeface="宋体" pitchFamily="2" charset="-122"/>
              </a:rPr>
              <a:t>Eternity of Dao</a:t>
            </a:r>
            <a:r>
              <a:rPr lang="en-US" altLang="zh-CN" sz="2400" dirty="0" smtClean="0">
                <a:ea typeface="宋体" pitchFamily="2" charset="-122"/>
              </a:rPr>
              <a:t>: (1) it exists before time and for all time; (2) it is self-existent; (3) it is eternal, infinite, complete, omnipresent </a:t>
            </a:r>
          </a:p>
          <a:p>
            <a:pPr eaLnBrk="1" hangingPunct="1">
              <a:lnSpc>
                <a:spcPct val="90000"/>
              </a:lnSpc>
            </a:pPr>
            <a:endParaRPr lang="en-US" altLang="zh-CN" sz="2400" dirty="0" smtClean="0">
              <a:ea typeface="宋体" pitchFamily="2" charset="-122"/>
            </a:endParaRPr>
          </a:p>
          <a:p>
            <a:pPr eaLnBrk="1" hangingPunct="1">
              <a:lnSpc>
                <a:spcPct val="90000"/>
              </a:lnSpc>
            </a:pPr>
            <a:r>
              <a:rPr lang="en-US" altLang="zh-CN" sz="2400" dirty="0" smtClean="0">
                <a:ea typeface="宋体" pitchFamily="2" charset="-122"/>
              </a:rPr>
              <a:t>It is impossible to name or define Dao, because human terms are only applicable to sensible and limited beings.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 and De; </a:t>
            </a:r>
            <a:endParaRPr lang="en-GB" dirty="0"/>
          </a:p>
        </p:txBody>
      </p:sp>
      <p:sp>
        <p:nvSpPr>
          <p:cNvPr id="3" name="Content Placeholder 2"/>
          <p:cNvSpPr>
            <a:spLocks noGrp="1"/>
          </p:cNvSpPr>
          <p:nvPr>
            <p:ph idx="1"/>
          </p:nvPr>
        </p:nvSpPr>
        <p:spPr/>
        <p:txBody>
          <a:bodyPr/>
          <a:lstStyle/>
          <a:p>
            <a:r>
              <a:rPr lang="zh-CN" altLang="en-US" dirty="0" smtClean="0"/>
              <a:t>道德经</a:t>
            </a:r>
            <a:r>
              <a:rPr lang="en-US" altLang="zh-CN" dirty="0" smtClean="0"/>
              <a:t>21</a:t>
            </a:r>
            <a:r>
              <a:rPr lang="zh-CN" altLang="en-US" dirty="0" smtClean="0"/>
              <a:t>章：</a:t>
            </a:r>
            <a:endParaRPr lang="en-US" altLang="zh-CN" dirty="0" smtClean="0"/>
          </a:p>
          <a:p>
            <a:r>
              <a:rPr lang="zh-CN" altLang="en-US" dirty="0" smtClean="0"/>
              <a:t>道之为物唯恍唯惚，恍兮惚兮其中有物。窈兮冥兮其中有精。其精甚真，其中有信。</a:t>
            </a:r>
            <a:endParaRPr lang="en-US" altLang="zh-CN" dirty="0" smtClean="0"/>
          </a:p>
          <a:p>
            <a:endParaRPr lang="en-US" dirty="0" smtClean="0"/>
          </a:p>
          <a:p>
            <a:r>
              <a:rPr lang="zh-CN" altLang="en-US" dirty="0" smtClean="0"/>
              <a:t>恍惚</a:t>
            </a:r>
            <a:r>
              <a:rPr lang="en-GB" altLang="zh-CN" dirty="0" smtClean="0"/>
              <a:t>, dimly, faintly, seemingly </a:t>
            </a:r>
            <a:endParaRPr lang="en-US" dirty="0" smtClean="0"/>
          </a:p>
          <a:p>
            <a:r>
              <a:rPr lang="zh-CN" altLang="en-US" dirty="0" smtClean="0"/>
              <a:t>窈冥</a:t>
            </a:r>
            <a:r>
              <a:rPr lang="en-US" altLang="zh-CN" dirty="0" smtClean="0"/>
              <a:t>: </a:t>
            </a:r>
            <a:r>
              <a:rPr lang="en-GB" altLang="zh-CN" dirty="0" smtClean="0"/>
              <a:t>dim, dusky; deep, abstruse </a:t>
            </a:r>
          </a:p>
          <a:p>
            <a:r>
              <a:rPr lang="zh-CN" altLang="en-US" dirty="0" smtClean="0"/>
              <a:t>精</a:t>
            </a:r>
            <a:r>
              <a:rPr lang="en-GB" altLang="zh-CN" dirty="0" smtClean="0"/>
              <a:t>: refined</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704088"/>
            <a:ext cx="8229600" cy="896112"/>
          </a:xfrm>
        </p:spPr>
        <p:txBody>
          <a:bodyPr>
            <a:normAutofit/>
          </a:bodyPr>
          <a:lstStyle/>
          <a:p>
            <a:r>
              <a:rPr lang="en-GB" sz="4000" dirty="0" smtClean="0"/>
              <a:t>The Relationship between Dao and </a:t>
            </a:r>
            <a:r>
              <a:rPr lang="en-GB" sz="4000" dirty="0" err="1" smtClean="0"/>
              <a:t>Qi</a:t>
            </a:r>
            <a:endParaRPr lang="en-GB" sz="4000" dirty="0" smtClean="0"/>
          </a:p>
        </p:txBody>
      </p:sp>
      <p:sp>
        <p:nvSpPr>
          <p:cNvPr id="5123" name="Content Placeholder 2"/>
          <p:cNvSpPr>
            <a:spLocks noGrp="1"/>
          </p:cNvSpPr>
          <p:nvPr>
            <p:ph idx="1"/>
          </p:nvPr>
        </p:nvSpPr>
        <p:spPr>
          <a:xfrm>
            <a:off x="457200" y="1828800"/>
            <a:ext cx="8229600" cy="4768850"/>
          </a:xfrm>
        </p:spPr>
        <p:txBody>
          <a:bodyPr>
            <a:normAutofit/>
          </a:bodyPr>
          <a:lstStyle/>
          <a:p>
            <a:pPr>
              <a:buNone/>
            </a:pPr>
            <a:endParaRPr lang="en-GB" sz="2800" dirty="0" smtClean="0"/>
          </a:p>
          <a:p>
            <a:endParaRPr lang="en-GB" sz="2800" dirty="0" smtClean="0"/>
          </a:p>
          <a:p>
            <a:endParaRPr lang="en-GB" altLang="zh-CN" sz="2800" dirty="0" smtClean="0">
              <a:ea typeface="宋体" pitchFamily="2" charset="-122"/>
            </a:endParaRPr>
          </a:p>
          <a:p>
            <a:endParaRPr lang="en-GB" altLang="zh-CN" sz="2800" dirty="0" smtClean="0">
              <a:ea typeface="宋体" pitchFamily="2" charset="-122"/>
            </a:endParaRPr>
          </a:p>
          <a:p>
            <a:endParaRPr lang="en-GB" sz="2800" dirty="0" smtClean="0"/>
          </a:p>
        </p:txBody>
      </p:sp>
      <p:graphicFrame>
        <p:nvGraphicFramePr>
          <p:cNvPr id="4" name="Table 3"/>
          <p:cNvGraphicFramePr>
            <a:graphicFrameLocks noGrp="1"/>
          </p:cNvGraphicFramePr>
          <p:nvPr>
            <p:extLst>
              <p:ext uri="{D42A27DB-BD31-4B8C-83A1-F6EECF244321}">
                <p14:modId xmlns:p14="http://schemas.microsoft.com/office/powerpoint/2010/main" val="2683820027"/>
              </p:ext>
            </p:extLst>
          </p:nvPr>
        </p:nvGraphicFramePr>
        <p:xfrm>
          <a:off x="533400" y="2057399"/>
          <a:ext cx="7696200" cy="4370494"/>
        </p:xfrm>
        <a:graphic>
          <a:graphicData uri="http://schemas.openxmlformats.org/drawingml/2006/table">
            <a:tbl>
              <a:tblPr firstRow="1" bandRow="1">
                <a:tableStyleId>{5C22544A-7EE6-4342-B048-85BDC9FD1C3A}</a:tableStyleId>
              </a:tblPr>
              <a:tblGrid>
                <a:gridCol w="3848100"/>
                <a:gridCol w="3848100"/>
              </a:tblGrid>
              <a:tr h="890078">
                <a:tc>
                  <a:txBody>
                    <a:bodyPr/>
                    <a:lstStyle/>
                    <a:p>
                      <a:r>
                        <a:rPr lang="en-GB" sz="1800" dirty="0" smtClean="0"/>
                        <a:t>Dao</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err="1" smtClean="0"/>
                        <a:t>Qi</a:t>
                      </a:r>
                      <a:r>
                        <a:rPr lang="en-GB" sz="1800" dirty="0" smtClean="0"/>
                        <a:t> </a:t>
                      </a:r>
                    </a:p>
                    <a:p>
                      <a:endParaRPr lang="en-GB" dirty="0"/>
                    </a:p>
                  </a:txBody>
                  <a:tcPr/>
                </a:tc>
              </a:tr>
              <a:tr h="1135515">
                <a:tc>
                  <a:txBody>
                    <a:bodyPr/>
                    <a:lstStyle/>
                    <a:p>
                      <a:r>
                        <a:rPr lang="en-GB" sz="1800" dirty="0" smtClean="0"/>
                        <a:t>Wu (</a:t>
                      </a:r>
                      <a:r>
                        <a:rPr lang="zh-CN" altLang="en-US" sz="1800" dirty="0" smtClean="0">
                          <a:ea typeface="宋体" pitchFamily="2" charset="-122"/>
                        </a:rPr>
                        <a:t>无</a:t>
                      </a:r>
                      <a:r>
                        <a:rPr lang="en-GB" altLang="zh-CN" sz="1800" dirty="0" smtClean="0">
                          <a:ea typeface="宋体" pitchFamily="2" charset="-122"/>
                        </a:rPr>
                        <a:t>: </a:t>
                      </a:r>
                      <a:r>
                        <a:rPr lang="en-GB" sz="1800" dirty="0" smtClean="0"/>
                        <a:t>nothingness nonbeing, empty, void, formless) </a:t>
                      </a:r>
                      <a:endParaRPr lang="en-GB" dirty="0"/>
                    </a:p>
                  </a:txBody>
                  <a:tcPr/>
                </a:tc>
                <a:tc>
                  <a:txBody>
                    <a:bodyPr/>
                    <a:lstStyle/>
                    <a:p>
                      <a:r>
                        <a:rPr lang="en-GB" sz="1800" dirty="0" smtClean="0"/>
                        <a:t>You (</a:t>
                      </a:r>
                      <a:r>
                        <a:rPr lang="zh-CN" altLang="en-US" sz="1800" dirty="0" smtClean="0">
                          <a:ea typeface="宋体" pitchFamily="2" charset="-122"/>
                        </a:rPr>
                        <a:t>有</a:t>
                      </a:r>
                      <a:r>
                        <a:rPr lang="en-GB" altLang="zh-CN" sz="1800" dirty="0" smtClean="0">
                          <a:ea typeface="宋体" pitchFamily="2" charset="-122"/>
                        </a:rPr>
                        <a:t>: </a:t>
                      </a:r>
                      <a:r>
                        <a:rPr lang="en-GB" sz="1800" dirty="0" smtClean="0"/>
                        <a:t>being, something visible, formable, can be seen, heard, and felt)</a:t>
                      </a:r>
                      <a:endParaRPr lang="en-GB" dirty="0"/>
                    </a:p>
                  </a:txBody>
                  <a:tcPr/>
                </a:tc>
              </a:tr>
              <a:tr h="946208">
                <a:tc>
                  <a:txBody>
                    <a:bodyPr/>
                    <a:lstStyle/>
                    <a:p>
                      <a:r>
                        <a:rPr lang="en-GB" sz="1800" dirty="0" smtClean="0"/>
                        <a:t>Yi (</a:t>
                      </a:r>
                      <a:r>
                        <a:rPr lang="zh-CN" altLang="en-US" sz="1800" dirty="0" smtClean="0">
                          <a:ea typeface="宋体" pitchFamily="2" charset="-122"/>
                        </a:rPr>
                        <a:t>一</a:t>
                      </a:r>
                      <a:r>
                        <a:rPr lang="en-GB" altLang="zh-CN" sz="1800" dirty="0" smtClean="0">
                          <a:ea typeface="宋体" pitchFamily="2" charset="-122"/>
                        </a:rPr>
                        <a:t>: the One)</a:t>
                      </a:r>
                      <a:r>
                        <a:rPr lang="en-GB" sz="1800" dirty="0" smtClean="0"/>
                        <a:t> </a:t>
                      </a:r>
                      <a:endParaRPr lang="en-GB" dirty="0"/>
                    </a:p>
                  </a:txBody>
                  <a:tcPr/>
                </a:tc>
                <a:tc>
                  <a:txBody>
                    <a:bodyPr/>
                    <a:lstStyle/>
                    <a:p>
                      <a:r>
                        <a:rPr lang="en-GB" sz="1800" dirty="0" smtClean="0"/>
                        <a:t>Duo (</a:t>
                      </a:r>
                      <a:r>
                        <a:rPr lang="zh-CN" altLang="en-US" sz="1800" dirty="0" smtClean="0">
                          <a:ea typeface="宋体" pitchFamily="2" charset="-122"/>
                        </a:rPr>
                        <a:t>多</a:t>
                      </a:r>
                      <a:r>
                        <a:rPr lang="en-GB" altLang="zh-CN" sz="1800" dirty="0" smtClean="0">
                          <a:ea typeface="宋体" pitchFamily="2" charset="-122"/>
                        </a:rPr>
                        <a:t>: the Two: Yin &amp; Yang; the Congenital </a:t>
                      </a:r>
                      <a:r>
                        <a:rPr lang="en-GB" altLang="zh-CN" sz="1800" dirty="0" err="1" smtClean="0">
                          <a:ea typeface="宋体" pitchFamily="2" charset="-122"/>
                        </a:rPr>
                        <a:t>Qi</a:t>
                      </a:r>
                      <a:r>
                        <a:rPr lang="en-GB" altLang="zh-CN" sz="1800" dirty="0" smtClean="0">
                          <a:ea typeface="宋体" pitchFamily="2" charset="-122"/>
                        </a:rPr>
                        <a:t>  &amp; the Acquired </a:t>
                      </a:r>
                      <a:r>
                        <a:rPr lang="en-GB" altLang="zh-CN" sz="1800" dirty="0" err="1" smtClean="0">
                          <a:ea typeface="宋体" pitchFamily="2" charset="-122"/>
                        </a:rPr>
                        <a:t>Qi</a:t>
                      </a:r>
                      <a:r>
                        <a:rPr lang="en-GB" altLang="zh-CN" sz="1800" dirty="0" smtClean="0">
                          <a:ea typeface="宋体" pitchFamily="2" charset="-122"/>
                        </a:rPr>
                        <a:t>)</a:t>
                      </a:r>
                      <a:endParaRPr lang="en-GB" dirty="0"/>
                    </a:p>
                  </a:txBody>
                  <a:tcPr/>
                </a:tc>
              </a:tr>
              <a:tr h="890078">
                <a:tc>
                  <a:txBody>
                    <a:bodyPr/>
                    <a:lstStyle/>
                    <a:p>
                      <a:r>
                        <a:rPr lang="en-GB" altLang="zh-CN" sz="1800" dirty="0" err="1" smtClean="0">
                          <a:ea typeface="宋体" pitchFamily="2" charset="-122"/>
                        </a:rPr>
                        <a:t>Wuji</a:t>
                      </a:r>
                      <a:r>
                        <a:rPr lang="en-GB" altLang="zh-CN" sz="1800" dirty="0" smtClean="0">
                          <a:ea typeface="宋体" pitchFamily="2" charset="-122"/>
                        </a:rPr>
                        <a:t> (</a:t>
                      </a:r>
                      <a:r>
                        <a:rPr lang="zh-CN" altLang="en-US" sz="1800" dirty="0" smtClean="0">
                          <a:ea typeface="宋体" pitchFamily="2" charset="-122"/>
                        </a:rPr>
                        <a:t>无极 </a:t>
                      </a:r>
                      <a:r>
                        <a:rPr lang="en-GB" altLang="zh-CN" sz="1800" dirty="0" smtClean="0">
                          <a:ea typeface="宋体" pitchFamily="2" charset="-122"/>
                        </a:rPr>
                        <a:t>Source of all potential</a:t>
                      </a:r>
                      <a:r>
                        <a:rPr lang="en-US" altLang="zh-CN" sz="1800" dirty="0" smtClean="0">
                          <a:ea typeface="宋体" pitchFamily="2" charset="-122"/>
                        </a:rPr>
                        <a:t>)</a:t>
                      </a:r>
                      <a:r>
                        <a:rPr lang="en-GB" altLang="zh-CN" sz="1800" dirty="0" smtClean="0">
                          <a:ea typeface="宋体" pitchFamily="2" charset="-122"/>
                        </a:rPr>
                        <a:t> </a:t>
                      </a:r>
                      <a:endParaRPr lang="en-GB" dirty="0"/>
                    </a:p>
                  </a:txBody>
                  <a:tcPr/>
                </a:tc>
                <a:tc>
                  <a:txBody>
                    <a:bodyPr/>
                    <a:lstStyle/>
                    <a:p>
                      <a:r>
                        <a:rPr lang="en-GB" altLang="zh-CN" sz="1800" dirty="0" err="1" smtClean="0">
                          <a:ea typeface="宋体" pitchFamily="2" charset="-122"/>
                        </a:rPr>
                        <a:t>Taiji</a:t>
                      </a:r>
                      <a:r>
                        <a:rPr lang="en-GB" altLang="zh-CN" sz="1800" dirty="0" smtClean="0">
                          <a:ea typeface="宋体" pitchFamily="2" charset="-122"/>
                        </a:rPr>
                        <a:t> </a:t>
                      </a:r>
                      <a:r>
                        <a:rPr lang="zh-CN" altLang="en-US" sz="1800" dirty="0" smtClean="0">
                          <a:ea typeface="宋体" pitchFamily="2" charset="-122"/>
                        </a:rPr>
                        <a:t>（太极 </a:t>
                      </a:r>
                      <a:r>
                        <a:rPr lang="en-GB" altLang="zh-CN" sz="1800" dirty="0" smtClean="0">
                          <a:ea typeface="宋体" pitchFamily="2" charset="-122"/>
                        </a:rPr>
                        <a:t>Grand Harmony, Perfect Balance of Yin-Yang</a:t>
                      </a:r>
                      <a:r>
                        <a:rPr lang="zh-CN" altLang="en-US" sz="1800" dirty="0" smtClean="0">
                          <a:ea typeface="宋体" pitchFamily="2" charset="-122"/>
                        </a:rPr>
                        <a:t>）</a:t>
                      </a:r>
                      <a:endParaRPr lang="en-GB" dirty="0"/>
                    </a:p>
                  </a:txBody>
                  <a:tcPr/>
                </a:tc>
              </a:tr>
              <a:tr h="508615">
                <a:tc>
                  <a:txBody>
                    <a:bodyPr/>
                    <a:lstStyle/>
                    <a:p>
                      <a:endParaRPr lang="en-GB"/>
                    </a:p>
                  </a:txBody>
                  <a:tcPr/>
                </a:tc>
                <a:tc>
                  <a:txBody>
                    <a:bodyPr/>
                    <a:lstStyle/>
                    <a:p>
                      <a:endParaRPr lang="en-GB" dirty="0"/>
                    </a:p>
                  </a:txBody>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Wu </a:t>
            </a:r>
            <a:r>
              <a:rPr lang="en-GB" sz="4000" dirty="0" err="1" smtClean="0"/>
              <a:t>Ji</a:t>
            </a:r>
            <a:r>
              <a:rPr lang="en-GB" sz="4000" dirty="0" smtClean="0"/>
              <a:t> as the First Manifestation of Dao</a:t>
            </a:r>
            <a:r>
              <a:rPr lang="en-GB" sz="2800" dirty="0" smtClean="0"/>
              <a:t> </a:t>
            </a:r>
            <a:br>
              <a:rPr lang="en-GB" sz="2800" dirty="0" smtClean="0"/>
            </a:br>
            <a:endParaRPr lang="en-GB" sz="2800" dirty="0"/>
          </a:p>
        </p:txBody>
      </p:sp>
      <p:sp>
        <p:nvSpPr>
          <p:cNvPr id="3" name="Content Placeholder 2"/>
          <p:cNvSpPr>
            <a:spLocks noGrp="1"/>
          </p:cNvSpPr>
          <p:nvPr>
            <p:ph idx="1"/>
          </p:nvPr>
        </p:nvSpPr>
        <p:spPr>
          <a:xfrm>
            <a:off x="914400" y="1447800"/>
            <a:ext cx="8019288" cy="5410200"/>
          </a:xfrm>
        </p:spPr>
        <p:txBody>
          <a:bodyPr>
            <a:normAutofit/>
          </a:bodyPr>
          <a:lstStyle/>
          <a:p>
            <a:r>
              <a:rPr lang="en-GB" dirty="0" smtClean="0"/>
              <a:t>Wu </a:t>
            </a:r>
            <a:r>
              <a:rPr lang="en-GB" dirty="0" err="1" smtClean="0"/>
              <a:t>Ji</a:t>
            </a:r>
            <a:r>
              <a:rPr lang="zh-CN" altLang="en-US" dirty="0" smtClean="0"/>
              <a:t>无极 </a:t>
            </a:r>
            <a:r>
              <a:rPr lang="en-GB" dirty="0" smtClean="0"/>
              <a:t>is a state where all possibilities are held within but not taking into form, due to it was beyond needing to take form.  </a:t>
            </a:r>
          </a:p>
          <a:p>
            <a:endParaRPr lang="en-GB" dirty="0" smtClean="0"/>
          </a:p>
          <a:p>
            <a:r>
              <a:rPr lang="en-GB" dirty="0" smtClean="0"/>
              <a:t>In Wu </a:t>
            </a:r>
            <a:r>
              <a:rPr lang="en-GB" dirty="0" err="1" smtClean="0"/>
              <a:t>Ji</a:t>
            </a:r>
            <a:r>
              <a:rPr lang="en-GB" dirty="0" smtClean="0"/>
              <a:t> state, Dao manifested itself as </a:t>
            </a:r>
            <a:r>
              <a:rPr lang="en-GB" dirty="0" err="1" smtClean="0"/>
              <a:t>wu</a:t>
            </a:r>
            <a:r>
              <a:rPr lang="zh-CN" altLang="en-US" dirty="0" smtClean="0"/>
              <a:t>无</a:t>
            </a:r>
            <a:r>
              <a:rPr lang="en-GB" dirty="0" smtClean="0"/>
              <a:t>, or nothingness. </a:t>
            </a:r>
          </a:p>
          <a:p>
            <a:endParaRPr lang="en-GB" dirty="0" smtClean="0"/>
          </a:p>
          <a:p>
            <a:r>
              <a:rPr lang="en-GB" dirty="0" smtClean="0"/>
              <a:t>Wu presented itself as the primordial chaos, which is a sphere or matrix that holds within itself the whole universe, but in a diffuse, undifferentiated and potential state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388" y="457200"/>
            <a:ext cx="4545012" cy="2286000"/>
          </a:xfrm>
        </p:spPr>
        <p:txBody>
          <a:bodyPr>
            <a:normAutofit/>
          </a:bodyPr>
          <a:lstStyle/>
          <a:p>
            <a:r>
              <a:rPr lang="en-GB" sz="3600" dirty="0" smtClean="0"/>
              <a:t>Dao and the Black Hole </a:t>
            </a:r>
            <a:br>
              <a:rPr lang="en-GB" sz="3600" dirty="0" smtClean="0"/>
            </a:br>
            <a:r>
              <a:rPr lang="en-GB" sz="3600" dirty="0" smtClean="0"/>
              <a:t>Empty &amp; Creation</a:t>
            </a:r>
            <a:br>
              <a:rPr lang="en-GB" sz="3600" dirty="0" smtClean="0"/>
            </a:br>
            <a:r>
              <a:rPr lang="en-GB" sz="3600" dirty="0" smtClean="0"/>
              <a:t>Formless and Form</a:t>
            </a:r>
            <a:br>
              <a:rPr lang="en-GB" sz="3600" dirty="0" smtClean="0"/>
            </a:br>
            <a:r>
              <a:rPr lang="en-GB" sz="3600" dirty="0" smtClean="0"/>
              <a:t>None-being and Being</a:t>
            </a:r>
          </a:p>
        </p:txBody>
      </p:sp>
      <p:pic>
        <p:nvPicPr>
          <p:cNvPr id="6147" name="Content Placeholder 3" descr="bh_lmc-300w.jpg"/>
          <p:cNvPicPr>
            <a:picLocks noGrp="1" noChangeAspect="1"/>
          </p:cNvPicPr>
          <p:nvPr>
            <p:ph idx="1"/>
          </p:nvPr>
        </p:nvPicPr>
        <p:blipFill>
          <a:blip r:embed="rId2" cstate="print"/>
          <a:srcRect/>
          <a:stretch>
            <a:fillRect/>
          </a:stretch>
        </p:blipFill>
        <p:spPr>
          <a:xfrm>
            <a:off x="228600" y="3048000"/>
            <a:ext cx="4411663" cy="3529012"/>
          </a:xfrm>
        </p:spPr>
      </p:pic>
      <p:pic>
        <p:nvPicPr>
          <p:cNvPr id="6148" name="Picture 4" descr="white_hole-thumb-550xauto-63245.jpg"/>
          <p:cNvPicPr>
            <a:picLocks noChangeAspect="1"/>
          </p:cNvPicPr>
          <p:nvPr/>
        </p:nvPicPr>
        <p:blipFill>
          <a:blip r:embed="rId3" cstate="print"/>
          <a:srcRect/>
          <a:stretch>
            <a:fillRect/>
          </a:stretch>
        </p:blipFill>
        <p:spPr bwMode="auto">
          <a:xfrm>
            <a:off x="4768850" y="692150"/>
            <a:ext cx="4375150" cy="3286125"/>
          </a:xfrm>
          <a:prstGeom prst="rect">
            <a:avLst/>
          </a:prstGeom>
          <a:noFill/>
          <a:ln w="9525">
            <a:noFill/>
            <a:miter lim="800000"/>
            <a:headEnd/>
            <a:tailEnd/>
          </a:ln>
        </p:spPr>
      </p:pic>
      <p:pic>
        <p:nvPicPr>
          <p:cNvPr id="6149" name="Picture 5" descr="white hole 2.bmp"/>
          <p:cNvPicPr>
            <a:picLocks noChangeAspect="1"/>
          </p:cNvPicPr>
          <p:nvPr/>
        </p:nvPicPr>
        <p:blipFill>
          <a:blip r:embed="rId4" cstate="print"/>
          <a:srcRect/>
          <a:stretch>
            <a:fillRect/>
          </a:stretch>
        </p:blipFill>
        <p:spPr bwMode="auto">
          <a:xfrm>
            <a:off x="5364163" y="4581525"/>
            <a:ext cx="2390775" cy="191452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3200" b="1" dirty="0" err="1" smtClean="0"/>
              <a:t>Laozi</a:t>
            </a:r>
            <a:r>
              <a:rPr lang="en-GB" sz="3200" b="1" dirty="0" smtClean="0"/>
              <a:t> chapter 11: The usefulness of the Wu </a:t>
            </a:r>
            <a:r>
              <a:rPr lang="zh-CN" altLang="en-US" sz="3200" b="1" dirty="0" smtClean="0"/>
              <a:t>无</a:t>
            </a:r>
            <a:endParaRPr lang="en-GB" sz="3200" b="1" dirty="0"/>
          </a:p>
        </p:txBody>
      </p:sp>
      <p:sp>
        <p:nvSpPr>
          <p:cNvPr id="3" name="Content Placeholder 2"/>
          <p:cNvSpPr>
            <a:spLocks noGrp="1"/>
          </p:cNvSpPr>
          <p:nvPr>
            <p:ph idx="1"/>
          </p:nvPr>
        </p:nvSpPr>
        <p:spPr>
          <a:xfrm>
            <a:off x="228600" y="1600200"/>
            <a:ext cx="8915400" cy="4953000"/>
          </a:xfrm>
        </p:spPr>
        <p:txBody>
          <a:bodyPr>
            <a:normAutofit fontScale="92500" lnSpcReduction="20000"/>
          </a:bodyPr>
          <a:lstStyle/>
          <a:p>
            <a:r>
              <a:rPr lang="zh-CN" altLang="en-US" dirty="0" smtClean="0"/>
              <a:t>三十辐共一毂</a:t>
            </a:r>
            <a:r>
              <a:rPr lang="en-GB" altLang="zh-CN" dirty="0" smtClean="0"/>
              <a:t>(</a:t>
            </a:r>
            <a:r>
              <a:rPr lang="en-GB" altLang="zh-CN" dirty="0" err="1" smtClean="0"/>
              <a:t>gu</a:t>
            </a:r>
            <a:r>
              <a:rPr lang="en-GB" altLang="zh-CN" dirty="0" smtClean="0"/>
              <a:t>)</a:t>
            </a:r>
            <a:r>
              <a:rPr lang="zh-CN" altLang="en-US" dirty="0" smtClean="0"/>
              <a:t>，当其无有车之用。</a:t>
            </a:r>
            <a:endParaRPr lang="en-US" altLang="zh-CN" dirty="0" smtClean="0"/>
          </a:p>
          <a:p>
            <a:r>
              <a:rPr lang="zh-CN" altLang="en-US" dirty="0" smtClean="0"/>
              <a:t>埏</a:t>
            </a:r>
            <a:r>
              <a:rPr lang="en-GB" altLang="zh-CN" dirty="0" smtClean="0"/>
              <a:t>(</a:t>
            </a:r>
            <a:r>
              <a:rPr lang="en-GB" altLang="zh-CN" dirty="0" err="1" smtClean="0"/>
              <a:t>shan</a:t>
            </a:r>
            <a:r>
              <a:rPr lang="en-GB" altLang="zh-CN" dirty="0" smtClean="0"/>
              <a:t>)</a:t>
            </a:r>
            <a:r>
              <a:rPr lang="zh-CN" altLang="en-US" dirty="0" smtClean="0"/>
              <a:t>埴</a:t>
            </a:r>
            <a:r>
              <a:rPr lang="en-GB" altLang="zh-CN" dirty="0" smtClean="0"/>
              <a:t>(</a:t>
            </a:r>
            <a:r>
              <a:rPr lang="en-GB" altLang="zh-CN" dirty="0" err="1" smtClean="0"/>
              <a:t>zhi</a:t>
            </a:r>
            <a:r>
              <a:rPr lang="en-GB" altLang="zh-CN" dirty="0" smtClean="0"/>
              <a:t>)</a:t>
            </a:r>
            <a:r>
              <a:rPr lang="zh-CN" altLang="en-US" dirty="0" smtClean="0"/>
              <a:t>以为器，当其无有器之用。</a:t>
            </a:r>
            <a:endParaRPr lang="en-GB" altLang="zh-CN" dirty="0" smtClean="0"/>
          </a:p>
          <a:p>
            <a:r>
              <a:rPr lang="zh-CN" altLang="en-US" dirty="0" smtClean="0"/>
              <a:t>凿户牖以为室，当其无有室之用。</a:t>
            </a:r>
            <a:endParaRPr lang="en-US" altLang="zh-CN" dirty="0" smtClean="0"/>
          </a:p>
          <a:p>
            <a:r>
              <a:rPr lang="zh-CN" altLang="en-US" dirty="0" smtClean="0"/>
              <a:t>故有之以为利，无之以为用。</a:t>
            </a:r>
            <a:endParaRPr lang="en-US" altLang="zh-CN" dirty="0" smtClean="0"/>
          </a:p>
          <a:p>
            <a:endParaRPr lang="en-GB" dirty="0" smtClean="0"/>
          </a:p>
          <a:p>
            <a:r>
              <a:rPr lang="en-GB" dirty="0" smtClean="0"/>
              <a:t>Thirty spokes join one hub, the art’s use lies where they are absent.</a:t>
            </a:r>
          </a:p>
          <a:p>
            <a:r>
              <a:rPr lang="en-GB" dirty="0" smtClean="0"/>
              <a:t>Throwing clay to make a vessel, the vessel’s use lies where the clay is absent.</a:t>
            </a:r>
          </a:p>
          <a:p>
            <a:r>
              <a:rPr lang="en-GB" dirty="0" smtClean="0"/>
              <a:t>Sculpting windows and doors to make a room, the room’s use lies where they are absents.</a:t>
            </a:r>
          </a:p>
          <a:p>
            <a:r>
              <a:rPr lang="en-GB" dirty="0" smtClean="0"/>
              <a:t>So we treat having something as beneficial and treat lacking something as useable.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use of empty/space in arts </a:t>
            </a:r>
            <a:endParaRPr lang="en-GB" dirty="0"/>
          </a:p>
        </p:txBody>
      </p:sp>
      <p:pic>
        <p:nvPicPr>
          <p:cNvPr id="4" name="Content Placeholder 3" descr="200853016423523_2.jpg"/>
          <p:cNvPicPr>
            <a:picLocks noGrp="1" noChangeAspect="1"/>
          </p:cNvPicPr>
          <p:nvPr>
            <p:ph idx="1"/>
          </p:nvPr>
        </p:nvPicPr>
        <p:blipFill>
          <a:blip r:embed="rId2" cstate="print"/>
          <a:stretch>
            <a:fillRect/>
          </a:stretch>
        </p:blipFill>
        <p:spPr>
          <a:xfrm>
            <a:off x="1060450" y="1935163"/>
            <a:ext cx="7023099" cy="4389437"/>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eijing_beihai 2.jpg"/>
          <p:cNvPicPr>
            <a:picLocks noGrp="1" noChangeAspect="1"/>
          </p:cNvPicPr>
          <p:nvPr>
            <p:ph idx="1"/>
          </p:nvPr>
        </p:nvPicPr>
        <p:blipFill>
          <a:blip r:embed="rId2" cstate="print"/>
          <a:stretch>
            <a:fillRect/>
          </a:stretch>
        </p:blipFill>
        <p:spPr>
          <a:xfrm>
            <a:off x="1066801" y="1793082"/>
            <a:ext cx="6797278" cy="453151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tiananmen squre.bmp"/>
          <p:cNvPicPr>
            <a:picLocks noGrp="1" noChangeAspect="1"/>
          </p:cNvPicPr>
          <p:nvPr>
            <p:ph idx="1"/>
          </p:nvPr>
        </p:nvPicPr>
        <p:blipFill>
          <a:blip r:embed="rId2" cstate="print"/>
          <a:stretch>
            <a:fillRect/>
          </a:stretch>
        </p:blipFill>
        <p:spPr>
          <a:xfrm>
            <a:off x="4876800" y="3657600"/>
            <a:ext cx="3886200" cy="2914650"/>
          </a:xfrm>
        </p:spPr>
      </p:pic>
      <p:pic>
        <p:nvPicPr>
          <p:cNvPr id="5" name="Picture 4" descr="龙门石窟.jpg"/>
          <p:cNvPicPr>
            <a:picLocks noChangeAspect="1"/>
          </p:cNvPicPr>
          <p:nvPr/>
        </p:nvPicPr>
        <p:blipFill>
          <a:blip r:embed="rId3" cstate="print"/>
          <a:stretch>
            <a:fillRect/>
          </a:stretch>
        </p:blipFill>
        <p:spPr>
          <a:xfrm>
            <a:off x="444500" y="95250"/>
            <a:ext cx="8255000" cy="66675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Fasting Mind </a:t>
            </a:r>
            <a:endParaRPr lang="en-GB" dirty="0"/>
          </a:p>
        </p:txBody>
      </p:sp>
      <p:sp>
        <p:nvSpPr>
          <p:cNvPr id="3" name="Content Placeholder 2"/>
          <p:cNvSpPr>
            <a:spLocks noGrp="1"/>
          </p:cNvSpPr>
          <p:nvPr>
            <p:ph idx="1"/>
          </p:nvPr>
        </p:nvSpPr>
        <p:spPr/>
        <p:txBody>
          <a:bodyPr/>
          <a:lstStyle/>
          <a:p>
            <a:r>
              <a:rPr lang="en-GB" dirty="0" err="1" smtClean="0"/>
              <a:t>Laozi</a:t>
            </a:r>
            <a:r>
              <a:rPr lang="en-GB" dirty="0" smtClean="0"/>
              <a:t>: </a:t>
            </a:r>
            <a:r>
              <a:rPr lang="zh-CN" altLang="en-US" dirty="0" smtClean="0"/>
              <a:t>常无欲以观其妙 （第一章）</a:t>
            </a:r>
            <a:endParaRPr lang="en-US" altLang="zh-CN" dirty="0" smtClean="0"/>
          </a:p>
          <a:p>
            <a:r>
              <a:rPr lang="zh-CN" altLang="en-US" dirty="0" smtClean="0"/>
              <a:t>老子十六章：</a:t>
            </a:r>
            <a:endParaRPr lang="en-US" altLang="zh-CN" dirty="0" smtClean="0"/>
          </a:p>
          <a:p>
            <a:r>
              <a:rPr lang="en-GB" altLang="zh-CN" dirty="0" smtClean="0"/>
              <a:t>Way of Action: </a:t>
            </a:r>
            <a:r>
              <a:rPr lang="zh-CN" altLang="en-US" sz="2400" dirty="0" smtClean="0"/>
              <a:t>致虚极，守静笃，万物并作，吾以观其复。</a:t>
            </a:r>
            <a:endParaRPr lang="en-US" altLang="zh-CN" sz="2400" dirty="0" smtClean="0"/>
          </a:p>
          <a:p>
            <a:r>
              <a:rPr lang="en-GB" altLang="zh-CN" dirty="0" smtClean="0"/>
              <a:t>Meaning: </a:t>
            </a:r>
            <a:r>
              <a:rPr lang="zh-CN" altLang="en-US" sz="2400" dirty="0" smtClean="0"/>
              <a:t>夫物芸芸，各</a:t>
            </a:r>
            <a:r>
              <a:rPr lang="zh-CN" altLang="en-US" sz="2400" b="1" dirty="0" smtClean="0"/>
              <a:t>复</a:t>
            </a:r>
            <a:r>
              <a:rPr lang="zh-CN" altLang="en-US" sz="2400" dirty="0" smtClean="0"/>
              <a:t>归其</a:t>
            </a:r>
            <a:r>
              <a:rPr lang="zh-CN" altLang="en-US" sz="2400" dirty="0" smtClean="0">
                <a:solidFill>
                  <a:srgbClr val="FF0000"/>
                </a:solidFill>
              </a:rPr>
              <a:t>根</a:t>
            </a:r>
            <a:r>
              <a:rPr lang="zh-CN" altLang="en-US" sz="2400" dirty="0" smtClean="0"/>
              <a:t>。归</a:t>
            </a:r>
            <a:r>
              <a:rPr lang="zh-CN" altLang="en-US" sz="2400" dirty="0" smtClean="0">
                <a:solidFill>
                  <a:srgbClr val="FF0000"/>
                </a:solidFill>
              </a:rPr>
              <a:t>根</a:t>
            </a:r>
            <a:r>
              <a:rPr lang="zh-CN" altLang="en-US" sz="2400" dirty="0" smtClean="0"/>
              <a:t>曰</a:t>
            </a:r>
            <a:r>
              <a:rPr lang="zh-CN" altLang="en-US" sz="2400" b="1" dirty="0" smtClean="0"/>
              <a:t>静</a:t>
            </a:r>
            <a:r>
              <a:rPr lang="zh-CN" altLang="en-US" sz="2400" dirty="0" smtClean="0"/>
              <a:t>，是谓</a:t>
            </a:r>
            <a:r>
              <a:rPr lang="zh-CN" altLang="en-US" sz="2400" b="1" dirty="0" smtClean="0"/>
              <a:t>复</a:t>
            </a:r>
            <a:r>
              <a:rPr lang="zh-CN" altLang="en-US" sz="2400" dirty="0" smtClean="0">
                <a:solidFill>
                  <a:srgbClr val="FF0000"/>
                </a:solidFill>
              </a:rPr>
              <a:t>命</a:t>
            </a:r>
            <a:r>
              <a:rPr lang="zh-CN" altLang="en-US" dirty="0" smtClean="0"/>
              <a:t>。</a:t>
            </a:r>
            <a:endParaRPr lang="en-US" altLang="zh-CN" dirty="0" smtClean="0"/>
          </a:p>
          <a:p>
            <a:r>
              <a:rPr lang="en-GB" altLang="zh-CN" dirty="0" smtClean="0"/>
              <a:t>Why ?</a:t>
            </a:r>
            <a:r>
              <a:rPr lang="zh-CN" altLang="en-US" dirty="0" smtClean="0"/>
              <a:t>复命曰常，知常曰明。</a:t>
            </a:r>
            <a:r>
              <a:rPr lang="en-US" altLang="zh-CN" dirty="0" smtClean="0"/>
              <a:t>----</a:t>
            </a:r>
            <a:r>
              <a:rPr lang="zh-CN" altLang="en-US" dirty="0" smtClean="0"/>
              <a:t>知常容，容乃公，公乃王， 王乃天，天乃道，道乃久，没身不殆。</a:t>
            </a:r>
            <a:endParaRPr lang="en-GB" dirty="0" smtClean="0"/>
          </a:p>
          <a:p>
            <a:endParaRPr lang="en-GB" dirty="0" smtClean="0"/>
          </a:p>
          <a:p>
            <a:r>
              <a:rPr lang="en-GB" dirty="0" err="1" smtClean="0"/>
              <a:t>Zhuangzi</a:t>
            </a:r>
            <a:r>
              <a:rPr lang="en-GB" dirty="0" smtClean="0"/>
              <a:t>: Fasting Mind </a:t>
            </a:r>
            <a:r>
              <a:rPr lang="zh-CN" altLang="en-US" dirty="0" smtClean="0"/>
              <a:t>心斋</a:t>
            </a:r>
            <a:endParaRPr lang="en-US" altLang="zh-CN" dirty="0" smtClean="0"/>
          </a:p>
          <a:p>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zh-CN" altLang="en-US" dirty="0" smtClean="0"/>
              <a:t>致中和</a:t>
            </a:r>
            <a:r>
              <a:rPr lang="en-GB" altLang="zh-CN" dirty="0" smtClean="0"/>
              <a:t>Live up to </a:t>
            </a:r>
            <a:r>
              <a:rPr lang="en-GB" altLang="zh-CN" dirty="0" err="1" smtClean="0"/>
              <a:t>Zhong</a:t>
            </a:r>
            <a:r>
              <a:rPr lang="en-GB" altLang="zh-CN" dirty="0" smtClean="0"/>
              <a:t> and He</a:t>
            </a:r>
            <a:endParaRPr lang="en-GB" dirty="0"/>
          </a:p>
        </p:txBody>
      </p:sp>
      <p:sp>
        <p:nvSpPr>
          <p:cNvPr id="3" name="Content Placeholder 2"/>
          <p:cNvSpPr>
            <a:spLocks noGrp="1"/>
          </p:cNvSpPr>
          <p:nvPr>
            <p:ph idx="1"/>
          </p:nvPr>
        </p:nvSpPr>
        <p:spPr>
          <a:xfrm>
            <a:off x="457200" y="1600200"/>
            <a:ext cx="8229600" cy="5257800"/>
          </a:xfrm>
        </p:spPr>
        <p:txBody>
          <a:bodyPr>
            <a:normAutofit fontScale="85000" lnSpcReduction="20000"/>
          </a:bodyPr>
          <a:lstStyle/>
          <a:p>
            <a:r>
              <a:rPr lang="en-GB" b="1" dirty="0" smtClean="0"/>
              <a:t>What is  </a:t>
            </a:r>
            <a:r>
              <a:rPr lang="en-GB" b="1" dirty="0" err="1" smtClean="0"/>
              <a:t>Zhong</a:t>
            </a:r>
            <a:r>
              <a:rPr lang="en-GB" b="1" dirty="0" smtClean="0"/>
              <a:t>? ------ </a:t>
            </a:r>
            <a:r>
              <a:rPr lang="en-GB" b="1" dirty="0" err="1" smtClean="0"/>
              <a:t>Wuji</a:t>
            </a:r>
            <a:r>
              <a:rPr lang="en-GB" b="1" dirty="0" smtClean="0"/>
              <a:t> of Daoism</a:t>
            </a:r>
          </a:p>
          <a:p>
            <a:r>
              <a:rPr lang="en-GB" dirty="0" smtClean="0"/>
              <a:t>When feelings, such as pleasure, anger, sorrow and joy are not stirred,  such a state of mind may called as </a:t>
            </a:r>
            <a:r>
              <a:rPr lang="en-GB" dirty="0" err="1" smtClean="0"/>
              <a:t>zhong</a:t>
            </a:r>
            <a:r>
              <a:rPr lang="zh-CN" altLang="en-US" dirty="0" smtClean="0"/>
              <a:t>中</a:t>
            </a:r>
            <a:r>
              <a:rPr lang="en-GB" altLang="zh-CN" dirty="0" smtClean="0"/>
              <a:t>,  the state of equilibrium</a:t>
            </a:r>
            <a:r>
              <a:rPr lang="en-GB" dirty="0" smtClean="0"/>
              <a:t>; </a:t>
            </a:r>
            <a:r>
              <a:rPr lang="zh-CN" altLang="en-US" dirty="0" smtClean="0"/>
              <a:t>喜怒哀乐之未发谓之中</a:t>
            </a:r>
            <a:endParaRPr lang="en-GB" dirty="0" smtClean="0"/>
          </a:p>
          <a:p>
            <a:r>
              <a:rPr lang="en-GB" b="1" dirty="0" smtClean="0"/>
              <a:t> What is He? ----- </a:t>
            </a:r>
            <a:r>
              <a:rPr lang="en-GB" b="1" dirty="0" err="1" smtClean="0"/>
              <a:t>Taiji</a:t>
            </a:r>
            <a:r>
              <a:rPr lang="en-GB" b="1" dirty="0" smtClean="0"/>
              <a:t> of Daoism</a:t>
            </a:r>
          </a:p>
          <a:p>
            <a:r>
              <a:rPr lang="en-GB" dirty="0" smtClean="0"/>
              <a:t>When those feelings have been stirred and they act in their due degree, there ensures what may be called as He</a:t>
            </a:r>
            <a:r>
              <a:rPr lang="zh-CN" altLang="en-US" dirty="0" smtClean="0"/>
              <a:t>和</a:t>
            </a:r>
            <a:r>
              <a:rPr lang="en-GB" dirty="0" smtClean="0"/>
              <a:t>, the State of Harmony. </a:t>
            </a:r>
            <a:r>
              <a:rPr lang="zh-CN" altLang="en-US" dirty="0" smtClean="0"/>
              <a:t>发而皆中节谓之和</a:t>
            </a:r>
            <a:endParaRPr lang="en-GB" dirty="0" smtClean="0"/>
          </a:p>
          <a:p>
            <a:endParaRPr lang="en-GB" dirty="0" smtClean="0"/>
          </a:p>
          <a:p>
            <a:r>
              <a:rPr lang="en-GB" dirty="0" smtClean="0"/>
              <a:t>The state of equilibrium is the great root under heaven and the state of harmony is the universal way under heaven. </a:t>
            </a:r>
          </a:p>
          <a:p>
            <a:r>
              <a:rPr lang="zh-CN" altLang="en-US" dirty="0" smtClean="0"/>
              <a:t>中也者，天下之大本也；和也者，天下之达道也。</a:t>
            </a:r>
            <a:endParaRPr lang="en-GB" dirty="0" smtClean="0"/>
          </a:p>
          <a:p>
            <a:endParaRPr lang="en-GB" dirty="0" smtClean="0"/>
          </a:p>
          <a:p>
            <a:r>
              <a:rPr lang="en-GB" b="1" dirty="0" smtClean="0"/>
              <a:t>The Result of acting in the way of </a:t>
            </a:r>
            <a:r>
              <a:rPr lang="en-GB" b="1" dirty="0" err="1" smtClean="0"/>
              <a:t>Zhong</a:t>
            </a:r>
            <a:r>
              <a:rPr lang="en-GB" b="1" dirty="0" smtClean="0"/>
              <a:t> and He</a:t>
            </a:r>
          </a:p>
          <a:p>
            <a:r>
              <a:rPr lang="en-GB" dirty="0" smtClean="0"/>
              <a:t>Let the states of equilibrium and harmony exist in perfection, a happy order will prevail throughout heaven and earth and all things will be nourished and flourish. </a:t>
            </a:r>
          </a:p>
          <a:p>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smtClean="0"/>
              <a:t>Tai Chi: Harmony of Yin and Yang</a:t>
            </a:r>
            <a:endParaRPr lang="en-GB" dirty="0"/>
          </a:p>
        </p:txBody>
      </p:sp>
      <p:sp>
        <p:nvSpPr>
          <p:cNvPr id="3" name="Content Placeholder 2"/>
          <p:cNvSpPr>
            <a:spLocks noGrp="1"/>
          </p:cNvSpPr>
          <p:nvPr>
            <p:ph idx="1"/>
          </p:nvPr>
        </p:nvSpPr>
        <p:spPr>
          <a:xfrm>
            <a:off x="1066800" y="1447800"/>
            <a:ext cx="7866888" cy="5410200"/>
          </a:xfrm>
        </p:spPr>
        <p:txBody>
          <a:bodyPr>
            <a:normAutofit fontScale="92500" lnSpcReduction="10000"/>
          </a:bodyPr>
          <a:lstStyle/>
          <a:p>
            <a:r>
              <a:rPr lang="en-GB" dirty="0" smtClean="0"/>
              <a:t>In Chinese Tai means the highest or supreme, as in describing the highest heaven or the supreme ruler. Its literally means large or great. </a:t>
            </a:r>
            <a:r>
              <a:rPr lang="zh-CN" altLang="en-US" dirty="0" smtClean="0"/>
              <a:t>泰山</a:t>
            </a:r>
            <a:endParaRPr lang="en-GB" dirty="0" smtClean="0"/>
          </a:p>
          <a:p>
            <a:endParaRPr lang="en-GB" dirty="0" smtClean="0"/>
          </a:p>
          <a:p>
            <a:r>
              <a:rPr lang="en-GB" dirty="0" smtClean="0"/>
              <a:t>Chi/</a:t>
            </a:r>
            <a:r>
              <a:rPr lang="en-GB" dirty="0" err="1" smtClean="0"/>
              <a:t>Ji</a:t>
            </a:r>
            <a:r>
              <a:rPr lang="en-GB" dirty="0" smtClean="0"/>
              <a:t> means the last or the ultimate. The word Chi connotes superlative of a word, such as biggest, richest, deepest. </a:t>
            </a:r>
          </a:p>
          <a:p>
            <a:endParaRPr lang="en-GB" dirty="0" smtClean="0"/>
          </a:p>
          <a:p>
            <a:r>
              <a:rPr lang="en-GB" dirty="0" smtClean="0"/>
              <a:t>So Tai Chi literally means ‘The maximum biggest’, and it often translated by variations on the same theme such as ‘the supreme ultimate’, ‘the grand supreme’, or the ‘great terminus’. </a:t>
            </a:r>
          </a:p>
          <a:p>
            <a:endParaRPr lang="en-GB" sz="1900" dirty="0" smtClean="0"/>
          </a:p>
          <a:p>
            <a:r>
              <a:rPr lang="en-GB" sz="1900" dirty="0" smtClean="0"/>
              <a:t>Bruce </a:t>
            </a:r>
            <a:r>
              <a:rPr lang="en-GB" sz="1900" dirty="0" err="1" smtClean="0"/>
              <a:t>Frantziz</a:t>
            </a:r>
            <a:r>
              <a:rPr lang="en-GB" sz="1900" dirty="0" smtClean="0"/>
              <a:t>, </a:t>
            </a:r>
            <a:r>
              <a:rPr lang="en-GB" sz="1900" i="1" dirty="0" smtClean="0"/>
              <a:t>Tai Chi: Health for life, How and Why It Works for Health, Stress Relief and Longevity, </a:t>
            </a:r>
            <a:r>
              <a:rPr lang="en-GB" sz="1900" dirty="0" smtClean="0"/>
              <a:t>Blue Snake Books: </a:t>
            </a:r>
            <a:r>
              <a:rPr lang="en-GB" sz="1900" dirty="0" err="1" smtClean="0"/>
              <a:t>Berleley</a:t>
            </a:r>
            <a:r>
              <a:rPr lang="en-GB" sz="1900" dirty="0" smtClean="0"/>
              <a:t>, California, 2006, p.3</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704088"/>
            <a:ext cx="8229600" cy="591312"/>
          </a:xfrm>
        </p:spPr>
        <p:txBody>
          <a:bodyPr>
            <a:normAutofit fontScale="90000"/>
          </a:bodyPr>
          <a:lstStyle/>
          <a:p>
            <a:pPr eaLnBrk="1" hangingPunct="1"/>
            <a:r>
              <a:rPr lang="en-US" altLang="zh-CN" dirty="0" smtClean="0">
                <a:ea typeface="宋体" pitchFamily="2" charset="-122"/>
              </a:rPr>
              <a:t>The Original meanings of </a:t>
            </a:r>
            <a:r>
              <a:rPr lang="en-US" altLang="zh-CN" dirty="0" err="1" smtClean="0">
                <a:ea typeface="宋体" pitchFamily="2" charset="-122"/>
              </a:rPr>
              <a:t>Taiji</a:t>
            </a:r>
            <a:endParaRPr lang="en-US" altLang="zh-CN" dirty="0" smtClean="0">
              <a:ea typeface="宋体" pitchFamily="2" charset="-122"/>
            </a:endParaRPr>
          </a:p>
        </p:txBody>
      </p:sp>
      <p:sp>
        <p:nvSpPr>
          <p:cNvPr id="47107" name="Rectangle 3"/>
          <p:cNvSpPr>
            <a:spLocks noGrp="1" noChangeArrowheads="1"/>
          </p:cNvSpPr>
          <p:nvPr>
            <p:ph idx="1"/>
          </p:nvPr>
        </p:nvSpPr>
        <p:spPr>
          <a:xfrm>
            <a:off x="762000" y="1447800"/>
            <a:ext cx="7924800" cy="5149850"/>
          </a:xfrm>
        </p:spPr>
        <p:txBody>
          <a:bodyPr>
            <a:normAutofit lnSpcReduction="10000"/>
          </a:bodyPr>
          <a:lstStyle/>
          <a:p>
            <a:pPr eaLnBrk="1" hangingPunct="1">
              <a:lnSpc>
                <a:spcPct val="90000"/>
              </a:lnSpc>
            </a:pPr>
            <a:r>
              <a:rPr lang="en-US" altLang="zh-CN" sz="2800" b="1" dirty="0" smtClean="0">
                <a:ea typeface="宋体" pitchFamily="2" charset="-122"/>
              </a:rPr>
              <a:t>Tai</a:t>
            </a:r>
            <a:r>
              <a:rPr lang="zh-CN" altLang="en-US" sz="2800" b="1" dirty="0" smtClean="0">
                <a:ea typeface="宋体" pitchFamily="2" charset="-122"/>
              </a:rPr>
              <a:t>太</a:t>
            </a:r>
            <a:r>
              <a:rPr lang="zh-CN" altLang="en-US" sz="2800" dirty="0" smtClean="0">
                <a:ea typeface="宋体" pitchFamily="2" charset="-122"/>
              </a:rPr>
              <a:t>：</a:t>
            </a:r>
            <a:r>
              <a:rPr lang="zh-CN" altLang="en-US" sz="2400" dirty="0" smtClean="0">
                <a:ea typeface="宋体" pitchFamily="2" charset="-122"/>
              </a:rPr>
              <a:t>1）大: </a:t>
            </a:r>
            <a:r>
              <a:rPr lang="en-US" altLang="zh-CN" sz="2400" dirty="0" smtClean="0">
                <a:ea typeface="宋体" pitchFamily="2" charset="-122"/>
              </a:rPr>
              <a:t>great (the same as </a:t>
            </a:r>
            <a:r>
              <a:rPr lang="en-US" altLang="zh-CN" sz="2400" dirty="0" err="1" smtClean="0">
                <a:ea typeface="宋体" pitchFamily="2" charset="-122"/>
              </a:rPr>
              <a:t>da</a:t>
            </a:r>
            <a:r>
              <a:rPr lang="en-US" altLang="zh-CN" sz="2400" dirty="0" smtClean="0">
                <a:ea typeface="宋体" pitchFamily="2" charset="-122"/>
              </a:rPr>
              <a:t>; showing one man placed over another. Later the lower man was simplified as a dot)  </a:t>
            </a:r>
          </a:p>
          <a:p>
            <a:pPr eaLnBrk="1" hangingPunct="1">
              <a:lnSpc>
                <a:spcPct val="90000"/>
              </a:lnSpc>
            </a:pPr>
            <a:r>
              <a:rPr lang="en-US" altLang="zh-CN" sz="2400" dirty="0" smtClean="0">
                <a:ea typeface="宋体" pitchFamily="2" charset="-122"/>
              </a:rPr>
              <a:t>              2)  </a:t>
            </a:r>
            <a:r>
              <a:rPr lang="zh-CN" altLang="en-US" sz="2400" dirty="0" smtClean="0">
                <a:ea typeface="宋体" pitchFamily="2" charset="-122"/>
              </a:rPr>
              <a:t>泰：</a:t>
            </a:r>
            <a:r>
              <a:rPr lang="en-US" altLang="zh-CN" sz="2400" dirty="0" smtClean="0">
                <a:ea typeface="宋体" pitchFamily="2" charset="-122"/>
              </a:rPr>
              <a:t>highest, peace, harmony</a:t>
            </a:r>
          </a:p>
          <a:p>
            <a:pPr eaLnBrk="1" hangingPunct="1">
              <a:lnSpc>
                <a:spcPct val="90000"/>
              </a:lnSpc>
            </a:pPr>
            <a:r>
              <a:rPr lang="zh-CN" altLang="en-US" sz="2400" dirty="0" smtClean="0">
                <a:ea typeface="宋体" pitchFamily="2" charset="-122"/>
              </a:rPr>
              <a:t>太 </a:t>
            </a:r>
            <a:r>
              <a:rPr lang="en-US" altLang="zh-CN" sz="2400" dirty="0" smtClean="0">
                <a:ea typeface="宋体" pitchFamily="2" charset="-122"/>
              </a:rPr>
              <a:t>is composed of </a:t>
            </a:r>
            <a:r>
              <a:rPr lang="zh-CN" altLang="en-US" sz="2400" dirty="0" smtClean="0">
                <a:ea typeface="宋体" pitchFamily="2" charset="-122"/>
              </a:rPr>
              <a:t>一</a:t>
            </a:r>
            <a:r>
              <a:rPr lang="en-US" altLang="zh-CN" sz="2400" dirty="0" smtClean="0">
                <a:ea typeface="宋体" pitchFamily="2" charset="-122"/>
              </a:rPr>
              <a:t>(one), </a:t>
            </a:r>
            <a:r>
              <a:rPr lang="zh-CN" altLang="en-US" sz="2400" dirty="0" smtClean="0">
                <a:ea typeface="宋体" pitchFamily="2" charset="-122"/>
              </a:rPr>
              <a:t>人</a:t>
            </a:r>
            <a:r>
              <a:rPr lang="en-US" altLang="zh-CN" sz="2400" dirty="0" smtClean="0">
                <a:ea typeface="宋体" pitchFamily="2" charset="-122"/>
              </a:rPr>
              <a:t>(human),</a:t>
            </a:r>
            <a:r>
              <a:rPr lang="zh-CN" altLang="en-US" sz="2400" dirty="0" smtClean="0">
                <a:ea typeface="宋体" pitchFamily="2" charset="-122"/>
              </a:rPr>
              <a:t> </a:t>
            </a:r>
            <a:r>
              <a:rPr lang="en-US" altLang="zh-CN" sz="2400" dirty="0" smtClean="0">
                <a:ea typeface="宋体" pitchFamily="2" charset="-122"/>
              </a:rPr>
              <a:t>and ` (centre): a man standing at the centre of the universe</a:t>
            </a:r>
          </a:p>
          <a:p>
            <a:pPr eaLnBrk="1" hangingPunct="1">
              <a:lnSpc>
                <a:spcPct val="90000"/>
              </a:lnSpc>
            </a:pPr>
            <a:endParaRPr lang="en-US" altLang="zh-CN" sz="2800" b="1" dirty="0" smtClean="0">
              <a:ea typeface="宋体" pitchFamily="2" charset="-122"/>
            </a:endParaRPr>
          </a:p>
          <a:p>
            <a:pPr eaLnBrk="1" hangingPunct="1">
              <a:lnSpc>
                <a:spcPct val="90000"/>
              </a:lnSpc>
            </a:pPr>
            <a:r>
              <a:rPr lang="en-US" altLang="zh-CN" sz="2800" b="1" dirty="0" err="1" smtClean="0">
                <a:ea typeface="宋体" pitchFamily="2" charset="-122"/>
              </a:rPr>
              <a:t>Ji</a:t>
            </a:r>
            <a:r>
              <a:rPr lang="zh-CN" altLang="en-US" sz="2800" b="1" dirty="0" smtClean="0">
                <a:ea typeface="宋体" pitchFamily="2" charset="-122"/>
              </a:rPr>
              <a:t>極:</a:t>
            </a:r>
            <a:r>
              <a:rPr lang="zh-CN" altLang="en-US" sz="2800" dirty="0" smtClean="0">
                <a:ea typeface="宋体" pitchFamily="2" charset="-122"/>
              </a:rPr>
              <a:t> </a:t>
            </a:r>
            <a:r>
              <a:rPr lang="en-US" altLang="zh-CN" sz="2400" dirty="0" smtClean="0">
                <a:ea typeface="宋体" pitchFamily="2" charset="-122"/>
              </a:rPr>
              <a:t>is composed of wood, two (heaven and earth), human, mouth and hand. It refers to </a:t>
            </a:r>
            <a:r>
              <a:rPr lang="zh-CN" altLang="en-US" sz="2400" dirty="0" smtClean="0">
                <a:ea typeface="宋体" pitchFamily="2" charset="-122"/>
              </a:rPr>
              <a:t>1) </a:t>
            </a:r>
            <a:r>
              <a:rPr lang="en-US" altLang="zh-CN" sz="2400" dirty="0" smtClean="0">
                <a:ea typeface="宋体" pitchFamily="2" charset="-122"/>
              </a:rPr>
              <a:t>the beam of a house; 2) the highest peak; 3) perfection, completion</a:t>
            </a:r>
          </a:p>
          <a:p>
            <a:pPr eaLnBrk="1" hangingPunct="1">
              <a:lnSpc>
                <a:spcPct val="90000"/>
              </a:lnSpc>
            </a:pPr>
            <a:endParaRPr lang="en-US" altLang="zh-CN" sz="2800" b="1" dirty="0" smtClean="0">
              <a:ea typeface="宋体" pitchFamily="2" charset="-122"/>
            </a:endParaRPr>
          </a:p>
          <a:p>
            <a:pPr eaLnBrk="1" hangingPunct="1">
              <a:lnSpc>
                <a:spcPct val="90000"/>
              </a:lnSpc>
            </a:pPr>
            <a:r>
              <a:rPr lang="en-US" altLang="zh-CN" sz="2800" b="1" dirty="0" smtClean="0">
                <a:ea typeface="宋体" pitchFamily="2" charset="-122"/>
              </a:rPr>
              <a:t>Tai </a:t>
            </a:r>
            <a:r>
              <a:rPr lang="en-US" altLang="zh-CN" sz="2800" b="1" dirty="0" err="1" smtClean="0">
                <a:ea typeface="宋体" pitchFamily="2" charset="-122"/>
              </a:rPr>
              <a:t>Ji</a:t>
            </a:r>
            <a:r>
              <a:rPr lang="zh-CN" altLang="en-US" sz="2800" b="1" dirty="0" smtClean="0">
                <a:ea typeface="宋体" pitchFamily="2" charset="-122"/>
              </a:rPr>
              <a:t>太極 </a:t>
            </a:r>
            <a:r>
              <a:rPr lang="en-US" altLang="zh-CN" sz="2800" b="1" dirty="0" smtClean="0">
                <a:ea typeface="宋体" pitchFamily="2" charset="-122"/>
              </a:rPr>
              <a:t>means:</a:t>
            </a:r>
            <a:r>
              <a:rPr lang="en-US" altLang="zh-CN" sz="2800" dirty="0" smtClean="0">
                <a:ea typeface="宋体" pitchFamily="2" charset="-122"/>
              </a:rPr>
              <a:t> </a:t>
            </a:r>
            <a:r>
              <a:rPr lang="en-US" altLang="zh-CN" sz="2400" dirty="0" smtClean="0">
                <a:ea typeface="宋体" pitchFamily="2" charset="-122"/>
              </a:rPr>
              <a:t>human in the center of the Heaven and Earth can speak and act, which is the manifestation of the highest point or perfection of the creative cosmos</a:t>
            </a:r>
            <a:endParaRPr lang="en-US" altLang="zh-CN" sz="2400" b="1" dirty="0" smtClean="0">
              <a:ea typeface="宋体" pitchFamily="2" charset="-122"/>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descr="tai ji"/>
          <p:cNvPicPr>
            <a:picLocks noChangeAspect="1" noChangeArrowheads="1"/>
          </p:cNvPicPr>
          <p:nvPr/>
        </p:nvPicPr>
        <p:blipFill>
          <a:blip r:embed="rId2" cstate="print"/>
          <a:srcRect/>
          <a:stretch>
            <a:fillRect/>
          </a:stretch>
        </p:blipFill>
        <p:spPr bwMode="auto">
          <a:xfrm>
            <a:off x="1219200" y="-175592"/>
            <a:ext cx="7620000" cy="682563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704088"/>
            <a:ext cx="8229600" cy="743712"/>
          </a:xfrm>
        </p:spPr>
        <p:txBody>
          <a:bodyPr>
            <a:normAutofit fontScale="90000"/>
          </a:bodyPr>
          <a:lstStyle/>
          <a:p>
            <a:pPr eaLnBrk="1" hangingPunct="1"/>
            <a:r>
              <a:rPr lang="en-US" altLang="zh-CN" dirty="0" smtClean="0">
                <a:ea typeface="宋体" pitchFamily="2" charset="-122"/>
              </a:rPr>
              <a:t>The ancient diagram of </a:t>
            </a:r>
            <a:r>
              <a:rPr lang="en-US" altLang="zh-CN" dirty="0" err="1" smtClean="0">
                <a:ea typeface="宋体" pitchFamily="2" charset="-122"/>
              </a:rPr>
              <a:t>Taiji</a:t>
            </a:r>
            <a:endParaRPr lang="en-US" altLang="zh-CN" dirty="0" smtClean="0">
              <a:ea typeface="宋体" pitchFamily="2" charset="-122"/>
            </a:endParaRPr>
          </a:p>
        </p:txBody>
      </p:sp>
      <p:sp>
        <p:nvSpPr>
          <p:cNvPr id="49157" name="Rectangle 5"/>
          <p:cNvSpPr>
            <a:spLocks noGrp="1" noChangeArrowheads="1"/>
          </p:cNvSpPr>
          <p:nvPr>
            <p:ph idx="1"/>
          </p:nvPr>
        </p:nvSpPr>
        <p:spPr>
          <a:xfrm>
            <a:off x="684213" y="1700213"/>
            <a:ext cx="7772400" cy="4419600"/>
          </a:xfrm>
        </p:spPr>
        <p:txBody>
          <a:bodyPr/>
          <a:lstStyle/>
          <a:p>
            <a:pPr eaLnBrk="1" hangingPunct="1">
              <a:spcBef>
                <a:spcPct val="0"/>
              </a:spcBef>
              <a:buFont typeface="Wingdings" pitchFamily="2" charset="2"/>
              <a:buNone/>
            </a:pPr>
            <a:endParaRPr lang="en-US" altLang="zh-CN" sz="2400" smtClean="0">
              <a:ea typeface="宋体" pitchFamily="2" charset="-122"/>
            </a:endParaRPr>
          </a:p>
        </p:txBody>
      </p:sp>
      <p:sp>
        <p:nvSpPr>
          <p:cNvPr id="49155" name="Oval 3"/>
          <p:cNvSpPr>
            <a:spLocks noChangeArrowheads="1"/>
          </p:cNvSpPr>
          <p:nvPr/>
        </p:nvSpPr>
        <p:spPr bwMode="auto">
          <a:xfrm>
            <a:off x="3733800" y="22098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yang</a:t>
            </a:r>
          </a:p>
        </p:txBody>
      </p:sp>
      <p:sp>
        <p:nvSpPr>
          <p:cNvPr id="49156" name="Text Box 4"/>
          <p:cNvSpPr txBox="1">
            <a:spLocks noChangeArrowheads="1"/>
          </p:cNvSpPr>
          <p:nvPr/>
        </p:nvSpPr>
        <p:spPr bwMode="auto">
          <a:xfrm>
            <a:off x="2590800" y="2327275"/>
            <a:ext cx="1268413" cy="457200"/>
          </a:xfrm>
          <a:prstGeom prst="rect">
            <a:avLst/>
          </a:prstGeom>
          <a:noFill/>
          <a:ln w="9525">
            <a:noFill/>
            <a:miter lim="800000"/>
            <a:headEnd/>
            <a:tailEnd/>
          </a:ln>
        </p:spPr>
        <p:txBody>
          <a:bodyPr>
            <a:spAutoFit/>
          </a:bodyPr>
          <a:lstStyle/>
          <a:p>
            <a:r>
              <a:rPr kumimoji="1" lang="en-US" altLang="zh-CN" sz="2400"/>
              <a:t>Head</a:t>
            </a:r>
          </a:p>
        </p:txBody>
      </p:sp>
      <p:sp>
        <p:nvSpPr>
          <p:cNvPr id="49158" name="Text Box 6"/>
          <p:cNvSpPr txBox="1">
            <a:spLocks noChangeArrowheads="1"/>
          </p:cNvSpPr>
          <p:nvPr/>
        </p:nvSpPr>
        <p:spPr bwMode="auto">
          <a:xfrm>
            <a:off x="4784725" y="2403475"/>
            <a:ext cx="1114425" cy="457200"/>
          </a:xfrm>
          <a:prstGeom prst="rect">
            <a:avLst/>
          </a:prstGeom>
          <a:noFill/>
          <a:ln w="9525">
            <a:noFill/>
            <a:miter lim="800000"/>
            <a:headEnd/>
            <a:tailEnd/>
          </a:ln>
        </p:spPr>
        <p:txBody>
          <a:bodyPr wrap="none">
            <a:spAutoFit/>
          </a:bodyPr>
          <a:lstStyle/>
          <a:p>
            <a:r>
              <a:rPr kumimoji="1" lang="en-US" altLang="zh-CN" sz="2400"/>
              <a:t>Heaven</a:t>
            </a:r>
          </a:p>
        </p:txBody>
      </p:sp>
      <p:sp>
        <p:nvSpPr>
          <p:cNvPr id="49159" name="Line 7"/>
          <p:cNvSpPr>
            <a:spLocks noChangeShapeType="1"/>
          </p:cNvSpPr>
          <p:nvPr/>
        </p:nvSpPr>
        <p:spPr bwMode="auto">
          <a:xfrm>
            <a:off x="4267200" y="3048000"/>
            <a:ext cx="0" cy="533400"/>
          </a:xfrm>
          <a:prstGeom prst="line">
            <a:avLst/>
          </a:prstGeom>
          <a:noFill/>
          <a:ln w="9525">
            <a:solidFill>
              <a:schemeClr val="tx1"/>
            </a:solidFill>
            <a:round/>
            <a:headEnd/>
            <a:tailEnd/>
          </a:ln>
        </p:spPr>
        <p:txBody>
          <a:bodyPr/>
          <a:lstStyle/>
          <a:p>
            <a:endParaRPr lang="en-GB"/>
          </a:p>
        </p:txBody>
      </p:sp>
      <p:sp>
        <p:nvSpPr>
          <p:cNvPr id="49160" name="Oval 8"/>
          <p:cNvSpPr>
            <a:spLocks noChangeArrowheads="1"/>
          </p:cNvSpPr>
          <p:nvPr/>
        </p:nvSpPr>
        <p:spPr bwMode="auto">
          <a:xfrm>
            <a:off x="3886200" y="35052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Qi</a:t>
            </a:r>
          </a:p>
        </p:txBody>
      </p:sp>
      <p:sp>
        <p:nvSpPr>
          <p:cNvPr id="49161" name="Text Box 9"/>
          <p:cNvSpPr txBox="1">
            <a:spLocks noChangeArrowheads="1"/>
          </p:cNvSpPr>
          <p:nvPr/>
        </p:nvSpPr>
        <p:spPr bwMode="auto">
          <a:xfrm>
            <a:off x="2574925" y="3470275"/>
            <a:ext cx="1376363" cy="1187450"/>
          </a:xfrm>
          <a:prstGeom prst="rect">
            <a:avLst/>
          </a:prstGeom>
          <a:noFill/>
          <a:ln w="9525">
            <a:noFill/>
            <a:miter lim="800000"/>
            <a:headEnd/>
            <a:tailEnd/>
          </a:ln>
        </p:spPr>
        <p:txBody>
          <a:bodyPr wrap="none">
            <a:spAutoFit/>
          </a:bodyPr>
          <a:lstStyle/>
          <a:p>
            <a:r>
              <a:rPr kumimoji="1" lang="en-US" altLang="zh-CN" sz="2400" dirty="0"/>
              <a:t>Cinnabar </a:t>
            </a:r>
          </a:p>
          <a:p>
            <a:r>
              <a:rPr kumimoji="1" lang="en-US" altLang="zh-CN" sz="2400" dirty="0"/>
              <a:t>Field</a:t>
            </a:r>
          </a:p>
          <a:p>
            <a:endParaRPr kumimoji="1" lang="en-US" altLang="zh-CN" sz="2400" dirty="0"/>
          </a:p>
        </p:txBody>
      </p:sp>
      <p:sp>
        <p:nvSpPr>
          <p:cNvPr id="49162" name="Line 10"/>
          <p:cNvSpPr>
            <a:spLocks noChangeShapeType="1"/>
          </p:cNvSpPr>
          <p:nvPr/>
        </p:nvSpPr>
        <p:spPr bwMode="auto">
          <a:xfrm>
            <a:off x="4800600" y="3886200"/>
            <a:ext cx="381000" cy="0"/>
          </a:xfrm>
          <a:prstGeom prst="line">
            <a:avLst/>
          </a:prstGeom>
          <a:noFill/>
          <a:ln w="9525">
            <a:solidFill>
              <a:schemeClr val="tx1"/>
            </a:solidFill>
            <a:round/>
            <a:headEnd/>
            <a:tailEnd type="triangle" w="med" len="med"/>
          </a:ln>
        </p:spPr>
        <p:txBody>
          <a:bodyPr/>
          <a:lstStyle/>
          <a:p>
            <a:endParaRPr lang="en-GB"/>
          </a:p>
        </p:txBody>
      </p:sp>
      <p:sp>
        <p:nvSpPr>
          <p:cNvPr id="49163" name="Text Box 11"/>
          <p:cNvSpPr txBox="1">
            <a:spLocks noChangeArrowheads="1"/>
          </p:cNvSpPr>
          <p:nvPr/>
        </p:nvSpPr>
        <p:spPr bwMode="auto">
          <a:xfrm>
            <a:off x="5318125" y="3394075"/>
            <a:ext cx="2162175" cy="822325"/>
          </a:xfrm>
          <a:prstGeom prst="rect">
            <a:avLst/>
          </a:prstGeom>
          <a:noFill/>
          <a:ln w="9525">
            <a:noFill/>
            <a:miter lim="800000"/>
            <a:headEnd/>
            <a:tailEnd/>
          </a:ln>
        </p:spPr>
        <p:txBody>
          <a:bodyPr wrap="none">
            <a:spAutoFit/>
          </a:bodyPr>
          <a:lstStyle/>
          <a:p>
            <a:r>
              <a:rPr kumimoji="1" lang="en-US" altLang="zh-CN" sz="2400"/>
              <a:t>Taiji, </a:t>
            </a:r>
          </a:p>
          <a:p>
            <a:r>
              <a:rPr kumimoji="1" lang="en-US" altLang="zh-CN" sz="2400"/>
              <a:t>the centred Man</a:t>
            </a:r>
          </a:p>
        </p:txBody>
      </p:sp>
      <p:sp>
        <p:nvSpPr>
          <p:cNvPr id="49164" name="Line 12"/>
          <p:cNvSpPr>
            <a:spLocks noChangeShapeType="1"/>
          </p:cNvSpPr>
          <p:nvPr/>
        </p:nvSpPr>
        <p:spPr bwMode="auto">
          <a:xfrm flipH="1">
            <a:off x="3429000" y="4267200"/>
            <a:ext cx="533400" cy="304800"/>
          </a:xfrm>
          <a:prstGeom prst="line">
            <a:avLst/>
          </a:prstGeom>
          <a:noFill/>
          <a:ln w="9525">
            <a:solidFill>
              <a:schemeClr val="tx1"/>
            </a:solidFill>
            <a:round/>
            <a:headEnd/>
            <a:tailEnd/>
          </a:ln>
        </p:spPr>
        <p:txBody>
          <a:bodyPr/>
          <a:lstStyle/>
          <a:p>
            <a:endParaRPr lang="en-GB"/>
          </a:p>
        </p:txBody>
      </p:sp>
      <p:sp>
        <p:nvSpPr>
          <p:cNvPr id="49165" name="Line 13"/>
          <p:cNvSpPr>
            <a:spLocks noChangeShapeType="1"/>
          </p:cNvSpPr>
          <p:nvPr/>
        </p:nvSpPr>
        <p:spPr bwMode="auto">
          <a:xfrm>
            <a:off x="4724400" y="4191000"/>
            <a:ext cx="609600" cy="381000"/>
          </a:xfrm>
          <a:prstGeom prst="line">
            <a:avLst/>
          </a:prstGeom>
          <a:noFill/>
          <a:ln w="9525">
            <a:solidFill>
              <a:schemeClr val="tx1"/>
            </a:solidFill>
            <a:round/>
            <a:headEnd/>
            <a:tailEnd/>
          </a:ln>
        </p:spPr>
        <p:txBody>
          <a:bodyPr/>
          <a:lstStyle/>
          <a:p>
            <a:endParaRPr lang="en-GB"/>
          </a:p>
        </p:txBody>
      </p:sp>
      <p:sp>
        <p:nvSpPr>
          <p:cNvPr id="49166" name="Oval 14"/>
          <p:cNvSpPr>
            <a:spLocks noChangeArrowheads="1"/>
          </p:cNvSpPr>
          <p:nvPr/>
        </p:nvSpPr>
        <p:spPr bwMode="auto">
          <a:xfrm>
            <a:off x="2667000" y="44196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Yin</a:t>
            </a:r>
          </a:p>
        </p:txBody>
      </p:sp>
      <p:sp>
        <p:nvSpPr>
          <p:cNvPr id="49167" name="Oval 15"/>
          <p:cNvSpPr>
            <a:spLocks noChangeArrowheads="1"/>
          </p:cNvSpPr>
          <p:nvPr/>
        </p:nvSpPr>
        <p:spPr bwMode="auto">
          <a:xfrm>
            <a:off x="5029200" y="4419600"/>
            <a:ext cx="914400" cy="914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Yin</a:t>
            </a:r>
          </a:p>
        </p:txBody>
      </p:sp>
      <p:sp>
        <p:nvSpPr>
          <p:cNvPr id="49168" name="Text Box 16"/>
          <p:cNvSpPr txBox="1">
            <a:spLocks noChangeArrowheads="1"/>
          </p:cNvSpPr>
          <p:nvPr/>
        </p:nvSpPr>
        <p:spPr bwMode="auto">
          <a:xfrm>
            <a:off x="2879725" y="5451475"/>
            <a:ext cx="742950" cy="457200"/>
          </a:xfrm>
          <a:prstGeom prst="rect">
            <a:avLst/>
          </a:prstGeom>
          <a:noFill/>
          <a:ln w="9525">
            <a:noFill/>
            <a:miter lim="800000"/>
            <a:headEnd/>
            <a:tailEnd/>
          </a:ln>
        </p:spPr>
        <p:txBody>
          <a:bodyPr wrap="none">
            <a:spAutoFit/>
          </a:bodyPr>
          <a:lstStyle/>
          <a:p>
            <a:r>
              <a:rPr kumimoji="1" lang="en-US" altLang="zh-CN" sz="2400"/>
              <a:t>Foot</a:t>
            </a:r>
          </a:p>
        </p:txBody>
      </p:sp>
      <p:sp>
        <p:nvSpPr>
          <p:cNvPr id="49169" name="Text Box 17"/>
          <p:cNvSpPr txBox="1">
            <a:spLocks noChangeArrowheads="1"/>
          </p:cNvSpPr>
          <p:nvPr/>
        </p:nvSpPr>
        <p:spPr bwMode="auto">
          <a:xfrm>
            <a:off x="5394325" y="5299075"/>
            <a:ext cx="842963" cy="457200"/>
          </a:xfrm>
          <a:prstGeom prst="rect">
            <a:avLst/>
          </a:prstGeom>
          <a:noFill/>
          <a:ln w="9525">
            <a:noFill/>
            <a:miter lim="800000"/>
            <a:headEnd/>
            <a:tailEnd/>
          </a:ln>
        </p:spPr>
        <p:txBody>
          <a:bodyPr wrap="none">
            <a:spAutoFit/>
          </a:bodyPr>
          <a:lstStyle/>
          <a:p>
            <a:r>
              <a:rPr kumimoji="1" lang="en-US" altLang="zh-CN" sz="2400"/>
              <a:t>Earth</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Origins of Tai Chi = </a:t>
            </a:r>
            <a:r>
              <a:rPr lang="zh-CN" altLang="en-US" dirty="0" smtClean="0"/>
              <a:t>元气</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word of Tai Chi first appears in </a:t>
            </a:r>
            <a:r>
              <a:rPr lang="en-GB" i="1" dirty="0" smtClean="0"/>
              <a:t>the Book of Changes, </a:t>
            </a:r>
            <a:r>
              <a:rPr lang="en-GB" dirty="0" smtClean="0"/>
              <a:t>… in a reference to the most primitive state of the universe, the origin of all changes, or the highest realm of existence. </a:t>
            </a:r>
          </a:p>
          <a:p>
            <a:r>
              <a:rPr lang="en-GB" dirty="0" smtClean="0"/>
              <a:t> </a:t>
            </a:r>
          </a:p>
          <a:p>
            <a:r>
              <a:rPr lang="en-GB" dirty="0" smtClean="0"/>
              <a:t>In ‘The Great Interpretation’ essay in the Commentaries section of </a:t>
            </a:r>
            <a:r>
              <a:rPr lang="en-GB" i="1" dirty="0" smtClean="0"/>
              <a:t>The Book of Changes </a:t>
            </a:r>
            <a:r>
              <a:rPr lang="en-GB" dirty="0" smtClean="0"/>
              <a:t>, Tai Chi was first mentioned as follows: ‘Yi </a:t>
            </a:r>
            <a:r>
              <a:rPr lang="zh-CN" altLang="en-US" dirty="0" smtClean="0"/>
              <a:t>易</a:t>
            </a:r>
            <a:r>
              <a:rPr lang="en-GB" dirty="0" smtClean="0"/>
              <a:t>contains </a:t>
            </a:r>
            <a:r>
              <a:rPr lang="en-GB" dirty="0" err="1" smtClean="0"/>
              <a:t>Taiji</a:t>
            </a:r>
            <a:r>
              <a:rPr lang="en-GB" dirty="0" smtClean="0"/>
              <a:t> </a:t>
            </a:r>
            <a:r>
              <a:rPr lang="zh-CN" altLang="en-US" dirty="0" smtClean="0"/>
              <a:t>太极</a:t>
            </a:r>
            <a:r>
              <a:rPr lang="en-GB" dirty="0" smtClean="0"/>
              <a:t> which gave birth to the two basic elements; the two basic elements gave birth to the four symbolic figures; the four symbolic figures then gave birth to the eight elementary trigrams </a:t>
            </a:r>
            <a:r>
              <a:rPr lang="zh-CN" altLang="en-US" dirty="0" smtClean="0"/>
              <a:t>八卦</a:t>
            </a:r>
            <a:r>
              <a:rPr lang="en-GB" dirty="0" smtClean="0"/>
              <a:t> that can predict fortune and misfortune, which enables great accomplishment.’ </a:t>
            </a:r>
          </a:p>
          <a:p>
            <a:endParaRPr lang="en-GB" dirty="0" smtClean="0"/>
          </a:p>
          <a:p>
            <a:r>
              <a:rPr lang="en-GB" dirty="0" smtClean="0"/>
              <a:t>Here </a:t>
            </a:r>
            <a:r>
              <a:rPr lang="en-GB" dirty="0" err="1" smtClean="0"/>
              <a:t>Taiji</a:t>
            </a:r>
            <a:r>
              <a:rPr lang="en-GB" dirty="0" smtClean="0"/>
              <a:t> refers to the origin of changes, the most primitive state from which everything evolves. It is the highest state of existence. </a:t>
            </a:r>
          </a:p>
          <a:p>
            <a:r>
              <a:rPr lang="en-GB" dirty="0" smtClean="0"/>
              <a:t> </a:t>
            </a:r>
          </a:p>
          <a:p>
            <a:r>
              <a:rPr lang="en-GB" dirty="0" smtClean="0"/>
              <a:t>Li </a:t>
            </a:r>
            <a:r>
              <a:rPr lang="en-GB" dirty="0" err="1" smtClean="0"/>
              <a:t>Deyin</a:t>
            </a:r>
            <a:r>
              <a:rPr lang="en-GB" dirty="0" smtClean="0"/>
              <a:t>, </a:t>
            </a:r>
            <a:r>
              <a:rPr lang="en-GB" i="1" dirty="0" err="1" smtClean="0"/>
              <a:t>Taiji</a:t>
            </a:r>
            <a:r>
              <a:rPr lang="en-GB" i="1" dirty="0" smtClean="0"/>
              <a:t> Quan, </a:t>
            </a:r>
            <a:r>
              <a:rPr lang="en-GB" dirty="0" smtClean="0"/>
              <a:t>Beijing, Foreign Language Press, 2004, p.29.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sz="3600" b="1" dirty="0" smtClean="0"/>
              <a:t>Tai Chi and He</a:t>
            </a:r>
            <a:r>
              <a:rPr lang="zh-CN" altLang="en-US" sz="3600" b="1" dirty="0" smtClean="0"/>
              <a:t>和：</a:t>
            </a:r>
            <a:r>
              <a:rPr lang="en-GB" sz="3600" b="1" dirty="0" smtClean="0"/>
              <a:t>the Harmony of the Two (Yin and Yang)</a:t>
            </a:r>
            <a:endParaRPr lang="en-GB" dirty="0"/>
          </a:p>
        </p:txBody>
      </p:sp>
      <p:sp>
        <p:nvSpPr>
          <p:cNvPr id="3" name="Content Placeholder 2"/>
          <p:cNvSpPr>
            <a:spLocks noGrp="1"/>
          </p:cNvSpPr>
          <p:nvPr>
            <p:ph idx="1"/>
          </p:nvPr>
        </p:nvSpPr>
        <p:spPr>
          <a:xfrm>
            <a:off x="457200" y="1447800"/>
            <a:ext cx="8476488" cy="5105400"/>
          </a:xfrm>
        </p:spPr>
        <p:txBody>
          <a:bodyPr>
            <a:normAutofit fontScale="92500" lnSpcReduction="20000"/>
          </a:bodyPr>
          <a:lstStyle/>
          <a:p>
            <a:r>
              <a:rPr lang="en-GB" dirty="0" smtClean="0"/>
              <a:t>Tao/Dao transforms itself from Non-existence (</a:t>
            </a:r>
            <a:r>
              <a:rPr lang="zh-CN" altLang="en-US" dirty="0" smtClean="0"/>
              <a:t>无极</a:t>
            </a:r>
            <a:r>
              <a:rPr lang="en-GB" dirty="0" smtClean="0"/>
              <a:t>) to Existence (</a:t>
            </a:r>
            <a:r>
              <a:rPr lang="zh-CN" altLang="en-US" dirty="0" smtClean="0"/>
              <a:t>太极</a:t>
            </a:r>
            <a:r>
              <a:rPr lang="en-GB" altLang="zh-CN" dirty="0" smtClean="0"/>
              <a:t>)</a:t>
            </a:r>
          </a:p>
          <a:p>
            <a:r>
              <a:rPr lang="en-GB" altLang="zh-CN" dirty="0" smtClean="0"/>
              <a:t>Tai Chi </a:t>
            </a:r>
            <a:r>
              <a:rPr lang="en-US" altLang="zh-CN" dirty="0" smtClean="0"/>
              <a:t>=</a:t>
            </a:r>
            <a:r>
              <a:rPr lang="en-GB" dirty="0" smtClean="0"/>
              <a:t> the One/</a:t>
            </a:r>
            <a:r>
              <a:rPr lang="zh-CN" altLang="en-US" dirty="0" smtClean="0"/>
              <a:t>元气</a:t>
            </a:r>
            <a:r>
              <a:rPr lang="en-GB" altLang="zh-CN" dirty="0" smtClean="0"/>
              <a:t>(Original </a:t>
            </a:r>
            <a:r>
              <a:rPr lang="en-GB" altLang="zh-CN" dirty="0" err="1" smtClean="0"/>
              <a:t>Qi</a:t>
            </a:r>
            <a:r>
              <a:rPr lang="en-GB" altLang="zh-CN" dirty="0" smtClean="0"/>
              <a:t>) where Yin and Yang have not yet divided into two (gendered </a:t>
            </a:r>
            <a:r>
              <a:rPr lang="en-GB" altLang="zh-CN" dirty="0" err="1" smtClean="0"/>
              <a:t>Qi</a:t>
            </a:r>
            <a:r>
              <a:rPr lang="en-GB" altLang="zh-CN" dirty="0" smtClean="0"/>
              <a:t>)</a:t>
            </a:r>
          </a:p>
          <a:p>
            <a:r>
              <a:rPr lang="en-GB" dirty="0" smtClean="0"/>
              <a:t>Ta Chi = harmony/Unification of Yin and Yang, which is a state where Yan and Yang is united/integrated together harmoniously. </a:t>
            </a:r>
          </a:p>
          <a:p>
            <a:r>
              <a:rPr lang="en-GB" b="1" dirty="0" smtClean="0"/>
              <a:t> </a:t>
            </a:r>
            <a:endParaRPr lang="en-GB" dirty="0" smtClean="0"/>
          </a:p>
          <a:p>
            <a:r>
              <a:rPr lang="en-GB" dirty="0" smtClean="0"/>
              <a:t>Yin and yang represent a dynamic balance of forces in the natural world, a form of evening things out. </a:t>
            </a:r>
          </a:p>
          <a:p>
            <a:r>
              <a:rPr lang="en-GB" dirty="0" smtClean="0"/>
              <a:t>Our aim in life is not to try to hold on to either one of these polar forces but to keep the two in balance. </a:t>
            </a:r>
          </a:p>
          <a:p>
            <a:r>
              <a:rPr lang="en-GB" dirty="0" smtClean="0"/>
              <a:t>Yin and Yang forces are constantly trying to overwhelm each other, but in truth one cannot live without the other, and they are both mutually necessary.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pPr eaLnBrk="1" hangingPunct="1"/>
            <a:r>
              <a:rPr lang="en-US" altLang="zh-CN" sz="3200" b="1" dirty="0" err="1" smtClean="0">
                <a:ea typeface="宋体" pitchFamily="2" charset="-122"/>
              </a:rPr>
              <a:t>Taiji</a:t>
            </a:r>
            <a:r>
              <a:rPr lang="en-US" altLang="zh-CN" sz="3200" b="1" dirty="0" smtClean="0">
                <a:ea typeface="宋体" pitchFamily="2" charset="-122"/>
              </a:rPr>
              <a:t> and the process of the self-evolution of the cosmos in ‘Appended Remarks’ of </a:t>
            </a:r>
            <a:r>
              <a:rPr lang="en-US" altLang="zh-CN" sz="3200" b="1" dirty="0" err="1" smtClean="0">
                <a:ea typeface="宋体" pitchFamily="2" charset="-122"/>
              </a:rPr>
              <a:t>Yijing</a:t>
            </a:r>
            <a:endParaRPr lang="en-US" altLang="zh-CN" sz="3200" b="1" i="1" dirty="0" smtClean="0">
              <a:ea typeface="宋体" pitchFamily="2" charset="-122"/>
            </a:endParaRPr>
          </a:p>
        </p:txBody>
      </p:sp>
      <p:sp>
        <p:nvSpPr>
          <p:cNvPr id="51203" name="Oval 4"/>
          <p:cNvSpPr>
            <a:spLocks noChangeArrowheads="1"/>
          </p:cNvSpPr>
          <p:nvPr/>
        </p:nvSpPr>
        <p:spPr bwMode="auto">
          <a:xfrm>
            <a:off x="4343400" y="2209800"/>
            <a:ext cx="685800" cy="533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Taiji</a:t>
            </a:r>
          </a:p>
        </p:txBody>
      </p:sp>
      <p:sp>
        <p:nvSpPr>
          <p:cNvPr id="51204" name="Text Box 5"/>
          <p:cNvSpPr txBox="1">
            <a:spLocks noChangeArrowheads="1"/>
          </p:cNvSpPr>
          <p:nvPr/>
        </p:nvSpPr>
        <p:spPr bwMode="auto">
          <a:xfrm>
            <a:off x="5394325" y="2078038"/>
            <a:ext cx="793750" cy="457200"/>
          </a:xfrm>
          <a:prstGeom prst="rect">
            <a:avLst/>
          </a:prstGeom>
          <a:noFill/>
          <a:ln w="9525">
            <a:noFill/>
            <a:miter lim="800000"/>
            <a:headEnd/>
            <a:tailEnd/>
          </a:ln>
        </p:spPr>
        <p:txBody>
          <a:bodyPr wrap="none">
            <a:spAutoFit/>
          </a:bodyPr>
          <a:lstStyle/>
          <a:p>
            <a:r>
              <a:rPr kumimoji="1" lang="zh-CN" altLang="en-US" sz="2400"/>
              <a:t>太极</a:t>
            </a:r>
          </a:p>
        </p:txBody>
      </p:sp>
      <p:sp>
        <p:nvSpPr>
          <p:cNvPr id="51205" name="Line 6"/>
          <p:cNvSpPr>
            <a:spLocks noChangeShapeType="1"/>
          </p:cNvSpPr>
          <p:nvPr/>
        </p:nvSpPr>
        <p:spPr bwMode="auto">
          <a:xfrm>
            <a:off x="4724400" y="2743200"/>
            <a:ext cx="0" cy="152400"/>
          </a:xfrm>
          <a:prstGeom prst="line">
            <a:avLst/>
          </a:prstGeom>
          <a:noFill/>
          <a:ln w="9525">
            <a:solidFill>
              <a:schemeClr val="tx1"/>
            </a:solidFill>
            <a:round/>
            <a:headEnd/>
            <a:tailEnd type="triangle" w="med" len="med"/>
          </a:ln>
        </p:spPr>
        <p:txBody>
          <a:bodyPr/>
          <a:lstStyle/>
          <a:p>
            <a:endParaRPr lang="en-GB"/>
          </a:p>
        </p:txBody>
      </p:sp>
      <p:sp>
        <p:nvSpPr>
          <p:cNvPr id="51206" name="Text Box 7"/>
          <p:cNvSpPr txBox="1">
            <a:spLocks noChangeArrowheads="1"/>
          </p:cNvSpPr>
          <p:nvPr/>
        </p:nvSpPr>
        <p:spPr bwMode="auto">
          <a:xfrm>
            <a:off x="4022725" y="3013075"/>
            <a:ext cx="4721225" cy="457200"/>
          </a:xfrm>
          <a:prstGeom prst="rect">
            <a:avLst/>
          </a:prstGeom>
          <a:noFill/>
          <a:ln w="9525">
            <a:noFill/>
            <a:miter lim="800000"/>
            <a:headEnd/>
            <a:tailEnd/>
          </a:ln>
        </p:spPr>
        <p:txBody>
          <a:bodyPr wrap="none">
            <a:spAutoFit/>
          </a:bodyPr>
          <a:lstStyle/>
          <a:p>
            <a:r>
              <a:rPr kumimoji="1" lang="en-US" altLang="zh-CN" sz="2400"/>
              <a:t>Yin-yang    </a:t>
            </a:r>
            <a:r>
              <a:rPr kumimoji="1" lang="zh-CN" altLang="en-US" sz="2400"/>
              <a:t>两仪 </a:t>
            </a:r>
            <a:r>
              <a:rPr kumimoji="1" lang="en-US" altLang="zh-CN" sz="2400"/>
              <a:t>two forms or forces</a:t>
            </a:r>
          </a:p>
        </p:txBody>
      </p:sp>
      <p:sp>
        <p:nvSpPr>
          <p:cNvPr id="51207" name="Line 8"/>
          <p:cNvSpPr>
            <a:spLocks noChangeShapeType="1"/>
          </p:cNvSpPr>
          <p:nvPr/>
        </p:nvSpPr>
        <p:spPr bwMode="auto">
          <a:xfrm>
            <a:off x="4724400" y="3581400"/>
            <a:ext cx="0" cy="304800"/>
          </a:xfrm>
          <a:prstGeom prst="line">
            <a:avLst/>
          </a:prstGeom>
          <a:noFill/>
          <a:ln w="9525">
            <a:solidFill>
              <a:schemeClr val="tx1"/>
            </a:solidFill>
            <a:round/>
            <a:headEnd/>
            <a:tailEnd type="triangle" w="med" len="med"/>
          </a:ln>
        </p:spPr>
        <p:txBody>
          <a:bodyPr/>
          <a:lstStyle/>
          <a:p>
            <a:endParaRPr lang="en-GB"/>
          </a:p>
        </p:txBody>
      </p:sp>
      <p:sp>
        <p:nvSpPr>
          <p:cNvPr id="51208" name="Text Box 9"/>
          <p:cNvSpPr txBox="1">
            <a:spLocks noChangeArrowheads="1"/>
          </p:cNvSpPr>
          <p:nvPr/>
        </p:nvSpPr>
        <p:spPr bwMode="auto">
          <a:xfrm>
            <a:off x="3733800" y="3775075"/>
            <a:ext cx="4294188" cy="457200"/>
          </a:xfrm>
          <a:prstGeom prst="rect">
            <a:avLst/>
          </a:prstGeom>
          <a:noFill/>
          <a:ln w="9525">
            <a:noFill/>
            <a:miter lim="800000"/>
            <a:headEnd/>
            <a:tailEnd/>
          </a:ln>
        </p:spPr>
        <p:txBody>
          <a:bodyPr>
            <a:spAutoFit/>
          </a:bodyPr>
          <a:lstStyle/>
          <a:p>
            <a:r>
              <a:rPr kumimoji="1" lang="en-US" altLang="zh-CN" sz="2400"/>
              <a:t>Four Symbols </a:t>
            </a:r>
            <a:r>
              <a:rPr kumimoji="1" lang="zh-CN" altLang="en-US" sz="2400"/>
              <a:t>四象 </a:t>
            </a:r>
            <a:r>
              <a:rPr kumimoji="1" lang="en-US" altLang="zh-CN" sz="2400"/>
              <a:t>4 directions </a:t>
            </a:r>
          </a:p>
        </p:txBody>
      </p:sp>
      <p:sp>
        <p:nvSpPr>
          <p:cNvPr id="51209" name="Line 10"/>
          <p:cNvSpPr>
            <a:spLocks noChangeShapeType="1"/>
          </p:cNvSpPr>
          <p:nvPr/>
        </p:nvSpPr>
        <p:spPr bwMode="auto">
          <a:xfrm>
            <a:off x="4800600" y="4191000"/>
            <a:ext cx="0" cy="381000"/>
          </a:xfrm>
          <a:prstGeom prst="line">
            <a:avLst/>
          </a:prstGeom>
          <a:noFill/>
          <a:ln w="9525">
            <a:solidFill>
              <a:schemeClr val="tx1"/>
            </a:solidFill>
            <a:round/>
            <a:headEnd/>
            <a:tailEnd type="triangle" w="med" len="med"/>
          </a:ln>
        </p:spPr>
        <p:txBody>
          <a:bodyPr/>
          <a:lstStyle/>
          <a:p>
            <a:endParaRPr lang="en-GB"/>
          </a:p>
        </p:txBody>
      </p:sp>
      <p:sp>
        <p:nvSpPr>
          <p:cNvPr id="51210" name="Text Box 11"/>
          <p:cNvSpPr txBox="1">
            <a:spLocks noChangeArrowheads="1"/>
          </p:cNvSpPr>
          <p:nvPr/>
        </p:nvSpPr>
        <p:spPr bwMode="auto">
          <a:xfrm>
            <a:off x="3641725" y="4689475"/>
            <a:ext cx="4429125" cy="457200"/>
          </a:xfrm>
          <a:prstGeom prst="rect">
            <a:avLst/>
          </a:prstGeom>
          <a:noFill/>
          <a:ln w="9525">
            <a:noFill/>
            <a:miter lim="800000"/>
            <a:headEnd/>
            <a:tailEnd/>
          </a:ln>
        </p:spPr>
        <p:txBody>
          <a:bodyPr wrap="none">
            <a:spAutoFit/>
          </a:bodyPr>
          <a:lstStyle/>
          <a:p>
            <a:r>
              <a:rPr kumimoji="1" lang="en-US" altLang="zh-CN" sz="2400"/>
              <a:t>Eight Trigrams </a:t>
            </a:r>
            <a:r>
              <a:rPr kumimoji="1" lang="zh-CN" altLang="en-US" sz="2400"/>
              <a:t>八卦 </a:t>
            </a:r>
            <a:r>
              <a:rPr kumimoji="1" lang="en-US" altLang="zh-CN" sz="2400"/>
              <a:t>8 phenomena</a:t>
            </a:r>
          </a:p>
        </p:txBody>
      </p:sp>
      <p:sp>
        <p:nvSpPr>
          <p:cNvPr id="51211" name="Text Box 12"/>
          <p:cNvSpPr txBox="1">
            <a:spLocks noChangeArrowheads="1"/>
          </p:cNvSpPr>
          <p:nvPr/>
        </p:nvSpPr>
        <p:spPr bwMode="auto">
          <a:xfrm>
            <a:off x="898525" y="5451475"/>
            <a:ext cx="7396163" cy="1187450"/>
          </a:xfrm>
          <a:prstGeom prst="rect">
            <a:avLst/>
          </a:prstGeom>
          <a:noFill/>
          <a:ln w="9525">
            <a:noFill/>
            <a:miter lim="800000"/>
            <a:headEnd/>
            <a:tailEnd/>
          </a:ln>
        </p:spPr>
        <p:txBody>
          <a:bodyPr wrap="none">
            <a:spAutoFit/>
          </a:bodyPr>
          <a:lstStyle/>
          <a:p>
            <a:r>
              <a:rPr kumimoji="1" lang="zh-CN" altLang="en-US" sz="2400"/>
              <a:t>八卦</a:t>
            </a:r>
            <a:r>
              <a:rPr kumimoji="1" lang="en-US" altLang="zh-CN" sz="2400"/>
              <a:t>means eight basic existences: Heaven, earth, wind, </a:t>
            </a:r>
          </a:p>
          <a:p>
            <a:r>
              <a:rPr kumimoji="1" lang="en-US" altLang="zh-CN" sz="2400"/>
              <a:t>thunder, water, fire, lake and mountain, which are the basis</a:t>
            </a:r>
          </a:p>
          <a:p>
            <a:r>
              <a:rPr kumimoji="1" lang="en-US" altLang="zh-CN" sz="2400"/>
              <a:t> of all other existences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sz="2400" dirty="0" smtClean="0"/>
              <a:t>Chinese scholars have offered different philosophical interpretations of the world based on the </a:t>
            </a:r>
            <a:r>
              <a:rPr lang="en-GB" sz="2400" dirty="0" err="1" smtClean="0"/>
              <a:t>Taiji</a:t>
            </a:r>
            <a:r>
              <a:rPr lang="en-GB" sz="2400" dirty="0" smtClean="0"/>
              <a:t> yin-yang theory. </a:t>
            </a:r>
            <a:endParaRPr lang="en-GB" sz="2400" dirty="0"/>
          </a:p>
        </p:txBody>
      </p:sp>
      <p:sp>
        <p:nvSpPr>
          <p:cNvPr id="3" name="Content Placeholder 2"/>
          <p:cNvSpPr>
            <a:spLocks noGrp="1"/>
          </p:cNvSpPr>
          <p:nvPr>
            <p:ph idx="1"/>
          </p:nvPr>
        </p:nvSpPr>
        <p:spPr>
          <a:xfrm>
            <a:off x="457200" y="1447800"/>
            <a:ext cx="8476488" cy="5410200"/>
          </a:xfrm>
        </p:spPr>
        <p:txBody>
          <a:bodyPr>
            <a:noAutofit/>
          </a:bodyPr>
          <a:lstStyle/>
          <a:p>
            <a:r>
              <a:rPr lang="en-GB" sz="1800" b="1" dirty="0" smtClean="0"/>
              <a:t>Kong </a:t>
            </a:r>
            <a:r>
              <a:rPr lang="en-GB" sz="1800" b="1" dirty="0" err="1" smtClean="0"/>
              <a:t>Yingda</a:t>
            </a:r>
            <a:r>
              <a:rPr lang="en-GB" sz="1800" b="1" dirty="0" smtClean="0"/>
              <a:t> </a:t>
            </a:r>
            <a:r>
              <a:rPr lang="zh-CN" altLang="en-US" sz="1800" b="1" dirty="0" smtClean="0"/>
              <a:t>孔颖达</a:t>
            </a:r>
            <a:r>
              <a:rPr lang="en-GB" sz="1800" b="1" dirty="0" smtClean="0"/>
              <a:t>of the Tang </a:t>
            </a:r>
            <a:r>
              <a:rPr lang="zh-CN" altLang="en-US" sz="1800" b="1" dirty="0" smtClean="0"/>
              <a:t>唐</a:t>
            </a:r>
            <a:r>
              <a:rPr lang="en-GB" sz="1800" b="1" dirty="0" smtClean="0"/>
              <a:t>Dynasty (618-907</a:t>
            </a:r>
            <a:r>
              <a:rPr lang="en-GB" sz="1800" dirty="0" smtClean="0"/>
              <a:t>): ‘Before Heaven and Earth were divided, the primal fluid—primary elements that form Heaven and  Earth—were combined into one. That is the beginning of the great Unity of Tai or the great oneness of Tai.’</a:t>
            </a:r>
          </a:p>
          <a:p>
            <a:r>
              <a:rPr lang="en-GB" sz="1800" dirty="0" smtClean="0"/>
              <a:t> </a:t>
            </a:r>
            <a:r>
              <a:rPr lang="en-GB" sz="1800" b="1" dirty="0" smtClean="0"/>
              <a:t>Wang </a:t>
            </a:r>
            <a:r>
              <a:rPr lang="en-GB" sz="1800" b="1" dirty="0" err="1" smtClean="0"/>
              <a:t>Tingxiang</a:t>
            </a:r>
            <a:r>
              <a:rPr lang="en-GB" sz="1800" b="1" dirty="0" smtClean="0"/>
              <a:t> </a:t>
            </a:r>
            <a:r>
              <a:rPr lang="zh-CN" altLang="en-US" sz="1800" b="1" dirty="0" smtClean="0"/>
              <a:t>王廷相</a:t>
            </a:r>
            <a:r>
              <a:rPr lang="en-GB" sz="1800" b="1" dirty="0" smtClean="0"/>
              <a:t>of the Ming </a:t>
            </a:r>
            <a:r>
              <a:rPr lang="zh-CN" altLang="en-US" sz="1800" b="1" dirty="0" smtClean="0"/>
              <a:t>明</a:t>
            </a:r>
            <a:r>
              <a:rPr lang="en-GB" sz="1800" b="1" dirty="0" smtClean="0"/>
              <a:t>Dynasty (1368-1644): </a:t>
            </a:r>
            <a:r>
              <a:rPr lang="en-GB" sz="1800" dirty="0" smtClean="0"/>
              <a:t>‘</a:t>
            </a:r>
            <a:r>
              <a:rPr lang="en-GB" sz="1800" dirty="0" err="1" smtClean="0"/>
              <a:t>Taiji</a:t>
            </a:r>
            <a:r>
              <a:rPr lang="en-GB" sz="1800" dirty="0" smtClean="0"/>
              <a:t> was the primeval chaotic and primitive state of the universe before Heaven and Earth were formed. </a:t>
            </a:r>
          </a:p>
          <a:p>
            <a:r>
              <a:rPr lang="en-GB" sz="1800" dirty="0" smtClean="0"/>
              <a:t> </a:t>
            </a:r>
            <a:r>
              <a:rPr lang="en-GB" sz="1800" b="1" dirty="0" smtClean="0"/>
              <a:t>Zhou </a:t>
            </a:r>
            <a:r>
              <a:rPr lang="en-GB" sz="1800" b="1" dirty="0" err="1" smtClean="0"/>
              <a:t>Dunyi</a:t>
            </a:r>
            <a:r>
              <a:rPr lang="en-GB" sz="1800" b="1" dirty="0" smtClean="0"/>
              <a:t> </a:t>
            </a:r>
            <a:r>
              <a:rPr lang="zh-CN" altLang="en-US" sz="1800" b="1" dirty="0" smtClean="0"/>
              <a:t>周敦颐</a:t>
            </a:r>
            <a:r>
              <a:rPr lang="en-GB" sz="1800" b="1" dirty="0" smtClean="0"/>
              <a:t>of the Song </a:t>
            </a:r>
            <a:r>
              <a:rPr lang="zh-CN" altLang="en-US" sz="1800" b="1" dirty="0" smtClean="0"/>
              <a:t>宋</a:t>
            </a:r>
            <a:r>
              <a:rPr lang="en-GB" sz="1800" b="1" dirty="0" smtClean="0"/>
              <a:t>Dynasty (960-1279): ‘</a:t>
            </a:r>
            <a:r>
              <a:rPr lang="en-GB" sz="1800" dirty="0" smtClean="0"/>
              <a:t>When </a:t>
            </a:r>
            <a:r>
              <a:rPr lang="en-GB" sz="1800" dirty="0" err="1" smtClean="0"/>
              <a:t>Taiji</a:t>
            </a:r>
            <a:r>
              <a:rPr lang="en-GB" sz="1800" dirty="0" smtClean="0"/>
              <a:t> moved, it gave birth to Yang. When the movement reached its peak, it quieted down into motionlessness to become yin. At its extreme point yin began to move and turn toward yang. The polarized motion and stillness or yang and yin produce and promote one another. The theory of Five Elements </a:t>
            </a:r>
            <a:r>
              <a:rPr lang="zh-CN" altLang="en-US" sz="1800" dirty="0" smtClean="0"/>
              <a:t>五行</a:t>
            </a:r>
            <a:r>
              <a:rPr lang="en-GB" sz="1800" dirty="0" smtClean="0"/>
              <a:t>came from yin and yang; yin and yang came from </a:t>
            </a:r>
            <a:r>
              <a:rPr lang="en-GB" sz="1800" dirty="0" err="1" smtClean="0"/>
              <a:t>Taiji</a:t>
            </a:r>
            <a:r>
              <a:rPr lang="en-GB" sz="1800" dirty="0" smtClean="0"/>
              <a:t>.</a:t>
            </a:r>
            <a:r>
              <a:rPr lang="en-GB" sz="1800" b="1" dirty="0" smtClean="0"/>
              <a:t>’</a:t>
            </a:r>
            <a:endParaRPr lang="en-GB" sz="1800" dirty="0" smtClean="0"/>
          </a:p>
          <a:p>
            <a:r>
              <a:rPr lang="en-GB" sz="1800" b="1" dirty="0" smtClean="0"/>
              <a:t> Zhu Xi</a:t>
            </a:r>
            <a:r>
              <a:rPr lang="zh-CN" altLang="en-US" sz="1800" b="1" dirty="0" smtClean="0"/>
              <a:t>朱熹</a:t>
            </a:r>
            <a:r>
              <a:rPr lang="en-GB" sz="1800" b="1" dirty="0" smtClean="0"/>
              <a:t>of the Song Dynasty: </a:t>
            </a:r>
            <a:r>
              <a:rPr lang="en-GB" sz="1800" dirty="0" smtClean="0"/>
              <a:t>‘</a:t>
            </a:r>
            <a:r>
              <a:rPr lang="en-GB" sz="1800" dirty="0" err="1" smtClean="0"/>
              <a:t>Taiji</a:t>
            </a:r>
            <a:r>
              <a:rPr lang="en-GB" sz="1800" dirty="0" smtClean="0"/>
              <a:t> covers everything in the universe.’</a:t>
            </a:r>
          </a:p>
          <a:p>
            <a:r>
              <a:rPr lang="en-GB" sz="1800" b="1" dirty="0" err="1" smtClean="0"/>
              <a:t>Shao</a:t>
            </a:r>
            <a:r>
              <a:rPr lang="en-GB" sz="1800" b="1" dirty="0" smtClean="0"/>
              <a:t> Yong</a:t>
            </a:r>
            <a:r>
              <a:rPr lang="zh-CN" altLang="en-US" sz="1800" b="1" dirty="0" smtClean="0"/>
              <a:t>邵雍</a:t>
            </a:r>
            <a:r>
              <a:rPr lang="en-GB" sz="1800" b="1" dirty="0" smtClean="0"/>
              <a:t>of the Song Dynasty: ‘</a:t>
            </a:r>
            <a:r>
              <a:rPr lang="en-GB" sz="1800" dirty="0" err="1" smtClean="0"/>
              <a:t>Taiji</a:t>
            </a:r>
            <a:r>
              <a:rPr lang="en-GB" sz="1800" dirty="0" smtClean="0"/>
              <a:t> is the heart and mind’; and ‘</a:t>
            </a:r>
            <a:r>
              <a:rPr lang="en-GB" sz="1800" dirty="0" err="1" smtClean="0"/>
              <a:t>Taiji</a:t>
            </a:r>
            <a:r>
              <a:rPr lang="en-GB" sz="1800" dirty="0" smtClean="0"/>
              <a:t> is the Dao.’</a:t>
            </a:r>
            <a:endParaRPr lang="en-GB" sz="1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944562"/>
          </a:xfrm>
        </p:spPr>
        <p:txBody>
          <a:bodyPr/>
          <a:lstStyle/>
          <a:p>
            <a:r>
              <a:rPr lang="en-GB" altLang="zh-CN" dirty="0" smtClean="0"/>
              <a:t>Relationship among </a:t>
            </a:r>
            <a:r>
              <a:rPr lang="zh-CN" altLang="en-US" dirty="0" smtClean="0"/>
              <a:t>天地人</a:t>
            </a:r>
            <a:endParaRPr lang="en-GB" dirty="0"/>
          </a:p>
        </p:txBody>
      </p:sp>
      <p:sp>
        <p:nvSpPr>
          <p:cNvPr id="3" name="Content Placeholder 2"/>
          <p:cNvSpPr>
            <a:spLocks noGrp="1"/>
          </p:cNvSpPr>
          <p:nvPr>
            <p:ph idx="1"/>
          </p:nvPr>
        </p:nvSpPr>
        <p:spPr>
          <a:xfrm>
            <a:off x="609600" y="1219200"/>
            <a:ext cx="8534400" cy="5638800"/>
          </a:xfrm>
        </p:spPr>
        <p:txBody>
          <a:bodyPr>
            <a:normAutofit fontScale="62500" lnSpcReduction="20000"/>
          </a:bodyPr>
          <a:lstStyle/>
          <a:p>
            <a:r>
              <a:rPr lang="en-GB" sz="3400" dirty="0" smtClean="0"/>
              <a:t>For both Confucianism and Daoism, the most important pair of Yin-Yang forces is Heaven (the Great Yang) and Earth (the Great Yin). </a:t>
            </a:r>
          </a:p>
          <a:p>
            <a:endParaRPr lang="en-GB" sz="3400" dirty="0" smtClean="0"/>
          </a:p>
          <a:p>
            <a:r>
              <a:rPr lang="en-GB" sz="3400" dirty="0" smtClean="0"/>
              <a:t>Humanity is formed by the creative and active mode of Heaven working on the submissive and passive mode of Earth.  </a:t>
            </a:r>
          </a:p>
          <a:p>
            <a:r>
              <a:rPr lang="en-GB" sz="3400" dirty="0" smtClean="0"/>
              <a:t>Humanity is the mixture of Heaven and Earth, in order to maintain harmonious life, the humans need to find the perfect balance to Heavenly and the Earthly. </a:t>
            </a:r>
          </a:p>
          <a:p>
            <a:endParaRPr lang="en-GB" sz="3400" dirty="0" smtClean="0"/>
          </a:p>
          <a:p>
            <a:r>
              <a:rPr lang="en-GB" sz="3400" dirty="0" smtClean="0"/>
              <a:t>On the other hand, the humanity is not only a passive object who can only receive impacts from Heaven and Earth, but also a </a:t>
            </a:r>
            <a:r>
              <a:rPr lang="en-GB" sz="3400" b="1" dirty="0" smtClean="0"/>
              <a:t>active subject who can understand </a:t>
            </a:r>
            <a:r>
              <a:rPr lang="en-GB" sz="3400" dirty="0" smtClean="0"/>
              <a:t>the Way of Nature and the Dao of Harmony, and </a:t>
            </a:r>
            <a:r>
              <a:rPr lang="en-GB" sz="3400" b="1" dirty="0" smtClean="0"/>
              <a:t>who can use</a:t>
            </a:r>
            <a:r>
              <a:rPr lang="en-GB" sz="3400" dirty="0" smtClean="0"/>
              <a:t> this right understanding to support the Heaven and Earth in prevailing the their harmonious perfect Way of Heaven and Earth toward the universe, especially toward the human world.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Trinity in Daoism and Confucianism</a:t>
            </a:r>
            <a:endParaRPr lang="en-GB" dirty="0"/>
          </a:p>
        </p:txBody>
      </p:sp>
      <p:sp>
        <p:nvSpPr>
          <p:cNvPr id="4" name="Oval 3"/>
          <p:cNvSpPr/>
          <p:nvPr/>
        </p:nvSpPr>
        <p:spPr>
          <a:xfrm>
            <a:off x="2133600" y="3200400"/>
            <a:ext cx="11430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GB" dirty="0"/>
          </a:p>
        </p:txBody>
      </p:sp>
      <p:sp>
        <p:nvSpPr>
          <p:cNvPr id="6" name="Oval 5"/>
          <p:cNvSpPr/>
          <p:nvPr/>
        </p:nvSpPr>
        <p:spPr>
          <a:xfrm>
            <a:off x="3200400" y="1828800"/>
            <a:ext cx="1066800"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地 </a:t>
            </a:r>
            <a:r>
              <a:rPr lang="en-GB" altLang="zh-CN" dirty="0" smtClean="0"/>
              <a:t>Earth</a:t>
            </a:r>
            <a:endParaRPr lang="en-GB" dirty="0"/>
          </a:p>
        </p:txBody>
      </p:sp>
      <p:sp>
        <p:nvSpPr>
          <p:cNvPr id="7" name="Oval 6"/>
          <p:cNvSpPr/>
          <p:nvPr/>
        </p:nvSpPr>
        <p:spPr>
          <a:xfrm>
            <a:off x="1219200" y="1752600"/>
            <a:ext cx="10668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sz="1600" dirty="0" smtClean="0"/>
              <a:t>天</a:t>
            </a:r>
            <a:r>
              <a:rPr lang="en-GB" altLang="zh-CN" sz="1400" dirty="0" smtClean="0"/>
              <a:t>Heaven</a:t>
            </a:r>
            <a:r>
              <a:rPr lang="en-GB" dirty="0" smtClean="0"/>
              <a:t> </a:t>
            </a:r>
            <a:endParaRPr lang="en-GB" dirty="0"/>
          </a:p>
        </p:txBody>
      </p:sp>
      <p:sp>
        <p:nvSpPr>
          <p:cNvPr id="8" name="Oval 7"/>
          <p:cNvSpPr/>
          <p:nvPr/>
        </p:nvSpPr>
        <p:spPr>
          <a:xfrm>
            <a:off x="6781800" y="3200400"/>
            <a:ext cx="1143000"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solidFill>
                  <a:srgbClr val="FF0000"/>
                </a:solidFill>
              </a:rPr>
              <a:t>人</a:t>
            </a:r>
            <a:endParaRPr lang="en-GB" altLang="zh-CN" dirty="0" smtClean="0">
              <a:solidFill>
                <a:srgbClr val="FF0000"/>
              </a:solidFill>
            </a:endParaRPr>
          </a:p>
          <a:p>
            <a:pPr algn="ctr"/>
            <a:r>
              <a:rPr lang="en-GB" sz="1200" dirty="0" smtClean="0">
                <a:solidFill>
                  <a:srgbClr val="FF0000"/>
                </a:solidFill>
              </a:rPr>
              <a:t>People</a:t>
            </a:r>
            <a:endParaRPr lang="en-GB" sz="1200" dirty="0">
              <a:solidFill>
                <a:srgbClr val="FF0000"/>
              </a:solidFill>
            </a:endParaRPr>
          </a:p>
        </p:txBody>
      </p:sp>
      <p:sp>
        <p:nvSpPr>
          <p:cNvPr id="9" name="Oval 8"/>
          <p:cNvSpPr/>
          <p:nvPr/>
        </p:nvSpPr>
        <p:spPr>
          <a:xfrm>
            <a:off x="5715000" y="1905000"/>
            <a:ext cx="10668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天</a:t>
            </a:r>
            <a:r>
              <a:rPr lang="en-GB" altLang="zh-CN" sz="1200" dirty="0" smtClean="0"/>
              <a:t>Heaven</a:t>
            </a:r>
            <a:endParaRPr lang="en-GB" sz="1200" dirty="0"/>
          </a:p>
        </p:txBody>
      </p:sp>
      <p:sp>
        <p:nvSpPr>
          <p:cNvPr id="10" name="Oval 9"/>
          <p:cNvSpPr/>
          <p:nvPr/>
        </p:nvSpPr>
        <p:spPr>
          <a:xfrm>
            <a:off x="7391400" y="1905000"/>
            <a:ext cx="11430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smtClean="0"/>
              <a:t>地</a:t>
            </a:r>
            <a:endParaRPr lang="en-GB" altLang="zh-CN" dirty="0" smtClean="0"/>
          </a:p>
          <a:p>
            <a:pPr algn="ctr"/>
            <a:r>
              <a:rPr lang="en-GB" sz="1600" dirty="0" smtClean="0"/>
              <a:t>Earth</a:t>
            </a:r>
            <a:endParaRPr lang="en-GB" sz="1600" dirty="0"/>
          </a:p>
        </p:txBody>
      </p:sp>
      <p:sp>
        <p:nvSpPr>
          <p:cNvPr id="17" name="TextBox 16"/>
          <p:cNvSpPr txBox="1"/>
          <p:nvPr/>
        </p:nvSpPr>
        <p:spPr>
          <a:xfrm>
            <a:off x="2286000" y="3505200"/>
            <a:ext cx="644098" cy="646331"/>
          </a:xfrm>
          <a:prstGeom prst="rect">
            <a:avLst/>
          </a:prstGeom>
          <a:noFill/>
        </p:spPr>
        <p:txBody>
          <a:bodyPr wrap="square" rtlCol="0">
            <a:spAutoFit/>
          </a:bodyPr>
          <a:lstStyle/>
          <a:p>
            <a:r>
              <a:rPr lang="zh-CN" altLang="en-US" dirty="0" smtClean="0"/>
              <a:t>气</a:t>
            </a:r>
            <a:endParaRPr lang="en-GB" altLang="zh-CN" dirty="0" smtClean="0"/>
          </a:p>
          <a:p>
            <a:r>
              <a:rPr lang="en-GB" dirty="0" err="1" smtClean="0"/>
              <a:t>Qi</a:t>
            </a:r>
            <a:endParaRPr lang="en-GB" dirty="0"/>
          </a:p>
        </p:txBody>
      </p:sp>
      <p:cxnSp>
        <p:nvCxnSpPr>
          <p:cNvPr id="21" name="Straight Arrow Connector 20"/>
          <p:cNvCxnSpPr/>
          <p:nvPr/>
        </p:nvCxnSpPr>
        <p:spPr>
          <a:xfrm>
            <a:off x="2438400" y="2286000"/>
            <a:ext cx="5334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905000" y="2819400"/>
            <a:ext cx="2286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V="1">
            <a:off x="3276600" y="2971800"/>
            <a:ext cx="3048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6858000" y="2362200"/>
            <a:ext cx="53340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6477000" y="3048000"/>
            <a:ext cx="304800" cy="3048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V="1">
            <a:off x="7772400" y="2971800"/>
            <a:ext cx="304800" cy="3810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800" dirty="0" smtClean="0"/>
              <a:t>San</a:t>
            </a:r>
            <a:r>
              <a:rPr lang="zh-CN" altLang="en-US" sz="2800" dirty="0" smtClean="0"/>
              <a:t>三（</a:t>
            </a:r>
            <a:r>
              <a:rPr lang="en-GB" altLang="zh-CN" sz="2800" dirty="0" smtClean="0"/>
              <a:t>The Three</a:t>
            </a:r>
            <a:r>
              <a:rPr lang="zh-CN" altLang="en-US" sz="2800" dirty="0" smtClean="0"/>
              <a:t>）</a:t>
            </a:r>
            <a:r>
              <a:rPr lang="en-GB" sz="2800" dirty="0" smtClean="0"/>
              <a:t>in Daoism &amp; Confucianism </a:t>
            </a:r>
            <a:endParaRPr lang="en-GB" sz="2800" dirty="0"/>
          </a:p>
        </p:txBody>
      </p:sp>
      <p:sp>
        <p:nvSpPr>
          <p:cNvPr id="3" name="Content Placeholder 2"/>
          <p:cNvSpPr>
            <a:spLocks noGrp="1"/>
          </p:cNvSpPr>
          <p:nvPr>
            <p:ph idx="1"/>
          </p:nvPr>
        </p:nvSpPr>
        <p:spPr>
          <a:xfrm>
            <a:off x="914400" y="1447800"/>
            <a:ext cx="7848600" cy="5181600"/>
          </a:xfrm>
        </p:spPr>
        <p:txBody>
          <a:bodyPr>
            <a:normAutofit/>
          </a:bodyPr>
          <a:lstStyle/>
          <a:p>
            <a:r>
              <a:rPr lang="en-GB" dirty="0" smtClean="0"/>
              <a:t>The light and transparent yang </a:t>
            </a:r>
            <a:r>
              <a:rPr lang="en-GB" dirty="0" err="1" smtClean="0"/>
              <a:t>qi</a:t>
            </a:r>
            <a:r>
              <a:rPr lang="en-GB" dirty="0" smtClean="0"/>
              <a:t> rises and form the Heaven; while the heavy and opaque </a:t>
            </a:r>
            <a:r>
              <a:rPr lang="en-GB" dirty="0" err="1" smtClean="0"/>
              <a:t>Qi</a:t>
            </a:r>
            <a:r>
              <a:rPr lang="en-GB" dirty="0" smtClean="0"/>
              <a:t> sink and form the Earth.  </a:t>
            </a:r>
            <a:r>
              <a:rPr lang="en-GB" dirty="0" err="1" smtClean="0"/>
              <a:t>Qi</a:t>
            </a:r>
            <a:r>
              <a:rPr lang="en-GB" dirty="0" smtClean="0"/>
              <a:t> can produce various forms of life is in the middle.  </a:t>
            </a:r>
          </a:p>
          <a:p>
            <a:endParaRPr lang="en-GB" dirty="0" smtClean="0"/>
          </a:p>
          <a:p>
            <a:r>
              <a:rPr lang="en-GB" dirty="0" smtClean="0"/>
              <a:t>Thus, Daoism takes Heaven, Earth and </a:t>
            </a:r>
            <a:r>
              <a:rPr lang="en-GB" dirty="0" err="1" smtClean="0"/>
              <a:t>Qi</a:t>
            </a:r>
            <a:r>
              <a:rPr lang="en-GB" dirty="0" smtClean="0"/>
              <a:t> as the Three which is produced by the Two (Yin and Yang); </a:t>
            </a:r>
          </a:p>
          <a:p>
            <a:endParaRPr lang="en-GB" dirty="0" smtClean="0"/>
          </a:p>
          <a:p>
            <a:r>
              <a:rPr lang="en-GB" dirty="0" smtClean="0"/>
              <a:t>Confucianism takes the Heaven, the Earth and the People </a:t>
            </a:r>
            <a:r>
              <a:rPr lang="zh-CN" altLang="en-US" dirty="0" smtClean="0"/>
              <a:t>人</a:t>
            </a:r>
            <a:r>
              <a:rPr lang="en-GB" dirty="0" smtClean="0"/>
              <a:t>as the Three to be produced by the Two(</a:t>
            </a:r>
            <a:r>
              <a:rPr lang="zh-CN" altLang="en-US" dirty="0" smtClean="0"/>
              <a:t>阴阳</a:t>
            </a:r>
            <a:r>
              <a:rPr lang="en-GB" dirty="0" smtClean="0"/>
              <a:t>). </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189</TotalTime>
  <Words>1690</Words>
  <Application>Microsoft Office PowerPoint</Application>
  <PresentationFormat>On-screen Show (4:3)</PresentationFormat>
  <Paragraphs>149</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Flow</vt:lpstr>
      <vt:lpstr>Daoist Contribution to Chinese Medical and Yangsheng Terminologies :  Wu ji 无极 and Taiji 太极 </vt:lpstr>
      <vt:lpstr>Dao in Daode jing 道德经</vt:lpstr>
      <vt:lpstr>Dao and De; </vt:lpstr>
      <vt:lpstr>The Relationship between Dao and Qi</vt:lpstr>
      <vt:lpstr>Wu Ji as the First Manifestation of Dao  </vt:lpstr>
      <vt:lpstr>Dao and the Black Hole  Empty &amp; Creation Formless and Form None-being and Being</vt:lpstr>
      <vt:lpstr>Laozi chapter 11: The usefulness of the Wu 无</vt:lpstr>
      <vt:lpstr>The use of empty/space in arts </vt:lpstr>
      <vt:lpstr>PowerPoint Presentation</vt:lpstr>
      <vt:lpstr>PowerPoint Presentation</vt:lpstr>
      <vt:lpstr>Fasting Mind </vt:lpstr>
      <vt:lpstr>致中和Live up to Zhong and He</vt:lpstr>
      <vt:lpstr>Tai Chi: Harmony of Yin and Yang</vt:lpstr>
      <vt:lpstr>The Original meanings of Taiji</vt:lpstr>
      <vt:lpstr>PowerPoint Presentation</vt:lpstr>
      <vt:lpstr>The ancient diagram of Taiji</vt:lpstr>
      <vt:lpstr>The Origins of Tai Chi = 元气</vt:lpstr>
      <vt:lpstr>Tai Chi and He和：the Harmony of the Two (Yin and Yang)</vt:lpstr>
      <vt:lpstr>Taiji and the process of the self-evolution of the cosmos in ‘Appended Remarks’ of Yijing</vt:lpstr>
      <vt:lpstr>Chinese scholars have offered different philosophical interpretations of the world based on the Taiji yin-yang theory. </vt:lpstr>
      <vt:lpstr>Relationship among 天地人</vt:lpstr>
      <vt:lpstr>Trinity in Daoism and Confucianism</vt:lpstr>
      <vt:lpstr>San三（The Three）in Daoism &amp; Confucianism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Yanxia Zhao</dc:creator>
  <cp:lastModifiedBy>UCS</cp:lastModifiedBy>
  <cp:revision>11</cp:revision>
  <dcterms:created xsi:type="dcterms:W3CDTF">2006-08-16T00:00:00Z</dcterms:created>
  <dcterms:modified xsi:type="dcterms:W3CDTF">2016-02-14T12:01:08Z</dcterms:modified>
</cp:coreProperties>
</file>