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00"/>
    <a:srgbClr val="660066"/>
    <a:srgbClr val="FF0066"/>
    <a:srgbClr val="ABC0E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3FDA50-0603-45A7-BBBC-B1CA25534F31}" v="60" dt="2023-01-19T22:12:49.0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100" d="100"/>
          <a:sy n="100" d="100"/>
        </p:scale>
        <p:origin x="-1324" y="3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mzin Watson" userId="531bc77e31ddb354" providerId="LiveId" clId="{3B3FDA50-0603-45A7-BBBC-B1CA25534F31}"/>
    <pc:docChg chg="undo redo custSel addSld delSld modSld">
      <pc:chgData name="Tamzin Watson" userId="531bc77e31ddb354" providerId="LiveId" clId="{3B3FDA50-0603-45A7-BBBC-B1CA25534F31}" dt="2023-01-19T22:13:59.817" v="18715" actId="14100"/>
      <pc:docMkLst>
        <pc:docMk/>
      </pc:docMkLst>
      <pc:sldChg chg="addSp delSp modSp mod setBg">
        <pc:chgData name="Tamzin Watson" userId="531bc77e31ddb354" providerId="LiveId" clId="{3B3FDA50-0603-45A7-BBBC-B1CA25534F31}" dt="2023-01-19T22:13:59.817" v="18715" actId="14100"/>
        <pc:sldMkLst>
          <pc:docMk/>
          <pc:sldMk cId="215286392" sldId="256"/>
        </pc:sldMkLst>
        <pc:spChg chg="mod">
          <ac:chgData name="Tamzin Watson" userId="531bc77e31ddb354" providerId="LiveId" clId="{3B3FDA50-0603-45A7-BBBC-B1CA25534F31}" dt="2023-01-19T20:26:46.687" v="17827" actId="404"/>
          <ac:spMkLst>
            <pc:docMk/>
            <pc:sldMk cId="215286392" sldId="256"/>
            <ac:spMk id="2" creationId="{5CE19A86-AC19-0A42-EBEA-8B85D6C4C053}"/>
          </ac:spMkLst>
        </pc:spChg>
        <pc:spChg chg="mod">
          <ac:chgData name="Tamzin Watson" userId="531bc77e31ddb354" providerId="LiveId" clId="{3B3FDA50-0603-45A7-BBBC-B1CA25534F31}" dt="2023-01-19T20:59:42.393" v="17856" actId="20577"/>
          <ac:spMkLst>
            <pc:docMk/>
            <pc:sldMk cId="215286392" sldId="256"/>
            <ac:spMk id="3" creationId="{D8CF601E-74AE-CC3E-71E5-7A5C2180DC0E}"/>
          </ac:spMkLst>
        </pc:spChg>
        <pc:spChg chg="mod">
          <ac:chgData name="Tamzin Watson" userId="531bc77e31ddb354" providerId="LiveId" clId="{3B3FDA50-0603-45A7-BBBC-B1CA25534F31}" dt="2023-01-19T21:00:43.592" v="17928" actId="12"/>
          <ac:spMkLst>
            <pc:docMk/>
            <pc:sldMk cId="215286392" sldId="256"/>
            <ac:spMk id="4" creationId="{40D9BD56-D805-FD32-00D6-6F4E505C5F8D}"/>
          </ac:spMkLst>
        </pc:spChg>
        <pc:spChg chg="add del mod">
          <ac:chgData name="Tamzin Watson" userId="531bc77e31ddb354" providerId="LiveId" clId="{3B3FDA50-0603-45A7-BBBC-B1CA25534F31}" dt="2023-01-19T20:25:31.668" v="17824" actId="2711"/>
          <ac:spMkLst>
            <pc:docMk/>
            <pc:sldMk cId="215286392" sldId="256"/>
            <ac:spMk id="5" creationId="{2117C251-1B77-0736-F166-712442A43D4D}"/>
          </ac:spMkLst>
        </pc:spChg>
        <pc:spChg chg="mod">
          <ac:chgData name="Tamzin Watson" userId="531bc77e31ddb354" providerId="LiveId" clId="{3B3FDA50-0603-45A7-BBBC-B1CA25534F31}" dt="2023-01-19T20:25:02.381" v="17821" actId="2711"/>
          <ac:spMkLst>
            <pc:docMk/>
            <pc:sldMk cId="215286392" sldId="256"/>
            <ac:spMk id="6" creationId="{0CBE10E7-3D65-E1CE-8F42-961B9056D757}"/>
          </ac:spMkLst>
        </pc:spChg>
        <pc:spChg chg="del mod">
          <ac:chgData name="Tamzin Watson" userId="531bc77e31ddb354" providerId="LiveId" clId="{3B3FDA50-0603-45A7-BBBC-B1CA25534F31}" dt="2023-01-17T16:55:20.238" v="9579" actId="21"/>
          <ac:spMkLst>
            <pc:docMk/>
            <pc:sldMk cId="215286392" sldId="256"/>
            <ac:spMk id="7" creationId="{7587EF8D-8462-75FD-3945-3EEAF3B14FE9}"/>
          </ac:spMkLst>
        </pc:spChg>
        <pc:spChg chg="add mod">
          <ac:chgData name="Tamzin Watson" userId="531bc77e31ddb354" providerId="LiveId" clId="{3B3FDA50-0603-45A7-BBBC-B1CA25534F31}" dt="2023-01-19T22:13:59.817" v="18715" actId="14100"/>
          <ac:spMkLst>
            <pc:docMk/>
            <pc:sldMk cId="215286392" sldId="256"/>
            <ac:spMk id="7" creationId="{787F5365-234A-B01D-F5C0-058681B3F0D8}"/>
          </ac:spMkLst>
        </pc:spChg>
        <pc:spChg chg="add mod">
          <ac:chgData name="Tamzin Watson" userId="531bc77e31ddb354" providerId="LiveId" clId="{3B3FDA50-0603-45A7-BBBC-B1CA25534F31}" dt="2023-01-19T19:19:46.519" v="17520" actId="1076"/>
          <ac:spMkLst>
            <pc:docMk/>
            <pc:sldMk cId="215286392" sldId="256"/>
            <ac:spMk id="8" creationId="{0745E5B6-4742-AC05-E2CD-8AC5171EA303}"/>
          </ac:spMkLst>
        </pc:spChg>
        <pc:spChg chg="add del">
          <ac:chgData name="Tamzin Watson" userId="531bc77e31ddb354" providerId="LiveId" clId="{3B3FDA50-0603-45A7-BBBC-B1CA25534F31}" dt="2023-01-16T16:52:42.218" v="3523"/>
          <ac:spMkLst>
            <pc:docMk/>
            <pc:sldMk cId="215286392" sldId="256"/>
            <ac:spMk id="9" creationId="{093FCD04-D67B-C793-82F2-DAAF78D2600E}"/>
          </ac:spMkLst>
        </pc:spChg>
        <pc:spChg chg="add mod">
          <ac:chgData name="Tamzin Watson" userId="531bc77e31ddb354" providerId="LiveId" clId="{3B3FDA50-0603-45A7-BBBC-B1CA25534F31}" dt="2023-01-19T20:27:56.103" v="17835" actId="403"/>
          <ac:spMkLst>
            <pc:docMk/>
            <pc:sldMk cId="215286392" sldId="256"/>
            <ac:spMk id="9" creationId="{D4E0FD15-F8D5-B4DF-2055-843120546D0F}"/>
          </ac:spMkLst>
        </pc:spChg>
        <pc:spChg chg="add del">
          <ac:chgData name="Tamzin Watson" userId="531bc77e31ddb354" providerId="LiveId" clId="{3B3FDA50-0603-45A7-BBBC-B1CA25534F31}" dt="2023-01-16T16:52:52.093" v="3528"/>
          <ac:spMkLst>
            <pc:docMk/>
            <pc:sldMk cId="215286392" sldId="256"/>
            <ac:spMk id="10" creationId="{BCD1246C-95FE-9014-85F1-0C44197BB0DE}"/>
          </ac:spMkLst>
        </pc:spChg>
        <pc:spChg chg="add del">
          <ac:chgData name="Tamzin Watson" userId="531bc77e31ddb354" providerId="LiveId" clId="{3B3FDA50-0603-45A7-BBBC-B1CA25534F31}" dt="2023-01-16T16:52:59.032" v="3530"/>
          <ac:spMkLst>
            <pc:docMk/>
            <pc:sldMk cId="215286392" sldId="256"/>
            <ac:spMk id="11" creationId="{107B7391-631B-61ED-4E68-18FF93759CBE}"/>
          </ac:spMkLst>
        </pc:spChg>
        <pc:spChg chg="add mod">
          <ac:chgData name="Tamzin Watson" userId="531bc77e31ddb354" providerId="LiveId" clId="{3B3FDA50-0603-45A7-BBBC-B1CA25534F31}" dt="2023-01-19T21:06:29.239" v="17930" actId="20577"/>
          <ac:spMkLst>
            <pc:docMk/>
            <pc:sldMk cId="215286392" sldId="256"/>
            <ac:spMk id="11" creationId="{F894E021-7D7B-BEFC-674F-5540B48EA0E1}"/>
          </ac:spMkLst>
        </pc:spChg>
        <pc:spChg chg="add mod">
          <ac:chgData name="Tamzin Watson" userId="531bc77e31ddb354" providerId="LiveId" clId="{3B3FDA50-0603-45A7-BBBC-B1CA25534F31}" dt="2023-01-19T20:27:22.401" v="17830" actId="1076"/>
          <ac:spMkLst>
            <pc:docMk/>
            <pc:sldMk cId="215286392" sldId="256"/>
            <ac:spMk id="13" creationId="{9C987EC8-E83A-416C-8F45-9CE0C574475B}"/>
          </ac:spMkLst>
        </pc:spChg>
        <pc:spChg chg="add del mod">
          <ac:chgData name="Tamzin Watson" userId="531bc77e31ddb354" providerId="LiveId" clId="{3B3FDA50-0603-45A7-BBBC-B1CA25534F31}" dt="2023-01-19T19:58:16.591" v="17776" actId="478"/>
          <ac:spMkLst>
            <pc:docMk/>
            <pc:sldMk cId="215286392" sldId="256"/>
            <ac:spMk id="14" creationId="{5EE65A3D-682F-2D65-939F-347B1128CB19}"/>
          </ac:spMkLst>
        </pc:spChg>
        <pc:spChg chg="add mod">
          <ac:chgData name="Tamzin Watson" userId="531bc77e31ddb354" providerId="LiveId" clId="{3B3FDA50-0603-45A7-BBBC-B1CA25534F31}" dt="2023-01-19T20:59:43.141" v="17857" actId="1076"/>
          <ac:spMkLst>
            <pc:docMk/>
            <pc:sldMk cId="215286392" sldId="256"/>
            <ac:spMk id="16" creationId="{ABF45439-5306-AE5B-4696-F4A2A357461E}"/>
          </ac:spMkLst>
        </pc:spChg>
        <pc:picChg chg="add mod">
          <ac:chgData name="Tamzin Watson" userId="531bc77e31ddb354" providerId="LiveId" clId="{3B3FDA50-0603-45A7-BBBC-B1CA25534F31}" dt="2023-01-19T19:19:55.288" v="17522" actId="1076"/>
          <ac:picMkLst>
            <pc:docMk/>
            <pc:sldMk cId="215286392" sldId="256"/>
            <ac:picMk id="15" creationId="{928776F8-BBD2-C5D8-7EE2-3A6790E9BB6E}"/>
          </ac:picMkLst>
        </pc:picChg>
        <pc:picChg chg="add mod">
          <ac:chgData name="Tamzin Watson" userId="531bc77e31ddb354" providerId="LiveId" clId="{3B3FDA50-0603-45A7-BBBC-B1CA25534F31}" dt="2023-01-19T19:19:52.249" v="17521" actId="1076"/>
          <ac:picMkLst>
            <pc:docMk/>
            <pc:sldMk cId="215286392" sldId="256"/>
            <ac:picMk id="1026" creationId="{2E9F5DF4-49FF-AC3A-1785-7055138B19F9}"/>
          </ac:picMkLst>
        </pc:picChg>
      </pc:sldChg>
      <pc:sldChg chg="addSp delSp modSp new mod">
        <pc:chgData name="Tamzin Watson" userId="531bc77e31ddb354" providerId="LiveId" clId="{3B3FDA50-0603-45A7-BBBC-B1CA25534F31}" dt="2023-01-19T22:10:28.101" v="18656" actId="2711"/>
        <pc:sldMkLst>
          <pc:docMk/>
          <pc:sldMk cId="2656431624" sldId="257"/>
        </pc:sldMkLst>
        <pc:spChg chg="add del mod">
          <ac:chgData name="Tamzin Watson" userId="531bc77e31ddb354" providerId="LiveId" clId="{3B3FDA50-0603-45A7-BBBC-B1CA25534F31}" dt="2023-01-17T18:35:52.082" v="11163"/>
          <ac:spMkLst>
            <pc:docMk/>
            <pc:sldMk cId="2656431624" sldId="257"/>
            <ac:spMk id="2" creationId="{09A254EA-C2AF-67B1-FCD9-6C37992B4AE4}"/>
          </ac:spMkLst>
        </pc:spChg>
        <pc:spChg chg="add del mod">
          <ac:chgData name="Tamzin Watson" userId="531bc77e31ddb354" providerId="LiveId" clId="{3B3FDA50-0603-45A7-BBBC-B1CA25534F31}" dt="2023-01-18T20:11:58.474" v="12200" actId="478"/>
          <ac:spMkLst>
            <pc:docMk/>
            <pc:sldMk cId="2656431624" sldId="257"/>
            <ac:spMk id="3" creationId="{C2748F1B-4281-3A85-A7AB-0F6FAAB365DD}"/>
          </ac:spMkLst>
        </pc:spChg>
        <pc:spChg chg="add del mod">
          <ac:chgData name="Tamzin Watson" userId="531bc77e31ddb354" providerId="LiveId" clId="{3B3FDA50-0603-45A7-BBBC-B1CA25534F31}" dt="2023-01-19T22:10:28.101" v="18656" actId="2711"/>
          <ac:spMkLst>
            <pc:docMk/>
            <pc:sldMk cId="2656431624" sldId="257"/>
            <ac:spMk id="4" creationId="{52F95139-C0E3-ABD7-391C-E1B305AA652E}"/>
          </ac:spMkLst>
        </pc:spChg>
      </pc:sldChg>
      <pc:sldChg chg="addSp delSp modSp new mod">
        <pc:chgData name="Tamzin Watson" userId="531bc77e31ddb354" providerId="LiveId" clId="{3B3FDA50-0603-45A7-BBBC-B1CA25534F31}" dt="2023-01-19T22:10:39.025" v="18657" actId="2711"/>
        <pc:sldMkLst>
          <pc:docMk/>
          <pc:sldMk cId="3822043443" sldId="258"/>
        </pc:sldMkLst>
        <pc:spChg chg="add del mod">
          <ac:chgData name="Tamzin Watson" userId="531bc77e31ddb354" providerId="LiveId" clId="{3B3FDA50-0603-45A7-BBBC-B1CA25534F31}" dt="2023-01-18T21:06:00.314" v="14535"/>
          <ac:spMkLst>
            <pc:docMk/>
            <pc:sldMk cId="3822043443" sldId="258"/>
            <ac:spMk id="2" creationId="{74013CFC-FDF5-8800-D0C8-B68A79B5AB6E}"/>
          </ac:spMkLst>
        </pc:spChg>
        <pc:spChg chg="add del mod">
          <ac:chgData name="Tamzin Watson" userId="531bc77e31ddb354" providerId="LiveId" clId="{3B3FDA50-0603-45A7-BBBC-B1CA25534F31}" dt="2023-01-19T19:46:39.083" v="17716"/>
          <ac:spMkLst>
            <pc:docMk/>
            <pc:sldMk cId="3822043443" sldId="258"/>
            <ac:spMk id="4" creationId="{3E7A2946-287B-A5FB-D422-DD58EE0845EE}"/>
          </ac:spMkLst>
        </pc:spChg>
        <pc:spChg chg="add mod">
          <ac:chgData name="Tamzin Watson" userId="531bc77e31ddb354" providerId="LiveId" clId="{3B3FDA50-0603-45A7-BBBC-B1CA25534F31}" dt="2023-01-19T22:10:39.025" v="18657" actId="2711"/>
          <ac:spMkLst>
            <pc:docMk/>
            <pc:sldMk cId="3822043443" sldId="258"/>
            <ac:spMk id="6" creationId="{5D1282A0-34B5-881C-5285-04051289D2CC}"/>
          </ac:spMkLst>
        </pc:spChg>
      </pc:sldChg>
      <pc:sldChg chg="addSp modSp new mod">
        <pc:chgData name="Tamzin Watson" userId="531bc77e31ddb354" providerId="LiveId" clId="{3B3FDA50-0603-45A7-BBBC-B1CA25534F31}" dt="2023-01-19T22:10:53.642" v="18661" actId="2711"/>
        <pc:sldMkLst>
          <pc:docMk/>
          <pc:sldMk cId="888242308" sldId="259"/>
        </pc:sldMkLst>
        <pc:spChg chg="add mod">
          <ac:chgData name="Tamzin Watson" userId="531bc77e31ddb354" providerId="LiveId" clId="{3B3FDA50-0603-45A7-BBBC-B1CA25534F31}" dt="2023-01-19T22:10:53.642" v="18661" actId="2711"/>
          <ac:spMkLst>
            <pc:docMk/>
            <pc:sldMk cId="888242308" sldId="259"/>
            <ac:spMk id="3" creationId="{0698F995-D789-96AF-CCCC-B28C22CB708B}"/>
          </ac:spMkLst>
        </pc:spChg>
      </pc:sldChg>
      <pc:sldChg chg="addSp delSp modSp new del mod">
        <pc:chgData name="Tamzin Watson" userId="531bc77e31ddb354" providerId="LiveId" clId="{3B3FDA50-0603-45A7-BBBC-B1CA25534F31}" dt="2023-01-19T21:35:07.940" v="17931" actId="47"/>
        <pc:sldMkLst>
          <pc:docMk/>
          <pc:sldMk cId="1393646438" sldId="259"/>
        </pc:sldMkLst>
        <pc:spChg chg="add del mod">
          <ac:chgData name="Tamzin Watson" userId="531bc77e31ddb354" providerId="LiveId" clId="{3B3FDA50-0603-45A7-BBBC-B1CA25534F31}" dt="2023-01-19T17:43:19.476" v="15615"/>
          <ac:spMkLst>
            <pc:docMk/>
            <pc:sldMk cId="1393646438" sldId="259"/>
            <ac:spMk id="2" creationId="{E63E3284-43A7-B668-093F-71D8918EC4A0}"/>
          </ac:spMkLst>
        </pc:spChg>
        <pc:spChg chg="add del mod">
          <ac:chgData name="Tamzin Watson" userId="531bc77e31ddb354" providerId="LiveId" clId="{3B3FDA50-0603-45A7-BBBC-B1CA25534F31}" dt="2023-01-19T19:01:34.812" v="17417"/>
          <ac:spMkLst>
            <pc:docMk/>
            <pc:sldMk cId="1393646438" sldId="259"/>
            <ac:spMk id="3" creationId="{D79B4376-1510-90A0-3F90-458072B4EBDB}"/>
          </ac:spMkLst>
        </pc:spChg>
        <pc:spChg chg="add del mod">
          <ac:chgData name="Tamzin Watson" userId="531bc77e31ddb354" providerId="LiveId" clId="{3B3FDA50-0603-45A7-BBBC-B1CA25534F31}" dt="2023-01-19T19:10:37.384" v="17474"/>
          <ac:spMkLst>
            <pc:docMk/>
            <pc:sldMk cId="1393646438" sldId="259"/>
            <ac:spMk id="4" creationId="{7677AD35-B22C-455C-3FD5-01B1AC35C06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C5E99-9676-5F2D-3699-2FC204838BF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50AFBFD-0E28-0AE9-15E5-B702493EAF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C89F9B1-14F8-90E5-BE09-1358651FBA43}"/>
              </a:ext>
            </a:extLst>
          </p:cNvPr>
          <p:cNvSpPr>
            <a:spLocks noGrp="1"/>
          </p:cNvSpPr>
          <p:nvPr>
            <p:ph type="dt" sz="half" idx="10"/>
          </p:nvPr>
        </p:nvSpPr>
        <p:spPr/>
        <p:txBody>
          <a:bodyPr/>
          <a:lstStyle/>
          <a:p>
            <a:fld id="{890F0F77-B31D-409D-AF80-F17BC312184A}" type="datetimeFigureOut">
              <a:rPr lang="en-GB" smtClean="0"/>
              <a:t>19/01/2023</a:t>
            </a:fld>
            <a:endParaRPr lang="en-GB"/>
          </a:p>
        </p:txBody>
      </p:sp>
      <p:sp>
        <p:nvSpPr>
          <p:cNvPr id="5" name="Footer Placeholder 4">
            <a:extLst>
              <a:ext uri="{FF2B5EF4-FFF2-40B4-BE49-F238E27FC236}">
                <a16:creationId xmlns:a16="http://schemas.microsoft.com/office/drawing/2014/main" id="{532DF9B7-EBC3-3A9E-2FD3-02BE32DC5B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BFD038-9C5B-B004-1F39-9801309716C4}"/>
              </a:ext>
            </a:extLst>
          </p:cNvPr>
          <p:cNvSpPr>
            <a:spLocks noGrp="1"/>
          </p:cNvSpPr>
          <p:nvPr>
            <p:ph type="sldNum" sz="quarter" idx="12"/>
          </p:nvPr>
        </p:nvSpPr>
        <p:spPr/>
        <p:txBody>
          <a:bodyPr/>
          <a:lstStyle/>
          <a:p>
            <a:fld id="{1EF443D9-C99E-4012-BE73-F8E10A6AAFF0}" type="slidenum">
              <a:rPr lang="en-GB" smtClean="0"/>
              <a:t>‹#›</a:t>
            </a:fld>
            <a:endParaRPr lang="en-GB"/>
          </a:p>
        </p:txBody>
      </p:sp>
    </p:spTree>
    <p:extLst>
      <p:ext uri="{BB962C8B-B14F-4D97-AF65-F5344CB8AC3E}">
        <p14:creationId xmlns:p14="http://schemas.microsoft.com/office/powerpoint/2010/main" val="669392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A2E4B-F7CC-6C2A-BCB5-6C5B11910EB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B3AB4A7-24C9-E10C-66C9-809400815C1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AC0853E-4C63-D148-29D2-03CB6EC5B1BD}"/>
              </a:ext>
            </a:extLst>
          </p:cNvPr>
          <p:cNvSpPr>
            <a:spLocks noGrp="1"/>
          </p:cNvSpPr>
          <p:nvPr>
            <p:ph type="dt" sz="half" idx="10"/>
          </p:nvPr>
        </p:nvSpPr>
        <p:spPr/>
        <p:txBody>
          <a:bodyPr/>
          <a:lstStyle/>
          <a:p>
            <a:fld id="{890F0F77-B31D-409D-AF80-F17BC312184A}" type="datetimeFigureOut">
              <a:rPr lang="en-GB" smtClean="0"/>
              <a:t>19/01/2023</a:t>
            </a:fld>
            <a:endParaRPr lang="en-GB"/>
          </a:p>
        </p:txBody>
      </p:sp>
      <p:sp>
        <p:nvSpPr>
          <p:cNvPr id="5" name="Footer Placeholder 4">
            <a:extLst>
              <a:ext uri="{FF2B5EF4-FFF2-40B4-BE49-F238E27FC236}">
                <a16:creationId xmlns:a16="http://schemas.microsoft.com/office/drawing/2014/main" id="{F06E545A-C898-5F70-0DE7-A16D4B6096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717889-931A-5E1F-B24A-0C2F5AFFA891}"/>
              </a:ext>
            </a:extLst>
          </p:cNvPr>
          <p:cNvSpPr>
            <a:spLocks noGrp="1"/>
          </p:cNvSpPr>
          <p:nvPr>
            <p:ph type="sldNum" sz="quarter" idx="12"/>
          </p:nvPr>
        </p:nvSpPr>
        <p:spPr/>
        <p:txBody>
          <a:bodyPr/>
          <a:lstStyle/>
          <a:p>
            <a:fld id="{1EF443D9-C99E-4012-BE73-F8E10A6AAFF0}" type="slidenum">
              <a:rPr lang="en-GB" smtClean="0"/>
              <a:t>‹#›</a:t>
            </a:fld>
            <a:endParaRPr lang="en-GB"/>
          </a:p>
        </p:txBody>
      </p:sp>
    </p:spTree>
    <p:extLst>
      <p:ext uri="{BB962C8B-B14F-4D97-AF65-F5344CB8AC3E}">
        <p14:creationId xmlns:p14="http://schemas.microsoft.com/office/powerpoint/2010/main" val="24199209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C081D-27BD-8DB4-D212-2F089C10D10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F670ACB-97CA-B9E7-6931-D6C7EB79997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5398C92-794E-D8EC-DE8A-200F104A17A7}"/>
              </a:ext>
            </a:extLst>
          </p:cNvPr>
          <p:cNvSpPr>
            <a:spLocks noGrp="1"/>
          </p:cNvSpPr>
          <p:nvPr>
            <p:ph type="dt" sz="half" idx="10"/>
          </p:nvPr>
        </p:nvSpPr>
        <p:spPr/>
        <p:txBody>
          <a:bodyPr/>
          <a:lstStyle/>
          <a:p>
            <a:fld id="{890F0F77-B31D-409D-AF80-F17BC312184A}" type="datetimeFigureOut">
              <a:rPr lang="en-GB" smtClean="0"/>
              <a:t>19/01/2023</a:t>
            </a:fld>
            <a:endParaRPr lang="en-GB"/>
          </a:p>
        </p:txBody>
      </p:sp>
      <p:sp>
        <p:nvSpPr>
          <p:cNvPr id="5" name="Footer Placeholder 4">
            <a:extLst>
              <a:ext uri="{FF2B5EF4-FFF2-40B4-BE49-F238E27FC236}">
                <a16:creationId xmlns:a16="http://schemas.microsoft.com/office/drawing/2014/main" id="{82642E06-ACC4-4930-ACE8-3BF9335839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8E5277-99D2-A6A8-199F-A10C72631226}"/>
              </a:ext>
            </a:extLst>
          </p:cNvPr>
          <p:cNvSpPr>
            <a:spLocks noGrp="1"/>
          </p:cNvSpPr>
          <p:nvPr>
            <p:ph type="sldNum" sz="quarter" idx="12"/>
          </p:nvPr>
        </p:nvSpPr>
        <p:spPr/>
        <p:txBody>
          <a:bodyPr/>
          <a:lstStyle/>
          <a:p>
            <a:fld id="{1EF443D9-C99E-4012-BE73-F8E10A6AAFF0}" type="slidenum">
              <a:rPr lang="en-GB" smtClean="0"/>
              <a:t>‹#›</a:t>
            </a:fld>
            <a:endParaRPr lang="en-GB"/>
          </a:p>
        </p:txBody>
      </p:sp>
    </p:spTree>
    <p:extLst>
      <p:ext uri="{BB962C8B-B14F-4D97-AF65-F5344CB8AC3E}">
        <p14:creationId xmlns:p14="http://schemas.microsoft.com/office/powerpoint/2010/main" val="693883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08733-AD69-4C11-5B2D-95DF8E14CFF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40C686B-67C0-2669-8F81-124CB2E090B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C4F2D75-5959-1639-305F-792CABF3FF3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B8EC599-7241-1DD9-DAB0-E9D2755516F3}"/>
              </a:ext>
            </a:extLst>
          </p:cNvPr>
          <p:cNvSpPr>
            <a:spLocks noGrp="1"/>
          </p:cNvSpPr>
          <p:nvPr>
            <p:ph type="dt" sz="half" idx="10"/>
          </p:nvPr>
        </p:nvSpPr>
        <p:spPr/>
        <p:txBody>
          <a:bodyPr/>
          <a:lstStyle/>
          <a:p>
            <a:fld id="{890F0F77-B31D-409D-AF80-F17BC312184A}" type="datetimeFigureOut">
              <a:rPr lang="en-GB" smtClean="0"/>
              <a:t>19/01/2023</a:t>
            </a:fld>
            <a:endParaRPr lang="en-GB"/>
          </a:p>
        </p:txBody>
      </p:sp>
      <p:sp>
        <p:nvSpPr>
          <p:cNvPr id="6" name="Footer Placeholder 5">
            <a:extLst>
              <a:ext uri="{FF2B5EF4-FFF2-40B4-BE49-F238E27FC236}">
                <a16:creationId xmlns:a16="http://schemas.microsoft.com/office/drawing/2014/main" id="{73EA921D-FAD0-004E-6811-6B49710E26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2125C5-4CBA-069E-5AC6-FA1AB93FC187}"/>
              </a:ext>
            </a:extLst>
          </p:cNvPr>
          <p:cNvSpPr>
            <a:spLocks noGrp="1"/>
          </p:cNvSpPr>
          <p:nvPr>
            <p:ph type="sldNum" sz="quarter" idx="12"/>
          </p:nvPr>
        </p:nvSpPr>
        <p:spPr/>
        <p:txBody>
          <a:bodyPr/>
          <a:lstStyle/>
          <a:p>
            <a:fld id="{1EF443D9-C99E-4012-BE73-F8E10A6AAFF0}" type="slidenum">
              <a:rPr lang="en-GB" smtClean="0"/>
              <a:t>‹#›</a:t>
            </a:fld>
            <a:endParaRPr lang="en-GB"/>
          </a:p>
        </p:txBody>
      </p:sp>
    </p:spTree>
    <p:extLst>
      <p:ext uri="{BB962C8B-B14F-4D97-AF65-F5344CB8AC3E}">
        <p14:creationId xmlns:p14="http://schemas.microsoft.com/office/powerpoint/2010/main" val="40844381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93931-15DF-1C3A-FE51-2C8D99AD0A0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CE03A0A-6AE2-8322-A2C3-EFEE5FE65D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03A3D65-28E5-41DE-389D-016A1EBD460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36BCA71-5C22-0F47-7D67-51205665F93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334CD29-B2CA-793F-A006-D24ED2080BA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5271747-CB57-055C-580B-151AD2928F8F}"/>
              </a:ext>
            </a:extLst>
          </p:cNvPr>
          <p:cNvSpPr>
            <a:spLocks noGrp="1"/>
          </p:cNvSpPr>
          <p:nvPr>
            <p:ph type="dt" sz="half" idx="10"/>
          </p:nvPr>
        </p:nvSpPr>
        <p:spPr/>
        <p:txBody>
          <a:bodyPr/>
          <a:lstStyle/>
          <a:p>
            <a:fld id="{890F0F77-B31D-409D-AF80-F17BC312184A}" type="datetimeFigureOut">
              <a:rPr lang="en-GB" smtClean="0"/>
              <a:t>19/01/2023</a:t>
            </a:fld>
            <a:endParaRPr lang="en-GB"/>
          </a:p>
        </p:txBody>
      </p:sp>
      <p:sp>
        <p:nvSpPr>
          <p:cNvPr id="8" name="Footer Placeholder 7">
            <a:extLst>
              <a:ext uri="{FF2B5EF4-FFF2-40B4-BE49-F238E27FC236}">
                <a16:creationId xmlns:a16="http://schemas.microsoft.com/office/drawing/2014/main" id="{DAC2E21F-C46C-4007-3130-4A3F1665369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B629AFC-3D76-1AB5-D10B-4EBB5B9E6836}"/>
              </a:ext>
            </a:extLst>
          </p:cNvPr>
          <p:cNvSpPr>
            <a:spLocks noGrp="1"/>
          </p:cNvSpPr>
          <p:nvPr>
            <p:ph type="sldNum" sz="quarter" idx="12"/>
          </p:nvPr>
        </p:nvSpPr>
        <p:spPr/>
        <p:txBody>
          <a:bodyPr/>
          <a:lstStyle/>
          <a:p>
            <a:fld id="{1EF443D9-C99E-4012-BE73-F8E10A6AAFF0}" type="slidenum">
              <a:rPr lang="en-GB" smtClean="0"/>
              <a:t>‹#›</a:t>
            </a:fld>
            <a:endParaRPr lang="en-GB"/>
          </a:p>
        </p:txBody>
      </p:sp>
    </p:spTree>
    <p:extLst>
      <p:ext uri="{BB962C8B-B14F-4D97-AF65-F5344CB8AC3E}">
        <p14:creationId xmlns:p14="http://schemas.microsoft.com/office/powerpoint/2010/main" val="2605786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20CBC-D565-F8E8-57BC-CC239E4369E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16BFB6E-CD02-6F81-CE8F-A714A7269580}"/>
              </a:ext>
            </a:extLst>
          </p:cNvPr>
          <p:cNvSpPr>
            <a:spLocks noGrp="1"/>
          </p:cNvSpPr>
          <p:nvPr>
            <p:ph type="dt" sz="half" idx="10"/>
          </p:nvPr>
        </p:nvSpPr>
        <p:spPr/>
        <p:txBody>
          <a:bodyPr/>
          <a:lstStyle/>
          <a:p>
            <a:fld id="{890F0F77-B31D-409D-AF80-F17BC312184A}" type="datetimeFigureOut">
              <a:rPr lang="en-GB" smtClean="0"/>
              <a:t>19/01/2023</a:t>
            </a:fld>
            <a:endParaRPr lang="en-GB"/>
          </a:p>
        </p:txBody>
      </p:sp>
      <p:sp>
        <p:nvSpPr>
          <p:cNvPr id="4" name="Footer Placeholder 3">
            <a:extLst>
              <a:ext uri="{FF2B5EF4-FFF2-40B4-BE49-F238E27FC236}">
                <a16:creationId xmlns:a16="http://schemas.microsoft.com/office/drawing/2014/main" id="{9696B3E3-FCB7-8D92-6BA6-1B2D8BB4B67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F77F6F5-2D07-810A-55CE-3467F04CACF0}"/>
              </a:ext>
            </a:extLst>
          </p:cNvPr>
          <p:cNvSpPr>
            <a:spLocks noGrp="1"/>
          </p:cNvSpPr>
          <p:nvPr>
            <p:ph type="sldNum" sz="quarter" idx="12"/>
          </p:nvPr>
        </p:nvSpPr>
        <p:spPr/>
        <p:txBody>
          <a:bodyPr/>
          <a:lstStyle/>
          <a:p>
            <a:fld id="{1EF443D9-C99E-4012-BE73-F8E10A6AAFF0}" type="slidenum">
              <a:rPr lang="en-GB" smtClean="0"/>
              <a:t>‹#›</a:t>
            </a:fld>
            <a:endParaRPr lang="en-GB"/>
          </a:p>
        </p:txBody>
      </p:sp>
    </p:spTree>
    <p:extLst>
      <p:ext uri="{BB962C8B-B14F-4D97-AF65-F5344CB8AC3E}">
        <p14:creationId xmlns:p14="http://schemas.microsoft.com/office/powerpoint/2010/main" val="23892744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A94273D-FFCB-0574-D259-EBEAB069AE17}"/>
              </a:ext>
            </a:extLst>
          </p:cNvPr>
          <p:cNvSpPr>
            <a:spLocks noGrp="1"/>
          </p:cNvSpPr>
          <p:nvPr>
            <p:ph type="dt" sz="half" idx="10"/>
          </p:nvPr>
        </p:nvSpPr>
        <p:spPr/>
        <p:txBody>
          <a:bodyPr/>
          <a:lstStyle/>
          <a:p>
            <a:fld id="{890F0F77-B31D-409D-AF80-F17BC312184A}" type="datetimeFigureOut">
              <a:rPr lang="en-GB" smtClean="0"/>
              <a:t>19/01/2023</a:t>
            </a:fld>
            <a:endParaRPr lang="en-GB"/>
          </a:p>
        </p:txBody>
      </p:sp>
      <p:sp>
        <p:nvSpPr>
          <p:cNvPr id="3" name="Footer Placeholder 2">
            <a:extLst>
              <a:ext uri="{FF2B5EF4-FFF2-40B4-BE49-F238E27FC236}">
                <a16:creationId xmlns:a16="http://schemas.microsoft.com/office/drawing/2014/main" id="{03AD41C2-3176-95B6-6B1B-50A8867AC91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51F7A57-A2CE-B51F-DD0D-E9915A5EE700}"/>
              </a:ext>
            </a:extLst>
          </p:cNvPr>
          <p:cNvSpPr>
            <a:spLocks noGrp="1"/>
          </p:cNvSpPr>
          <p:nvPr>
            <p:ph type="sldNum" sz="quarter" idx="12"/>
          </p:nvPr>
        </p:nvSpPr>
        <p:spPr/>
        <p:txBody>
          <a:bodyPr/>
          <a:lstStyle/>
          <a:p>
            <a:fld id="{1EF443D9-C99E-4012-BE73-F8E10A6AAFF0}" type="slidenum">
              <a:rPr lang="en-GB" smtClean="0"/>
              <a:t>‹#›</a:t>
            </a:fld>
            <a:endParaRPr lang="en-GB"/>
          </a:p>
        </p:txBody>
      </p:sp>
    </p:spTree>
    <p:extLst>
      <p:ext uri="{BB962C8B-B14F-4D97-AF65-F5344CB8AC3E}">
        <p14:creationId xmlns:p14="http://schemas.microsoft.com/office/powerpoint/2010/main" val="3343116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F9D5B-4D4C-5BF4-097C-19007763738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440D83A-332B-F24D-2185-16CA718D4A8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51B58EB-9AA2-9484-E3D0-5E690A7958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9239C7D-75E6-1CEC-893A-1B92C0E94EC3}"/>
              </a:ext>
            </a:extLst>
          </p:cNvPr>
          <p:cNvSpPr>
            <a:spLocks noGrp="1"/>
          </p:cNvSpPr>
          <p:nvPr>
            <p:ph type="dt" sz="half" idx="10"/>
          </p:nvPr>
        </p:nvSpPr>
        <p:spPr/>
        <p:txBody>
          <a:bodyPr/>
          <a:lstStyle/>
          <a:p>
            <a:fld id="{890F0F77-B31D-409D-AF80-F17BC312184A}" type="datetimeFigureOut">
              <a:rPr lang="en-GB" smtClean="0"/>
              <a:t>19/01/2023</a:t>
            </a:fld>
            <a:endParaRPr lang="en-GB"/>
          </a:p>
        </p:txBody>
      </p:sp>
      <p:sp>
        <p:nvSpPr>
          <p:cNvPr id="6" name="Footer Placeholder 5">
            <a:extLst>
              <a:ext uri="{FF2B5EF4-FFF2-40B4-BE49-F238E27FC236}">
                <a16:creationId xmlns:a16="http://schemas.microsoft.com/office/drawing/2014/main" id="{A28EE6EE-A637-16AF-E4F7-487BD2B569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95F938-B8CE-4467-963D-42751560470B}"/>
              </a:ext>
            </a:extLst>
          </p:cNvPr>
          <p:cNvSpPr>
            <a:spLocks noGrp="1"/>
          </p:cNvSpPr>
          <p:nvPr>
            <p:ph type="sldNum" sz="quarter" idx="12"/>
          </p:nvPr>
        </p:nvSpPr>
        <p:spPr/>
        <p:txBody>
          <a:bodyPr/>
          <a:lstStyle/>
          <a:p>
            <a:fld id="{1EF443D9-C99E-4012-BE73-F8E10A6AAFF0}" type="slidenum">
              <a:rPr lang="en-GB" smtClean="0"/>
              <a:t>‹#›</a:t>
            </a:fld>
            <a:endParaRPr lang="en-GB"/>
          </a:p>
        </p:txBody>
      </p:sp>
    </p:spTree>
    <p:extLst>
      <p:ext uri="{BB962C8B-B14F-4D97-AF65-F5344CB8AC3E}">
        <p14:creationId xmlns:p14="http://schemas.microsoft.com/office/powerpoint/2010/main" val="35670448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7D5FB-8E5A-C65E-6D94-CA897357B57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48DA2C2-DF1E-9C4C-BA04-4E9EF8FFA18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8DBB066-E96E-E157-441A-318A5AF737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E0A5F40-4043-E5D9-4BC1-6802B6917FC3}"/>
              </a:ext>
            </a:extLst>
          </p:cNvPr>
          <p:cNvSpPr>
            <a:spLocks noGrp="1"/>
          </p:cNvSpPr>
          <p:nvPr>
            <p:ph type="dt" sz="half" idx="10"/>
          </p:nvPr>
        </p:nvSpPr>
        <p:spPr/>
        <p:txBody>
          <a:bodyPr/>
          <a:lstStyle/>
          <a:p>
            <a:fld id="{890F0F77-B31D-409D-AF80-F17BC312184A}" type="datetimeFigureOut">
              <a:rPr lang="en-GB" smtClean="0"/>
              <a:t>19/01/2023</a:t>
            </a:fld>
            <a:endParaRPr lang="en-GB"/>
          </a:p>
        </p:txBody>
      </p:sp>
      <p:sp>
        <p:nvSpPr>
          <p:cNvPr id="6" name="Footer Placeholder 5">
            <a:extLst>
              <a:ext uri="{FF2B5EF4-FFF2-40B4-BE49-F238E27FC236}">
                <a16:creationId xmlns:a16="http://schemas.microsoft.com/office/drawing/2014/main" id="{D6503877-B64F-0ABE-7054-70D54776FB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B4AAD6-78F7-359F-99E8-1900553D8C99}"/>
              </a:ext>
            </a:extLst>
          </p:cNvPr>
          <p:cNvSpPr>
            <a:spLocks noGrp="1"/>
          </p:cNvSpPr>
          <p:nvPr>
            <p:ph type="sldNum" sz="quarter" idx="12"/>
          </p:nvPr>
        </p:nvSpPr>
        <p:spPr/>
        <p:txBody>
          <a:bodyPr/>
          <a:lstStyle/>
          <a:p>
            <a:fld id="{1EF443D9-C99E-4012-BE73-F8E10A6AAFF0}" type="slidenum">
              <a:rPr lang="en-GB" smtClean="0"/>
              <a:t>‹#›</a:t>
            </a:fld>
            <a:endParaRPr lang="en-GB"/>
          </a:p>
        </p:txBody>
      </p:sp>
    </p:spTree>
    <p:extLst>
      <p:ext uri="{BB962C8B-B14F-4D97-AF65-F5344CB8AC3E}">
        <p14:creationId xmlns:p14="http://schemas.microsoft.com/office/powerpoint/2010/main" val="4172838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53156-EDBA-59DD-B981-D067EC3E685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EED7DB3-EE8B-FB60-CA43-B5359138D89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4A0B499-1034-AA9E-E879-199EDA20592D}"/>
              </a:ext>
            </a:extLst>
          </p:cNvPr>
          <p:cNvSpPr>
            <a:spLocks noGrp="1"/>
          </p:cNvSpPr>
          <p:nvPr>
            <p:ph type="dt" sz="half" idx="10"/>
          </p:nvPr>
        </p:nvSpPr>
        <p:spPr/>
        <p:txBody>
          <a:bodyPr/>
          <a:lstStyle/>
          <a:p>
            <a:fld id="{890F0F77-B31D-409D-AF80-F17BC312184A}" type="datetimeFigureOut">
              <a:rPr lang="en-GB" smtClean="0"/>
              <a:t>19/01/2023</a:t>
            </a:fld>
            <a:endParaRPr lang="en-GB"/>
          </a:p>
        </p:txBody>
      </p:sp>
      <p:sp>
        <p:nvSpPr>
          <p:cNvPr id="5" name="Footer Placeholder 4">
            <a:extLst>
              <a:ext uri="{FF2B5EF4-FFF2-40B4-BE49-F238E27FC236}">
                <a16:creationId xmlns:a16="http://schemas.microsoft.com/office/drawing/2014/main" id="{D6AD1B68-1489-5FCC-185E-9501A478B1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CD7B25-5325-9A01-FFD6-DA91701D0FE6}"/>
              </a:ext>
            </a:extLst>
          </p:cNvPr>
          <p:cNvSpPr>
            <a:spLocks noGrp="1"/>
          </p:cNvSpPr>
          <p:nvPr>
            <p:ph type="sldNum" sz="quarter" idx="12"/>
          </p:nvPr>
        </p:nvSpPr>
        <p:spPr/>
        <p:txBody>
          <a:bodyPr/>
          <a:lstStyle/>
          <a:p>
            <a:fld id="{1EF443D9-C99E-4012-BE73-F8E10A6AAFF0}" type="slidenum">
              <a:rPr lang="en-GB" smtClean="0"/>
              <a:t>‹#›</a:t>
            </a:fld>
            <a:endParaRPr lang="en-GB"/>
          </a:p>
        </p:txBody>
      </p:sp>
    </p:spTree>
    <p:extLst>
      <p:ext uri="{BB962C8B-B14F-4D97-AF65-F5344CB8AC3E}">
        <p14:creationId xmlns:p14="http://schemas.microsoft.com/office/powerpoint/2010/main" val="13285003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1261BC-DF3A-94F3-3600-1F9029E5537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3ED513A-754F-09FC-DC86-A6CE4C2965E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A69E544-86DE-E4B0-8969-140AF592F86C}"/>
              </a:ext>
            </a:extLst>
          </p:cNvPr>
          <p:cNvSpPr>
            <a:spLocks noGrp="1"/>
          </p:cNvSpPr>
          <p:nvPr>
            <p:ph type="dt" sz="half" idx="10"/>
          </p:nvPr>
        </p:nvSpPr>
        <p:spPr/>
        <p:txBody>
          <a:bodyPr/>
          <a:lstStyle/>
          <a:p>
            <a:fld id="{890F0F77-B31D-409D-AF80-F17BC312184A}" type="datetimeFigureOut">
              <a:rPr lang="en-GB" smtClean="0"/>
              <a:t>19/01/2023</a:t>
            </a:fld>
            <a:endParaRPr lang="en-GB"/>
          </a:p>
        </p:txBody>
      </p:sp>
      <p:sp>
        <p:nvSpPr>
          <p:cNvPr id="5" name="Footer Placeholder 4">
            <a:extLst>
              <a:ext uri="{FF2B5EF4-FFF2-40B4-BE49-F238E27FC236}">
                <a16:creationId xmlns:a16="http://schemas.microsoft.com/office/drawing/2014/main" id="{FE073A67-6177-A9BA-C5E9-966EF009A5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ED2D73-EE17-5E34-661F-CBFDB0324337}"/>
              </a:ext>
            </a:extLst>
          </p:cNvPr>
          <p:cNvSpPr>
            <a:spLocks noGrp="1"/>
          </p:cNvSpPr>
          <p:nvPr>
            <p:ph type="sldNum" sz="quarter" idx="12"/>
          </p:nvPr>
        </p:nvSpPr>
        <p:spPr/>
        <p:txBody>
          <a:bodyPr/>
          <a:lstStyle/>
          <a:p>
            <a:fld id="{1EF443D9-C99E-4012-BE73-F8E10A6AAFF0}" type="slidenum">
              <a:rPr lang="en-GB" smtClean="0"/>
              <a:t>‹#›</a:t>
            </a:fld>
            <a:endParaRPr lang="en-GB"/>
          </a:p>
        </p:txBody>
      </p:sp>
    </p:spTree>
    <p:extLst>
      <p:ext uri="{BB962C8B-B14F-4D97-AF65-F5344CB8AC3E}">
        <p14:creationId xmlns:p14="http://schemas.microsoft.com/office/powerpoint/2010/main" val="27356786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7B510F-EC59-9934-E5A9-367417484DE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4A1B3B5-2987-739F-8E89-7A70075DAB4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613D52C-22F4-C3D5-6932-3154E02F7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0F0F77-B31D-409D-AF80-F17BC312184A}" type="datetimeFigureOut">
              <a:rPr lang="en-GB" smtClean="0"/>
              <a:t>19/01/2023</a:t>
            </a:fld>
            <a:endParaRPr lang="en-GB"/>
          </a:p>
        </p:txBody>
      </p:sp>
      <p:sp>
        <p:nvSpPr>
          <p:cNvPr id="5" name="Footer Placeholder 4">
            <a:extLst>
              <a:ext uri="{FF2B5EF4-FFF2-40B4-BE49-F238E27FC236}">
                <a16:creationId xmlns:a16="http://schemas.microsoft.com/office/drawing/2014/main" id="{EA7F657B-7EBE-C350-C426-7CBACD32AE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5A20FFE-6639-4B95-2B25-43F00097029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F443D9-C99E-4012-BE73-F8E10A6AAFF0}" type="slidenum">
              <a:rPr lang="en-GB" smtClean="0"/>
              <a:t>‹#›</a:t>
            </a:fld>
            <a:endParaRPr lang="en-GB"/>
          </a:p>
        </p:txBody>
      </p:sp>
    </p:spTree>
    <p:extLst>
      <p:ext uri="{BB962C8B-B14F-4D97-AF65-F5344CB8AC3E}">
        <p14:creationId xmlns:p14="http://schemas.microsoft.com/office/powerpoint/2010/main" val="41774858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hyperlink" Target="https://www.aucd.org/docs/lend/Blumenthal_AutismScreeningGuide.pdf" TargetMode="External"/><Relationship Id="rId13" Type="http://schemas.openxmlformats.org/officeDocument/2006/relationships/hyperlink" Target="https://link.springer.com/content/pdf/10.1007/s10803-008-0556-8.pdf?pdf=button" TargetMode="External"/><Relationship Id="rId3" Type="http://schemas.openxmlformats.org/officeDocument/2006/relationships/hyperlink" Target="https://www.autismparentingmagazine.com/autistic-diagnostic-observation-schedule/" TargetMode="External"/><Relationship Id="rId7" Type="http://schemas.openxmlformats.org/officeDocument/2006/relationships/hyperlink" Target="https://publisher.uthm.edu.my/ojs/index.php/ijie/article/view/8592/5369" TargetMode="External"/><Relationship Id="rId12" Type="http://schemas.openxmlformats.org/officeDocument/2006/relationships/hyperlink" Target="https://www.tandfonline.com/doi/epdf/10.1080/08856257.2017.1312797?needAccess=true&amp;role=button" TargetMode="External"/><Relationship Id="rId2" Type="http://schemas.openxmlformats.org/officeDocument/2006/relationships/hyperlink" Target="https://parents.actionforchildren.org.uk/additional-needs-disabilities/getting-diagnosis/autism-assessment/" TargetMode="External"/><Relationship Id="rId1" Type="http://schemas.openxmlformats.org/officeDocument/2006/relationships/slideLayout" Target="../slideLayouts/slideLayout7.xml"/><Relationship Id="rId6" Type="http://schemas.openxmlformats.org/officeDocument/2006/relationships/hyperlink" Target="https://www.autismspeaks.org/search?search_api_fulltext=m-chat" TargetMode="External"/><Relationship Id="rId11" Type="http://schemas.openxmlformats.org/officeDocument/2006/relationships/hyperlink" Target="https://connecttoautism.org/fees/" TargetMode="External"/><Relationship Id="rId5" Type="http://schemas.openxmlformats.org/officeDocument/2006/relationships/hyperlink" Target="https://www.autismspeaks.org/signs-autism" TargetMode="External"/><Relationship Id="rId10" Type="http://schemas.openxmlformats.org/officeDocument/2006/relationships/hyperlink" Target="https://childmind.org/article/autistic-girls-overlooked-undiagnosed-autism/" TargetMode="External"/><Relationship Id="rId4" Type="http://schemas.openxmlformats.org/officeDocument/2006/relationships/hyperlink" Target="https://www.autismeducationtrust.org.uk/benefits-schools-programme" TargetMode="External"/><Relationship Id="rId9" Type="http://schemas.openxmlformats.org/officeDocument/2006/relationships/hyperlink" Target="https://www.research.chop.edu/car-autism-roadmap/modified-checklist-for-autism-in-toddlers-m-chat" TargetMode="External"/><Relationship Id="rId14" Type="http://schemas.openxmlformats.org/officeDocument/2006/relationships/hyperlink" Target="https://www.hogrefe.com/uk/article/autism-in-the-uk-prevalence-assessment-and-the-impact-of-the-covid-19-pandemic"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www.autism.org.uk/advice-and-guidance/topics/diagnosis/diagnostic-assessment/parents-and-carers" TargetMode="External"/><Relationship Id="rId13" Type="http://schemas.openxmlformats.org/officeDocument/2006/relationships/hyperlink" Target="https://web.math.princeton.edu/~sswang/autism/newschaffer_windham07_annu_rev_publ_health_autism-epidemiology.pdf" TargetMode="External"/><Relationship Id="rId3" Type="http://schemas.openxmlformats.org/officeDocument/2006/relationships/hyperlink" Target="https://reachoutasc.com/building-good-relationships-with-parents-of-children-with-autism-1/" TargetMode="External"/><Relationship Id="rId7" Type="http://schemas.openxmlformats.org/officeDocument/2006/relationships/hyperlink" Target="https://www.autism.org.uk/advice-and-guidance/professional-practice/lego-pilot" TargetMode="External"/><Relationship Id="rId12" Type="http://schemas.openxmlformats.org/officeDocument/2006/relationships/hyperlink" Target="https://link.springer.com/content/pdf/10.1023/B:JADD.0000029549.84385.44.pdf?pdf=button" TargetMode="External"/><Relationship Id="rId2" Type="http://schemas.openxmlformats.org/officeDocument/2006/relationships/hyperlink" Target="https://www.sciencedirect.com/science/article/abs/pii/S1936657416301728" TargetMode="External"/><Relationship Id="rId1" Type="http://schemas.openxmlformats.org/officeDocument/2006/relationships/slideLayout" Target="../slideLayouts/slideLayout7.xml"/><Relationship Id="rId6" Type="http://schemas.openxmlformats.org/officeDocument/2006/relationships/hyperlink" Target="https://www.autism.org.uk/what-we-do/campaign/changing-the-law" TargetMode="External"/><Relationship Id="rId11" Type="http://schemas.openxmlformats.org/officeDocument/2006/relationships/hyperlink" Target="https://www.nimh.nih.gov/health/topics/autism-spectrum-disorders-asd" TargetMode="External"/><Relationship Id="rId5" Type="http://schemas.openxmlformats.org/officeDocument/2006/relationships/hyperlink" Target="https://www.autism.org.uk/what-we-do/diagnosticservices/disco" TargetMode="External"/><Relationship Id="rId10" Type="http://schemas.openxmlformats.org/officeDocument/2006/relationships/hyperlink" Target="https://www.nice.org.uk/guidance/cg170/chapter/Introduction" TargetMode="External"/><Relationship Id="rId4" Type="http://schemas.openxmlformats.org/officeDocument/2006/relationships/hyperlink" Target="https://www.mencap.org.uk/learning-disability-explained/conditions-linked-learning-disability/autism-and-aspergers-syndrome?gclid=EAIaIQobChMI67nEpO26_AIVh63tCh1LPgP1EAAYASAAEgKXBPD_BwE" TargetMode="External"/><Relationship Id="rId9" Type="http://schemas.openxmlformats.org/officeDocument/2006/relationships/hyperlink" Target="https://www.autism.org.uk/advice-and-guidance/topics/strategies-and-interventions" TargetMode="External"/><Relationship Id="rId14" Type="http://schemas.openxmlformats.org/officeDocument/2006/relationships/hyperlink" Target="https://www.cochrane.org/CD009044/BEHAV_how-accurate-are-diagnostic-tools-autism-spectrum-disorder-preschool-children"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cdn.website.thryv.com/f6231140dee0466dbcd61b6138c7f98c/files/uploaded/special%20needs6.pdf" TargetMode="External"/><Relationship Id="rId2" Type="http://schemas.openxmlformats.org/officeDocument/2006/relationships/hyperlink" Target="https://www.ucl.ac.uk/educational-psychology/resources/CS1Songara16-19.pdf" TargetMode="External"/><Relationship Id="rId1" Type="http://schemas.openxmlformats.org/officeDocument/2006/relationships/slideLayout" Target="../slideLayouts/slideLayout7.xml"/><Relationship Id="rId4" Type="http://schemas.openxmlformats.org/officeDocument/2006/relationships/hyperlink" Target="https://www.spectrumnews.org/news/autisms-sex-ratio-explain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00B0F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CE19A86-AC19-0A42-EBEA-8B85D6C4C053}"/>
              </a:ext>
            </a:extLst>
          </p:cNvPr>
          <p:cNvSpPr txBox="1"/>
          <p:nvPr/>
        </p:nvSpPr>
        <p:spPr>
          <a:xfrm>
            <a:off x="77002" y="0"/>
            <a:ext cx="4369870" cy="861774"/>
          </a:xfrm>
          <a:prstGeom prst="rect">
            <a:avLst/>
          </a:prstGeom>
          <a:noFill/>
          <a:ln w="12700">
            <a:solidFill>
              <a:srgbClr val="FF0000"/>
            </a:solidFill>
          </a:ln>
        </p:spPr>
        <p:txBody>
          <a:bodyPr wrap="square" rtlCol="0">
            <a:spAutoFit/>
          </a:bodyPr>
          <a:lstStyle/>
          <a:p>
            <a:r>
              <a:rPr lang="en-GB" sz="700" dirty="0" err="1">
                <a:latin typeface="Arial" panose="020B0604020202020204" pitchFamily="34" charset="0"/>
                <a:cs typeface="Arial" panose="020B0604020202020204" pitchFamily="34" charset="0"/>
              </a:rPr>
              <a:t>Cyflwyniad</a:t>
            </a:r>
            <a:r>
              <a:rPr lang="en-GB" sz="700" dirty="0">
                <a:latin typeface="Arial" panose="020B0604020202020204" pitchFamily="34" charset="0"/>
                <a:cs typeface="Arial" panose="020B0604020202020204" pitchFamily="34" charset="0"/>
              </a:rPr>
              <a:t> </a:t>
            </a:r>
          </a:p>
          <a:p>
            <a:r>
              <a:rPr lang="en-GB" sz="700" dirty="0" err="1">
                <a:latin typeface="Arial" panose="020B0604020202020204" pitchFamily="34" charset="0"/>
                <a:cs typeface="Arial" panose="020B0604020202020204" pitchFamily="34" charset="0"/>
              </a:rPr>
              <a:t>Dangosair</a:t>
            </a:r>
            <a:r>
              <a:rPr lang="en-GB" sz="700" dirty="0">
                <a:latin typeface="Arial" panose="020B0604020202020204" pitchFamily="34" charset="0"/>
                <a:cs typeface="Arial" panose="020B0604020202020204" pitchFamily="34" charset="0"/>
              </a:rPr>
              <a:t> poster </a:t>
            </a:r>
            <a:r>
              <a:rPr lang="en-GB" sz="700" dirty="0" err="1">
                <a:latin typeface="Arial" panose="020B0604020202020204" pitchFamily="34" charset="0"/>
                <a:cs typeface="Arial" panose="020B0604020202020204" pitchFamily="34" charset="0"/>
              </a:rPr>
              <a:t>hyn</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gwybodaeth</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ar</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Anhwylder</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Sbectrwm</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Awtistiaeth</a:t>
            </a:r>
            <a:r>
              <a:rPr lang="en-GB" sz="700" dirty="0">
                <a:latin typeface="Arial" panose="020B0604020202020204" pitchFamily="34" charset="0"/>
                <a:cs typeface="Arial" panose="020B0604020202020204" pitchFamily="34" charset="0"/>
              </a:rPr>
              <a:t> (ASD). </a:t>
            </a:r>
            <a:r>
              <a:rPr lang="en-GB" sz="700" dirty="0" err="1">
                <a:latin typeface="Arial" panose="020B0604020202020204" pitchFamily="34" charset="0"/>
                <a:cs typeface="Arial" panose="020B0604020202020204" pitchFamily="34" charset="0"/>
              </a:rPr>
              <a:t>Penderfynais</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dewis</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Awtistiaeth</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gan</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ei</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fod</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yn</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gyffredin</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iawn</a:t>
            </a:r>
            <a:r>
              <a:rPr lang="en-GB" sz="700" dirty="0">
                <a:latin typeface="Arial" panose="020B0604020202020204" pitchFamily="34" charset="0"/>
                <a:cs typeface="Arial" panose="020B0604020202020204" pitchFamily="34" charset="0"/>
              </a:rPr>
              <a:t> y </a:t>
            </a:r>
            <a:r>
              <a:rPr lang="en-GB" sz="700" dirty="0" err="1">
                <a:latin typeface="Arial" panose="020B0604020202020204" pitchFamily="34" charset="0"/>
                <a:cs typeface="Arial" panose="020B0604020202020204" pitchFamily="34" charset="0"/>
              </a:rPr>
              <a:t>dyddiau</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yma</a:t>
            </a:r>
            <a:r>
              <a:rPr lang="en-GB" sz="700" dirty="0">
                <a:latin typeface="Arial" panose="020B0604020202020204" pitchFamily="34" charset="0"/>
                <a:cs typeface="Arial" panose="020B0604020202020204" pitchFamily="34" charset="0"/>
              </a:rPr>
              <a:t>, ac </a:t>
            </a:r>
            <a:r>
              <a:rPr lang="en-GB" sz="700" dirty="0" err="1">
                <a:latin typeface="Arial" panose="020B0604020202020204" pitchFamily="34" charset="0"/>
                <a:cs typeface="Arial" panose="020B0604020202020204" pitchFamily="34" charset="0"/>
              </a:rPr>
              <a:t>mae’n</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cael</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effaith</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gwahanol</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ar</a:t>
            </a:r>
            <a:r>
              <a:rPr lang="en-GB" sz="700" dirty="0">
                <a:latin typeface="Arial" panose="020B0604020202020204" pitchFamily="34" charset="0"/>
                <a:cs typeface="Arial" panose="020B0604020202020204" pitchFamily="34" charset="0"/>
              </a:rPr>
              <a:t> bob </a:t>
            </a:r>
            <a:r>
              <a:rPr lang="en-GB" sz="700" dirty="0" err="1">
                <a:latin typeface="Arial" panose="020B0604020202020204" pitchFamily="34" charset="0"/>
                <a:cs typeface="Arial" panose="020B0604020202020204" pitchFamily="34" charset="0"/>
              </a:rPr>
              <a:t>unigolyn</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Trwy</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wneud</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ymchwil</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ar</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Awtistiaeth</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rwyf</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wedi</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dysgu</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llawer</a:t>
            </a:r>
            <a:r>
              <a:rPr lang="en-GB" sz="700" dirty="0">
                <a:latin typeface="Arial" panose="020B0604020202020204" pitchFamily="34" charset="0"/>
                <a:cs typeface="Arial" panose="020B0604020202020204" pitchFamily="34" charset="0"/>
              </a:rPr>
              <a:t> am </a:t>
            </a:r>
            <a:r>
              <a:rPr lang="en-GB" sz="700" dirty="0" err="1">
                <a:latin typeface="Arial" panose="020B0604020202020204" pitchFamily="34" charset="0"/>
                <a:cs typeface="Arial" panose="020B0604020202020204" pitchFamily="34" charset="0"/>
              </a:rPr>
              <a:t>sut</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gallai</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ddeall</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mwy</a:t>
            </a:r>
            <a:r>
              <a:rPr lang="en-GB" sz="700" dirty="0">
                <a:latin typeface="Arial" panose="020B0604020202020204" pitchFamily="34" charset="0"/>
                <a:cs typeface="Arial" panose="020B0604020202020204" pitchFamily="34" charset="0"/>
              </a:rPr>
              <a:t> am </a:t>
            </a:r>
            <a:r>
              <a:rPr lang="en-GB" sz="700" dirty="0" err="1">
                <a:latin typeface="Arial" panose="020B0604020202020204" pitchFamily="34" charset="0"/>
                <a:cs typeface="Arial" panose="020B0604020202020204" pitchFamily="34" charset="0"/>
              </a:rPr>
              <a:t>yr</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anhwylder</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gan</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obeithio</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os</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fy</a:t>
            </a:r>
            <a:r>
              <a:rPr lang="en-GB" sz="700" dirty="0">
                <a:latin typeface="Arial" panose="020B0604020202020204" pitchFamily="34" charset="0"/>
                <a:cs typeface="Arial" panose="020B0604020202020204" pitchFamily="34" charset="0"/>
              </a:rPr>
              <a:t> mod </a:t>
            </a:r>
            <a:r>
              <a:rPr lang="en-GB" sz="700" dirty="0" err="1">
                <a:latin typeface="Arial" panose="020B0604020202020204" pitchFamily="34" charset="0"/>
                <a:cs typeface="Arial" panose="020B0604020202020204" pitchFamily="34" charset="0"/>
              </a:rPr>
              <a:t>yn</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dangos</a:t>
            </a:r>
            <a:r>
              <a:rPr lang="en-GB" sz="700" dirty="0">
                <a:latin typeface="Arial" panose="020B0604020202020204" pitchFamily="34" charset="0"/>
                <a:cs typeface="Arial" panose="020B0604020202020204" pitchFamily="34" charset="0"/>
              </a:rPr>
              <a:t> y </a:t>
            </a:r>
            <a:r>
              <a:rPr lang="en-GB" sz="700" dirty="0" err="1">
                <a:latin typeface="Arial" panose="020B0604020202020204" pitchFamily="34" charset="0"/>
                <a:cs typeface="Arial" panose="020B0604020202020204" pitchFamily="34" charset="0"/>
              </a:rPr>
              <a:t>sgiliau</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cywir</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bydd</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plentyn</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yn</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ymddiried</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ynof</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wrth</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i</a:t>
            </a:r>
            <a:r>
              <a:rPr lang="en-GB" sz="700" dirty="0">
                <a:latin typeface="Arial" panose="020B0604020202020204" pitchFamily="34" charset="0"/>
                <a:cs typeface="Arial" panose="020B0604020202020204" pitchFamily="34" charset="0"/>
              </a:rPr>
              <a:t> fi </a:t>
            </a:r>
            <a:r>
              <a:rPr lang="en-GB" sz="700" dirty="0" err="1">
                <a:latin typeface="Arial" panose="020B0604020202020204" pitchFamily="34" charset="0"/>
                <a:cs typeface="Arial" panose="020B0604020202020204" pitchFamily="34" charset="0"/>
              </a:rPr>
              <a:t>cynnig</a:t>
            </a:r>
            <a:r>
              <a:rPr lang="en-GB" sz="700" dirty="0">
                <a:latin typeface="Arial" panose="020B0604020202020204" pitchFamily="34" charset="0"/>
                <a:cs typeface="Arial" panose="020B0604020202020204" pitchFamily="34" charset="0"/>
              </a:rPr>
              <a:t> help a </a:t>
            </a:r>
            <a:r>
              <a:rPr lang="en-GB" sz="700" dirty="0" err="1">
                <a:latin typeface="Arial" panose="020B0604020202020204" pitchFamily="34" charset="0"/>
                <a:cs typeface="Arial" panose="020B0604020202020204" pitchFamily="34" charset="0"/>
              </a:rPr>
              <a:t>strategaethau</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effeithiol</a:t>
            </a:r>
            <a:r>
              <a:rPr lang="en-GB" sz="700" dirty="0">
                <a:latin typeface="Arial" panose="020B0604020202020204" pitchFamily="34" charset="0"/>
                <a:cs typeface="Arial" panose="020B0604020202020204" pitchFamily="34" charset="0"/>
              </a:rPr>
              <a:t>. </a:t>
            </a:r>
          </a:p>
          <a:p>
            <a:endParaRPr lang="en-GB" sz="800" dirty="0"/>
          </a:p>
        </p:txBody>
      </p:sp>
      <p:sp>
        <p:nvSpPr>
          <p:cNvPr id="3" name="TextBox 2">
            <a:extLst>
              <a:ext uri="{FF2B5EF4-FFF2-40B4-BE49-F238E27FC236}">
                <a16:creationId xmlns:a16="http://schemas.microsoft.com/office/drawing/2014/main" id="{D8CF601E-74AE-CC3E-71E5-7A5C2180DC0E}"/>
              </a:ext>
            </a:extLst>
          </p:cNvPr>
          <p:cNvSpPr txBox="1"/>
          <p:nvPr/>
        </p:nvSpPr>
        <p:spPr>
          <a:xfrm>
            <a:off x="77002" y="921275"/>
            <a:ext cx="4369870" cy="738664"/>
          </a:xfrm>
          <a:prstGeom prst="rect">
            <a:avLst/>
          </a:prstGeom>
          <a:noFill/>
          <a:ln w="12700">
            <a:solidFill>
              <a:srgbClr val="00B050"/>
            </a:solidFill>
          </a:ln>
        </p:spPr>
        <p:txBody>
          <a:bodyPr wrap="square" rtlCol="0">
            <a:spAutoFit/>
          </a:bodyPr>
          <a:lstStyle/>
          <a:p>
            <a:r>
              <a:rPr lang="en-GB" sz="700" dirty="0">
                <a:latin typeface="Arial" panose="020B0604020202020204" pitchFamily="34" charset="0"/>
                <a:cs typeface="Arial" panose="020B0604020202020204" pitchFamily="34" charset="0"/>
              </a:rPr>
              <a:t>Beth </a:t>
            </a:r>
            <a:r>
              <a:rPr lang="en-GB" sz="700" dirty="0" err="1">
                <a:latin typeface="Arial" panose="020B0604020202020204" pitchFamily="34" charset="0"/>
                <a:cs typeface="Arial" panose="020B0604020202020204" pitchFamily="34" charset="0"/>
              </a:rPr>
              <a:t>yw</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awtisitiaeth</a:t>
            </a:r>
            <a:r>
              <a:rPr lang="en-GB" sz="700" dirty="0">
                <a:latin typeface="Arial" panose="020B0604020202020204" pitchFamily="34" charset="0"/>
                <a:cs typeface="Arial" panose="020B0604020202020204" pitchFamily="34" charset="0"/>
              </a:rPr>
              <a:t>?</a:t>
            </a:r>
          </a:p>
          <a:p>
            <a:r>
              <a:rPr lang="en-GB" sz="700" dirty="0" err="1">
                <a:latin typeface="Arial" panose="020B0604020202020204" pitchFamily="34" charset="0"/>
                <a:cs typeface="Arial" panose="020B0604020202020204" pitchFamily="34" charset="0"/>
              </a:rPr>
              <a:t>Nodweddir</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Anhwylder</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Sbectrwm</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Awtistiaeth</a:t>
            </a:r>
            <a:r>
              <a:rPr lang="en-GB" sz="700" dirty="0">
                <a:latin typeface="Arial" panose="020B0604020202020204" pitchFamily="34" charset="0"/>
                <a:cs typeface="Arial" panose="020B0604020202020204" pitchFamily="34" charset="0"/>
              </a:rPr>
              <a:t> (ASD) </a:t>
            </a:r>
            <a:r>
              <a:rPr lang="en-GB" sz="700" dirty="0" err="1">
                <a:latin typeface="Arial" panose="020B0604020202020204" pitchFamily="34" charset="0"/>
                <a:cs typeface="Arial" panose="020B0604020202020204" pitchFamily="34" charset="0"/>
              </a:rPr>
              <a:t>fel</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ymddygiadau</a:t>
            </a:r>
            <a:r>
              <a:rPr lang="en-GB" sz="700" dirty="0">
                <a:latin typeface="Arial" panose="020B0604020202020204" pitchFamily="34" charset="0"/>
                <a:cs typeface="Arial" panose="020B0604020202020204" pitchFamily="34" charset="0"/>
              </a:rPr>
              <a:t> neu </a:t>
            </a:r>
            <a:r>
              <a:rPr lang="en-GB" sz="700" dirty="0" err="1">
                <a:latin typeface="Arial" panose="020B0604020202020204" pitchFamily="34" charset="0"/>
                <a:cs typeface="Arial" panose="020B0604020202020204" pitchFamily="34" charset="0"/>
              </a:rPr>
              <a:t>ddiddordebau</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ailadroddus</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diffygion</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mewn</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rhyngweithio</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cymdeithasol</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cyfathrebu</a:t>
            </a:r>
            <a:r>
              <a:rPr lang="en-GB" sz="700" dirty="0">
                <a:latin typeface="Arial" panose="020B0604020202020204" pitchFamily="34" charset="0"/>
                <a:cs typeface="Arial" panose="020B0604020202020204" pitchFamily="34" charset="0"/>
              </a:rPr>
              <a:t> a </a:t>
            </a:r>
            <a:r>
              <a:rPr lang="en-GB" sz="700" dirty="0" err="1">
                <a:latin typeface="Arial" panose="020B0604020202020204" pitchFamily="34" charset="0"/>
                <a:cs typeface="Arial" panose="020B0604020202020204" pitchFamily="34" charset="0"/>
              </a:rPr>
              <a:t>meddwl</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dychmygus</a:t>
            </a:r>
            <a:r>
              <a:rPr lang="en-GB" sz="700" dirty="0">
                <a:latin typeface="Arial" panose="020B0604020202020204" pitchFamily="34" charset="0"/>
                <a:cs typeface="Arial" panose="020B0604020202020204" pitchFamily="34" charset="0"/>
              </a:rPr>
              <a:t>. Mae plant </a:t>
            </a:r>
            <a:r>
              <a:rPr lang="en-GB" sz="700" dirty="0" err="1">
                <a:latin typeface="Arial" panose="020B0604020202020204" pitchFamily="34" charset="0"/>
                <a:cs typeface="Arial" panose="020B0604020202020204" pitchFamily="34" charset="0"/>
              </a:rPr>
              <a:t>sydd</a:t>
            </a:r>
            <a:r>
              <a:rPr lang="en-GB" sz="700" dirty="0">
                <a:latin typeface="Arial" panose="020B0604020202020204" pitchFamily="34" charset="0"/>
                <a:cs typeface="Arial" panose="020B0604020202020204" pitchFamily="34" charset="0"/>
              </a:rPr>
              <a:t> ag ASD </a:t>
            </a:r>
            <a:r>
              <a:rPr lang="en-GB" sz="700" dirty="0" err="1">
                <a:latin typeface="Arial" panose="020B0604020202020204" pitchFamily="34" charset="0"/>
                <a:cs typeface="Arial" panose="020B0604020202020204" pitchFamily="34" charset="0"/>
              </a:rPr>
              <a:t>yn</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dueddol</a:t>
            </a:r>
            <a:r>
              <a:rPr lang="en-GB" sz="700" dirty="0">
                <a:latin typeface="Arial" panose="020B0604020202020204" pitchFamily="34" charset="0"/>
                <a:cs typeface="Arial" panose="020B0604020202020204" pitchFamily="34" charset="0"/>
              </a:rPr>
              <a:t> o </a:t>
            </a:r>
            <a:r>
              <a:rPr lang="en-GB" sz="700" dirty="0" err="1">
                <a:latin typeface="Arial" panose="020B0604020202020204" pitchFamily="34" charset="0"/>
                <a:cs typeface="Arial" panose="020B0604020202020204" pitchFamily="34" charset="0"/>
              </a:rPr>
              <a:t>gymryd</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rhan</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mewn</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chwarae</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annibynnol</a:t>
            </a:r>
            <a:r>
              <a:rPr lang="en-GB" sz="700" dirty="0">
                <a:latin typeface="Arial" panose="020B0604020202020204" pitchFamily="34" charset="0"/>
                <a:cs typeface="Arial" panose="020B0604020202020204" pitchFamily="34" charset="0"/>
              </a:rPr>
              <a:t> ac </a:t>
            </a:r>
            <a:r>
              <a:rPr lang="en-GB" sz="700" dirty="0" err="1">
                <a:latin typeface="Arial" panose="020B0604020202020204" pitchFamily="34" charset="0"/>
                <a:cs typeface="Arial" panose="020B0604020202020204" pitchFamily="34" charset="0"/>
              </a:rPr>
              <a:t>ailadroddus</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yn</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hytrach</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na</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chwarae</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efo</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eraill</a:t>
            </a:r>
            <a:r>
              <a:rPr lang="en-GB" sz="700" dirty="0">
                <a:latin typeface="Arial" panose="020B0604020202020204" pitchFamily="34" charset="0"/>
                <a:cs typeface="Arial" panose="020B0604020202020204" pitchFamily="34" charset="0"/>
              </a:rPr>
              <a:t>. Mae </a:t>
            </a:r>
            <a:r>
              <a:rPr lang="en-GB" sz="700" dirty="0" err="1">
                <a:latin typeface="Arial" panose="020B0604020202020204" pitchFamily="34" charset="0"/>
                <a:cs typeface="Arial" panose="020B0604020202020204" pitchFamily="34" charset="0"/>
              </a:rPr>
              <a:t>mwy</a:t>
            </a:r>
            <a:r>
              <a:rPr lang="en-GB" sz="700" dirty="0">
                <a:latin typeface="Arial" panose="020B0604020202020204" pitchFamily="34" charset="0"/>
                <a:cs typeface="Arial" panose="020B0604020202020204" pitchFamily="34" charset="0"/>
              </a:rPr>
              <a:t> nag un </a:t>
            </a:r>
            <a:r>
              <a:rPr lang="en-GB" sz="700" dirty="0" err="1">
                <a:latin typeface="Arial" panose="020B0604020202020204" pitchFamily="34" charset="0"/>
                <a:cs typeface="Arial" panose="020B0604020202020204" pitchFamily="34" charset="0"/>
              </a:rPr>
              <a:t>ym</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mhob</a:t>
            </a:r>
            <a:r>
              <a:rPr lang="en-GB" sz="700" dirty="0">
                <a:latin typeface="Arial" panose="020B0604020202020204" pitchFamily="34" charset="0"/>
                <a:cs typeface="Arial" panose="020B0604020202020204" pitchFamily="34" charset="0"/>
              </a:rPr>
              <a:t> 100 o </a:t>
            </a:r>
            <a:r>
              <a:rPr lang="en-GB" sz="700" dirty="0" err="1">
                <a:latin typeface="Arial" panose="020B0604020202020204" pitchFamily="34" charset="0"/>
                <a:cs typeface="Arial" panose="020B0604020202020204" pitchFamily="34" charset="0"/>
              </a:rPr>
              <a:t>bobl</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ar</a:t>
            </a:r>
            <a:r>
              <a:rPr lang="en-GB" sz="700" dirty="0">
                <a:latin typeface="Arial" panose="020B0604020202020204" pitchFamily="34" charset="0"/>
                <a:cs typeface="Arial" panose="020B0604020202020204" pitchFamily="34" charset="0"/>
              </a:rPr>
              <a:t> y </a:t>
            </a:r>
            <a:r>
              <a:rPr lang="en-GB" sz="700" dirty="0" err="1">
                <a:latin typeface="Arial" panose="020B0604020202020204" pitchFamily="34" charset="0"/>
                <a:cs typeface="Arial" panose="020B0604020202020204" pitchFamily="34" charset="0"/>
              </a:rPr>
              <a:t>sbectrwm</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awtistiaeth</a:t>
            </a:r>
            <a:r>
              <a:rPr lang="en-GB" sz="700" dirty="0">
                <a:latin typeface="Arial" panose="020B0604020202020204" pitchFamily="34" charset="0"/>
                <a:cs typeface="Arial" panose="020B0604020202020204" pitchFamily="34" charset="0"/>
              </a:rPr>
              <a:t> ac </a:t>
            </a:r>
            <a:r>
              <a:rPr lang="en-GB" sz="700" dirty="0" err="1">
                <a:latin typeface="Arial" panose="020B0604020202020204" pitchFamily="34" charset="0"/>
                <a:cs typeface="Arial" panose="020B0604020202020204" pitchFamily="34" charset="0"/>
              </a:rPr>
              <a:t>mae</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tua</a:t>
            </a:r>
            <a:r>
              <a:rPr lang="en-GB" sz="700" dirty="0">
                <a:latin typeface="Arial" panose="020B0604020202020204" pitchFamily="34" charset="0"/>
                <a:cs typeface="Arial" panose="020B0604020202020204" pitchFamily="34" charset="0"/>
              </a:rPr>
              <a:t> 700,000 o </a:t>
            </a:r>
            <a:r>
              <a:rPr lang="en-GB" sz="700" dirty="0" err="1">
                <a:latin typeface="Arial" panose="020B0604020202020204" pitchFamily="34" charset="0"/>
                <a:cs typeface="Arial" panose="020B0604020202020204" pitchFamily="34" charset="0"/>
              </a:rPr>
              <a:t>oedolion</a:t>
            </a:r>
            <a:r>
              <a:rPr lang="en-GB" sz="700" dirty="0">
                <a:latin typeface="Arial" panose="020B0604020202020204" pitchFamily="34" charset="0"/>
                <a:cs typeface="Arial" panose="020B0604020202020204" pitchFamily="34" charset="0"/>
              </a:rPr>
              <a:t> a </a:t>
            </a:r>
            <a:r>
              <a:rPr lang="en-GB" sz="700" dirty="0" err="1">
                <a:latin typeface="Arial" panose="020B0604020202020204" pitchFamily="34" charset="0"/>
                <a:cs typeface="Arial" panose="020B0604020202020204" pitchFamily="34" charset="0"/>
              </a:rPr>
              <a:t>phlant</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awtistig</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yn</a:t>
            </a:r>
            <a:r>
              <a:rPr lang="en-GB" sz="700" dirty="0">
                <a:latin typeface="Arial" panose="020B0604020202020204" pitchFamily="34" charset="0"/>
                <a:cs typeface="Arial" panose="020B0604020202020204" pitchFamily="34" charset="0"/>
              </a:rPr>
              <a:t> y </a:t>
            </a:r>
            <a:r>
              <a:rPr lang="en-GB" sz="700" dirty="0" err="1">
                <a:latin typeface="Arial" panose="020B0604020202020204" pitchFamily="34" charset="0"/>
                <a:cs typeface="Arial" panose="020B0604020202020204" pitchFamily="34" charset="0"/>
              </a:rPr>
              <a:t>Deyrnas</a:t>
            </a:r>
            <a:r>
              <a:rPr lang="en-GB" sz="700" dirty="0">
                <a:latin typeface="Arial" panose="020B0604020202020204" pitchFamily="34" charset="0"/>
                <a:cs typeface="Arial" panose="020B0604020202020204" pitchFamily="34" charset="0"/>
              </a:rPr>
              <a:t> </a:t>
            </a:r>
            <a:r>
              <a:rPr lang="en-GB" sz="700" dirty="0" err="1">
                <a:latin typeface="Arial" panose="020B0604020202020204" pitchFamily="34" charset="0"/>
                <a:cs typeface="Arial" panose="020B0604020202020204" pitchFamily="34" charset="0"/>
              </a:rPr>
              <a:t>Unedig</a:t>
            </a:r>
            <a:r>
              <a:rPr lang="en-GB" sz="700" dirty="0">
                <a:latin typeface="Arial" panose="020B0604020202020204" pitchFamily="34" charset="0"/>
                <a:cs typeface="Arial" panose="020B0604020202020204" pitchFamily="34" charset="0"/>
              </a:rPr>
              <a:t>. (National autistic society, 2022). </a:t>
            </a:r>
          </a:p>
        </p:txBody>
      </p:sp>
      <p:sp>
        <p:nvSpPr>
          <p:cNvPr id="4" name="TextBox 3">
            <a:extLst>
              <a:ext uri="{FF2B5EF4-FFF2-40B4-BE49-F238E27FC236}">
                <a16:creationId xmlns:a16="http://schemas.microsoft.com/office/drawing/2014/main" id="{40D9BD56-D805-FD32-00D6-6F4E505C5F8D}"/>
              </a:ext>
            </a:extLst>
          </p:cNvPr>
          <p:cNvSpPr txBox="1"/>
          <p:nvPr/>
        </p:nvSpPr>
        <p:spPr>
          <a:xfrm>
            <a:off x="77002" y="1781530"/>
            <a:ext cx="4369870" cy="2585323"/>
          </a:xfrm>
          <a:prstGeom prst="rect">
            <a:avLst/>
          </a:prstGeom>
          <a:noFill/>
          <a:ln w="12700">
            <a:solidFill>
              <a:srgbClr val="FFFF00"/>
            </a:solidFill>
          </a:ln>
        </p:spPr>
        <p:txBody>
          <a:bodyPr wrap="square" rtlCol="0">
            <a:spAutoFit/>
          </a:bodyPr>
          <a:lstStyle/>
          <a:p>
            <a:r>
              <a:rPr lang="en-GB" sz="600" dirty="0" err="1">
                <a:latin typeface="Arial" panose="020B0604020202020204" pitchFamily="34" charset="0"/>
                <a:cs typeface="Arial" panose="020B0604020202020204" pitchFamily="34" charset="0"/>
              </a:rPr>
              <a:t>Symptomau</a:t>
            </a:r>
            <a:endParaRPr lang="en-GB" sz="600" dirty="0">
              <a:latin typeface="Arial" panose="020B0604020202020204" pitchFamily="34" charset="0"/>
              <a:cs typeface="Arial" panose="020B0604020202020204" pitchFamily="34" charset="0"/>
            </a:endParaRPr>
          </a:p>
          <a:p>
            <a:r>
              <a:rPr lang="en-GB" sz="600" dirty="0" err="1">
                <a:latin typeface="Arial" panose="020B0604020202020204" pitchFamily="34" charset="0"/>
                <a:cs typeface="Arial" panose="020B0604020202020204" pitchFamily="34" charset="0"/>
              </a:rPr>
              <a:t>Dywed</a:t>
            </a:r>
            <a:r>
              <a:rPr lang="en-GB" sz="600" dirty="0">
                <a:latin typeface="Arial" panose="020B0604020202020204" pitchFamily="34" charset="0"/>
                <a:cs typeface="Arial" panose="020B0604020202020204" pitchFamily="34" charset="0"/>
              </a:rPr>
              <a:t> Mencap (2022) </a:t>
            </a:r>
            <a:r>
              <a:rPr lang="en-GB" sz="600" dirty="0" err="1">
                <a:latin typeface="Arial" panose="020B0604020202020204" pitchFamily="34" charset="0"/>
                <a:cs typeface="Arial" panose="020B0604020202020204" pitchFamily="34" charset="0"/>
              </a:rPr>
              <a:t>mae</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tair</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nodwedd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gyffredin</a:t>
            </a:r>
            <a:r>
              <a:rPr lang="en-GB" sz="600" dirty="0">
                <a:latin typeface="Arial" panose="020B0604020202020204" pitchFamily="34" charset="0"/>
                <a:cs typeface="Arial" panose="020B0604020202020204" pitchFamily="34" charset="0"/>
              </a:rPr>
              <a:t> o </a:t>
            </a:r>
            <a:r>
              <a:rPr lang="en-GB" sz="600" dirty="0" err="1">
                <a:latin typeface="Arial" panose="020B0604020202020204" pitchFamily="34" charset="0"/>
                <a:cs typeface="Arial" panose="020B0604020202020204" pitchFamily="34" charset="0"/>
              </a:rPr>
              <a:t>awtistiaeth</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sy’n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effeithio</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ar</a:t>
            </a:r>
            <a:r>
              <a:rPr lang="en-GB" sz="600" dirty="0">
                <a:latin typeface="Arial" panose="020B0604020202020204" pitchFamily="34" charset="0"/>
                <a:cs typeface="Arial" panose="020B0604020202020204" pitchFamily="34" charset="0"/>
              </a:rPr>
              <a:t> y </a:t>
            </a:r>
            <a:r>
              <a:rPr lang="en-GB" sz="600" dirty="0" err="1">
                <a:latin typeface="Arial" panose="020B0604020202020204" pitchFamily="34" charset="0"/>
                <a:cs typeface="Arial" panose="020B0604020202020204" pitchFamily="34" charset="0"/>
              </a:rPr>
              <a:t>ffordd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mae</a:t>
            </a:r>
            <a:r>
              <a:rPr lang="en-GB" sz="600" dirty="0">
                <a:latin typeface="Arial" panose="020B0604020202020204" pitchFamily="34" charset="0"/>
                <a:cs typeface="Arial" panose="020B0604020202020204" pitchFamily="34" charset="0"/>
              </a:rPr>
              <a:t> person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a:t>
            </a:r>
          </a:p>
          <a:p>
            <a:pPr marL="171450" indent="-171450">
              <a:buFont typeface="Arial" panose="020B0604020202020204" pitchFamily="34" charset="0"/>
              <a:buChar char="•"/>
            </a:pPr>
            <a:r>
              <a:rPr lang="en-GB" sz="600" dirty="0" err="1">
                <a:latin typeface="Arial" panose="020B0604020202020204" pitchFamily="34" charset="0"/>
                <a:cs typeface="Arial" panose="020B0604020202020204" pitchFamily="34" charset="0"/>
              </a:rPr>
              <a:t>Rhyngweithio</a:t>
            </a:r>
            <a:r>
              <a:rPr lang="en-GB" sz="600" dirty="0">
                <a:latin typeface="Arial" panose="020B0604020202020204" pitchFamily="34" charset="0"/>
                <a:cs typeface="Arial" panose="020B0604020202020204" pitchFamily="34" charset="0"/>
              </a:rPr>
              <a:t> ag </a:t>
            </a:r>
            <a:r>
              <a:rPr lang="en-GB" sz="600" dirty="0" err="1">
                <a:latin typeface="Arial" panose="020B0604020202020204" pitchFamily="34" charset="0"/>
                <a:cs typeface="Arial" panose="020B0604020202020204" pitchFamily="34" charset="0"/>
              </a:rPr>
              <a:t>eraill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mewn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sefyllfa</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gymdeithasol</a:t>
            </a:r>
            <a:endParaRPr lang="en-GB" sz="6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gallu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cyfathrebu</a:t>
            </a:r>
            <a:r>
              <a:rPr lang="en-GB" sz="600" dirty="0">
                <a:latin typeface="Arial" panose="020B0604020202020204" pitchFamily="34" charset="0"/>
                <a:cs typeface="Arial" panose="020B0604020202020204" pitchFamily="34" charset="0"/>
              </a:rPr>
              <a:t> ag </a:t>
            </a:r>
            <a:r>
              <a:rPr lang="en-GB" sz="600" dirty="0" err="1">
                <a:latin typeface="Arial" panose="020B0604020202020204" pitchFamily="34" charset="0"/>
                <a:cs typeface="Arial" panose="020B0604020202020204" pitchFamily="34" charset="0"/>
              </a:rPr>
              <a:t>eraill</a:t>
            </a:r>
            <a:endParaRPr lang="en-GB" sz="6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profi’r</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byd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o’u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cwmpas</a:t>
            </a:r>
            <a:r>
              <a:rPr lang="en-GB" sz="600" dirty="0">
                <a:latin typeface="Arial" panose="020B0604020202020204" pitchFamily="34" charset="0"/>
                <a:cs typeface="Arial" panose="020B0604020202020204" pitchFamily="34" charset="0"/>
              </a:rPr>
              <a:t>.</a:t>
            </a:r>
          </a:p>
          <a:p>
            <a:r>
              <a:rPr lang="en-GB" sz="600" dirty="0">
                <a:latin typeface="Arial" panose="020B0604020202020204" pitchFamily="34" charset="0"/>
                <a:cs typeface="Arial" panose="020B0604020202020204" pitchFamily="34" charset="0"/>
              </a:rPr>
              <a:t>Mae </a:t>
            </a:r>
            <a:r>
              <a:rPr lang="en-GB" sz="600" dirty="0" err="1">
                <a:latin typeface="Arial" panose="020B0604020202020204" pitchFamily="34" charset="0"/>
                <a:cs typeface="Arial" panose="020B0604020202020204" pitchFamily="34" charset="0"/>
              </a:rPr>
              <a:t>arwyddion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awtistiaeth</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wahanol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bawb</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effeithio</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ar</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wahanol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bobl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mewn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gwahanol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ffyrdd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mewn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gwahanol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amgylcheddau</a:t>
            </a:r>
            <a:r>
              <a:rPr lang="en-GB" sz="600" dirty="0">
                <a:latin typeface="Arial" panose="020B0604020202020204" pitchFamily="34" charset="0"/>
                <a:cs typeface="Arial" panose="020B0604020202020204" pitchFamily="34" charset="0"/>
              </a:rPr>
              <a:t>. (Kenneth D. </a:t>
            </a:r>
            <a:r>
              <a:rPr lang="en-GB" sz="600" dirty="0" err="1">
                <a:latin typeface="Arial" panose="020B0604020202020204" pitchFamily="34" charset="0"/>
                <a:cs typeface="Arial" panose="020B0604020202020204" pitchFamily="34" charset="0"/>
              </a:rPr>
              <a:t>Gadow</a:t>
            </a:r>
            <a:r>
              <a:rPr lang="en-GB" sz="600" dirty="0">
                <a:latin typeface="Arial" panose="020B0604020202020204" pitchFamily="34" charset="0"/>
                <a:cs typeface="Arial" panose="020B0604020202020204" pitchFamily="34" charset="0"/>
              </a:rPr>
              <a:t> et al., 2008). Mae </a:t>
            </a:r>
            <a:r>
              <a:rPr lang="en-GB" sz="600" dirty="0" err="1">
                <a:latin typeface="Arial" panose="020B0604020202020204" pitchFamily="34" charset="0"/>
                <a:cs typeface="Arial" panose="020B0604020202020204" pitchFamily="34" charset="0"/>
              </a:rPr>
              <a:t>mwy</a:t>
            </a:r>
            <a:r>
              <a:rPr lang="en-GB" sz="600" dirty="0">
                <a:latin typeface="Arial" panose="020B0604020202020204" pitchFamily="34" charset="0"/>
                <a:cs typeface="Arial" panose="020B0604020202020204" pitchFamily="34" charset="0"/>
              </a:rPr>
              <a:t> nag un </a:t>
            </a:r>
            <a:r>
              <a:rPr lang="en-GB" sz="600" dirty="0" err="1">
                <a:latin typeface="Arial" panose="020B0604020202020204" pitchFamily="34" charset="0"/>
                <a:cs typeface="Arial" panose="020B0604020202020204" pitchFamily="34" charset="0"/>
              </a:rPr>
              <a:t>ym</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mhob</a:t>
            </a:r>
            <a:r>
              <a:rPr lang="en-GB" sz="600" dirty="0">
                <a:latin typeface="Arial" panose="020B0604020202020204" pitchFamily="34" charset="0"/>
                <a:cs typeface="Arial" panose="020B0604020202020204" pitchFamily="34" charset="0"/>
              </a:rPr>
              <a:t> 100 o </a:t>
            </a:r>
            <a:r>
              <a:rPr lang="en-GB" sz="600" dirty="0" err="1">
                <a:latin typeface="Arial" panose="020B0604020202020204" pitchFamily="34" charset="0"/>
                <a:cs typeface="Arial" panose="020B0604020202020204" pitchFamily="34" charset="0"/>
              </a:rPr>
              <a:t>bobl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ar</a:t>
            </a:r>
            <a:r>
              <a:rPr lang="en-GB" sz="600" dirty="0">
                <a:latin typeface="Arial" panose="020B0604020202020204" pitchFamily="34" charset="0"/>
                <a:cs typeface="Arial" panose="020B0604020202020204" pitchFamily="34" charset="0"/>
              </a:rPr>
              <a:t> y </a:t>
            </a:r>
            <a:r>
              <a:rPr lang="en-GB" sz="600" dirty="0" err="1">
                <a:latin typeface="Arial" panose="020B0604020202020204" pitchFamily="34" charset="0"/>
                <a:cs typeface="Arial" panose="020B0604020202020204" pitchFamily="34" charset="0"/>
              </a:rPr>
              <a:t>sbectrwm</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awtistiaeth</a:t>
            </a:r>
            <a:r>
              <a:rPr lang="en-GB" sz="600" dirty="0">
                <a:latin typeface="Arial" panose="020B0604020202020204" pitchFamily="34" charset="0"/>
                <a:cs typeface="Arial" panose="020B0604020202020204" pitchFamily="34" charset="0"/>
              </a:rPr>
              <a:t> (National Autistic Society, 2022)</a:t>
            </a:r>
          </a:p>
          <a:p>
            <a:r>
              <a:rPr lang="en-GB" sz="600" dirty="0">
                <a:latin typeface="Arial" panose="020B0604020202020204" pitchFamily="34" charset="0"/>
                <a:cs typeface="Arial" panose="020B0604020202020204" pitchFamily="34" charset="0"/>
              </a:rPr>
              <a:t>Gan </a:t>
            </a:r>
            <a:r>
              <a:rPr lang="en-GB" sz="600" dirty="0" err="1">
                <a:latin typeface="Arial" panose="020B0604020202020204" pitchFamily="34" charset="0"/>
                <a:cs typeface="Arial" panose="020B0604020202020204" pitchFamily="34" charset="0"/>
              </a:rPr>
              <a:t>fod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awtistiaeth</a:t>
            </a:r>
            <a:r>
              <a:rPr lang="en-GB" sz="600" dirty="0">
                <a:latin typeface="Arial" panose="020B0604020202020204" pitchFamily="34" charset="0"/>
                <a:cs typeface="Arial" panose="020B0604020202020204" pitchFamily="34" charset="0"/>
              </a:rPr>
              <a:t> mor </a:t>
            </a:r>
            <a:r>
              <a:rPr lang="en-GB" sz="600" dirty="0" err="1">
                <a:latin typeface="Arial" panose="020B0604020202020204" pitchFamily="34" charset="0"/>
                <a:cs typeface="Arial" panose="020B0604020202020204" pitchFamily="34" charset="0"/>
              </a:rPr>
              <a:t>eang</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mae’r</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symptomau’n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amrywiol</a:t>
            </a:r>
            <a:r>
              <a:rPr lang="en-GB" sz="600" dirty="0">
                <a:latin typeface="Arial" panose="020B0604020202020204" pitchFamily="34" charset="0"/>
                <a:cs typeface="Arial" panose="020B0604020202020204" pitchFamily="34" charset="0"/>
              </a:rPr>
              <a:t>. Mae lot </a:t>
            </a:r>
            <a:r>
              <a:rPr lang="en-GB" sz="600" dirty="0" err="1">
                <a:latin typeface="Arial" panose="020B0604020202020204" pitchFamily="34" charset="0"/>
                <a:cs typeface="Arial" panose="020B0604020202020204" pitchFamily="34" charset="0"/>
              </a:rPr>
              <a:t>fwy</a:t>
            </a:r>
            <a:r>
              <a:rPr lang="en-GB" sz="600" dirty="0">
                <a:latin typeface="Arial" panose="020B0604020202020204" pitchFamily="34" charset="0"/>
                <a:cs typeface="Arial" panose="020B0604020202020204" pitchFamily="34" charset="0"/>
              </a:rPr>
              <a:t> o </a:t>
            </a:r>
            <a:r>
              <a:rPr lang="en-GB" sz="600" dirty="0" err="1">
                <a:latin typeface="Arial" panose="020B0604020202020204" pitchFamily="34" charset="0"/>
                <a:cs typeface="Arial" panose="020B0604020202020204" pitchFamily="34" charset="0"/>
              </a:rPr>
              <a:t>symptomau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fodloni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ond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maen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nhw’n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dibynnu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ar</a:t>
            </a:r>
            <a:r>
              <a:rPr lang="en-GB" sz="600" dirty="0">
                <a:latin typeface="Arial" panose="020B0604020202020204" pitchFamily="34" charset="0"/>
                <a:cs typeface="Arial" panose="020B0604020202020204" pitchFamily="34" charset="0"/>
              </a:rPr>
              <a:t> y </a:t>
            </a:r>
            <a:r>
              <a:rPr lang="en-GB" sz="600" dirty="0" err="1">
                <a:latin typeface="Arial" panose="020B0604020202020204" pitchFamily="34" charset="0"/>
                <a:cs typeface="Arial" panose="020B0604020202020204" pitchFamily="34" charset="0"/>
              </a:rPr>
              <a:t>plentyn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unigol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a’r</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lefel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maent</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dioddef</a:t>
            </a:r>
            <a:r>
              <a:rPr lang="en-GB" sz="600" dirty="0">
                <a:latin typeface="Arial" panose="020B0604020202020204" pitchFamily="34" charset="0"/>
                <a:cs typeface="Arial" panose="020B0604020202020204" pitchFamily="34" charset="0"/>
              </a:rPr>
              <a:t> ac </a:t>
            </a:r>
            <a:r>
              <a:rPr lang="en-GB" sz="600" dirty="0" err="1">
                <a:latin typeface="Arial" panose="020B0604020202020204" pitchFamily="34" charset="0"/>
                <a:cs typeface="Arial" panose="020B0604020202020204" pitchFamily="34" charset="0"/>
              </a:rPr>
              <a:t>awtistiaeth</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Dyma</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rhai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o’r</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symptomau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cyffredin</a:t>
            </a:r>
            <a:r>
              <a:rPr lang="en-GB" sz="600" dirty="0">
                <a:latin typeface="Arial" panose="020B0604020202020204" pitchFamily="34" charset="0"/>
                <a:cs typeface="Arial" panose="020B0604020202020204" pitchFamily="34" charset="0"/>
              </a:rPr>
              <a:t>-</a:t>
            </a:r>
          </a:p>
          <a:p>
            <a:pPr marL="171450" indent="-171450">
              <a:buFont typeface="Arial" panose="020B0604020202020204" pitchFamily="34" charset="0"/>
              <a:buChar char="•"/>
            </a:pPr>
            <a:r>
              <a:rPr lang="en-GB" sz="600" dirty="0">
                <a:latin typeface="Arial" panose="020B0604020202020204" pitchFamily="34" charset="0"/>
                <a:cs typeface="Arial" panose="020B0604020202020204" pitchFamily="34" charset="0"/>
              </a:rPr>
              <a:t>Dim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ymateb</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I’w</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henw</a:t>
            </a:r>
            <a:endParaRPr lang="en-GB" sz="6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600" dirty="0" err="1">
                <a:latin typeface="Arial" panose="020B0604020202020204" pitchFamily="34" charset="0"/>
                <a:cs typeface="Arial" panose="020B0604020202020204" pitchFamily="34" charset="0"/>
              </a:rPr>
              <a:t>Osgoi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cyswllt</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llygaid</a:t>
            </a:r>
            <a:endParaRPr lang="en-GB" sz="6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600" dirty="0">
                <a:latin typeface="Arial" panose="020B0604020202020204" pitchFamily="34" charset="0"/>
                <a:cs typeface="Arial" panose="020B0604020202020204" pitchFamily="34" charset="0"/>
              </a:rPr>
              <a:t>Dim </a:t>
            </a:r>
            <a:r>
              <a:rPr lang="en-GB" sz="600" dirty="0" err="1">
                <a:latin typeface="Arial" panose="020B0604020202020204" pitchFamily="34" charset="0"/>
                <a:cs typeface="Arial" panose="020B0604020202020204" pitchFamily="34" charset="0"/>
              </a:rPr>
              <a:t>mynegiadau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gwyneb</a:t>
            </a:r>
            <a:endParaRPr lang="en-GB" sz="6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600" dirty="0" err="1">
                <a:latin typeface="Arial" panose="020B0604020202020204" pitchFamily="34" charset="0"/>
                <a:cs typeface="Arial" panose="020B0604020202020204" pitchFamily="34" charset="0"/>
              </a:rPr>
              <a:t>Cynhyrfu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os</a:t>
            </a:r>
            <a:r>
              <a:rPr lang="en-GB" sz="600" dirty="0">
                <a:latin typeface="Arial" panose="020B0604020202020204" pitchFamily="34" charset="0"/>
                <a:cs typeface="Arial" panose="020B0604020202020204" pitchFamily="34" charset="0"/>
              </a:rPr>
              <a:t> and </a:t>
            </a:r>
            <a:r>
              <a:rPr lang="en-GB" sz="600" dirty="0" err="1">
                <a:latin typeface="Arial" panose="020B0604020202020204" pitchFamily="34" charset="0"/>
                <a:cs typeface="Arial" panose="020B0604020202020204" pitchFamily="34" charset="0"/>
              </a:rPr>
              <a:t>ydynt</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hoffi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blas</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arogl</a:t>
            </a:r>
            <a:r>
              <a:rPr lang="en-GB" sz="600" dirty="0">
                <a:latin typeface="Arial" panose="020B0604020202020204" pitchFamily="34" charset="0"/>
                <a:cs typeface="Arial" panose="020B0604020202020204" pitchFamily="34" charset="0"/>
              </a:rPr>
              <a:t> neu sain </a:t>
            </a:r>
            <a:r>
              <a:rPr lang="en-GB" sz="600" dirty="0" err="1">
                <a:latin typeface="Arial" panose="020B0604020202020204" pitchFamily="34" charset="0"/>
                <a:cs typeface="Arial" panose="020B0604020202020204" pitchFamily="34" charset="0"/>
              </a:rPr>
              <a:t>benodol</a:t>
            </a:r>
            <a:endParaRPr lang="en-GB" sz="6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600" dirty="0" err="1">
                <a:latin typeface="Arial" panose="020B0604020202020204" pitchFamily="34" charset="0"/>
                <a:cs typeface="Arial" panose="020B0604020202020204" pitchFamily="34" charset="0"/>
              </a:rPr>
              <a:t>Symudiadau</a:t>
            </a:r>
            <a:r>
              <a:rPr lang="en-GB" sz="600" dirty="0">
                <a:latin typeface="Arial" panose="020B0604020202020204" pitchFamily="34" charset="0"/>
                <a:cs typeface="Arial" panose="020B0604020202020204" pitchFamily="34" charset="0"/>
              </a:rPr>
              <a:t> ail-</a:t>
            </a:r>
            <a:r>
              <a:rPr lang="en-GB" sz="600" dirty="0" err="1">
                <a:latin typeface="Arial" panose="020B0604020202020204" pitchFamily="34" charset="0"/>
                <a:cs typeface="Arial" panose="020B0604020202020204" pitchFamily="34" charset="0"/>
              </a:rPr>
              <a:t>adroddus</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megis</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fflapio’u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dwylo</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fflicio’u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bysedd</a:t>
            </a:r>
            <a:r>
              <a:rPr lang="en-GB" sz="600" dirty="0">
                <a:latin typeface="Arial" panose="020B0604020202020204" pitchFamily="34" charset="0"/>
                <a:cs typeface="Arial" panose="020B0604020202020204" pitchFamily="34" charset="0"/>
              </a:rPr>
              <a:t> neu </a:t>
            </a:r>
            <a:r>
              <a:rPr lang="en-GB" sz="600" dirty="0" err="1">
                <a:latin typeface="Arial" panose="020B0604020202020204" pitchFamily="34" charset="0"/>
                <a:cs typeface="Arial" panose="020B0604020202020204" pitchFamily="34" charset="0"/>
              </a:rPr>
              <a:t>siglo’u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corff</a:t>
            </a:r>
            <a:endParaRPr lang="en-GB" sz="6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600" dirty="0">
                <a:latin typeface="Arial" panose="020B0604020202020204" pitchFamily="34" charset="0"/>
                <a:cs typeface="Arial" panose="020B0604020202020204" pitchFamily="34" charset="0"/>
              </a:rPr>
              <a:t>Ail-</a:t>
            </a:r>
            <a:r>
              <a:rPr lang="en-GB" sz="600" dirty="0" err="1">
                <a:latin typeface="Arial" panose="020B0604020202020204" pitchFamily="34" charset="0"/>
                <a:cs typeface="Arial" panose="020B0604020202020204" pitchFamily="34" charset="0"/>
              </a:rPr>
              <a:t>adrodd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yr</a:t>
            </a:r>
            <a:r>
              <a:rPr lang="en-GB" sz="600" dirty="0">
                <a:latin typeface="Arial" panose="020B0604020202020204" pitchFamily="34" charset="0"/>
                <a:cs typeface="Arial" panose="020B0604020202020204" pitchFamily="34" charset="0"/>
              </a:rPr>
              <a:t> un </a:t>
            </a:r>
            <a:r>
              <a:rPr lang="en-GB" sz="600" dirty="0" err="1">
                <a:latin typeface="Arial" panose="020B0604020202020204" pitchFamily="34" charset="0"/>
                <a:cs typeface="Arial" panose="020B0604020202020204" pitchFamily="34" charset="0"/>
              </a:rPr>
              <a:t>ymadroddion</a:t>
            </a:r>
            <a:endParaRPr lang="en-GB" sz="6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600" dirty="0" err="1">
                <a:latin typeface="Arial" panose="020B0604020202020204" pitchFamily="34" charset="0"/>
                <a:cs typeface="Arial" panose="020B0604020202020204" pitchFamily="34" charset="0"/>
              </a:rPr>
              <a:t>Methu</a:t>
            </a:r>
            <a:r>
              <a:rPr lang="en-GB" sz="600" dirty="0">
                <a:latin typeface="Arial" panose="020B0604020202020204" pitchFamily="34" charset="0"/>
                <a:cs typeface="Arial" panose="020B0604020202020204" pitchFamily="34" charset="0"/>
              </a:rPr>
              <a:t> deal </a:t>
            </a:r>
            <a:r>
              <a:rPr lang="en-GB" sz="600" dirty="0" err="1">
                <a:latin typeface="Arial" panose="020B0604020202020204" pitchFamily="34" charset="0"/>
                <a:cs typeface="Arial" panose="020B0604020202020204" pitchFamily="34" charset="0"/>
              </a:rPr>
              <a:t>teimladau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eu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hunain</a:t>
            </a:r>
            <a:endParaRPr lang="en-GB" sz="6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600" dirty="0" err="1">
                <a:latin typeface="Arial" panose="020B0604020202020204" pitchFamily="34" charset="0"/>
                <a:cs typeface="Arial" panose="020B0604020202020204" pitchFamily="34" charset="0"/>
              </a:rPr>
              <a:t>Hoffi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trefn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dyddiol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ond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cael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effaith</a:t>
            </a:r>
            <a:r>
              <a:rPr lang="en-GB" sz="600" dirty="0">
                <a:latin typeface="Arial" panose="020B0604020202020204" pitchFamily="34" charset="0"/>
                <a:cs typeface="Arial" panose="020B0604020202020204" pitchFamily="34" charset="0"/>
              </a:rPr>
              <a:t> negative </a:t>
            </a:r>
            <a:r>
              <a:rPr lang="en-GB" sz="600" dirty="0" err="1">
                <a:latin typeface="Arial" panose="020B0604020202020204" pitchFamily="34" charset="0"/>
                <a:cs typeface="Arial" panose="020B0604020202020204" pitchFamily="34" charset="0"/>
              </a:rPr>
              <a:t>os</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maent</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newid</a:t>
            </a:r>
            <a:endParaRPr lang="en-GB" sz="6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600" dirty="0">
                <a:latin typeface="Arial" panose="020B0604020202020204" pitchFamily="34" charset="0"/>
                <a:cs typeface="Arial" panose="020B0604020202020204" pitchFamily="34" charset="0"/>
              </a:rPr>
              <a:t>A </a:t>
            </a:r>
            <a:r>
              <a:rPr lang="en-GB" sz="600" dirty="0" err="1">
                <a:latin typeface="Arial" panose="020B0604020202020204" pitchFamily="34" charset="0"/>
                <a:cs typeface="Arial" panose="020B0604020202020204" pitchFamily="34" charset="0"/>
              </a:rPr>
              <a:t>diddordebau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ysol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mewn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pynciau</a:t>
            </a:r>
            <a:r>
              <a:rPr lang="en-GB" sz="600" dirty="0">
                <a:latin typeface="Arial" panose="020B0604020202020204" pitchFamily="34" charset="0"/>
                <a:cs typeface="Arial" panose="020B0604020202020204" pitchFamily="34" charset="0"/>
              </a:rPr>
              <a:t> neu </a:t>
            </a:r>
            <a:r>
              <a:rPr lang="en-GB" sz="600" dirty="0" err="1">
                <a:latin typeface="Arial" panose="020B0604020202020204" pitchFamily="34" charset="0"/>
                <a:cs typeface="Arial" panose="020B0604020202020204" pitchFamily="34" charset="0"/>
              </a:rPr>
              <a:t>weithgareddau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penodol</a:t>
            </a:r>
            <a:endParaRPr lang="en-GB" sz="6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600" dirty="0" err="1">
                <a:latin typeface="Arial" panose="020B0604020202020204" pitchFamily="34" charset="0"/>
                <a:cs typeface="Arial" panose="020B0604020202020204" pitchFamily="34" charset="0"/>
              </a:rPr>
              <a:t>Gweld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anodd</a:t>
            </a:r>
            <a:r>
              <a:rPr lang="en-GB" sz="600" dirty="0">
                <a:latin typeface="Arial" panose="020B0604020202020204" pitchFamily="34" charset="0"/>
                <a:cs typeface="Arial" panose="020B0604020202020204" pitchFamily="34" charset="0"/>
              </a:rPr>
              <a:t> I </a:t>
            </a:r>
            <a:r>
              <a:rPr lang="en-GB" sz="600" dirty="0" err="1">
                <a:latin typeface="Arial" panose="020B0604020202020204" pitchFamily="34" charset="0"/>
                <a:cs typeface="Arial" panose="020B0604020202020204" pitchFamily="34" charset="0"/>
              </a:rPr>
              <a:t>wneud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ffrindiau</a:t>
            </a:r>
            <a:r>
              <a:rPr lang="en-GB" sz="600" dirty="0">
                <a:latin typeface="Arial" panose="020B0604020202020204" pitchFamily="34" charset="0"/>
                <a:cs typeface="Arial" panose="020B0604020202020204" pitchFamily="34" charset="0"/>
              </a:rPr>
              <a:t> neu </a:t>
            </a:r>
            <a:r>
              <a:rPr lang="en-GB" sz="600" dirty="0" err="1">
                <a:latin typeface="Arial" panose="020B0604020202020204" pitchFamily="34" charset="0"/>
                <a:cs typeface="Arial" panose="020B0604020202020204" pitchFamily="34" charset="0"/>
              </a:rPr>
              <a:t>faffrio</a:t>
            </a:r>
            <a:r>
              <a:rPr lang="en-GB" sz="600" dirty="0">
                <a:latin typeface="Arial" panose="020B0604020202020204" pitchFamily="34" charset="0"/>
                <a:cs typeface="Arial" panose="020B0604020202020204" pitchFamily="34" charset="0"/>
              </a:rPr>
              <a:t> bod </a:t>
            </a:r>
            <a:r>
              <a:rPr lang="en-GB" sz="600" dirty="0" err="1">
                <a:latin typeface="Arial" panose="020B0604020202020204" pitchFamily="34" charset="0"/>
                <a:cs typeface="Arial" panose="020B0604020202020204" pitchFamily="34" charset="0"/>
              </a:rPr>
              <a:t>ar</a:t>
            </a:r>
            <a:r>
              <a:rPr lang="en-GB" sz="600" dirty="0">
                <a:latin typeface="Arial" panose="020B0604020202020204" pitchFamily="34" charset="0"/>
                <a:cs typeface="Arial" panose="020B0604020202020204" pitchFamily="34" charset="0"/>
              </a:rPr>
              <a:t> ben </a:t>
            </a:r>
            <a:r>
              <a:rPr lang="en-GB" sz="600" dirty="0" err="1">
                <a:latin typeface="Arial" panose="020B0604020202020204" pitchFamily="34" charset="0"/>
                <a:cs typeface="Arial" panose="020B0604020202020204" pitchFamily="34" charset="0"/>
              </a:rPr>
              <a:t>ei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hunan</a:t>
            </a:r>
            <a:r>
              <a:rPr lang="en-GB" sz="600" dirty="0">
                <a:latin typeface="Arial" panose="020B0604020202020204" pitchFamily="34" charset="0"/>
                <a:cs typeface="Arial" panose="020B0604020202020204" pitchFamily="34" charset="0"/>
              </a:rPr>
              <a:t>.</a:t>
            </a:r>
          </a:p>
          <a:p>
            <a:r>
              <a:rPr lang="en-GB" sz="600" dirty="0">
                <a:latin typeface="Arial" panose="020B0604020202020204" pitchFamily="34" charset="0"/>
                <a:cs typeface="Arial" panose="020B0604020202020204" pitchFamily="34" charset="0"/>
              </a:rPr>
              <a:t>(NHS, 2022) </a:t>
            </a:r>
          </a:p>
          <a:p>
            <a:r>
              <a:rPr lang="en-GB" sz="600" dirty="0">
                <a:latin typeface="Arial" panose="020B0604020202020204" pitchFamily="34" charset="0"/>
                <a:cs typeface="Arial" panose="020B0604020202020204" pitchFamily="34" charset="0"/>
              </a:rPr>
              <a:t>Mae </a:t>
            </a:r>
            <a:r>
              <a:rPr lang="en-GB" sz="600" dirty="0" err="1">
                <a:latin typeface="Arial" panose="020B0604020202020204" pitchFamily="34" charset="0"/>
                <a:cs typeface="Arial" panose="020B0604020202020204" pitchFamily="34" charset="0"/>
              </a:rPr>
              <a:t>awtistiaeth</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wahanol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ferched</a:t>
            </a:r>
            <a:r>
              <a:rPr lang="en-GB" sz="600" dirty="0">
                <a:latin typeface="Arial" panose="020B0604020202020204" pitchFamily="34" charset="0"/>
                <a:cs typeface="Arial" panose="020B0604020202020204" pitchFamily="34" charset="0"/>
              </a:rPr>
              <a:t> a </a:t>
            </a:r>
            <a:r>
              <a:rPr lang="en-GB" sz="600" dirty="0" err="1">
                <a:latin typeface="Arial" panose="020B0604020202020204" pitchFamily="34" charset="0"/>
                <a:cs typeface="Arial" panose="020B0604020202020204" pitchFamily="34" charset="0"/>
              </a:rPr>
              <a:t>bechgyn</a:t>
            </a:r>
            <a:r>
              <a:rPr lang="en-GB" sz="600" dirty="0">
                <a:latin typeface="Arial" panose="020B0604020202020204" pitchFamily="34" charset="0"/>
                <a:cs typeface="Arial" panose="020B0604020202020204" pitchFamily="34" charset="0"/>
              </a:rPr>
              <a:t>. (NHS, 2022). Mae </a:t>
            </a:r>
            <a:r>
              <a:rPr lang="en-GB" sz="600" dirty="0" err="1">
                <a:latin typeface="Arial" panose="020B0604020202020204" pitchFamily="34" charset="0"/>
                <a:cs typeface="Arial" panose="020B0604020202020204" pitchFamily="34" charset="0"/>
              </a:rPr>
              <a:t>awtistiaeth</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fwy</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cyffredin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mewn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bechgyn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na</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merched</a:t>
            </a:r>
            <a:r>
              <a:rPr lang="en-GB" sz="600" dirty="0">
                <a:latin typeface="Arial" panose="020B0604020202020204" pitchFamily="34" charset="0"/>
                <a:cs typeface="Arial" panose="020B0604020202020204" pitchFamily="34" charset="0"/>
              </a:rPr>
              <a:t> (4:1), </a:t>
            </a:r>
            <a:r>
              <a:rPr lang="en-GB" sz="600" dirty="0" err="1">
                <a:latin typeface="Arial" panose="020B0604020202020204" pitchFamily="34" charset="0"/>
                <a:cs typeface="Arial" panose="020B0604020202020204" pitchFamily="34" charset="0"/>
              </a:rPr>
              <a:t>credir</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ddechrau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cyn</a:t>
            </a:r>
            <a:r>
              <a:rPr lang="en-GB" sz="600" dirty="0">
                <a:latin typeface="Arial" panose="020B0604020202020204" pitchFamily="34" charset="0"/>
                <a:cs typeface="Arial" panose="020B0604020202020204" pitchFamily="34" charset="0"/>
              </a:rPr>
              <a:t> 3 </a:t>
            </a:r>
            <a:r>
              <a:rPr lang="en-GB" sz="600" dirty="0" err="1">
                <a:latin typeface="Arial" panose="020B0604020202020204" pitchFamily="34" charset="0"/>
                <a:cs typeface="Arial" panose="020B0604020202020204" pitchFamily="34" charset="0"/>
              </a:rPr>
              <a:t>oed</a:t>
            </a:r>
            <a:r>
              <a:rPr lang="en-GB" sz="600" dirty="0">
                <a:latin typeface="Arial" panose="020B0604020202020204" pitchFamily="34" charset="0"/>
                <a:cs typeface="Arial" panose="020B0604020202020204" pitchFamily="34" charset="0"/>
              </a:rPr>
              <a:t> a </a:t>
            </a:r>
            <a:r>
              <a:rPr lang="en-GB" sz="600" dirty="0" err="1">
                <a:latin typeface="Arial" panose="020B0604020202020204" pitchFamily="34" charset="0"/>
                <a:cs typeface="Arial" panose="020B0604020202020204" pitchFamily="34" charset="0"/>
              </a:rPr>
              <a:t>gellir</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ei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ddiagnosis</a:t>
            </a:r>
            <a:r>
              <a:rPr lang="en-GB" sz="600" dirty="0">
                <a:latin typeface="Arial" panose="020B0604020202020204" pitchFamily="34" charset="0"/>
                <a:cs typeface="Arial" panose="020B0604020202020204" pitchFamily="34" charset="0"/>
              </a:rPr>
              <a:t> o 2 </a:t>
            </a:r>
            <a:r>
              <a:rPr lang="en-GB" sz="600" dirty="0" err="1">
                <a:latin typeface="Arial" panose="020B0604020202020204" pitchFamily="34" charset="0"/>
                <a:cs typeface="Arial" panose="020B0604020202020204" pitchFamily="34" charset="0"/>
              </a:rPr>
              <a:t>flynedd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Zeliadt</a:t>
            </a:r>
            <a:r>
              <a:rPr lang="en-GB" sz="600" dirty="0">
                <a:latin typeface="Arial" panose="020B0604020202020204" pitchFamily="34" charset="0"/>
                <a:cs typeface="Arial" panose="020B0604020202020204" pitchFamily="34" charset="0"/>
              </a:rPr>
              <a:t>, N, 2018). Mae </a:t>
            </a:r>
            <a:r>
              <a:rPr lang="en-GB" sz="600" dirty="0" err="1">
                <a:latin typeface="Arial" panose="020B0604020202020204" pitchFamily="34" charset="0"/>
                <a:cs typeface="Arial" panose="020B0604020202020204" pitchFamily="34" charset="0"/>
              </a:rPr>
              <a:t>merched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awtistiaeth</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cuddio</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rhai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arwyddion</a:t>
            </a:r>
            <a:r>
              <a:rPr lang="en-GB" sz="600" dirty="0">
                <a:latin typeface="Arial" panose="020B0604020202020204" pitchFamily="34" charset="0"/>
                <a:cs typeface="Arial" panose="020B0604020202020204" pitchFamily="34" charset="0"/>
              </a:rPr>
              <a:t> o </a:t>
            </a:r>
            <a:r>
              <a:rPr lang="en-GB" sz="600" dirty="0" err="1">
                <a:latin typeface="Arial" panose="020B0604020202020204" pitchFamily="34" charset="0"/>
                <a:cs typeface="Arial" panose="020B0604020202020204" pitchFamily="34" charset="0"/>
              </a:rPr>
              <a:t>awtistiaeth</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drwy</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gopïo</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sut</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mae</a:t>
            </a:r>
            <a:r>
              <a:rPr lang="en-GB" sz="600" dirty="0">
                <a:latin typeface="Arial" panose="020B0604020202020204" pitchFamily="34" charset="0"/>
                <a:cs typeface="Arial" panose="020B0604020202020204" pitchFamily="34" charset="0"/>
              </a:rPr>
              <a:t> plant </a:t>
            </a:r>
            <a:r>
              <a:rPr lang="en-GB" sz="600" dirty="0" err="1">
                <a:latin typeface="Arial" panose="020B0604020202020204" pitchFamily="34" charset="0"/>
                <a:cs typeface="Arial" panose="020B0604020202020204" pitchFamily="34" charset="0"/>
              </a:rPr>
              <a:t>arall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ymddwyn</a:t>
            </a:r>
            <a:r>
              <a:rPr lang="en-GB" sz="600" dirty="0">
                <a:latin typeface="Arial" panose="020B0604020202020204" pitchFamily="34" charset="0"/>
                <a:cs typeface="Arial" panose="020B0604020202020204" pitchFamily="34" charset="0"/>
              </a:rPr>
              <a:t> a </a:t>
            </a:r>
            <a:r>
              <a:rPr lang="en-GB" sz="600" dirty="0" err="1">
                <a:latin typeface="Arial" panose="020B0604020202020204" pitchFamily="34" charset="0"/>
                <a:cs typeface="Arial" panose="020B0604020202020204" pitchFamily="34" charset="0"/>
              </a:rPr>
              <a:t>chwarae</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Maent</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tynnu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nol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mewn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sefyllfaoedd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anodd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ymddangos</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fel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petai’n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ymdopi’n</a:t>
            </a:r>
            <a:r>
              <a:rPr lang="en-GB" sz="600" dirty="0">
                <a:latin typeface="Arial" panose="020B0604020202020204" pitchFamily="34" charset="0"/>
                <a:cs typeface="Arial" panose="020B0604020202020204" pitchFamily="34" charset="0"/>
              </a:rPr>
              <a:t> well a </a:t>
            </a:r>
            <a:r>
              <a:rPr lang="en-GB" sz="600" dirty="0" err="1">
                <a:latin typeface="Arial" panose="020B0604020202020204" pitchFamily="34" charset="0"/>
                <a:cs typeface="Arial" panose="020B0604020202020204" pitchFamily="34" charset="0"/>
              </a:rPr>
              <a:t>sefyllfaoedd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cymdeithasol</a:t>
            </a:r>
            <a:r>
              <a:rPr lang="en-GB" sz="600" dirty="0">
                <a:latin typeface="Arial" panose="020B0604020202020204" pitchFamily="34" charset="0"/>
                <a:cs typeface="Arial" panose="020B0604020202020204" pitchFamily="34" charset="0"/>
              </a:rPr>
              <a:t>. A </a:t>
            </a:r>
            <a:r>
              <a:rPr lang="en-GB" sz="600" dirty="0" err="1">
                <a:latin typeface="Arial" panose="020B0604020202020204" pitchFamily="34" charset="0"/>
                <a:cs typeface="Arial" panose="020B0604020202020204" pitchFamily="34" charset="0"/>
              </a:rPr>
              <a:t>dangos</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llai</a:t>
            </a:r>
            <a:r>
              <a:rPr lang="en-GB" sz="600" dirty="0">
                <a:latin typeface="Arial" panose="020B0604020202020204" pitchFamily="34" charset="0"/>
                <a:cs typeface="Arial" panose="020B0604020202020204" pitchFamily="34" charset="0"/>
              </a:rPr>
              <a:t> o </a:t>
            </a:r>
            <a:r>
              <a:rPr lang="en-GB" sz="600" dirty="0" err="1">
                <a:latin typeface="Arial" panose="020B0604020202020204" pitchFamily="34" charset="0"/>
                <a:cs typeface="Arial" panose="020B0604020202020204" pitchFamily="34" charset="0"/>
              </a:rPr>
              <a:t>arwyddion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ymddygiadau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ailadroddus</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fodd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bynnag</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mae</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hyn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golygu</a:t>
            </a:r>
            <a:r>
              <a:rPr lang="en-GB" sz="600" dirty="0">
                <a:latin typeface="Arial" panose="020B0604020202020204" pitchFamily="34" charset="0"/>
                <a:cs typeface="Arial" panose="020B0604020202020204" pitchFamily="34" charset="0"/>
              </a:rPr>
              <a:t> bod </a:t>
            </a:r>
            <a:r>
              <a:rPr lang="en-GB" sz="600" dirty="0" err="1">
                <a:latin typeface="Arial" panose="020B0604020202020204" pitchFamily="34" charset="0"/>
                <a:cs typeface="Arial" panose="020B0604020202020204" pitchFamily="34" charset="0"/>
              </a:rPr>
              <a:t>awtistiaeth</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gallu</a:t>
            </a:r>
            <a:r>
              <a:rPr lang="en-GB" sz="600" dirty="0">
                <a:latin typeface="Arial" panose="020B0604020202020204" pitchFamily="34" charset="0"/>
                <a:cs typeface="Arial" panose="020B0604020202020204" pitchFamily="34" charset="0"/>
              </a:rPr>
              <a:t> bod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anoddach</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i’w</a:t>
            </a:r>
            <a:r>
              <a:rPr lang="en-GB" sz="600" dirty="0">
                <a:latin typeface="Arial" panose="020B0604020202020204" pitchFamily="34" charset="0"/>
                <a:cs typeface="Arial" panose="020B0604020202020204" pitchFamily="34" charset="0"/>
              </a:rPr>
              <a:t> weld </a:t>
            </a:r>
            <a:r>
              <a:rPr lang="en-GB" sz="600" dirty="0" err="1">
                <a:latin typeface="Arial" panose="020B0604020202020204" pitchFamily="34" charset="0"/>
                <a:cs typeface="Arial" panose="020B0604020202020204" pitchFamily="34" charset="0"/>
              </a:rPr>
              <a:t>mewn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merched</a:t>
            </a:r>
            <a:r>
              <a:rPr lang="en-GB" sz="600" dirty="0">
                <a:latin typeface="Arial" panose="020B0604020202020204" pitchFamily="34" charset="0"/>
                <a:cs typeface="Arial" panose="020B0604020202020204" pitchFamily="34" charset="0"/>
              </a:rPr>
              <a:t>. (NHS, 2022).</a:t>
            </a:r>
          </a:p>
        </p:txBody>
      </p:sp>
      <p:sp>
        <p:nvSpPr>
          <p:cNvPr id="5" name="TextBox 4">
            <a:extLst>
              <a:ext uri="{FF2B5EF4-FFF2-40B4-BE49-F238E27FC236}">
                <a16:creationId xmlns:a16="http://schemas.microsoft.com/office/drawing/2014/main" id="{2117C251-1B77-0736-F166-712442A43D4D}"/>
              </a:ext>
            </a:extLst>
          </p:cNvPr>
          <p:cNvSpPr txBox="1"/>
          <p:nvPr/>
        </p:nvSpPr>
        <p:spPr>
          <a:xfrm>
            <a:off x="9000047" y="734686"/>
            <a:ext cx="3015916" cy="5805435"/>
          </a:xfrm>
          <a:prstGeom prst="rect">
            <a:avLst/>
          </a:prstGeom>
          <a:noFill/>
          <a:ln w="12700">
            <a:solidFill>
              <a:srgbClr val="FF0066"/>
            </a:solidFill>
          </a:ln>
        </p:spPr>
        <p:txBody>
          <a:bodyPr wrap="square" rtlCol="0">
            <a:spAutoFit/>
          </a:bodyPr>
          <a:lstStyle/>
          <a:p>
            <a:r>
              <a:rPr lang="en-GB" sz="675" dirty="0">
                <a:latin typeface="Arial" panose="020B0604020202020204" pitchFamily="34" charset="0"/>
                <a:cs typeface="Arial" panose="020B0604020202020204" pitchFamily="34" charset="0"/>
              </a:rPr>
              <a:t>Diagnosis</a:t>
            </a:r>
          </a:p>
          <a:p>
            <a:r>
              <a:rPr lang="en-GB" sz="675" dirty="0">
                <a:solidFill>
                  <a:srgbClr val="202124"/>
                </a:solidFill>
                <a:latin typeface="Arial" panose="020B0604020202020204" pitchFamily="34" charset="0"/>
                <a:cs typeface="Arial" panose="020B0604020202020204" pitchFamily="34" charset="0"/>
              </a:rPr>
              <a:t>Mae </a:t>
            </a:r>
            <a:r>
              <a:rPr lang="en-GB" sz="675" dirty="0" err="1">
                <a:solidFill>
                  <a:srgbClr val="202124"/>
                </a:solidFill>
                <a:latin typeface="Arial" panose="020B0604020202020204" pitchFamily="34" charset="0"/>
                <a:cs typeface="Arial" panose="020B0604020202020204" pitchFamily="34" charset="0"/>
              </a:rPr>
              <a:t>yna</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nifer</a:t>
            </a:r>
            <a:r>
              <a:rPr lang="en-GB" sz="675" dirty="0">
                <a:solidFill>
                  <a:srgbClr val="202124"/>
                </a:solidFill>
                <a:latin typeface="Arial" panose="020B0604020202020204" pitchFamily="34" charset="0"/>
                <a:cs typeface="Arial" panose="020B0604020202020204" pitchFamily="34" charset="0"/>
              </a:rPr>
              <a:t> o </a:t>
            </a:r>
            <a:r>
              <a:rPr lang="en-GB" sz="675" dirty="0" err="1">
                <a:solidFill>
                  <a:srgbClr val="202124"/>
                </a:solidFill>
                <a:latin typeface="Arial" panose="020B0604020202020204" pitchFamily="34" charset="0"/>
                <a:cs typeface="Arial" panose="020B0604020202020204" pitchFamily="34" charset="0"/>
              </a:rPr>
              <a:t>ffyrdd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i</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dderbyn</a:t>
            </a:r>
            <a:r>
              <a:rPr lang="en-GB" sz="675" dirty="0">
                <a:solidFill>
                  <a:srgbClr val="202124"/>
                </a:solidFill>
                <a:latin typeface="Arial" panose="020B0604020202020204" pitchFamily="34" charset="0"/>
                <a:cs typeface="Arial" panose="020B0604020202020204" pitchFamily="34" charset="0"/>
              </a:rPr>
              <a:t> diagnosis </a:t>
            </a:r>
            <a:r>
              <a:rPr lang="en-GB" sz="675" dirty="0" err="1">
                <a:solidFill>
                  <a:srgbClr val="202124"/>
                </a:solidFill>
                <a:latin typeface="Arial" panose="020B0604020202020204" pitchFamily="34" charset="0"/>
                <a:cs typeface="Arial" panose="020B0604020202020204" pitchFamily="34" charset="0"/>
              </a:rPr>
              <a:t>Awtistiaeth</a:t>
            </a:r>
            <a:r>
              <a:rPr lang="en-GB" sz="675" dirty="0">
                <a:solidFill>
                  <a:srgbClr val="202124"/>
                </a:solidFill>
                <a:latin typeface="Arial" panose="020B0604020202020204" pitchFamily="34" charset="0"/>
                <a:cs typeface="Arial" panose="020B0604020202020204" pitchFamily="34" charset="0"/>
              </a:rPr>
              <a:t>. </a:t>
            </a:r>
          </a:p>
          <a:p>
            <a:r>
              <a:rPr lang="en-GB" sz="675" dirty="0">
                <a:solidFill>
                  <a:srgbClr val="202124"/>
                </a:solidFill>
                <a:latin typeface="Arial" panose="020B0604020202020204" pitchFamily="34" charset="0"/>
                <a:cs typeface="Arial" panose="020B0604020202020204" pitchFamily="34" charset="0"/>
              </a:rPr>
              <a:t>Un </a:t>
            </a:r>
            <a:r>
              <a:rPr lang="en-GB" sz="675" dirty="0" err="1">
                <a:solidFill>
                  <a:srgbClr val="202124"/>
                </a:solidFill>
                <a:latin typeface="Arial" panose="020B0604020202020204" pitchFamily="34" charset="0"/>
                <a:cs typeface="Arial" panose="020B0604020202020204" pitchFamily="34" charset="0"/>
              </a:rPr>
              <a:t>ohonynt</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yw</a:t>
            </a:r>
            <a:r>
              <a:rPr lang="en-GB" sz="675" dirty="0">
                <a:solidFill>
                  <a:srgbClr val="202124"/>
                </a:solidFill>
                <a:latin typeface="Arial" panose="020B0604020202020204" pitchFamily="34" charset="0"/>
                <a:cs typeface="Arial" panose="020B0604020202020204" pitchFamily="34" charset="0"/>
              </a:rPr>
              <a:t> M-CHAT, </a:t>
            </a:r>
            <a:r>
              <a:rPr lang="en-GB" sz="675" dirty="0" err="1">
                <a:solidFill>
                  <a:srgbClr val="202124"/>
                </a:solidFill>
                <a:latin typeface="Arial" panose="020B0604020202020204" pitchFamily="34" charset="0"/>
                <a:cs typeface="Arial" panose="020B0604020202020204" pitchFamily="34" charset="0"/>
              </a:rPr>
              <a:t>sef</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rhestr</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wirio</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addasedig</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ar</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gyfer</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awtistiaeth</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mewn</a:t>
            </a:r>
            <a:r>
              <a:rPr lang="en-GB" sz="675" dirty="0">
                <a:solidFill>
                  <a:srgbClr val="202124"/>
                </a:solidFill>
                <a:latin typeface="Arial" panose="020B0604020202020204" pitchFamily="34" charset="0"/>
                <a:cs typeface="Arial" panose="020B0604020202020204" pitchFamily="34" charset="0"/>
              </a:rPr>
              <a:t> plant </a:t>
            </a:r>
            <a:r>
              <a:rPr lang="en-GB" sz="675" dirty="0" err="1">
                <a:solidFill>
                  <a:srgbClr val="202124"/>
                </a:solidFill>
                <a:latin typeface="Arial" panose="020B0604020202020204" pitchFamily="34" charset="0"/>
                <a:cs typeface="Arial" panose="020B0604020202020204" pitchFamily="34" charset="0"/>
              </a:rPr>
              <a:t>bach</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Mae’r</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sgriwir</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yn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gofyn</a:t>
            </a:r>
            <a:r>
              <a:rPr lang="en-GB" sz="675" dirty="0">
                <a:solidFill>
                  <a:srgbClr val="202124"/>
                </a:solidFill>
                <a:latin typeface="Arial" panose="020B0604020202020204" pitchFamily="34" charset="0"/>
                <a:cs typeface="Arial" panose="020B0604020202020204" pitchFamily="34" charset="0"/>
              </a:rPr>
              <a:t> 20 </a:t>
            </a:r>
            <a:r>
              <a:rPr lang="en-GB" sz="675" dirty="0" err="1">
                <a:solidFill>
                  <a:srgbClr val="202124"/>
                </a:solidFill>
                <a:latin typeface="Arial" panose="020B0604020202020204" pitchFamily="34" charset="0"/>
                <a:cs typeface="Arial" panose="020B0604020202020204" pitchFamily="34" charset="0"/>
              </a:rPr>
              <a:t>cwestiwn</a:t>
            </a:r>
            <a:r>
              <a:rPr lang="en-GB" sz="675" dirty="0">
                <a:solidFill>
                  <a:srgbClr val="202124"/>
                </a:solidFill>
                <a:latin typeface="Arial" panose="020B0604020202020204" pitchFamily="34" charset="0"/>
                <a:cs typeface="Arial" panose="020B0604020202020204" pitchFamily="34" charset="0"/>
              </a:rPr>
              <a:t> am </a:t>
            </a:r>
            <a:r>
              <a:rPr lang="en-GB" sz="675" dirty="0" err="1">
                <a:solidFill>
                  <a:srgbClr val="202124"/>
                </a:solidFill>
                <a:latin typeface="Arial" panose="020B0604020202020204" pitchFamily="34" charset="0"/>
                <a:cs typeface="Arial" panose="020B0604020202020204" pitchFamily="34" charset="0"/>
              </a:rPr>
              <a:t>ymddygiad</a:t>
            </a:r>
            <a:r>
              <a:rPr lang="en-GB" sz="675" dirty="0">
                <a:solidFill>
                  <a:srgbClr val="202124"/>
                </a:solidFill>
                <a:latin typeface="Arial" panose="020B0604020202020204" pitchFamily="34" charset="0"/>
                <a:cs typeface="Arial" panose="020B0604020202020204" pitchFamily="34" charset="0"/>
              </a:rPr>
              <a:t> y </a:t>
            </a:r>
            <a:r>
              <a:rPr lang="en-GB" sz="675" dirty="0" err="1">
                <a:solidFill>
                  <a:srgbClr val="202124"/>
                </a:solidFill>
                <a:latin typeface="Arial" panose="020B0604020202020204" pitchFamily="34" charset="0"/>
                <a:cs typeface="Arial" panose="020B0604020202020204" pitchFamily="34" charset="0"/>
              </a:rPr>
              <a:t>plentyn</a:t>
            </a:r>
            <a:r>
              <a:rPr lang="en-GB" sz="675" dirty="0">
                <a:solidFill>
                  <a:srgbClr val="202124"/>
                </a:solidFill>
                <a:latin typeface="Arial" panose="020B0604020202020204" pitchFamily="34" charset="0"/>
                <a:cs typeface="Arial" panose="020B0604020202020204" pitchFamily="34" charset="0"/>
              </a:rPr>
              <a:t>. Mae </a:t>
            </a:r>
            <a:r>
              <a:rPr lang="en-GB" sz="675" dirty="0" err="1">
                <a:solidFill>
                  <a:srgbClr val="202124"/>
                </a:solidFill>
                <a:latin typeface="Arial" panose="020B0604020202020204" pitchFamily="34" charset="0"/>
                <a:cs typeface="Arial" panose="020B0604020202020204" pitchFamily="34" charset="0"/>
              </a:rPr>
              <a:t>hyn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ar</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gyfer</a:t>
            </a:r>
            <a:r>
              <a:rPr lang="en-GB" sz="675" dirty="0">
                <a:solidFill>
                  <a:srgbClr val="202124"/>
                </a:solidFill>
                <a:latin typeface="Arial" panose="020B0604020202020204" pitchFamily="34" charset="0"/>
                <a:cs typeface="Arial" panose="020B0604020202020204" pitchFamily="34" charset="0"/>
              </a:rPr>
              <a:t> plant </a:t>
            </a:r>
            <a:r>
              <a:rPr lang="en-GB" sz="675" dirty="0" err="1">
                <a:solidFill>
                  <a:srgbClr val="202124"/>
                </a:solidFill>
                <a:latin typeface="Arial" panose="020B0604020202020204" pitchFamily="34" charset="0"/>
                <a:cs typeface="Arial" panose="020B0604020202020204" pitchFamily="34" charset="0"/>
              </a:rPr>
              <a:t>bach</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rhwng</a:t>
            </a:r>
            <a:r>
              <a:rPr lang="en-GB" sz="675" dirty="0">
                <a:solidFill>
                  <a:srgbClr val="202124"/>
                </a:solidFill>
                <a:latin typeface="Arial" panose="020B0604020202020204" pitchFamily="34" charset="0"/>
                <a:cs typeface="Arial" panose="020B0604020202020204" pitchFamily="34" charset="0"/>
              </a:rPr>
              <a:t> 16 a 30 mis. </a:t>
            </a:r>
            <a:r>
              <a:rPr lang="en-GB" sz="675" dirty="0" err="1">
                <a:solidFill>
                  <a:srgbClr val="202124"/>
                </a:solidFill>
                <a:latin typeface="Arial" panose="020B0604020202020204" pitchFamily="34" charset="0"/>
                <a:cs typeface="Arial" panose="020B0604020202020204" pitchFamily="34" charset="0"/>
              </a:rPr>
              <a:t>Mae’n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gwerthuso</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risg</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ar</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gyfer</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anhwylder</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sbectrwm</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awtistiaeth</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Bydd</a:t>
            </a:r>
            <a:r>
              <a:rPr lang="en-GB" sz="675" dirty="0">
                <a:solidFill>
                  <a:srgbClr val="202124"/>
                </a:solidFill>
                <a:latin typeface="Arial" panose="020B0604020202020204" pitchFamily="34" charset="0"/>
                <a:cs typeface="Arial" panose="020B0604020202020204" pitchFamily="34" charset="0"/>
              </a:rPr>
              <a:t> y </a:t>
            </a:r>
            <a:r>
              <a:rPr lang="en-GB" sz="675" dirty="0" err="1">
                <a:solidFill>
                  <a:srgbClr val="202124"/>
                </a:solidFill>
                <a:latin typeface="Arial" panose="020B0604020202020204" pitchFamily="34" charset="0"/>
                <a:cs typeface="Arial" panose="020B0604020202020204" pitchFamily="34" charset="0"/>
              </a:rPr>
              <a:t>canlyniadau’n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rhoi</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gwybod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os</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oes</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angen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gwerthusiad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pellach</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Gallwch</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ddefnyddio</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canlyniadau'r</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sgrin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i</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drafod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unrhyw</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bryderon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sydd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gennych</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gyda</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darparwr</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gofal</a:t>
            </a:r>
            <a:r>
              <a:rPr lang="en-GB" sz="675" dirty="0">
                <a:solidFill>
                  <a:srgbClr val="202124"/>
                </a:solidFill>
                <a:latin typeface="Arial" panose="020B0604020202020204" pitchFamily="34" charset="0"/>
                <a:cs typeface="Arial" panose="020B0604020202020204" pitchFamily="34" charset="0"/>
              </a:rPr>
              <a:t> iechyd </a:t>
            </a:r>
            <a:r>
              <a:rPr lang="en-GB" sz="675" dirty="0" err="1">
                <a:solidFill>
                  <a:srgbClr val="202124"/>
                </a:solidFill>
                <a:latin typeface="Arial" panose="020B0604020202020204" pitchFamily="34" charset="0"/>
                <a:cs typeface="Arial" panose="020B0604020202020204" pitchFamily="34" charset="0"/>
              </a:rPr>
              <a:t>eich</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plentyn</a:t>
            </a:r>
            <a:r>
              <a:rPr lang="en-GB" sz="675" dirty="0">
                <a:solidFill>
                  <a:srgbClr val="202124"/>
                </a:solidFill>
                <a:latin typeface="Arial" panose="020B0604020202020204" pitchFamily="34" charset="0"/>
                <a:cs typeface="Arial" panose="020B0604020202020204" pitchFamily="34" charset="0"/>
              </a:rPr>
              <a:t>. Ni </a:t>
            </a:r>
            <a:r>
              <a:rPr lang="en-GB" sz="675" dirty="0" err="1">
                <a:solidFill>
                  <a:srgbClr val="202124"/>
                </a:solidFill>
                <a:latin typeface="Arial" panose="020B0604020202020204" pitchFamily="34" charset="0"/>
                <a:cs typeface="Arial" panose="020B0604020202020204" pitchFamily="34" charset="0"/>
              </a:rPr>
              <a:t>fydd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hyn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yn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rhoi</a:t>
            </a:r>
            <a:r>
              <a:rPr lang="en-GB" sz="675" dirty="0">
                <a:solidFill>
                  <a:srgbClr val="202124"/>
                </a:solidFill>
                <a:latin typeface="Arial" panose="020B0604020202020204" pitchFamily="34" charset="0"/>
                <a:cs typeface="Arial" panose="020B0604020202020204" pitchFamily="34" charset="0"/>
              </a:rPr>
              <a:t> diagnosis </a:t>
            </a:r>
            <a:r>
              <a:rPr lang="en-GB" sz="675" dirty="0" err="1">
                <a:solidFill>
                  <a:srgbClr val="202124"/>
                </a:solidFill>
                <a:latin typeface="Arial" panose="020B0604020202020204" pitchFamily="34" charset="0"/>
                <a:cs typeface="Arial" panose="020B0604020202020204" pitchFamily="34" charset="0"/>
              </a:rPr>
              <a:t>i</a:t>
            </a:r>
            <a:r>
              <a:rPr lang="en-GB" sz="675" dirty="0">
                <a:solidFill>
                  <a:srgbClr val="202124"/>
                </a:solidFill>
                <a:latin typeface="Arial" panose="020B0604020202020204" pitchFamily="34" charset="0"/>
                <a:cs typeface="Arial" panose="020B0604020202020204" pitchFamily="34" charset="0"/>
              </a:rPr>
              <a:t> chi, </a:t>
            </a:r>
            <a:r>
              <a:rPr lang="en-GB" sz="675" dirty="0" err="1">
                <a:solidFill>
                  <a:srgbClr val="202124"/>
                </a:solidFill>
                <a:latin typeface="Arial" panose="020B0604020202020204" pitchFamily="34" charset="0"/>
                <a:cs typeface="Arial" panose="020B0604020202020204" pitchFamily="34" charset="0"/>
              </a:rPr>
              <a:t>ond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mae'n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ffordd</a:t>
            </a:r>
            <a:r>
              <a:rPr lang="en-GB" sz="675" dirty="0">
                <a:solidFill>
                  <a:srgbClr val="202124"/>
                </a:solidFill>
                <a:latin typeface="Arial" panose="020B0604020202020204" pitchFamily="34" charset="0"/>
                <a:cs typeface="Arial" panose="020B0604020202020204" pitchFamily="34" charset="0"/>
              </a:rPr>
              <a:t> o nodi a </a:t>
            </a:r>
            <a:r>
              <a:rPr lang="en-GB" sz="675" dirty="0" err="1">
                <a:solidFill>
                  <a:srgbClr val="202124"/>
                </a:solidFill>
                <a:latin typeface="Arial" panose="020B0604020202020204" pitchFamily="34" charset="0"/>
                <a:cs typeface="Arial" panose="020B0604020202020204" pitchFamily="34" charset="0"/>
              </a:rPr>
              <a:t>allai'ch</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plentyn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fod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yn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awtistig</a:t>
            </a:r>
            <a:r>
              <a:rPr lang="en-GB" sz="675" dirty="0">
                <a:solidFill>
                  <a:srgbClr val="202124"/>
                </a:solidFill>
                <a:latin typeface="Arial" panose="020B0604020202020204" pitchFamily="34" charset="0"/>
                <a:cs typeface="Arial" panose="020B0604020202020204" pitchFamily="34" charset="0"/>
              </a:rPr>
              <a:t>. Felly </a:t>
            </a:r>
            <a:r>
              <a:rPr lang="en-GB" sz="675" dirty="0" err="1">
                <a:solidFill>
                  <a:srgbClr val="202124"/>
                </a:solidFill>
                <a:latin typeface="Arial" panose="020B0604020202020204" pitchFamily="34" charset="0"/>
                <a:cs typeface="Arial" panose="020B0604020202020204" pitchFamily="34" charset="0"/>
              </a:rPr>
              <a:t>bydd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angen</a:t>
            </a:r>
            <a:r>
              <a:rPr lang="en-GB" sz="675" dirty="0">
                <a:solidFill>
                  <a:srgbClr val="202124"/>
                </a:solidFill>
                <a:latin typeface="Arial" panose="020B0604020202020204" pitchFamily="34" charset="0"/>
                <a:cs typeface="Arial" panose="020B0604020202020204" pitchFamily="34" charset="0"/>
              </a:rPr>
              <a:t> plant </a:t>
            </a:r>
            <a:r>
              <a:rPr lang="en-GB" sz="675" dirty="0" err="1">
                <a:solidFill>
                  <a:srgbClr val="202124"/>
                </a:solidFill>
                <a:latin typeface="Arial" panose="020B0604020202020204" pitchFamily="34" charset="0"/>
                <a:cs typeface="Arial" panose="020B0604020202020204" pitchFamily="34" charset="0"/>
              </a:rPr>
              <a:t>cael</a:t>
            </a:r>
            <a:r>
              <a:rPr lang="en-GB" sz="675" dirty="0">
                <a:solidFill>
                  <a:srgbClr val="202124"/>
                </a:solidFill>
                <a:latin typeface="Arial" panose="020B0604020202020204" pitchFamily="34" charset="0"/>
                <a:cs typeface="Arial" panose="020B0604020202020204" pitchFamily="34" charset="0"/>
              </a:rPr>
              <a:t> diagnosis </a:t>
            </a:r>
            <a:r>
              <a:rPr lang="en-GB" sz="675" dirty="0" err="1">
                <a:solidFill>
                  <a:srgbClr val="202124"/>
                </a:solidFill>
                <a:latin typeface="Arial" panose="020B0604020202020204" pitchFamily="34" charset="0"/>
                <a:cs typeface="Arial" panose="020B0604020202020204" pitchFamily="34" charset="0"/>
              </a:rPr>
              <a:t>bellach</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i</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gadarnhau</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ei</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fod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yn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awtistig</a:t>
            </a:r>
            <a:r>
              <a:rPr lang="en-GB" sz="675" dirty="0">
                <a:solidFill>
                  <a:srgbClr val="202124"/>
                </a:solidFill>
                <a:latin typeface="Arial" panose="020B0604020202020204" pitchFamily="34" charset="0"/>
                <a:cs typeface="Arial" panose="020B0604020202020204" pitchFamily="34" charset="0"/>
              </a:rPr>
              <a:t>. </a:t>
            </a:r>
            <a:br>
              <a:rPr lang="en-GB" sz="675" dirty="0">
                <a:solidFill>
                  <a:srgbClr val="202124"/>
                </a:solidFill>
                <a:latin typeface="Arial" panose="020B0604020202020204" pitchFamily="34" charset="0"/>
                <a:cs typeface="Arial" panose="020B0604020202020204" pitchFamily="34" charset="0"/>
              </a:rPr>
            </a:br>
            <a:r>
              <a:rPr lang="en-GB" sz="675" dirty="0" err="1">
                <a:solidFill>
                  <a:srgbClr val="202124"/>
                </a:solidFill>
                <a:latin typeface="Arial" panose="020B0604020202020204" pitchFamily="34" charset="0"/>
                <a:cs typeface="Arial" panose="020B0604020202020204" pitchFamily="34" charset="0"/>
              </a:rPr>
              <a:t>Nid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yw</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pob</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plentyn</a:t>
            </a:r>
            <a:r>
              <a:rPr lang="en-GB" sz="675" dirty="0">
                <a:solidFill>
                  <a:srgbClr val="202124"/>
                </a:solidFill>
                <a:latin typeface="Arial" panose="020B0604020202020204" pitchFamily="34" charset="0"/>
                <a:cs typeface="Arial" panose="020B0604020202020204" pitchFamily="34" charset="0"/>
              </a:rPr>
              <a:t> ag </a:t>
            </a:r>
            <a:r>
              <a:rPr lang="en-GB" sz="675" dirty="0" err="1">
                <a:solidFill>
                  <a:srgbClr val="202124"/>
                </a:solidFill>
                <a:latin typeface="Arial" panose="020B0604020202020204" pitchFamily="34" charset="0"/>
                <a:cs typeface="Arial" panose="020B0604020202020204" pitchFamily="34" charset="0"/>
              </a:rPr>
              <a:t>awtistiaeth</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yn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dangos</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yr</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holl</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arwyddion</a:t>
            </a:r>
            <a:r>
              <a:rPr lang="en-GB" sz="675" dirty="0">
                <a:solidFill>
                  <a:srgbClr val="202124"/>
                </a:solidFill>
                <a:latin typeface="Arial" panose="020B0604020202020204" pitchFamily="34" charset="0"/>
                <a:cs typeface="Arial" panose="020B0604020202020204" pitchFamily="34" charset="0"/>
              </a:rPr>
              <a:t>. Mae </a:t>
            </a:r>
            <a:r>
              <a:rPr lang="en-GB" sz="675" dirty="0" err="1">
                <a:solidFill>
                  <a:srgbClr val="202124"/>
                </a:solidFill>
                <a:latin typeface="Arial" panose="020B0604020202020204" pitchFamily="34" charset="0"/>
                <a:cs typeface="Arial" panose="020B0604020202020204" pitchFamily="34" charset="0"/>
              </a:rPr>
              <a:t>llawer</a:t>
            </a:r>
            <a:r>
              <a:rPr lang="en-GB" sz="675" dirty="0">
                <a:solidFill>
                  <a:srgbClr val="202124"/>
                </a:solidFill>
                <a:latin typeface="Arial" panose="020B0604020202020204" pitchFamily="34" charset="0"/>
                <a:cs typeface="Arial" panose="020B0604020202020204" pitchFamily="34" charset="0"/>
              </a:rPr>
              <a:t> o </a:t>
            </a:r>
            <a:r>
              <a:rPr lang="en-GB" sz="675" dirty="0" err="1">
                <a:solidFill>
                  <a:srgbClr val="202124"/>
                </a:solidFill>
                <a:latin typeface="Arial" panose="020B0604020202020204" pitchFamily="34" charset="0"/>
                <a:cs typeface="Arial" panose="020B0604020202020204" pitchFamily="34" charset="0"/>
              </a:rPr>
              <a:t>blant</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nad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oes</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ganddynt</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awtistiaeth</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yn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dangos</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ychydig</a:t>
            </a:r>
            <a:r>
              <a:rPr lang="en-GB" sz="675" dirty="0">
                <a:solidFill>
                  <a:srgbClr val="202124"/>
                </a:solidFill>
                <a:latin typeface="Arial" panose="020B0604020202020204" pitchFamily="34" charset="0"/>
                <a:cs typeface="Arial" panose="020B0604020202020204" pitchFamily="34" charset="0"/>
              </a:rPr>
              <a:t>. Dyna pam </a:t>
            </a:r>
            <a:r>
              <a:rPr lang="en-GB" sz="675" dirty="0" err="1">
                <a:solidFill>
                  <a:srgbClr val="202124"/>
                </a:solidFill>
                <a:latin typeface="Arial" panose="020B0604020202020204" pitchFamily="34" charset="0"/>
                <a:cs typeface="Arial" panose="020B0604020202020204" pitchFamily="34" charset="0"/>
              </a:rPr>
              <a:t>mae</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gwerthusiad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proffesiynol</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yn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hollbwysig</a:t>
            </a:r>
            <a:r>
              <a:rPr lang="en-GB" sz="675" dirty="0">
                <a:solidFill>
                  <a:srgbClr val="202124"/>
                </a:solidFill>
                <a:latin typeface="Arial" panose="020B0604020202020204" pitchFamily="34" charset="0"/>
                <a:cs typeface="Arial" panose="020B0604020202020204" pitchFamily="34" charset="0"/>
              </a:rPr>
              <a:t>. (Autism Speaks, 2022).</a:t>
            </a:r>
          </a:p>
          <a:p>
            <a:endParaRPr lang="en-GB" sz="675" dirty="0">
              <a:solidFill>
                <a:srgbClr val="202124"/>
              </a:solidFill>
              <a:latin typeface="Arial" panose="020B0604020202020204" pitchFamily="34" charset="0"/>
              <a:cs typeface="Arial" panose="020B0604020202020204" pitchFamily="34" charset="0"/>
            </a:endParaRPr>
          </a:p>
          <a:p>
            <a:r>
              <a:rPr lang="en-GB" sz="675" dirty="0">
                <a:solidFill>
                  <a:srgbClr val="202124"/>
                </a:solidFill>
                <a:latin typeface="Arial" panose="020B0604020202020204" pitchFamily="34" charset="0"/>
                <a:cs typeface="Arial" panose="020B0604020202020204" pitchFamily="34" charset="0"/>
              </a:rPr>
              <a:t>Diagnosis a </a:t>
            </a:r>
            <a:r>
              <a:rPr lang="en-GB" sz="675" dirty="0" err="1">
                <a:solidFill>
                  <a:srgbClr val="202124"/>
                </a:solidFill>
                <a:latin typeface="Arial" panose="020B0604020202020204" pitchFamily="34" charset="0"/>
                <a:cs typeface="Arial" panose="020B0604020202020204" pitchFamily="34" charset="0"/>
              </a:rPr>
              <a:t>fydd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yn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rhoi</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canlyniadau</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cywir</a:t>
            </a:r>
            <a:r>
              <a:rPr lang="en-GB" sz="675" dirty="0">
                <a:solidFill>
                  <a:srgbClr val="202124"/>
                </a:solidFill>
                <a:latin typeface="Arial" panose="020B0604020202020204" pitchFamily="34" charset="0"/>
                <a:cs typeface="Arial" panose="020B0604020202020204" pitchFamily="34" charset="0"/>
              </a:rPr>
              <a:t> am </a:t>
            </a:r>
            <a:r>
              <a:rPr lang="en-GB" sz="675" dirty="0" err="1">
                <a:solidFill>
                  <a:srgbClr val="202124"/>
                </a:solidFill>
                <a:latin typeface="Arial" panose="020B0604020202020204" pitchFamily="34" charset="0"/>
                <a:cs typeface="Arial" panose="020B0604020202020204" pitchFamily="34" charset="0"/>
              </a:rPr>
              <a:t>awtistiaeth</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yw</a:t>
            </a:r>
            <a:r>
              <a:rPr lang="en-GB" sz="675" dirty="0">
                <a:solidFill>
                  <a:srgbClr val="202124"/>
                </a:solidFill>
                <a:latin typeface="Arial" panose="020B0604020202020204" pitchFamily="34" charset="0"/>
                <a:cs typeface="Arial" panose="020B0604020202020204" pitchFamily="34" charset="0"/>
              </a:rPr>
              <a:t> DISCO </a:t>
            </a:r>
            <a:r>
              <a:rPr lang="en-GB" sz="675" dirty="0" err="1">
                <a:solidFill>
                  <a:srgbClr val="202124"/>
                </a:solidFill>
                <a:latin typeface="Arial" panose="020B0604020202020204" pitchFamily="34" charset="0"/>
                <a:cs typeface="Arial" panose="020B0604020202020204" pitchFamily="34" charset="0"/>
              </a:rPr>
              <a:t>sef</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cyfweliad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diagnostig</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ar</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gyfer</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anhwylder</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cymdeithasol</a:t>
            </a:r>
            <a:r>
              <a:rPr lang="en-GB" sz="675" dirty="0">
                <a:solidFill>
                  <a:srgbClr val="202124"/>
                </a:solidFill>
                <a:latin typeface="Arial" panose="020B0604020202020204" pitchFamily="34" charset="0"/>
                <a:cs typeface="Arial" panose="020B0604020202020204" pitchFamily="34" charset="0"/>
              </a:rPr>
              <a:t> a </a:t>
            </a:r>
            <a:r>
              <a:rPr lang="en-GB" sz="675" dirty="0" err="1">
                <a:solidFill>
                  <a:srgbClr val="202124"/>
                </a:solidFill>
                <a:latin typeface="Arial" panose="020B0604020202020204" pitchFamily="34" charset="0"/>
                <a:cs typeface="Arial" panose="020B0604020202020204" pitchFamily="34" charset="0"/>
              </a:rPr>
              <a:t>chyfathrebu</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Mae’n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gyfweliad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manwl</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lled-strwythuredig</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sydd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wedi’i</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gynllunio</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i</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gael</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gwybod</a:t>
            </a:r>
            <a:r>
              <a:rPr lang="en-GB" sz="675" dirty="0">
                <a:solidFill>
                  <a:srgbClr val="202124"/>
                </a:solidFill>
                <a:latin typeface="Arial" panose="020B0604020202020204" pitchFamily="34" charset="0"/>
                <a:cs typeface="Arial" panose="020B0604020202020204" pitchFamily="34" charset="0"/>
              </a:rPr>
              <a:t> am </a:t>
            </a:r>
            <a:r>
              <a:rPr lang="en-GB" sz="675" dirty="0" err="1">
                <a:solidFill>
                  <a:srgbClr val="202124"/>
                </a:solidFill>
                <a:latin typeface="Arial" panose="020B0604020202020204" pitchFamily="34" charset="0"/>
                <a:cs typeface="Arial" panose="020B0604020202020204" pitchFamily="34" charset="0"/>
              </a:rPr>
              <a:t>ddatblygiad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ymddygiad</a:t>
            </a:r>
            <a:r>
              <a:rPr lang="en-GB" sz="675" dirty="0">
                <a:solidFill>
                  <a:srgbClr val="202124"/>
                </a:solidFill>
                <a:latin typeface="Arial" panose="020B0604020202020204" pitchFamily="34" charset="0"/>
                <a:cs typeface="Arial" panose="020B0604020202020204" pitchFamily="34" charset="0"/>
              </a:rPr>
              <a:t> a </a:t>
            </a:r>
            <a:r>
              <a:rPr lang="en-GB" sz="675" dirty="0" err="1">
                <a:solidFill>
                  <a:srgbClr val="202124"/>
                </a:solidFill>
                <a:latin typeface="Arial" panose="020B0604020202020204" pitchFamily="34" charset="0"/>
                <a:cs typeface="Arial" panose="020B0604020202020204" pitchFamily="34" charset="0"/>
              </a:rPr>
              <a:t>sgiliau’r</a:t>
            </a:r>
            <a:r>
              <a:rPr lang="en-GB" sz="675" dirty="0">
                <a:solidFill>
                  <a:srgbClr val="202124"/>
                </a:solidFill>
                <a:latin typeface="Arial" panose="020B0604020202020204" pitchFamily="34" charset="0"/>
                <a:cs typeface="Arial" panose="020B0604020202020204" pitchFamily="34" charset="0"/>
              </a:rPr>
              <a:t> person </a:t>
            </a:r>
            <a:r>
              <a:rPr lang="en-GB" sz="675" dirty="0" err="1">
                <a:solidFill>
                  <a:srgbClr val="202124"/>
                </a:solidFill>
                <a:latin typeface="Arial" panose="020B0604020202020204" pitchFamily="34" charset="0"/>
                <a:cs typeface="Arial" panose="020B0604020202020204" pitchFamily="34" charset="0"/>
              </a:rPr>
              <a:t>ers</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iddo</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gael</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ei</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eni</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hyd</a:t>
            </a:r>
            <a:r>
              <a:rPr lang="en-GB" sz="675" dirty="0">
                <a:solidFill>
                  <a:srgbClr val="202124"/>
                </a:solidFill>
                <a:latin typeface="Arial" panose="020B0604020202020204" pitchFamily="34" charset="0"/>
                <a:cs typeface="Arial" panose="020B0604020202020204" pitchFamily="34" charset="0"/>
              </a:rPr>
              <a:t> at </a:t>
            </a:r>
            <a:r>
              <a:rPr lang="en-GB" sz="675" dirty="0" err="1">
                <a:solidFill>
                  <a:srgbClr val="202124"/>
                </a:solidFill>
                <a:latin typeface="Arial" panose="020B0604020202020204" pitchFamily="34" charset="0"/>
                <a:cs typeface="Arial" panose="020B0604020202020204" pitchFamily="34" charset="0"/>
              </a:rPr>
              <a:t>ei</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weithrediad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presennol</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ddydd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i</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ddydd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Ei</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werth</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arbennig</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yw</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ei</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fod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yn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casglu</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gwybodaeth</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gan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ddefnyddio</a:t>
            </a:r>
            <a:r>
              <a:rPr lang="en-GB" sz="675" dirty="0">
                <a:solidFill>
                  <a:srgbClr val="202124"/>
                </a:solidFill>
                <a:latin typeface="Arial" panose="020B0604020202020204" pitchFamily="34" charset="0"/>
                <a:cs typeface="Arial" panose="020B0604020202020204" pitchFamily="34" charset="0"/>
              </a:rPr>
              <a:t> dull </a:t>
            </a:r>
            <a:r>
              <a:rPr lang="en-GB" sz="675" dirty="0" err="1">
                <a:solidFill>
                  <a:srgbClr val="202124"/>
                </a:solidFill>
                <a:latin typeface="Arial" panose="020B0604020202020204" pitchFamily="34" charset="0"/>
                <a:cs typeface="Arial" panose="020B0604020202020204" pitchFamily="34" charset="0"/>
              </a:rPr>
              <a:t>dimensiwn</a:t>
            </a:r>
            <a:r>
              <a:rPr lang="en-GB" sz="675" dirty="0">
                <a:solidFill>
                  <a:srgbClr val="202124"/>
                </a:solidFill>
                <a:latin typeface="Arial" panose="020B0604020202020204" pitchFamily="34" charset="0"/>
                <a:cs typeface="Arial" panose="020B0604020202020204" pitchFamily="34" charset="0"/>
              </a:rPr>
              <a:t> ac </a:t>
            </a:r>
            <a:r>
              <a:rPr lang="en-GB" sz="675" dirty="0" err="1">
                <a:solidFill>
                  <a:srgbClr val="202124"/>
                </a:solidFill>
                <a:latin typeface="Arial" panose="020B0604020202020204" pitchFamily="34" charset="0"/>
                <a:cs typeface="Arial" panose="020B0604020202020204" pitchFamily="34" charset="0"/>
              </a:rPr>
              <a:t>sy’n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ymwneud</a:t>
            </a:r>
            <a:r>
              <a:rPr lang="en-GB" sz="675" dirty="0">
                <a:solidFill>
                  <a:srgbClr val="202124"/>
                </a:solidFill>
                <a:latin typeface="Arial" panose="020B0604020202020204" pitchFamily="34" charset="0"/>
                <a:cs typeface="Arial" panose="020B0604020202020204" pitchFamily="34" charset="0"/>
              </a:rPr>
              <a:t> a </a:t>
            </a:r>
            <a:r>
              <a:rPr lang="en-GB" sz="675" dirty="0" err="1">
                <a:solidFill>
                  <a:srgbClr val="202124"/>
                </a:solidFill>
                <a:latin typeface="Arial" panose="020B0604020202020204" pitchFamily="34" charset="0"/>
                <a:cs typeface="Arial" panose="020B0604020202020204" pitchFamily="34" charset="0"/>
              </a:rPr>
              <a:t>phob</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agwedd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unigolyn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megis</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sgiliau</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heriau</a:t>
            </a:r>
            <a:r>
              <a:rPr lang="en-GB" sz="675" dirty="0">
                <a:solidFill>
                  <a:srgbClr val="202124"/>
                </a:solidFill>
                <a:latin typeface="Arial" panose="020B0604020202020204" pitchFamily="34" charset="0"/>
                <a:cs typeface="Arial" panose="020B0604020202020204" pitchFamily="34" charset="0"/>
              </a:rPr>
              <a:t> ac </a:t>
            </a:r>
            <a:r>
              <a:rPr lang="en-GB" sz="675" dirty="0" err="1">
                <a:solidFill>
                  <a:srgbClr val="202124"/>
                </a:solidFill>
                <a:latin typeface="Arial" panose="020B0604020202020204" pitchFamily="34" charset="0"/>
                <a:cs typeface="Arial" panose="020B0604020202020204" pitchFamily="34" charset="0"/>
              </a:rPr>
              <a:t>ymddygiadau</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anodweiddiadol</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nid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jyst</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nodweddion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anhwylder</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ar</a:t>
            </a:r>
            <a:r>
              <a:rPr lang="en-GB" sz="675" dirty="0">
                <a:solidFill>
                  <a:srgbClr val="202124"/>
                </a:solidFill>
                <a:latin typeface="Arial" panose="020B0604020202020204" pitchFamily="34" charset="0"/>
                <a:cs typeface="Arial" panose="020B0604020202020204" pitchFamily="34" charset="0"/>
              </a:rPr>
              <a:t> y </a:t>
            </a:r>
            <a:r>
              <a:rPr lang="en-GB" sz="675" dirty="0" err="1">
                <a:solidFill>
                  <a:srgbClr val="202124"/>
                </a:solidFill>
                <a:latin typeface="Arial" panose="020B0604020202020204" pitchFamily="34" charset="0"/>
                <a:cs typeface="Arial" panose="020B0604020202020204" pitchFamily="34" charset="0"/>
              </a:rPr>
              <a:t>sbectrwm</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awtistig</a:t>
            </a:r>
            <a:r>
              <a:rPr lang="en-GB" sz="675" dirty="0">
                <a:solidFill>
                  <a:srgbClr val="202124"/>
                </a:solidFill>
                <a:latin typeface="Arial" panose="020B0604020202020204" pitchFamily="34" charset="0"/>
                <a:cs typeface="Arial" panose="020B0604020202020204" pitchFamily="34" charset="0"/>
              </a:rPr>
              <a:t>. Gall </a:t>
            </a:r>
            <a:r>
              <a:rPr lang="en-GB" sz="675" dirty="0" err="1">
                <a:solidFill>
                  <a:srgbClr val="202124"/>
                </a:solidFill>
                <a:latin typeface="Arial" panose="020B0604020202020204" pitchFamily="34" charset="0"/>
                <a:cs typeface="Arial" panose="020B0604020202020204" pitchFamily="34" charset="0"/>
              </a:rPr>
              <a:t>hefyd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helpu</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i</a:t>
            </a:r>
            <a:r>
              <a:rPr lang="en-GB" sz="675" dirty="0">
                <a:solidFill>
                  <a:srgbClr val="202124"/>
                </a:solidFill>
                <a:latin typeface="Arial" panose="020B0604020202020204" pitchFamily="34" charset="0"/>
                <a:cs typeface="Arial" panose="020B0604020202020204" pitchFamily="34" charset="0"/>
              </a:rPr>
              <a:t> nodi </a:t>
            </a:r>
            <a:r>
              <a:rPr lang="en-GB" sz="675" dirty="0" err="1">
                <a:solidFill>
                  <a:srgbClr val="202124"/>
                </a:solidFill>
                <a:latin typeface="Arial" panose="020B0604020202020204" pitchFamily="34" charset="0"/>
                <a:cs typeface="Arial" panose="020B0604020202020204" pitchFamily="34" charset="0"/>
              </a:rPr>
              <a:t>cyflyrau</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sy’n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cydfodoli</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sy’n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gysylltiedig</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â’r</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sbectrwm</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awtistiaeth</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megis</a:t>
            </a:r>
            <a:r>
              <a:rPr lang="en-GB" sz="675" dirty="0">
                <a:solidFill>
                  <a:srgbClr val="202124"/>
                </a:solidFill>
                <a:latin typeface="Arial" panose="020B0604020202020204" pitchFamily="34" charset="0"/>
                <a:cs typeface="Arial" panose="020B0604020202020204" pitchFamily="34" charset="0"/>
              </a:rPr>
              <a:t> ADHD, tics, </a:t>
            </a:r>
            <a:r>
              <a:rPr lang="en-GB" sz="675" dirty="0" err="1">
                <a:solidFill>
                  <a:srgbClr val="202124"/>
                </a:solidFill>
                <a:latin typeface="Arial" panose="020B0604020202020204" pitchFamily="34" charset="0"/>
                <a:cs typeface="Arial" panose="020B0604020202020204" pitchFamily="34" charset="0"/>
              </a:rPr>
              <a:t>dyspracsia</a:t>
            </a:r>
            <a:r>
              <a:rPr lang="en-GB" sz="675" dirty="0">
                <a:solidFill>
                  <a:srgbClr val="202124"/>
                </a:solidFill>
                <a:latin typeface="Arial" panose="020B0604020202020204" pitchFamily="34" charset="0"/>
                <a:cs typeface="Arial" panose="020B0604020202020204" pitchFamily="34" charset="0"/>
              </a:rPr>
              <a:t> ac </a:t>
            </a:r>
            <a:r>
              <a:rPr lang="en-GB" sz="675" dirty="0" err="1">
                <a:solidFill>
                  <a:srgbClr val="202124"/>
                </a:solidFill>
                <a:latin typeface="Arial" panose="020B0604020202020204" pitchFamily="34" charset="0"/>
                <a:cs typeface="Arial" panose="020B0604020202020204" pitchFamily="34" charset="0"/>
              </a:rPr>
              <a:t>anhwylderau</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tebyg</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fel</a:t>
            </a:r>
            <a:r>
              <a:rPr lang="en-GB" sz="675" dirty="0">
                <a:solidFill>
                  <a:srgbClr val="202124"/>
                </a:solidFill>
                <a:latin typeface="Arial" panose="020B0604020202020204" pitchFamily="34" charset="0"/>
                <a:cs typeface="Arial" panose="020B0604020202020204" pitchFamily="34" charset="0"/>
              </a:rPr>
              <a:t> catatonia. (National autistic society, 2022).</a:t>
            </a:r>
          </a:p>
          <a:p>
            <a:endParaRPr lang="en-GB" sz="675" dirty="0">
              <a:solidFill>
                <a:srgbClr val="202124"/>
              </a:solidFill>
              <a:latin typeface="Arial" panose="020B0604020202020204" pitchFamily="34" charset="0"/>
              <a:cs typeface="Arial" panose="020B0604020202020204" pitchFamily="34" charset="0"/>
            </a:endParaRPr>
          </a:p>
          <a:p>
            <a:r>
              <a:rPr lang="en-GB" sz="675" dirty="0">
                <a:solidFill>
                  <a:srgbClr val="202124"/>
                </a:solidFill>
                <a:latin typeface="Arial" panose="020B0604020202020204" pitchFamily="34" charset="0"/>
                <a:cs typeface="Arial" panose="020B0604020202020204" pitchFamily="34" charset="0"/>
              </a:rPr>
              <a:t>Diagnosis </a:t>
            </a:r>
            <a:r>
              <a:rPr lang="en-GB" sz="675" dirty="0" err="1">
                <a:solidFill>
                  <a:srgbClr val="202124"/>
                </a:solidFill>
                <a:latin typeface="Arial" panose="020B0604020202020204" pitchFamily="34" charset="0"/>
                <a:cs typeface="Arial" panose="020B0604020202020204" pitchFamily="34" charset="0"/>
              </a:rPr>
              <a:t>arall</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yw</a:t>
            </a:r>
            <a:r>
              <a:rPr lang="en-GB" sz="675" dirty="0">
                <a:solidFill>
                  <a:srgbClr val="202124"/>
                </a:solidFill>
                <a:latin typeface="Arial" panose="020B0604020202020204" pitchFamily="34" charset="0"/>
                <a:cs typeface="Arial" panose="020B0604020202020204" pitchFamily="34" charset="0"/>
              </a:rPr>
              <a:t> ADOS </a:t>
            </a:r>
            <a:r>
              <a:rPr lang="en-GB" sz="675" dirty="0" err="1">
                <a:solidFill>
                  <a:srgbClr val="202124"/>
                </a:solidFill>
                <a:latin typeface="Arial" panose="020B0604020202020204" pitchFamily="34" charset="0"/>
                <a:cs typeface="Arial" panose="020B0604020202020204" pitchFamily="34" charset="0"/>
              </a:rPr>
              <a:t>sef</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Amserlen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arsylwi</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ddiagnostig</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awtistiaeth</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Bydd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hwn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yn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helpu</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gwneud</a:t>
            </a:r>
            <a:r>
              <a:rPr lang="en-GB" sz="675" dirty="0">
                <a:solidFill>
                  <a:srgbClr val="202124"/>
                </a:solidFill>
                <a:latin typeface="Arial" panose="020B0604020202020204" pitchFamily="34" charset="0"/>
                <a:cs typeface="Arial" panose="020B0604020202020204" pitchFamily="34" charset="0"/>
              </a:rPr>
              <a:t> diagnosis o </a:t>
            </a:r>
            <a:r>
              <a:rPr lang="en-GB" sz="675" dirty="0" err="1">
                <a:solidFill>
                  <a:srgbClr val="202124"/>
                </a:solidFill>
                <a:latin typeface="Arial" panose="020B0604020202020204" pitchFamily="34" charset="0"/>
                <a:cs typeface="Arial" panose="020B0604020202020204" pitchFamily="34" charset="0"/>
              </a:rPr>
              <a:t>anhwylderau</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sbectrwm</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awtistiaeth</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ar</a:t>
            </a:r>
            <a:r>
              <a:rPr lang="en-GB" sz="675" dirty="0">
                <a:solidFill>
                  <a:srgbClr val="202124"/>
                </a:solidFill>
                <a:latin typeface="Arial" panose="020B0604020202020204" pitchFamily="34" charset="0"/>
                <a:cs typeface="Arial" panose="020B0604020202020204" pitchFamily="34" charset="0"/>
              </a:rPr>
              <a:t> draws </a:t>
            </a:r>
            <a:r>
              <a:rPr lang="en-GB" sz="675" dirty="0" err="1">
                <a:solidFill>
                  <a:srgbClr val="202124"/>
                </a:solidFill>
                <a:latin typeface="Arial" panose="020B0604020202020204" pitchFamily="34" charset="0"/>
                <a:cs typeface="Arial" panose="020B0604020202020204" pitchFamily="34" charset="0"/>
              </a:rPr>
              <a:t>pob</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oesoedd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sgiliau</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iaith</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gefndiroedd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diwylliannau</a:t>
            </a:r>
            <a:r>
              <a:rPr lang="en-GB" sz="675" dirty="0">
                <a:solidFill>
                  <a:srgbClr val="202124"/>
                </a:solidFill>
                <a:latin typeface="Arial" panose="020B0604020202020204" pitchFamily="34" charset="0"/>
                <a:cs typeface="Arial" panose="020B0604020202020204" pitchFamily="34" charset="0"/>
              </a:rPr>
              <a:t> a </a:t>
            </a:r>
            <a:r>
              <a:rPr lang="en-GB" sz="675" dirty="0" err="1">
                <a:solidFill>
                  <a:srgbClr val="202124"/>
                </a:solidFill>
                <a:latin typeface="Arial" panose="020B0604020202020204" pitchFamily="34" charset="0"/>
                <a:cs typeface="Arial" panose="020B0604020202020204" pitchFamily="34" charset="0"/>
              </a:rPr>
              <a:t>lefelau</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datblygiadol</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Mae’r</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asesiad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safonol</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yn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canolbwyntio</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ar</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gyfathrebu</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dychymyg</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rhyngweithio</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cymdeithasol</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chwarae</a:t>
            </a:r>
            <a:r>
              <a:rPr lang="en-GB" sz="675" dirty="0">
                <a:solidFill>
                  <a:srgbClr val="202124"/>
                </a:solidFill>
                <a:latin typeface="Arial" panose="020B0604020202020204" pitchFamily="34" charset="0"/>
                <a:cs typeface="Arial" panose="020B0604020202020204" pitchFamily="34" charset="0"/>
              </a:rPr>
              <a:t> ac </a:t>
            </a:r>
            <a:r>
              <a:rPr lang="en-GB" sz="675" dirty="0" err="1">
                <a:solidFill>
                  <a:srgbClr val="202124"/>
                </a:solidFill>
                <a:latin typeface="Arial" panose="020B0604020202020204" pitchFamily="34" charset="0"/>
                <a:cs typeface="Arial" panose="020B0604020202020204" pitchFamily="34" charset="0"/>
              </a:rPr>
              <a:t>ymddygiadau</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cyfyngedig</a:t>
            </a:r>
            <a:r>
              <a:rPr lang="en-GB" sz="675" dirty="0">
                <a:solidFill>
                  <a:srgbClr val="202124"/>
                </a:solidFill>
                <a:latin typeface="Arial" panose="020B0604020202020204" pitchFamily="34" charset="0"/>
                <a:cs typeface="Arial" panose="020B0604020202020204" pitchFamily="34" charset="0"/>
              </a:rPr>
              <a:t> ac </a:t>
            </a:r>
            <a:r>
              <a:rPr lang="en-GB" sz="675" dirty="0" err="1">
                <a:solidFill>
                  <a:srgbClr val="202124"/>
                </a:solidFill>
                <a:latin typeface="Arial" panose="020B0604020202020204" pitchFamily="34" charset="0"/>
                <a:cs typeface="Arial" panose="020B0604020202020204" pitchFamily="34" charset="0"/>
              </a:rPr>
              <a:t>ailadroddus</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mewn</a:t>
            </a:r>
            <a:r>
              <a:rPr lang="en-GB" sz="675" dirty="0">
                <a:solidFill>
                  <a:srgbClr val="202124"/>
                </a:solidFill>
                <a:latin typeface="Arial" panose="020B0604020202020204" pitchFamily="34" charset="0"/>
                <a:cs typeface="Arial" panose="020B0604020202020204" pitchFamily="34" charset="0"/>
              </a:rPr>
              <a:t> plant, </a:t>
            </a:r>
            <a:r>
              <a:rPr lang="en-GB" sz="675" dirty="0" err="1">
                <a:solidFill>
                  <a:srgbClr val="202124"/>
                </a:solidFill>
                <a:latin typeface="Arial" panose="020B0604020202020204" pitchFamily="34" charset="0"/>
                <a:cs typeface="Arial" panose="020B0604020202020204" pitchFamily="34" charset="0"/>
              </a:rPr>
              <a:t>gan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mai</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dyna’r</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dangosyddion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mwyaf</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nodedig</a:t>
            </a:r>
            <a:r>
              <a:rPr lang="en-GB" sz="675" dirty="0">
                <a:solidFill>
                  <a:srgbClr val="202124"/>
                </a:solidFill>
                <a:latin typeface="Arial" panose="020B0604020202020204" pitchFamily="34" charset="0"/>
                <a:cs typeface="Arial" panose="020B0604020202020204" pitchFamily="34" charset="0"/>
              </a:rPr>
              <a:t> o ASD. </a:t>
            </a:r>
            <a:r>
              <a:rPr lang="en-GB" sz="675" dirty="0" err="1">
                <a:solidFill>
                  <a:srgbClr val="202124"/>
                </a:solidFill>
                <a:latin typeface="Arial" panose="020B0604020202020204" pitchFamily="34" charset="0"/>
                <a:cs typeface="Arial" panose="020B0604020202020204" pitchFamily="34" charset="0"/>
              </a:rPr>
              <a:t>Mae’r</a:t>
            </a:r>
            <a:r>
              <a:rPr lang="en-GB" sz="675" dirty="0">
                <a:solidFill>
                  <a:srgbClr val="202124"/>
                </a:solidFill>
                <a:latin typeface="Arial" panose="020B0604020202020204" pitchFamily="34" charset="0"/>
                <a:cs typeface="Arial" panose="020B0604020202020204" pitchFamily="34" charset="0"/>
              </a:rPr>
              <a:t> ADOS </a:t>
            </a:r>
            <a:r>
              <a:rPr lang="en-GB" sz="675" dirty="0" err="1">
                <a:solidFill>
                  <a:srgbClr val="202124"/>
                </a:solidFill>
                <a:latin typeface="Arial" panose="020B0604020202020204" pitchFamily="34" charset="0"/>
                <a:cs typeface="Arial" panose="020B0604020202020204" pitchFamily="34" charset="0"/>
              </a:rPr>
              <a:t>yn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darparu</a:t>
            </a:r>
            <a:r>
              <a:rPr lang="en-GB" sz="675" dirty="0">
                <a:solidFill>
                  <a:srgbClr val="202124"/>
                </a:solidFill>
                <a:latin typeface="Arial" panose="020B0604020202020204" pitchFamily="34" charset="0"/>
                <a:cs typeface="Arial" panose="020B0604020202020204" pitchFamily="34" charset="0"/>
              </a:rPr>
              <a:t> dull </a:t>
            </a:r>
            <a:r>
              <a:rPr lang="en-GB" sz="675" dirty="0" err="1">
                <a:solidFill>
                  <a:srgbClr val="202124"/>
                </a:solidFill>
                <a:latin typeface="Arial" panose="020B0604020202020204" pitchFamily="34" charset="0"/>
                <a:cs typeface="Arial" panose="020B0604020202020204" pitchFamily="34" charset="0"/>
              </a:rPr>
              <a:t>safonol</a:t>
            </a:r>
            <a:r>
              <a:rPr lang="en-GB" sz="675" dirty="0">
                <a:solidFill>
                  <a:srgbClr val="202124"/>
                </a:solidFill>
                <a:latin typeface="Arial" panose="020B0604020202020204" pitchFamily="34" charset="0"/>
                <a:cs typeface="Arial" panose="020B0604020202020204" pitchFamily="34" charset="0"/>
              </a:rPr>
              <a:t> a </a:t>
            </a:r>
            <a:r>
              <a:rPr lang="en-GB" sz="675" dirty="0" err="1">
                <a:solidFill>
                  <a:srgbClr val="202124"/>
                </a:solidFill>
                <a:latin typeface="Arial" panose="020B0604020202020204" pitchFamily="34" charset="0"/>
                <a:cs typeface="Arial" panose="020B0604020202020204" pitchFamily="34" charset="0"/>
              </a:rPr>
              <a:t>systematig</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i</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weithwyr</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proffesiynol</a:t>
            </a:r>
            <a:r>
              <a:rPr lang="en-GB" sz="675" dirty="0">
                <a:solidFill>
                  <a:srgbClr val="202124"/>
                </a:solidFill>
                <a:latin typeface="Arial" panose="020B0604020202020204" pitchFamily="34" charset="0"/>
                <a:cs typeface="Arial" panose="020B0604020202020204" pitchFamily="34" charset="0"/>
              </a:rPr>
              <a:t> nodi a </a:t>
            </a:r>
            <a:r>
              <a:rPr lang="en-GB" sz="675" dirty="0" err="1">
                <a:solidFill>
                  <a:srgbClr val="202124"/>
                </a:solidFill>
                <a:latin typeface="Arial" panose="020B0604020202020204" pitchFamily="34" charset="0"/>
                <a:cs typeface="Arial" panose="020B0604020202020204" pitchFamily="34" charset="0"/>
              </a:rPr>
              <a:t>allai</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plentyn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fod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ar</a:t>
            </a:r>
            <a:r>
              <a:rPr lang="en-GB" sz="675" dirty="0">
                <a:solidFill>
                  <a:srgbClr val="202124"/>
                </a:solidFill>
                <a:latin typeface="Arial" panose="020B0604020202020204" pitchFamily="34" charset="0"/>
                <a:cs typeface="Arial" panose="020B0604020202020204" pitchFamily="34" charset="0"/>
              </a:rPr>
              <a:t> y </a:t>
            </a:r>
            <a:r>
              <a:rPr lang="en-GB" sz="675" dirty="0" err="1">
                <a:solidFill>
                  <a:srgbClr val="202124"/>
                </a:solidFill>
                <a:latin typeface="Arial" panose="020B0604020202020204" pitchFamily="34" charset="0"/>
                <a:cs typeface="Arial" panose="020B0604020202020204" pitchFamily="34" charset="0"/>
              </a:rPr>
              <a:t>sbectrwm</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awtistiaeth</a:t>
            </a:r>
            <a:r>
              <a:rPr lang="en-GB" sz="675" dirty="0">
                <a:solidFill>
                  <a:srgbClr val="202124"/>
                </a:solidFill>
                <a:latin typeface="Arial" panose="020B0604020202020204" pitchFamily="34" charset="0"/>
                <a:cs typeface="Arial" panose="020B0604020202020204" pitchFamily="34" charset="0"/>
              </a:rPr>
              <a:t>. Mae </a:t>
            </a:r>
            <a:r>
              <a:rPr lang="en-GB" sz="675" dirty="0" err="1">
                <a:solidFill>
                  <a:srgbClr val="202124"/>
                </a:solidFill>
                <a:latin typeface="Arial" panose="020B0604020202020204" pitchFamily="34" charset="0"/>
                <a:cs typeface="Arial" panose="020B0604020202020204" pitchFamily="34" charset="0"/>
              </a:rPr>
              <a:t>meini</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prawf</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ar</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gyfer</a:t>
            </a:r>
            <a:r>
              <a:rPr lang="en-GB" sz="675" dirty="0">
                <a:solidFill>
                  <a:srgbClr val="202124"/>
                </a:solidFill>
                <a:latin typeface="Arial" panose="020B0604020202020204" pitchFamily="34" charset="0"/>
                <a:cs typeface="Arial" panose="020B0604020202020204" pitchFamily="34" charset="0"/>
              </a:rPr>
              <a:t> diagnosis </a:t>
            </a:r>
            <a:r>
              <a:rPr lang="en-GB" sz="675" dirty="0" err="1">
                <a:solidFill>
                  <a:srgbClr val="202124"/>
                </a:solidFill>
                <a:latin typeface="Arial" panose="020B0604020202020204" pitchFamily="34" charset="0"/>
                <a:cs typeface="Arial" panose="020B0604020202020204" pitchFamily="34" charset="0"/>
              </a:rPr>
              <a:t>awtistiaeth</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wedi’u</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hamlinellu’n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glir</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yn</a:t>
            </a:r>
            <a:r>
              <a:rPr lang="en-GB" sz="675" dirty="0">
                <a:solidFill>
                  <a:srgbClr val="202124"/>
                </a:solidFill>
                <a:latin typeface="Arial" panose="020B0604020202020204" pitchFamily="34" charset="0"/>
                <a:cs typeface="Arial" panose="020B0604020202020204" pitchFamily="34" charset="0"/>
              </a:rPr>
              <a:t> y </a:t>
            </a:r>
            <a:r>
              <a:rPr lang="en-GB" sz="675" dirty="0" err="1">
                <a:solidFill>
                  <a:srgbClr val="202124"/>
                </a:solidFill>
                <a:latin typeface="Arial" panose="020B0604020202020204" pitchFamily="34" charset="0"/>
                <a:cs typeface="Arial" panose="020B0604020202020204" pitchFamily="34" charset="0"/>
              </a:rPr>
              <a:t>llawlyfr</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diagnostig</a:t>
            </a:r>
            <a:r>
              <a:rPr lang="en-GB" sz="675" dirty="0">
                <a:solidFill>
                  <a:srgbClr val="202124"/>
                </a:solidFill>
                <a:latin typeface="Arial" panose="020B0604020202020204" pitchFamily="34" charset="0"/>
                <a:cs typeface="Arial" panose="020B0604020202020204" pitchFamily="34" charset="0"/>
              </a:rPr>
              <a:t> ac </a:t>
            </a:r>
            <a:r>
              <a:rPr lang="en-GB" sz="675" dirty="0" err="1">
                <a:solidFill>
                  <a:srgbClr val="202124"/>
                </a:solidFill>
                <a:latin typeface="Arial" panose="020B0604020202020204" pitchFamily="34" charset="0"/>
                <a:cs typeface="Arial" panose="020B0604020202020204" pitchFamily="34" charset="0"/>
              </a:rPr>
              <a:t>ystadegol</a:t>
            </a:r>
            <a:r>
              <a:rPr lang="en-GB" sz="675" dirty="0">
                <a:solidFill>
                  <a:srgbClr val="202124"/>
                </a:solidFill>
                <a:latin typeface="Arial" panose="020B0604020202020204" pitchFamily="34" charset="0"/>
                <a:cs typeface="Arial" panose="020B0604020202020204" pitchFamily="34" charset="0"/>
              </a:rPr>
              <a:t> o </a:t>
            </a:r>
            <a:r>
              <a:rPr lang="en-GB" sz="675" dirty="0" err="1">
                <a:solidFill>
                  <a:srgbClr val="202124"/>
                </a:solidFill>
                <a:latin typeface="Arial" panose="020B0604020202020204" pitchFamily="34" charset="0"/>
                <a:cs typeface="Arial" panose="020B0604020202020204" pitchFamily="34" charset="0"/>
              </a:rPr>
              <a:t>anhwylderau</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meddyliol</a:t>
            </a:r>
            <a:r>
              <a:rPr lang="en-GB" sz="675" dirty="0">
                <a:solidFill>
                  <a:srgbClr val="202124"/>
                </a:solidFill>
                <a:latin typeface="Arial" panose="020B0604020202020204" pitchFamily="34" charset="0"/>
                <a:cs typeface="Arial" panose="020B0604020202020204" pitchFamily="34" charset="0"/>
              </a:rPr>
              <a:t> (DSM-5).(National autistic society, 2022). </a:t>
            </a:r>
            <a:r>
              <a:rPr lang="en-GB" sz="675" dirty="0" err="1">
                <a:solidFill>
                  <a:srgbClr val="202124"/>
                </a:solidFill>
                <a:latin typeface="Arial" panose="020B0604020202020204" pitchFamily="34" charset="0"/>
                <a:cs typeface="Arial" panose="020B0604020202020204" pitchFamily="34" charset="0"/>
              </a:rPr>
              <a:t>Bydd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yr</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arsylwad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yn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cynnwys</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pedwar</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modiwl</a:t>
            </a:r>
            <a:r>
              <a:rPr lang="en-GB" sz="675" dirty="0">
                <a:solidFill>
                  <a:srgbClr val="202124"/>
                </a:solidFill>
                <a:latin typeface="Arial" panose="020B0604020202020204" pitchFamily="34" charset="0"/>
                <a:cs typeface="Arial" panose="020B0604020202020204" pitchFamily="34" charset="0"/>
              </a:rPr>
              <a:t> 30 </a:t>
            </a:r>
            <a:r>
              <a:rPr lang="en-GB" sz="675" dirty="0" err="1">
                <a:solidFill>
                  <a:srgbClr val="202124"/>
                </a:solidFill>
                <a:latin typeface="Arial" panose="020B0604020202020204" pitchFamily="34" charset="0"/>
                <a:cs typeface="Arial" panose="020B0604020202020204" pitchFamily="34" charset="0"/>
              </a:rPr>
              <a:t>munud</a:t>
            </a:r>
            <a:r>
              <a:rPr lang="en-GB" sz="675" dirty="0">
                <a:solidFill>
                  <a:srgbClr val="202124"/>
                </a:solidFill>
                <a:latin typeface="Arial" panose="020B0604020202020204" pitchFamily="34" charset="0"/>
                <a:cs typeface="Arial" panose="020B0604020202020204" pitchFamily="34" charset="0"/>
              </a:rPr>
              <a:t>, a </a:t>
            </a:r>
            <a:r>
              <a:rPr lang="en-GB" sz="675" dirty="0" err="1">
                <a:solidFill>
                  <a:srgbClr val="202124"/>
                </a:solidFill>
                <a:latin typeface="Arial" panose="020B0604020202020204" pitchFamily="34" charset="0"/>
                <a:cs typeface="Arial" panose="020B0604020202020204" pitchFamily="34" charset="0"/>
              </a:rPr>
              <a:t>bydd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pob</a:t>
            </a:r>
            <a:r>
              <a:rPr lang="en-GB" sz="675" dirty="0">
                <a:solidFill>
                  <a:srgbClr val="202124"/>
                </a:solidFill>
                <a:latin typeface="Arial" panose="020B0604020202020204" pitchFamily="34" charset="0"/>
                <a:cs typeface="Arial" panose="020B0604020202020204" pitchFamily="34" charset="0"/>
              </a:rPr>
              <a:t> un </a:t>
            </a:r>
            <a:r>
              <a:rPr lang="en-GB" sz="675" dirty="0" err="1">
                <a:solidFill>
                  <a:srgbClr val="202124"/>
                </a:solidFill>
                <a:latin typeface="Arial" panose="020B0604020202020204" pitchFamily="34" charset="0"/>
                <a:cs typeface="Arial" panose="020B0604020202020204" pitchFamily="34" charset="0"/>
              </a:rPr>
              <a:t>wedi’i</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chynllunio</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i</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gael</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ei</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weinyddu</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i</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wahanol</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unigolion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yn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ôl</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lefel</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eu</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hiaith</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fynegiannol</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Wrth</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fonitro’r</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plentyn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bydd</a:t>
            </a:r>
            <a:r>
              <a:rPr lang="en-GB" sz="675" dirty="0">
                <a:solidFill>
                  <a:srgbClr val="202124"/>
                </a:solidFill>
                <a:latin typeface="Arial" panose="020B0604020202020204" pitchFamily="34" charset="0"/>
                <a:cs typeface="Arial" panose="020B0604020202020204" pitchFamily="34" charset="0"/>
              </a:rPr>
              <a:t> y </a:t>
            </a:r>
            <a:r>
              <a:rPr lang="en-GB" sz="675" dirty="0" err="1">
                <a:solidFill>
                  <a:srgbClr val="202124"/>
                </a:solidFill>
                <a:latin typeface="Arial" panose="020B0604020202020204" pitchFamily="34" charset="0"/>
                <a:cs typeface="Arial" panose="020B0604020202020204" pitchFamily="34" charset="0"/>
              </a:rPr>
              <a:t>gweithiwr</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proffesiynol</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yn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gofyn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i’r</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plentyn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gymryd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rhan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mewn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sawl</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gweithgaredd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Bydd</a:t>
            </a:r>
            <a:r>
              <a:rPr lang="en-GB" sz="675" dirty="0">
                <a:solidFill>
                  <a:srgbClr val="202124"/>
                </a:solidFill>
                <a:latin typeface="Arial" panose="020B0604020202020204" pitchFamily="34" charset="0"/>
                <a:cs typeface="Arial" panose="020B0604020202020204" pitchFamily="34" charset="0"/>
              </a:rPr>
              <a:t> y </a:t>
            </a:r>
            <a:r>
              <a:rPr lang="en-GB" sz="675" dirty="0" err="1">
                <a:solidFill>
                  <a:srgbClr val="202124"/>
                </a:solidFill>
                <a:latin typeface="Arial" panose="020B0604020202020204" pitchFamily="34" charset="0"/>
                <a:cs typeface="Arial" panose="020B0604020202020204" pitchFamily="34" charset="0"/>
              </a:rPr>
              <a:t>gweithwyr</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proffesiynol</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yn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gweld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sut</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mae’r</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plentyn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yn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rheoli</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pob</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tasg</a:t>
            </a:r>
            <a:r>
              <a:rPr lang="en-GB" sz="675" dirty="0">
                <a:solidFill>
                  <a:srgbClr val="202124"/>
                </a:solidFill>
                <a:latin typeface="Arial" panose="020B0604020202020204" pitchFamily="34" charset="0"/>
                <a:cs typeface="Arial" panose="020B0604020202020204" pitchFamily="34" charset="0"/>
              </a:rPr>
              <a:t> a </a:t>
            </a:r>
            <a:r>
              <a:rPr lang="en-GB" sz="675" dirty="0" err="1">
                <a:solidFill>
                  <a:srgbClr val="202124"/>
                </a:solidFill>
                <a:latin typeface="Arial" panose="020B0604020202020204" pitchFamily="34" charset="0"/>
                <a:cs typeface="Arial" panose="020B0604020202020204" pitchFamily="34" charset="0"/>
              </a:rPr>
              <a:t>chaiff</a:t>
            </a:r>
            <a:r>
              <a:rPr lang="en-GB" sz="675" dirty="0">
                <a:solidFill>
                  <a:srgbClr val="202124"/>
                </a:solidFill>
                <a:latin typeface="Arial" panose="020B0604020202020204" pitchFamily="34" charset="0"/>
                <a:cs typeface="Arial" panose="020B0604020202020204" pitchFamily="34" charset="0"/>
              </a:rPr>
              <a:t> y </a:t>
            </a:r>
            <a:r>
              <a:rPr lang="en-GB" sz="675" dirty="0" err="1">
                <a:solidFill>
                  <a:srgbClr val="202124"/>
                </a:solidFill>
                <a:latin typeface="Arial" panose="020B0604020202020204" pitchFamily="34" charset="0"/>
                <a:cs typeface="Arial" panose="020B0604020202020204" pitchFamily="34" charset="0"/>
              </a:rPr>
              <a:t>wybodaeth</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ei</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dogfenni</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a’i</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hasesu</a:t>
            </a:r>
            <a:r>
              <a:rPr lang="en-GB" sz="675" dirty="0">
                <a:solidFill>
                  <a:srgbClr val="202124"/>
                </a:solidFill>
                <a:latin typeface="Arial" panose="020B0604020202020204" pitchFamily="34" charset="0"/>
                <a:cs typeface="Arial" panose="020B0604020202020204" pitchFamily="34" charset="0"/>
              </a:rPr>
              <a:t>. Gall y </a:t>
            </a:r>
            <a:r>
              <a:rPr lang="en-GB" sz="675" dirty="0" err="1">
                <a:solidFill>
                  <a:srgbClr val="202124"/>
                </a:solidFill>
                <a:latin typeface="Arial" panose="020B0604020202020204" pitchFamily="34" charset="0"/>
                <a:cs typeface="Arial" panose="020B0604020202020204" pitchFamily="34" charset="0"/>
              </a:rPr>
              <a:t>tasgau</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fod</a:t>
            </a:r>
            <a:r>
              <a:rPr lang="en-GB" sz="675" dirty="0">
                <a:solidFill>
                  <a:srgbClr val="202124"/>
                </a:solidFill>
                <a:latin typeface="Arial" panose="020B0604020202020204" pitchFamily="34" charset="0"/>
                <a:cs typeface="Arial" panose="020B0604020202020204" pitchFamily="34" charset="0"/>
              </a:rPr>
              <a:t>-</a:t>
            </a:r>
          </a:p>
          <a:p>
            <a:pPr marL="171450" indent="-171450">
              <a:buFont typeface="Arial" panose="020B0604020202020204" pitchFamily="34" charset="0"/>
              <a:buChar char="•"/>
            </a:pPr>
            <a:r>
              <a:rPr lang="en-GB" sz="675" dirty="0" err="1">
                <a:solidFill>
                  <a:srgbClr val="202124"/>
                </a:solidFill>
                <a:latin typeface="Arial" panose="020B0604020202020204" pitchFamily="34" charset="0"/>
                <a:cs typeface="Arial" panose="020B0604020202020204" pitchFamily="34" charset="0"/>
              </a:rPr>
              <a:t>Adeiladu</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gyda</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blociau</a:t>
            </a:r>
            <a:r>
              <a:rPr lang="en-GB" sz="675" dirty="0">
                <a:solidFill>
                  <a:srgbClr val="202124"/>
                </a:solidFill>
                <a:latin typeface="Arial" panose="020B0604020202020204" pitchFamily="34" charset="0"/>
                <a:cs typeface="Arial" panose="020B0604020202020204" pitchFamily="34" charset="0"/>
              </a:rPr>
              <a:t> neu </a:t>
            </a:r>
            <a:r>
              <a:rPr lang="en-GB" sz="675" dirty="0" err="1">
                <a:solidFill>
                  <a:srgbClr val="202124"/>
                </a:solidFill>
                <a:latin typeface="Arial" panose="020B0604020202020204" pitchFamily="34" charset="0"/>
                <a:cs typeface="Arial" panose="020B0604020202020204" pitchFamily="34" charset="0"/>
              </a:rPr>
              <a:t>ddeunyddiau</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eraill</a:t>
            </a:r>
            <a:endParaRPr lang="en-GB" sz="675" dirty="0">
              <a:solidFill>
                <a:srgbClr val="202124"/>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675" dirty="0" err="1">
                <a:solidFill>
                  <a:srgbClr val="202124"/>
                </a:solidFill>
                <a:latin typeface="Arial" panose="020B0604020202020204" pitchFamily="34" charset="0"/>
                <a:cs typeface="Arial" panose="020B0604020202020204" pitchFamily="34" charset="0"/>
              </a:rPr>
              <a:t>Cymryd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rhan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mewn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sgwrs</a:t>
            </a:r>
            <a:endParaRPr lang="en-GB" sz="675" dirty="0">
              <a:solidFill>
                <a:srgbClr val="202124"/>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675" dirty="0" err="1">
                <a:solidFill>
                  <a:srgbClr val="202124"/>
                </a:solidFill>
                <a:latin typeface="Arial" panose="020B0604020202020204" pitchFamily="34" charset="0"/>
                <a:cs typeface="Arial" panose="020B0604020202020204" pitchFamily="34" charset="0"/>
              </a:rPr>
              <a:t>Adrodd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stori</a:t>
            </a:r>
            <a:r>
              <a:rPr lang="en-GB" sz="675" dirty="0">
                <a:solidFill>
                  <a:srgbClr val="202124"/>
                </a:solidFill>
                <a:latin typeface="Arial" panose="020B0604020202020204" pitchFamily="34" charset="0"/>
                <a:cs typeface="Arial" panose="020B0604020202020204" pitchFamily="34" charset="0"/>
              </a:rPr>
              <a:t> o </a:t>
            </a:r>
            <a:r>
              <a:rPr lang="en-GB" sz="675" dirty="0" err="1">
                <a:solidFill>
                  <a:srgbClr val="202124"/>
                </a:solidFill>
                <a:latin typeface="Arial" panose="020B0604020202020204" pitchFamily="34" charset="0"/>
                <a:cs typeface="Arial" panose="020B0604020202020204" pitchFamily="34" charset="0"/>
              </a:rPr>
              <a:t>lyfr</a:t>
            </a:r>
            <a:endParaRPr lang="en-GB" sz="675" dirty="0">
              <a:solidFill>
                <a:srgbClr val="202124"/>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675" dirty="0" err="1">
                <a:solidFill>
                  <a:srgbClr val="202124"/>
                </a:solidFill>
                <a:latin typeface="Arial" panose="020B0604020202020204" pitchFamily="34" charset="0"/>
                <a:cs typeface="Arial" panose="020B0604020202020204" pitchFamily="34" charset="0"/>
              </a:rPr>
              <a:t>Pontio</a:t>
            </a:r>
            <a:r>
              <a:rPr lang="en-GB" sz="675" dirty="0">
                <a:solidFill>
                  <a:srgbClr val="202124"/>
                </a:solidFill>
                <a:latin typeface="Arial" panose="020B0604020202020204" pitchFamily="34" charset="0"/>
                <a:cs typeface="Arial" panose="020B0604020202020204" pitchFamily="34" charset="0"/>
              </a:rPr>
              <a:t> o </a:t>
            </a:r>
            <a:r>
              <a:rPr lang="en-GB" sz="675" dirty="0" err="1">
                <a:solidFill>
                  <a:srgbClr val="202124"/>
                </a:solidFill>
                <a:latin typeface="Arial" panose="020B0604020202020204" pitchFamily="34" charset="0"/>
                <a:cs typeface="Arial" panose="020B0604020202020204" pitchFamily="34" charset="0"/>
              </a:rPr>
              <a:t>weithgareddau</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wrth</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ddefnyddio</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ei</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dychymyg</a:t>
            </a:r>
            <a:r>
              <a:rPr lang="en-GB" sz="675" dirty="0">
                <a:solidFill>
                  <a:srgbClr val="202124"/>
                </a:solidFill>
                <a:latin typeface="Arial" panose="020B0604020202020204" pitchFamily="34" charset="0"/>
                <a:cs typeface="Arial" panose="020B0604020202020204" pitchFamily="34" charset="0"/>
              </a:rPr>
              <a:t>.</a:t>
            </a:r>
          </a:p>
          <a:p>
            <a:r>
              <a:rPr lang="en-GB" sz="675" dirty="0" err="1">
                <a:solidFill>
                  <a:srgbClr val="202124"/>
                </a:solidFill>
                <a:latin typeface="Arial" panose="020B0604020202020204" pitchFamily="34" charset="0"/>
                <a:cs typeface="Arial" panose="020B0604020202020204" pitchFamily="34" charset="0"/>
              </a:rPr>
              <a:t>Bydd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gweithredoedd</a:t>
            </a:r>
            <a:r>
              <a:rPr lang="en-GB" sz="675" dirty="0">
                <a:solidFill>
                  <a:srgbClr val="202124"/>
                </a:solidFill>
                <a:latin typeface="Arial" panose="020B0604020202020204" pitchFamily="34" charset="0"/>
                <a:cs typeface="Arial" panose="020B0604020202020204" pitchFamily="34" charset="0"/>
              </a:rPr>
              <a:t> y </a:t>
            </a:r>
            <a:r>
              <a:rPr lang="en-GB" sz="675" dirty="0" err="1">
                <a:solidFill>
                  <a:srgbClr val="202124"/>
                </a:solidFill>
                <a:latin typeface="Arial" panose="020B0604020202020204" pitchFamily="34" charset="0"/>
                <a:cs typeface="Arial" panose="020B0604020202020204" pitchFamily="34" charset="0"/>
              </a:rPr>
              <a:t>plentyn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yn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cael</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ei</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sgorio</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rhwng</a:t>
            </a:r>
            <a:r>
              <a:rPr lang="en-GB" sz="675" dirty="0">
                <a:solidFill>
                  <a:srgbClr val="202124"/>
                </a:solidFill>
                <a:latin typeface="Arial" panose="020B0604020202020204" pitchFamily="34" charset="0"/>
                <a:cs typeface="Arial" panose="020B0604020202020204" pitchFamily="34" charset="0"/>
              </a:rPr>
              <a:t> 0 I 3. 0 </a:t>
            </a:r>
            <a:r>
              <a:rPr lang="en-GB" sz="675" dirty="0" err="1">
                <a:solidFill>
                  <a:srgbClr val="202124"/>
                </a:solidFill>
                <a:latin typeface="Arial" panose="020B0604020202020204" pitchFamily="34" charset="0"/>
                <a:cs typeface="Arial" panose="020B0604020202020204" pitchFamily="34" charset="0"/>
              </a:rPr>
              <a:t>yw</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ymddygiad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arferol</a:t>
            </a:r>
            <a:r>
              <a:rPr lang="en-GB" sz="675" dirty="0">
                <a:solidFill>
                  <a:srgbClr val="202124"/>
                </a:solidFill>
                <a:latin typeface="Arial" panose="020B0604020202020204" pitchFamily="34" charset="0"/>
                <a:cs typeface="Arial" panose="020B0604020202020204" pitchFamily="34" charset="0"/>
              </a:rPr>
              <a:t> a 3 </a:t>
            </a:r>
            <a:r>
              <a:rPr lang="en-GB" sz="675" dirty="0" err="1">
                <a:solidFill>
                  <a:srgbClr val="202124"/>
                </a:solidFill>
                <a:latin typeface="Arial" panose="020B0604020202020204" pitchFamily="34" charset="0"/>
                <a:cs typeface="Arial" panose="020B0604020202020204" pitchFamily="34" charset="0"/>
              </a:rPr>
              <a:t>yw</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patrwm</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afreolaidd</a:t>
            </a:r>
            <a:endParaRPr lang="en-GB" sz="675" dirty="0">
              <a:solidFill>
                <a:srgbClr val="202124"/>
              </a:solidFill>
              <a:latin typeface="Arial" panose="020B0604020202020204" pitchFamily="34" charset="0"/>
              <a:cs typeface="Arial" panose="020B0604020202020204" pitchFamily="34" charset="0"/>
            </a:endParaRPr>
          </a:p>
          <a:p>
            <a:r>
              <a:rPr lang="en-GB" sz="675" dirty="0">
                <a:solidFill>
                  <a:srgbClr val="202124"/>
                </a:solidFill>
                <a:latin typeface="Arial" panose="020B0604020202020204" pitchFamily="34" charset="0"/>
                <a:cs typeface="Arial" panose="020B0604020202020204" pitchFamily="34" charset="0"/>
              </a:rPr>
              <a:t>Mae </a:t>
            </a:r>
            <a:r>
              <a:rPr lang="en-GB" sz="675" dirty="0" err="1">
                <a:solidFill>
                  <a:srgbClr val="202124"/>
                </a:solidFill>
                <a:latin typeface="Arial" panose="020B0604020202020204" pitchFamily="34" charset="0"/>
                <a:cs typeface="Arial" panose="020B0604020202020204" pitchFamily="34" charset="0"/>
              </a:rPr>
              <a:t>yna</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fath</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gwahanol</a:t>
            </a:r>
            <a:r>
              <a:rPr lang="en-GB" sz="675" dirty="0">
                <a:solidFill>
                  <a:srgbClr val="202124"/>
                </a:solidFill>
                <a:latin typeface="Arial" panose="020B0604020202020204" pitchFamily="34" charset="0"/>
                <a:cs typeface="Arial" panose="020B0604020202020204" pitchFamily="34" charset="0"/>
              </a:rPr>
              <a:t> o </a:t>
            </a:r>
            <a:r>
              <a:rPr lang="en-GB" sz="675" dirty="0" err="1">
                <a:solidFill>
                  <a:srgbClr val="202124"/>
                </a:solidFill>
                <a:latin typeface="Arial" panose="020B0604020202020204" pitchFamily="34" charset="0"/>
                <a:cs typeface="Arial" panose="020B0604020202020204" pitchFamily="34" charset="0"/>
              </a:rPr>
              <a:t>ddiagnosis</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sef</a:t>
            </a:r>
            <a:r>
              <a:rPr lang="en-GB" sz="675" dirty="0">
                <a:solidFill>
                  <a:srgbClr val="202124"/>
                </a:solidFill>
                <a:latin typeface="Arial" panose="020B0604020202020204" pitchFamily="34" charset="0"/>
                <a:cs typeface="Arial" panose="020B0604020202020204" pitchFamily="34" charset="0"/>
              </a:rPr>
              <a:t> ADI-R </a:t>
            </a:r>
            <a:r>
              <a:rPr lang="en-GB" sz="675" dirty="0" err="1">
                <a:solidFill>
                  <a:srgbClr val="202124"/>
                </a:solidFill>
                <a:latin typeface="Arial" panose="020B0604020202020204" pitchFamily="34" charset="0"/>
                <a:cs typeface="Arial" panose="020B0604020202020204" pitchFamily="34" charset="0"/>
              </a:rPr>
              <a:t>sef</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Cyfweliad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Diagnostig</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awtistiaeth</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sy’n</a:t>
            </a:r>
            <a:r>
              <a:rPr lang="en-GB" sz="675" dirty="0">
                <a:solidFill>
                  <a:srgbClr val="202124"/>
                </a:solidFill>
                <a:latin typeface="Arial" panose="020B0604020202020204" pitchFamily="34" charset="0"/>
                <a:cs typeface="Arial" panose="020B0604020202020204" pitchFamily="34" charset="0"/>
              </a:rPr>
              <a:t> addas </a:t>
            </a:r>
            <a:r>
              <a:rPr lang="en-GB" sz="675" dirty="0" err="1">
                <a:solidFill>
                  <a:srgbClr val="202124"/>
                </a:solidFill>
                <a:latin typeface="Arial" panose="020B0604020202020204" pitchFamily="34" charset="0"/>
                <a:cs typeface="Arial" panose="020B0604020202020204" pitchFamily="34" charset="0"/>
              </a:rPr>
              <a:t>i</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blant</a:t>
            </a:r>
            <a:r>
              <a:rPr lang="en-GB" sz="675" dirty="0">
                <a:solidFill>
                  <a:srgbClr val="202124"/>
                </a:solidFill>
                <a:latin typeface="Arial" panose="020B0604020202020204" pitchFamily="34" charset="0"/>
                <a:cs typeface="Arial" panose="020B0604020202020204" pitchFamily="34" charset="0"/>
              </a:rPr>
              <a:t> ac </a:t>
            </a:r>
            <a:r>
              <a:rPr lang="en-GB" sz="675" dirty="0" err="1">
                <a:solidFill>
                  <a:srgbClr val="202124"/>
                </a:solidFill>
                <a:latin typeface="Arial" panose="020B0604020202020204" pitchFamily="34" charset="0"/>
                <a:cs typeface="Arial" panose="020B0604020202020204" pitchFamily="34" charset="0"/>
              </a:rPr>
              <a:t>oedolion</a:t>
            </a:r>
            <a:r>
              <a:rPr lang="en-GB" sz="675" dirty="0">
                <a:solidFill>
                  <a:srgbClr val="202124"/>
                </a:solidFill>
                <a:latin typeface="Arial" panose="020B0604020202020204" pitchFamily="34" charset="0"/>
                <a:cs typeface="Arial" panose="020B0604020202020204" pitchFamily="34" charset="0"/>
              </a:rPr>
              <a:t>. </a:t>
            </a:r>
          </a:p>
          <a:p>
            <a:r>
              <a:rPr lang="en-GB" sz="675" dirty="0" err="1">
                <a:solidFill>
                  <a:srgbClr val="202124"/>
                </a:solidFill>
                <a:latin typeface="Arial" panose="020B0604020202020204" pitchFamily="34" charset="0"/>
                <a:cs typeface="Arial" panose="020B0604020202020204" pitchFamily="34" charset="0"/>
              </a:rPr>
              <a:t>Ar</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ddiwedd</a:t>
            </a:r>
            <a:r>
              <a:rPr lang="en-GB" sz="675" dirty="0">
                <a:solidFill>
                  <a:srgbClr val="202124"/>
                </a:solidFill>
                <a:latin typeface="Arial" panose="020B0604020202020204" pitchFamily="34" charset="0"/>
                <a:cs typeface="Arial" panose="020B0604020202020204" pitchFamily="34" charset="0"/>
              </a:rPr>
              <a:t> y diagnosis </a:t>
            </a:r>
            <a:r>
              <a:rPr lang="en-GB" sz="675" dirty="0" err="1">
                <a:solidFill>
                  <a:srgbClr val="202124"/>
                </a:solidFill>
                <a:latin typeface="Arial" panose="020B0604020202020204" pitchFamily="34" charset="0"/>
                <a:cs typeface="Arial" panose="020B0604020202020204" pitchFamily="34" charset="0"/>
              </a:rPr>
              <a:t>bydd</a:t>
            </a:r>
            <a:r>
              <a:rPr lang="en-GB" sz="675" dirty="0">
                <a:solidFill>
                  <a:srgbClr val="202124"/>
                </a:solidFill>
                <a:latin typeface="Arial" panose="020B0604020202020204" pitchFamily="34" charset="0"/>
                <a:cs typeface="Arial" panose="020B0604020202020204" pitchFamily="34" charset="0"/>
              </a:rPr>
              <a:t> y </a:t>
            </a:r>
            <a:r>
              <a:rPr lang="en-GB" sz="675" dirty="0" err="1">
                <a:solidFill>
                  <a:srgbClr val="202124"/>
                </a:solidFill>
                <a:latin typeface="Arial" panose="020B0604020202020204" pitchFamily="34" charset="0"/>
                <a:cs typeface="Arial" panose="020B0604020202020204" pitchFamily="34" charset="0"/>
              </a:rPr>
              <a:t>diognostegwr</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yn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dweud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os</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mae’r</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plentyn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yn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awtistig</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Efallai</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na’i</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rhoi</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ar</a:t>
            </a:r>
            <a:r>
              <a:rPr lang="en-GB" sz="675" dirty="0">
                <a:solidFill>
                  <a:srgbClr val="202124"/>
                </a:solidFill>
                <a:latin typeface="Arial" panose="020B0604020202020204" pitchFamily="34" charset="0"/>
                <a:cs typeface="Arial" panose="020B0604020202020204" pitchFamily="34" charset="0"/>
              </a:rPr>
              <a:t> y </a:t>
            </a:r>
            <a:r>
              <a:rPr lang="en-GB" sz="675" dirty="0" err="1">
                <a:solidFill>
                  <a:srgbClr val="202124"/>
                </a:solidFill>
                <a:latin typeface="Arial" panose="020B0604020202020204" pitchFamily="34" charset="0"/>
                <a:cs typeface="Arial" panose="020B0604020202020204" pitchFamily="34" charset="0"/>
              </a:rPr>
              <a:t>dydd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dros</a:t>
            </a:r>
            <a:r>
              <a:rPr lang="en-GB" sz="675" dirty="0">
                <a:solidFill>
                  <a:srgbClr val="202124"/>
                </a:solidFill>
                <a:latin typeface="Arial" panose="020B0604020202020204" pitchFamily="34" charset="0"/>
                <a:cs typeface="Arial" panose="020B0604020202020204" pitchFamily="34" charset="0"/>
              </a:rPr>
              <a:t> y </a:t>
            </a:r>
            <a:r>
              <a:rPr lang="en-GB" sz="675" dirty="0" err="1">
                <a:solidFill>
                  <a:srgbClr val="202124"/>
                </a:solidFill>
                <a:latin typeface="Arial" panose="020B0604020202020204" pitchFamily="34" charset="0"/>
                <a:cs typeface="Arial" panose="020B0604020202020204" pitchFamily="34" charset="0"/>
              </a:rPr>
              <a:t>ffon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ar</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ddyddiad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diweddarach</a:t>
            </a:r>
            <a:r>
              <a:rPr lang="en-GB" sz="675" dirty="0">
                <a:solidFill>
                  <a:srgbClr val="202124"/>
                </a:solidFill>
                <a:latin typeface="Arial" panose="020B0604020202020204" pitchFamily="34" charset="0"/>
                <a:cs typeface="Arial" panose="020B0604020202020204" pitchFamily="34" charset="0"/>
              </a:rPr>
              <a:t> neu </a:t>
            </a:r>
            <a:r>
              <a:rPr lang="en-GB" sz="675" dirty="0" err="1">
                <a:solidFill>
                  <a:srgbClr val="202124"/>
                </a:solidFill>
                <a:latin typeface="Arial" panose="020B0604020202020204" pitchFamily="34" charset="0"/>
                <a:cs typeface="Arial" panose="020B0604020202020204" pitchFamily="34" charset="0"/>
              </a:rPr>
              <a:t>yn</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adroddiad</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ysgrifenedig</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trwy'r</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bost</a:t>
            </a:r>
            <a:r>
              <a:rPr lang="en-GB" sz="675" dirty="0">
                <a:solidFill>
                  <a:srgbClr val="202124"/>
                </a:solidFill>
                <a:latin typeface="Arial" panose="020B0604020202020204" pitchFamily="34" charset="0"/>
                <a:cs typeface="Arial" panose="020B0604020202020204" pitchFamily="34" charset="0"/>
              </a:rPr>
              <a:t>. (</a:t>
            </a:r>
            <a:r>
              <a:rPr lang="en-GB" sz="675" dirty="0" err="1">
                <a:solidFill>
                  <a:srgbClr val="202124"/>
                </a:solidFill>
                <a:latin typeface="Arial" panose="020B0604020202020204" pitchFamily="34" charset="0"/>
                <a:cs typeface="Arial" panose="020B0604020202020204" pitchFamily="34" charset="0"/>
              </a:rPr>
              <a:t>Natianol</a:t>
            </a:r>
            <a:r>
              <a:rPr lang="en-GB" sz="675" dirty="0">
                <a:solidFill>
                  <a:srgbClr val="202124"/>
                </a:solidFill>
                <a:latin typeface="Arial" panose="020B0604020202020204" pitchFamily="34" charset="0"/>
                <a:cs typeface="Arial" panose="020B0604020202020204" pitchFamily="34" charset="0"/>
              </a:rPr>
              <a:t> Autistic society, 2022).</a:t>
            </a:r>
          </a:p>
        </p:txBody>
      </p:sp>
      <p:sp>
        <p:nvSpPr>
          <p:cNvPr id="6" name="TextBox 5">
            <a:extLst>
              <a:ext uri="{FF2B5EF4-FFF2-40B4-BE49-F238E27FC236}">
                <a16:creationId xmlns:a16="http://schemas.microsoft.com/office/drawing/2014/main" id="{0CBE10E7-3D65-E1CE-8F42-961B9056D757}"/>
              </a:ext>
            </a:extLst>
          </p:cNvPr>
          <p:cNvSpPr txBox="1"/>
          <p:nvPr/>
        </p:nvSpPr>
        <p:spPr>
          <a:xfrm>
            <a:off x="4534573" y="734686"/>
            <a:ext cx="4369870" cy="3600986"/>
          </a:xfrm>
          <a:prstGeom prst="rect">
            <a:avLst/>
          </a:prstGeom>
          <a:noFill/>
          <a:ln w="12700">
            <a:solidFill>
              <a:srgbClr val="FFC000"/>
            </a:solidFill>
          </a:ln>
        </p:spPr>
        <p:txBody>
          <a:bodyPr wrap="square" rtlCol="0">
            <a:spAutoFit/>
          </a:bodyPr>
          <a:lstStyle/>
          <a:p>
            <a:r>
              <a:rPr lang="en-GB" sz="600" dirty="0" err="1">
                <a:latin typeface="Arial" panose="020B0604020202020204" pitchFamily="34" charset="0"/>
                <a:cs typeface="Arial" panose="020B0604020202020204" pitchFamily="34" charset="0"/>
              </a:rPr>
              <a:t>Strategaeth</a:t>
            </a:r>
            <a:endParaRPr lang="en-GB" sz="600" dirty="0">
              <a:latin typeface="Arial" panose="020B0604020202020204" pitchFamily="34" charset="0"/>
              <a:cs typeface="Arial" panose="020B0604020202020204" pitchFamily="34" charset="0"/>
            </a:endParaRPr>
          </a:p>
          <a:p>
            <a:r>
              <a:rPr lang="en-GB" sz="600" dirty="0">
                <a:latin typeface="Arial" panose="020B0604020202020204" pitchFamily="34" charset="0"/>
                <a:cs typeface="Arial" panose="020B0604020202020204" pitchFamily="34" charset="0"/>
              </a:rPr>
              <a:t>Mae </a:t>
            </a:r>
            <a:r>
              <a:rPr lang="en-GB" sz="600" dirty="0" err="1">
                <a:latin typeface="Arial" panose="020B0604020202020204" pitchFamily="34" charset="0"/>
                <a:cs typeface="Arial" panose="020B0604020202020204" pitchFamily="34" charset="0"/>
              </a:rPr>
              <a:t>rhai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newidiadau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syml</a:t>
            </a:r>
            <a:r>
              <a:rPr lang="en-GB" sz="600" dirty="0">
                <a:latin typeface="Arial" panose="020B0604020202020204" pitchFamily="34" charset="0"/>
                <a:cs typeface="Arial" panose="020B0604020202020204" pitchFamily="34" charset="0"/>
              </a:rPr>
              <a:t> y </a:t>
            </a:r>
            <a:r>
              <a:rPr lang="en-GB" sz="600" dirty="0" err="1">
                <a:latin typeface="Arial" panose="020B0604020202020204" pitchFamily="34" charset="0"/>
                <a:cs typeface="Arial" panose="020B0604020202020204" pitchFamily="34" charset="0"/>
              </a:rPr>
              <a:t>gallwn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ni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gyd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eu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gwneud</a:t>
            </a:r>
            <a:r>
              <a:rPr lang="en-GB" sz="600" dirty="0">
                <a:latin typeface="Arial" panose="020B0604020202020204" pitchFamily="34" charset="0"/>
                <a:cs typeface="Arial" panose="020B0604020202020204" pitchFamily="34" charset="0"/>
              </a:rPr>
              <a:t> er </a:t>
            </a:r>
            <a:r>
              <a:rPr lang="en-GB" sz="600" dirty="0" err="1">
                <a:latin typeface="Arial" panose="020B0604020202020204" pitchFamily="34" charset="0"/>
                <a:cs typeface="Arial" panose="020B0604020202020204" pitchFamily="34" charset="0"/>
              </a:rPr>
              <a:t>mwyn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gwella’r</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ffordd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rydyn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ni’n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cefnogi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pobl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sydd</a:t>
            </a:r>
            <a:r>
              <a:rPr lang="en-GB" sz="600" dirty="0">
                <a:latin typeface="Arial" panose="020B0604020202020204" pitchFamily="34" charset="0"/>
                <a:cs typeface="Arial" panose="020B0604020202020204" pitchFamily="34" charset="0"/>
              </a:rPr>
              <a:t> ag </a:t>
            </a:r>
            <a:r>
              <a:rPr lang="en-GB" sz="600" dirty="0" err="1">
                <a:latin typeface="Arial" panose="020B0604020202020204" pitchFamily="34" charset="0"/>
                <a:cs typeface="Arial" panose="020B0604020202020204" pitchFamily="34" charset="0"/>
              </a:rPr>
              <a:t>awtistiaeth</a:t>
            </a:r>
            <a:r>
              <a:rPr lang="en-GB" sz="600" dirty="0">
                <a:latin typeface="Arial" panose="020B0604020202020204" pitchFamily="34" charset="0"/>
                <a:cs typeface="Arial" panose="020B0604020202020204" pitchFamily="34" charset="0"/>
              </a:rPr>
              <a:t>. Gall </a:t>
            </a:r>
            <a:r>
              <a:rPr lang="en-GB" sz="600" dirty="0" err="1">
                <a:latin typeface="Arial" panose="020B0604020202020204" pitchFamily="34" charset="0"/>
                <a:cs typeface="Arial" panose="020B0604020202020204" pitchFamily="34" charset="0"/>
              </a:rPr>
              <a:t>hyn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cynnwys</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newidiadau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i’r</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amgylchedd</a:t>
            </a:r>
            <a:r>
              <a:rPr lang="en-GB" sz="600" dirty="0">
                <a:latin typeface="Arial" panose="020B0604020202020204" pitchFamily="34" charset="0"/>
                <a:cs typeface="Arial" panose="020B0604020202020204" pitchFamily="34" charset="0"/>
              </a:rPr>
              <a:t> neu </a:t>
            </a:r>
            <a:r>
              <a:rPr lang="en-GB" sz="600" dirty="0" err="1">
                <a:latin typeface="Arial" panose="020B0604020202020204" pitchFamily="34" charset="0"/>
                <a:cs typeface="Arial" panose="020B0604020202020204" pitchFamily="34" charset="0"/>
              </a:rPr>
              <a:t>sut</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rydym</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cyfathrebu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Weithiau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bydd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pobl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awtistig</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eisiau</a:t>
            </a:r>
            <a:r>
              <a:rPr lang="en-GB" sz="600" dirty="0">
                <a:latin typeface="Arial" panose="020B0604020202020204" pitchFamily="34" charset="0"/>
                <a:cs typeface="Arial" panose="020B0604020202020204" pitchFamily="34" charset="0"/>
              </a:rPr>
              <a:t> neu </a:t>
            </a:r>
            <a:r>
              <a:rPr lang="en-GB" sz="600" dirty="0" err="1">
                <a:latin typeface="Arial" panose="020B0604020202020204" pitchFamily="34" charset="0"/>
                <a:cs typeface="Arial" panose="020B0604020202020204" pitchFamily="34" charset="0"/>
              </a:rPr>
              <a:t>angen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cymorth</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mwy</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ffurfiol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fel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therapi</a:t>
            </a:r>
            <a:r>
              <a:rPr lang="en-GB" sz="600" dirty="0">
                <a:latin typeface="Arial" panose="020B0604020202020204" pitchFamily="34" charset="0"/>
                <a:cs typeface="Arial" panose="020B0604020202020204" pitchFamily="34" charset="0"/>
              </a:rPr>
              <a:t> neu </a:t>
            </a:r>
            <a:r>
              <a:rPr lang="en-GB" sz="600" dirty="0" err="1">
                <a:latin typeface="Arial" panose="020B0604020202020204" pitchFamily="34" charset="0"/>
                <a:cs typeface="Arial" panose="020B0604020202020204" pitchFamily="34" charset="0"/>
              </a:rPr>
              <a:t>gymorth</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meddygol</a:t>
            </a:r>
            <a:r>
              <a:rPr lang="en-GB" sz="600" dirty="0">
                <a:latin typeface="Arial" panose="020B0604020202020204" pitchFamily="34" charset="0"/>
                <a:cs typeface="Arial" panose="020B0604020202020204" pitchFamily="34" charset="0"/>
              </a:rPr>
              <a:t>. (National Autistic Society, 2022).</a:t>
            </a:r>
          </a:p>
          <a:p>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ôl</a:t>
            </a:r>
            <a:r>
              <a:rPr lang="en-GB" sz="600" dirty="0">
                <a:latin typeface="Arial" panose="020B0604020202020204" pitchFamily="34" charset="0"/>
                <a:cs typeface="Arial" panose="020B0604020202020204" pitchFamily="34" charset="0"/>
              </a:rPr>
              <a:t> National Academics Press (2001) </a:t>
            </a:r>
            <a:r>
              <a:rPr lang="en-GB" sz="600" dirty="0" err="1">
                <a:latin typeface="Arial" panose="020B0604020202020204" pitchFamily="34" charset="0"/>
                <a:cs typeface="Arial" panose="020B0604020202020204" pitchFamily="34" charset="0"/>
              </a:rPr>
              <a:t>wrth</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gynnig</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cymorth</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mae’n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bwysig</a:t>
            </a:r>
            <a:r>
              <a:rPr lang="en-GB" sz="600" dirty="0">
                <a:latin typeface="Arial" panose="020B0604020202020204" pitchFamily="34" charset="0"/>
                <a:cs typeface="Arial" panose="020B0604020202020204" pitchFamily="34" charset="0"/>
              </a:rPr>
              <a:t>-</a:t>
            </a:r>
          </a:p>
          <a:p>
            <a:pPr marL="171450" indent="-171450">
              <a:buFont typeface="Arial" panose="020B0604020202020204" pitchFamily="34" charset="0"/>
              <a:buChar char="•"/>
            </a:pPr>
            <a:r>
              <a:rPr lang="en-GB" sz="600" dirty="0" err="1">
                <a:latin typeface="Arial" panose="020B0604020202020204" pitchFamily="34" charset="0"/>
                <a:cs typeface="Arial" panose="020B0604020202020204" pitchFamily="34" charset="0"/>
              </a:rPr>
              <a:t>Rhoi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annibyniaeth</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bersonol</a:t>
            </a:r>
            <a:r>
              <a:rPr lang="en-GB" sz="600" dirty="0">
                <a:latin typeface="Arial" panose="020B0604020202020204" pitchFamily="34" charset="0"/>
                <a:cs typeface="Arial" panose="020B0604020202020204" pitchFamily="34" charset="0"/>
              </a:rPr>
              <a:t> a </a:t>
            </a:r>
            <a:r>
              <a:rPr lang="en-GB" sz="600" dirty="0" err="1">
                <a:latin typeface="Arial" panose="020B0604020202020204" pitchFamily="34" charset="0"/>
                <a:cs typeface="Arial" panose="020B0604020202020204" pitchFamily="34" charset="0"/>
              </a:rPr>
              <a:t>chyfrifoldeb</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cymdeithasol</a:t>
            </a:r>
            <a:endParaRPr lang="en-GB" sz="6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600" dirty="0" err="1">
                <a:latin typeface="Arial" panose="020B0604020202020204" pitchFamily="34" charset="0"/>
                <a:cs typeface="Arial" panose="020B0604020202020204" pitchFamily="34" charset="0"/>
              </a:rPr>
              <a:t>Canolbwyntio</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ar</a:t>
            </a:r>
            <a:r>
              <a:rPr lang="en-GB" sz="600" dirty="0">
                <a:latin typeface="Arial" panose="020B0604020202020204" pitchFamily="34" charset="0"/>
                <a:cs typeface="Arial" panose="020B0604020202020204" pitchFamily="34" charset="0"/>
              </a:rPr>
              <a:t> y person a </a:t>
            </a:r>
            <a:r>
              <a:rPr lang="en-GB" sz="600" dirty="0" err="1">
                <a:latin typeface="Arial" panose="020B0604020202020204" pitchFamily="34" charset="0"/>
                <a:cs typeface="Arial" panose="020B0604020202020204" pitchFamily="34" charset="0"/>
              </a:rPr>
              <a:t>hyrwyddo</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urddas</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pobl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awtistig</a:t>
            </a:r>
            <a:endParaRPr lang="en-GB" sz="6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600" dirty="0" err="1">
                <a:latin typeface="Arial" panose="020B0604020202020204" pitchFamily="34" charset="0"/>
                <a:cs typeface="Arial" panose="020B0604020202020204" pitchFamily="34" charset="0"/>
              </a:rPr>
              <a:t>Cadw</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nhw’n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iach</a:t>
            </a:r>
            <a:r>
              <a:rPr lang="en-GB" sz="600" dirty="0">
                <a:latin typeface="Arial" panose="020B0604020202020204" pitchFamily="34" charset="0"/>
                <a:cs typeface="Arial" panose="020B0604020202020204" pitchFamily="34" charset="0"/>
              </a:rPr>
              <a:t> ac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hapus</a:t>
            </a:r>
          </a:p>
          <a:p>
            <a:pPr marL="171450" indent="-171450">
              <a:buFont typeface="Arial" panose="020B0604020202020204" pitchFamily="34" charset="0"/>
              <a:buChar char="•"/>
            </a:pPr>
            <a:r>
              <a:rPr lang="en-GB" sz="600" dirty="0" err="1">
                <a:latin typeface="Arial" panose="020B0604020202020204" pitchFamily="34" charset="0"/>
                <a:cs typeface="Arial" panose="020B0604020202020204" pitchFamily="34" charset="0"/>
              </a:rPr>
              <a:t>Gadael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pobl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awtistig</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wneud</a:t>
            </a:r>
            <a:r>
              <a:rPr lang="en-GB" sz="600" dirty="0">
                <a:latin typeface="Arial" panose="020B0604020202020204" pitchFamily="34" charset="0"/>
                <a:cs typeface="Arial" panose="020B0604020202020204" pitchFamily="34" charset="0"/>
              </a:rPr>
              <a:t> y </a:t>
            </a:r>
            <a:r>
              <a:rPr lang="en-GB" sz="600" dirty="0" err="1">
                <a:latin typeface="Arial" panose="020B0604020202020204" pitchFamily="34" charset="0"/>
                <a:cs typeface="Arial" panose="020B0604020202020204" pitchFamily="34" charset="0"/>
              </a:rPr>
              <a:t>pethau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mae'n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caru</a:t>
            </a:r>
            <a:endParaRPr lang="en-GB" sz="600" dirty="0">
              <a:latin typeface="Arial" panose="020B0604020202020204" pitchFamily="34" charset="0"/>
              <a:cs typeface="Arial" panose="020B0604020202020204" pitchFamily="34" charset="0"/>
            </a:endParaRPr>
          </a:p>
          <a:p>
            <a:r>
              <a:rPr lang="en-GB" sz="600" dirty="0" err="1">
                <a:latin typeface="Arial" panose="020B0604020202020204" pitchFamily="34" charset="0"/>
                <a:cs typeface="Arial" panose="020B0604020202020204" pitchFamily="34" charset="0"/>
              </a:rPr>
              <a:t>Strategaeth</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sy’n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effeithiol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ysgolion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ar</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gyfer</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anhwylder</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sbectrwm</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awtistiaeth</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yw</a:t>
            </a:r>
            <a:r>
              <a:rPr lang="en-GB" sz="600" dirty="0">
                <a:latin typeface="Arial" panose="020B0604020202020204" pitchFamily="34" charset="0"/>
                <a:cs typeface="Arial" panose="020B0604020202020204" pitchFamily="34" charset="0"/>
              </a:rPr>
              <a:t> LEGO </a:t>
            </a:r>
            <a:r>
              <a:rPr lang="en-GB" sz="600" dirty="0" err="1">
                <a:latin typeface="Arial" panose="020B0604020202020204" pitchFamily="34" charset="0"/>
                <a:cs typeface="Arial" panose="020B0604020202020204" pitchFamily="34" charset="0"/>
              </a:rPr>
              <a:t>Therapi</a:t>
            </a:r>
            <a:r>
              <a:rPr lang="en-GB" sz="600" dirty="0">
                <a:latin typeface="Arial" panose="020B0604020202020204" pitchFamily="34" charset="0"/>
                <a:cs typeface="Arial" panose="020B0604020202020204" pitchFamily="34" charset="0"/>
              </a:rPr>
              <a:t>. Mae LEGO </a:t>
            </a:r>
            <a:r>
              <a:rPr lang="en-GB" sz="600" dirty="0" err="1">
                <a:latin typeface="Arial" panose="020B0604020202020204" pitchFamily="34" charset="0"/>
                <a:cs typeface="Arial" panose="020B0604020202020204" pitchFamily="34" charset="0"/>
              </a:rPr>
              <a:t>therapi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defnyddio</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diddordeb</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naturiol</a:t>
            </a:r>
            <a:r>
              <a:rPr lang="en-GB" sz="600" dirty="0">
                <a:latin typeface="Arial" panose="020B0604020202020204" pitchFamily="34" charset="0"/>
                <a:cs typeface="Arial" panose="020B0604020202020204" pitchFamily="34" charset="0"/>
              </a:rPr>
              <a:t> plant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chwarae</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helpu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ysgogi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newid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ymddygiad</a:t>
            </a:r>
            <a:r>
              <a:rPr lang="en-GB" sz="600" dirty="0">
                <a:latin typeface="Arial" panose="020B0604020202020204" pitchFamily="34" charset="0"/>
                <a:cs typeface="Arial" panose="020B0604020202020204" pitchFamily="34" charset="0"/>
              </a:rPr>
              <a:t> a gall </a:t>
            </a:r>
            <a:r>
              <a:rPr lang="en-GB" sz="600" dirty="0" err="1">
                <a:latin typeface="Arial" panose="020B0604020202020204" pitchFamily="34" charset="0"/>
                <a:cs typeface="Arial" panose="020B0604020202020204" pitchFamily="34" charset="0"/>
              </a:rPr>
              <a:t>fod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offeryn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addysgu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effeithiol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gynyddu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cymhwysedd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cymdeithasol</a:t>
            </a:r>
            <a:r>
              <a:rPr lang="en-GB" sz="600" dirty="0">
                <a:latin typeface="Arial" panose="020B0604020202020204" pitchFamily="34" charset="0"/>
                <a:cs typeface="Arial" panose="020B0604020202020204" pitchFamily="34" charset="0"/>
              </a:rPr>
              <a:t> a </a:t>
            </a:r>
            <a:r>
              <a:rPr lang="en-GB" sz="600" dirty="0" err="1">
                <a:latin typeface="Arial" panose="020B0604020202020204" pitchFamily="34" charset="0"/>
                <a:cs typeface="Arial" panose="020B0604020202020204" pitchFamily="34" charset="0"/>
              </a:rPr>
              <a:t>sgiliau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cyfathrebu</a:t>
            </a:r>
            <a:r>
              <a:rPr lang="en-GB" sz="600" dirty="0">
                <a:latin typeface="Arial" panose="020B0604020202020204" pitchFamily="34" charset="0"/>
                <a:cs typeface="Arial" panose="020B0604020202020204" pitchFamily="34" charset="0"/>
              </a:rPr>
              <a:t>. </a:t>
            </a:r>
          </a:p>
          <a:p>
            <a:r>
              <a:rPr lang="en-GB" sz="600" dirty="0" err="1">
                <a:latin typeface="Arial" panose="020B0604020202020204" pitchFamily="34" charset="0"/>
                <a:cs typeface="Arial" panose="020B0604020202020204" pitchFamily="34" charset="0"/>
              </a:rPr>
              <a:t>Sgiliau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targed</a:t>
            </a:r>
            <a:r>
              <a:rPr lang="en-GB" sz="600" dirty="0">
                <a:latin typeface="Arial" panose="020B0604020202020204" pitchFamily="34" charset="0"/>
                <a:cs typeface="Arial" panose="020B0604020202020204" pitchFamily="34" charset="0"/>
              </a:rPr>
              <a:t> y </a:t>
            </a:r>
            <a:r>
              <a:rPr lang="en-GB" sz="600" dirty="0" err="1">
                <a:latin typeface="Arial" panose="020B0604020202020204" pitchFamily="34" charset="0"/>
                <a:cs typeface="Arial" panose="020B0604020202020204" pitchFamily="34" charset="0"/>
              </a:rPr>
              <a:t>strategaeth</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yw</a:t>
            </a:r>
            <a:r>
              <a:rPr lang="en-GB" sz="600" dirty="0">
                <a:latin typeface="Arial" panose="020B0604020202020204" pitchFamily="34" charset="0"/>
                <a:cs typeface="Arial" panose="020B0604020202020204" pitchFamily="34" charset="0"/>
              </a:rPr>
              <a:t>-</a:t>
            </a:r>
          </a:p>
          <a:p>
            <a:pPr marL="171450" indent="-171450">
              <a:buFont typeface="Arial" panose="020B0604020202020204" pitchFamily="34" charset="0"/>
              <a:buChar char="•"/>
            </a:pPr>
            <a:r>
              <a:rPr lang="en-GB" sz="600" dirty="0" err="1">
                <a:latin typeface="Arial" panose="020B0604020202020204" pitchFamily="34" charset="0"/>
                <a:cs typeface="Arial" panose="020B0604020202020204" pitchFamily="34" charset="0"/>
              </a:rPr>
              <a:t>Rhyngweithio</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hunan-gychwyn</a:t>
            </a:r>
            <a:endParaRPr lang="en-GB" sz="6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600" dirty="0" err="1">
                <a:latin typeface="Arial" panose="020B0604020202020204" pitchFamily="34" charset="0"/>
                <a:cs typeface="Arial" panose="020B0604020202020204" pitchFamily="34" charset="0"/>
              </a:rPr>
              <a:t>Cyfathrebu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geiriol</a:t>
            </a:r>
            <a:r>
              <a:rPr lang="en-GB" sz="600" dirty="0">
                <a:latin typeface="Arial" panose="020B0604020202020204" pitchFamily="34" charset="0"/>
                <a:cs typeface="Arial" panose="020B0604020202020204" pitchFamily="34" charset="0"/>
              </a:rPr>
              <a:t> ac </a:t>
            </a:r>
            <a:r>
              <a:rPr lang="en-GB" sz="600" dirty="0" err="1">
                <a:latin typeface="Arial" panose="020B0604020202020204" pitchFamily="34" charset="0"/>
                <a:cs typeface="Arial" panose="020B0604020202020204" pitchFamily="34" charset="0"/>
              </a:rPr>
              <a:t>aneiriol</a:t>
            </a:r>
            <a:endParaRPr lang="en-GB" sz="6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600" dirty="0" err="1">
                <a:latin typeface="Arial" panose="020B0604020202020204" pitchFamily="34" charset="0"/>
                <a:cs typeface="Arial" panose="020B0604020202020204" pitchFamily="34" charset="0"/>
              </a:rPr>
              <a:t>Cymryd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tro</a:t>
            </a:r>
            <a:endParaRPr lang="en-GB" sz="6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600" dirty="0" err="1">
                <a:latin typeface="Arial" panose="020B0604020202020204" pitchFamily="34" charset="0"/>
                <a:cs typeface="Arial" panose="020B0604020202020204" pitchFamily="34" charset="0"/>
              </a:rPr>
              <a:t>Rhannu</a:t>
            </a:r>
            <a:endParaRPr lang="en-GB" sz="6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600" dirty="0" err="1">
                <a:latin typeface="Arial" panose="020B0604020202020204" pitchFamily="34" charset="0"/>
                <a:cs typeface="Arial" panose="020B0604020202020204" pitchFamily="34" charset="0"/>
              </a:rPr>
              <a:t>Cydweithio</a:t>
            </a:r>
            <a:endParaRPr lang="en-GB" sz="600" dirty="0">
              <a:latin typeface="Arial" panose="020B0604020202020204" pitchFamily="34" charset="0"/>
              <a:cs typeface="Arial" panose="020B0604020202020204" pitchFamily="34" charset="0"/>
            </a:endParaRPr>
          </a:p>
          <a:p>
            <a:r>
              <a:rPr lang="en-GB" sz="600" dirty="0">
                <a:latin typeface="Arial" panose="020B0604020202020204" pitchFamily="34" charset="0"/>
                <a:cs typeface="Arial" panose="020B0604020202020204" pitchFamily="34" charset="0"/>
              </a:rPr>
              <a:t>Mae LEGO </a:t>
            </a:r>
            <a:r>
              <a:rPr lang="en-GB" sz="600" dirty="0" err="1">
                <a:latin typeface="Arial" panose="020B0604020202020204" pitchFamily="34" charset="0"/>
                <a:cs typeface="Arial" panose="020B0604020202020204" pitchFamily="34" charset="0"/>
              </a:rPr>
              <a:t>therapi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wedi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cael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ei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defnyddio</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annog</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sgiliau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cymdeithasol</a:t>
            </a:r>
            <a:r>
              <a:rPr lang="en-GB" sz="600" dirty="0">
                <a:latin typeface="Arial" panose="020B0604020202020204" pitchFamily="34" charset="0"/>
                <a:cs typeface="Arial" panose="020B0604020202020204" pitchFamily="34" charset="0"/>
              </a:rPr>
              <a:t> a </a:t>
            </a:r>
            <a:r>
              <a:rPr lang="en-GB" sz="600" dirty="0" err="1">
                <a:latin typeface="Arial" panose="020B0604020202020204" pitchFamily="34" charset="0"/>
                <a:cs typeface="Arial" panose="020B0604020202020204" pitchFamily="34" charset="0"/>
              </a:rPr>
              <a:t>hyrwyddo</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hwyliau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positif</a:t>
            </a:r>
            <a:r>
              <a:rPr lang="en-GB" sz="600" dirty="0">
                <a:latin typeface="Arial" panose="020B0604020202020204" pitchFamily="34" charset="0"/>
                <a:cs typeface="Arial" panose="020B0604020202020204" pitchFamily="34" charset="0"/>
              </a:rPr>
              <a:t>. </a:t>
            </a:r>
          </a:p>
          <a:p>
            <a:r>
              <a:rPr lang="en-GB" sz="600" dirty="0">
                <a:latin typeface="Arial" panose="020B0604020202020204" pitchFamily="34" charset="0"/>
                <a:cs typeface="Arial" panose="020B0604020202020204" pitchFamily="34" charset="0"/>
              </a:rPr>
              <a:t>(Sally Lindsay et al,. 2017).  </a:t>
            </a:r>
            <a:r>
              <a:rPr lang="en-GB" sz="600" dirty="0" err="1">
                <a:latin typeface="Arial" panose="020B0604020202020204" pitchFamily="34" charset="0"/>
                <a:cs typeface="Arial" panose="020B0604020202020204" pitchFamily="34" charset="0"/>
              </a:rPr>
              <a:t>Cytuna</a:t>
            </a:r>
            <a:r>
              <a:rPr lang="en-GB" sz="600" dirty="0">
                <a:latin typeface="Arial" panose="020B0604020202020204" pitchFamily="34" charset="0"/>
                <a:cs typeface="Arial" panose="020B0604020202020204" pitchFamily="34" charset="0"/>
              </a:rPr>
              <a:t> National Autistic Society (2022) </a:t>
            </a:r>
            <a:r>
              <a:rPr lang="en-GB" sz="600" dirty="0" err="1">
                <a:latin typeface="Arial" panose="020B0604020202020204" pitchFamily="34" charset="0"/>
                <a:cs typeface="Arial" panose="020B0604020202020204" pitchFamily="34" charset="0"/>
              </a:rPr>
              <a:t>ar</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strategaeth</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yma</a:t>
            </a:r>
            <a:r>
              <a:rPr lang="en-GB" sz="600" dirty="0">
                <a:latin typeface="Arial" panose="020B0604020202020204" pitchFamily="34" charset="0"/>
                <a:cs typeface="Arial" panose="020B0604020202020204" pitchFamily="34" charset="0"/>
              </a:rPr>
              <a:t>. Mae plant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gweithio</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mewn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grwpiau</a:t>
            </a:r>
            <a:r>
              <a:rPr lang="en-GB" sz="600" dirty="0">
                <a:latin typeface="Arial" panose="020B0604020202020204" pitchFamily="34" charset="0"/>
                <a:cs typeface="Arial" panose="020B0604020202020204" pitchFamily="34" charset="0"/>
              </a:rPr>
              <a:t> o </a:t>
            </a:r>
            <a:r>
              <a:rPr lang="en-GB" sz="600" dirty="0" err="1">
                <a:latin typeface="Arial" panose="020B0604020202020204" pitchFamily="34" charset="0"/>
                <a:cs typeface="Arial" panose="020B0604020202020204" pitchFamily="34" charset="0"/>
              </a:rPr>
              <a:t>dri</a:t>
            </a:r>
            <a:r>
              <a:rPr lang="en-GB" sz="600" dirty="0">
                <a:latin typeface="Arial" panose="020B0604020202020204" pitchFamily="34" charset="0"/>
                <a:cs typeface="Arial" panose="020B0604020202020204" pitchFamily="34" charset="0"/>
              </a:rPr>
              <a:t>, ac </a:t>
            </a:r>
            <a:r>
              <a:rPr lang="en-GB" sz="600" dirty="0" err="1">
                <a:latin typeface="Arial" panose="020B0604020202020204" pitchFamily="34" charset="0"/>
                <a:cs typeface="Arial" panose="020B0604020202020204" pitchFamily="34" charset="0"/>
              </a:rPr>
              <a:t>mae</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pob</a:t>
            </a:r>
            <a:r>
              <a:rPr lang="en-GB" sz="600" dirty="0">
                <a:latin typeface="Arial" panose="020B0604020202020204" pitchFamily="34" charset="0"/>
                <a:cs typeface="Arial" panose="020B0604020202020204" pitchFamily="34" charset="0"/>
              </a:rPr>
              <a:t> un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cael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rôl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benodol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adeiladu</a:t>
            </a:r>
            <a:r>
              <a:rPr lang="en-GB" sz="600" dirty="0">
                <a:latin typeface="Arial" panose="020B0604020202020204" pitchFamily="34" charset="0"/>
                <a:cs typeface="Arial" panose="020B0604020202020204" pitchFamily="34" charset="0"/>
              </a:rPr>
              <a:t> model </a:t>
            </a:r>
            <a:r>
              <a:rPr lang="en-GB" sz="600" dirty="0" err="1">
                <a:latin typeface="Arial" panose="020B0604020202020204" pitchFamily="34" charset="0"/>
                <a:cs typeface="Arial" panose="020B0604020202020204" pitchFamily="34" charset="0"/>
              </a:rPr>
              <a:t>lego</a:t>
            </a:r>
            <a:r>
              <a:rPr lang="en-GB" sz="600" dirty="0">
                <a:latin typeface="Arial" panose="020B0604020202020204" pitchFamily="34" charset="0"/>
                <a:cs typeface="Arial" panose="020B0604020202020204" pitchFamily="34" charset="0"/>
              </a:rPr>
              <a:t>. Y </a:t>
            </a:r>
            <a:r>
              <a:rPr lang="en-GB" sz="600" dirty="0" err="1">
                <a:latin typeface="Arial" panose="020B0604020202020204" pitchFamily="34" charset="0"/>
                <a:cs typeface="Arial" panose="020B0604020202020204" pitchFamily="34" charset="0"/>
              </a:rPr>
              <a:t>tair</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rôl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yw</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peirianwyr</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cyflenwyr</a:t>
            </a:r>
            <a:r>
              <a:rPr lang="en-GB" sz="600" dirty="0">
                <a:latin typeface="Arial" panose="020B0604020202020204" pitchFamily="34" charset="0"/>
                <a:cs typeface="Arial" panose="020B0604020202020204" pitchFamily="34" charset="0"/>
              </a:rPr>
              <a:t> ac </a:t>
            </a:r>
            <a:r>
              <a:rPr lang="en-GB" sz="600" dirty="0" err="1">
                <a:latin typeface="Arial" panose="020B0604020202020204" pitchFamily="34" charset="0"/>
                <a:cs typeface="Arial" panose="020B0604020202020204" pitchFamily="34" charset="0"/>
              </a:rPr>
              <a:t>adeiladwyr</a:t>
            </a:r>
            <a:r>
              <a:rPr lang="en-GB" sz="600" dirty="0">
                <a:latin typeface="Arial" panose="020B0604020202020204" pitchFamily="34" charset="0"/>
                <a:cs typeface="Arial" panose="020B0604020202020204" pitchFamily="34" charset="0"/>
              </a:rPr>
              <a:t>, ac </a:t>
            </a:r>
            <a:r>
              <a:rPr lang="en-GB" sz="600" dirty="0" err="1">
                <a:latin typeface="Arial" panose="020B0604020202020204" pitchFamily="34" charset="0"/>
                <a:cs typeface="Arial" panose="020B0604020202020204" pitchFamily="34" charset="0"/>
              </a:rPr>
              <a:t>mae</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rhaid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gweithio</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fel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tîm</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adeiladu'r</a:t>
            </a:r>
            <a:r>
              <a:rPr lang="en-GB" sz="600" dirty="0">
                <a:latin typeface="Arial" panose="020B0604020202020204" pitchFamily="34" charset="0"/>
                <a:cs typeface="Arial" panose="020B0604020202020204" pitchFamily="34" charset="0"/>
              </a:rPr>
              <a:t> model </a:t>
            </a:r>
            <a:r>
              <a:rPr lang="en-GB" sz="600" dirty="0" err="1">
                <a:latin typeface="Arial" panose="020B0604020202020204" pitchFamily="34" charset="0"/>
                <a:cs typeface="Arial" panose="020B0604020202020204" pitchFamily="34" charset="0"/>
              </a:rPr>
              <a:t>lego</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y </a:t>
            </a:r>
            <a:r>
              <a:rPr lang="en-GB" sz="600" dirty="0" err="1">
                <a:latin typeface="Arial" panose="020B0604020202020204" pitchFamily="34" charset="0"/>
                <a:cs typeface="Arial" panose="020B0604020202020204" pitchFamily="34" charset="0"/>
              </a:rPr>
              <a:t>effeithiol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Mae’n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ymyriad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sy’n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cael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ei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arwain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gan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blant</a:t>
            </a:r>
            <a:r>
              <a:rPr lang="en-GB" sz="600" dirty="0">
                <a:latin typeface="Arial" panose="020B0604020202020204" pitchFamily="34" charset="0"/>
                <a:cs typeface="Arial" panose="020B0604020202020204" pitchFamily="34" charset="0"/>
              </a:rPr>
              <a:t> ac </a:t>
            </a:r>
            <a:r>
              <a:rPr lang="en-GB" sz="600" dirty="0" err="1">
                <a:latin typeface="Arial" panose="020B0604020202020204" pitchFamily="34" charset="0"/>
                <a:cs typeface="Arial" panose="020B0604020202020204" pitchFamily="34" charset="0"/>
              </a:rPr>
              <a:t>sy’n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seiliedig</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ar</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ddiddordeb</a:t>
            </a:r>
            <a:r>
              <a:rPr lang="en-GB" sz="600" dirty="0">
                <a:latin typeface="Arial" panose="020B0604020202020204" pitchFamily="34" charset="0"/>
                <a:cs typeface="Arial" panose="020B0604020202020204" pitchFamily="34" charset="0"/>
              </a:rPr>
              <a:t> plant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adeiladu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sy’n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hyrwyddo</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parodrwydd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gydweithio</a:t>
            </a:r>
            <a:r>
              <a:rPr lang="en-GB" sz="600" dirty="0">
                <a:latin typeface="Arial" panose="020B0604020202020204" pitchFamily="34" charset="0"/>
                <a:cs typeface="Arial" panose="020B0604020202020204" pitchFamily="34" charset="0"/>
              </a:rPr>
              <a:t> a </a:t>
            </a:r>
            <a:r>
              <a:rPr lang="en-GB" sz="600" dirty="0" err="1">
                <a:latin typeface="Arial" panose="020B0604020202020204" pitchFamily="34" charset="0"/>
                <a:cs typeface="Arial" panose="020B0604020202020204" pitchFamily="34" charset="0"/>
              </a:rPr>
              <a:t>rhyngweithio</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LeGoff</a:t>
            </a:r>
            <a:r>
              <a:rPr lang="en-GB" sz="600" dirty="0">
                <a:latin typeface="Arial" panose="020B0604020202020204" pitchFamily="34" charset="0"/>
                <a:cs typeface="Arial" panose="020B0604020202020204" pitchFamily="34" charset="0"/>
              </a:rPr>
              <a:t>, Krauss a Levin, 2010). </a:t>
            </a:r>
          </a:p>
          <a:p>
            <a:endParaRPr lang="en-GB" sz="600" dirty="0">
              <a:latin typeface="Arial" panose="020B0604020202020204" pitchFamily="34" charset="0"/>
              <a:cs typeface="Arial" panose="020B0604020202020204" pitchFamily="34" charset="0"/>
            </a:endParaRPr>
          </a:p>
          <a:p>
            <a:r>
              <a:rPr lang="en-GB" sz="600" dirty="0" err="1">
                <a:latin typeface="Arial" panose="020B0604020202020204" pitchFamily="34" charset="0"/>
                <a:cs typeface="Arial" panose="020B0604020202020204" pitchFamily="34" charset="0"/>
              </a:rPr>
              <a:t>Defnyddiwyd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dŵr</a:t>
            </a:r>
            <a:r>
              <a:rPr lang="en-GB" sz="600" dirty="0">
                <a:latin typeface="Arial" panose="020B0604020202020204" pitchFamily="34" charset="0"/>
                <a:cs typeface="Arial" panose="020B0604020202020204" pitchFamily="34" charset="0"/>
              </a:rPr>
              <a:t> am </a:t>
            </a:r>
            <a:r>
              <a:rPr lang="en-GB" sz="600" dirty="0" err="1">
                <a:latin typeface="Arial" panose="020B0604020202020204" pitchFamily="34" charset="0"/>
                <a:cs typeface="Arial" panose="020B0604020202020204" pitchFamily="34" charset="0"/>
              </a:rPr>
              <a:t>ddibenion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adesydlu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ers</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dros</a:t>
            </a:r>
            <a:r>
              <a:rPr lang="en-GB" sz="600" dirty="0">
                <a:latin typeface="Arial" panose="020B0604020202020204" pitchFamily="34" charset="0"/>
                <a:cs typeface="Arial" panose="020B0604020202020204" pitchFamily="34" charset="0"/>
              </a:rPr>
              <a:t> 100 </a:t>
            </a:r>
            <a:r>
              <a:rPr lang="en-GB" sz="600" dirty="0" err="1">
                <a:latin typeface="Arial" panose="020B0604020202020204" pitchFamily="34" charset="0"/>
                <a:cs typeface="Arial" panose="020B0604020202020204" pitchFamily="34" charset="0"/>
              </a:rPr>
              <a:t>mlynedd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Irion</a:t>
            </a:r>
            <a:r>
              <a:rPr lang="en-GB" sz="600" dirty="0">
                <a:latin typeface="Arial" panose="020B0604020202020204" pitchFamily="34" charset="0"/>
                <a:cs typeface="Arial" panose="020B0604020202020204" pitchFamily="34" charset="0"/>
              </a:rPr>
              <a:t>, 1997). Felly am </a:t>
            </a:r>
            <a:r>
              <a:rPr lang="en-GB" sz="600" dirty="0" err="1">
                <a:latin typeface="Arial" panose="020B0604020202020204" pitchFamily="34" charset="0"/>
                <a:cs typeface="Arial" panose="020B0604020202020204" pitchFamily="34" charset="0"/>
              </a:rPr>
              <a:t>lawer</a:t>
            </a:r>
            <a:r>
              <a:rPr lang="en-GB" sz="600" dirty="0">
                <a:latin typeface="Arial" panose="020B0604020202020204" pitchFamily="34" charset="0"/>
                <a:cs typeface="Arial" panose="020B0604020202020204" pitchFamily="34" charset="0"/>
              </a:rPr>
              <a:t> o </a:t>
            </a:r>
            <a:r>
              <a:rPr lang="en-GB" sz="600" dirty="0" err="1">
                <a:latin typeface="Arial" panose="020B0604020202020204" pitchFamily="34" charset="0"/>
                <a:cs typeface="Arial" panose="020B0604020202020204" pitchFamily="34" charset="0"/>
              </a:rPr>
              <a:t>amser</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mae</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therapi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yr</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amgylchedd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dyfrol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wedi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cael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ei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gymhwyso</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drin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unigolion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sydd</a:t>
            </a:r>
            <a:r>
              <a:rPr lang="en-GB" sz="600" dirty="0">
                <a:latin typeface="Arial" panose="020B0604020202020204" pitchFamily="34" charset="0"/>
                <a:cs typeface="Arial" panose="020B0604020202020204" pitchFamily="34" charset="0"/>
              </a:rPr>
              <a:t> a </a:t>
            </a:r>
            <a:r>
              <a:rPr lang="en-GB" sz="600" dirty="0" err="1">
                <a:latin typeface="Arial" panose="020B0604020202020204" pitchFamily="34" charset="0"/>
                <a:cs typeface="Arial" panose="020B0604020202020204" pitchFamily="34" charset="0"/>
              </a:rPr>
              <a:t>chyhyrysgerbydol</a:t>
            </a:r>
            <a:r>
              <a:rPr lang="en-GB" sz="600" dirty="0">
                <a:latin typeface="Arial" panose="020B0604020202020204" pitchFamily="34" charset="0"/>
                <a:cs typeface="Arial" panose="020B0604020202020204" pitchFamily="34" charset="0"/>
              </a:rPr>
              <a:t> neu </a:t>
            </a:r>
            <a:r>
              <a:rPr lang="en-GB" sz="600" dirty="0" err="1">
                <a:latin typeface="Arial" panose="020B0604020202020204" pitchFamily="34" charset="0"/>
                <a:cs typeface="Arial" panose="020B0604020202020204" pitchFamily="34" charset="0"/>
              </a:rPr>
              <a:t>gyflyrau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niwro-gyhyrog</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Defnyddir</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technegau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integreiddio</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synhwyraidd</a:t>
            </a:r>
            <a:r>
              <a:rPr lang="en-GB" sz="600" dirty="0">
                <a:latin typeface="Arial" panose="020B0604020202020204" pitchFamily="34" charset="0"/>
                <a:cs typeface="Arial" panose="020B0604020202020204" pitchFamily="34" charset="0"/>
              </a:rPr>
              <a:t> (SI)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gyffredin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wrth</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drin</a:t>
            </a:r>
            <a:r>
              <a:rPr lang="en-GB" sz="600" dirty="0">
                <a:latin typeface="Arial" panose="020B0604020202020204" pitchFamily="34" charset="0"/>
                <a:cs typeface="Arial" panose="020B0604020202020204" pitchFamily="34" charset="0"/>
              </a:rPr>
              <a:t> plant ag </a:t>
            </a:r>
            <a:r>
              <a:rPr lang="en-GB" sz="600" dirty="0" err="1">
                <a:latin typeface="Arial" panose="020B0604020202020204" pitchFamily="34" charset="0"/>
                <a:cs typeface="Arial" panose="020B0604020202020204" pitchFamily="34" charset="0"/>
              </a:rPr>
              <a:t>awtistiaeth</a:t>
            </a:r>
            <a:r>
              <a:rPr lang="en-GB" sz="600" dirty="0">
                <a:latin typeface="Arial" panose="020B0604020202020204" pitchFamily="34" charset="0"/>
                <a:cs typeface="Arial" panose="020B0604020202020204" pitchFamily="34" charset="0"/>
              </a:rPr>
              <a:t> (Case-Smith a Miller, 1999). Mae </a:t>
            </a:r>
            <a:r>
              <a:rPr lang="en-GB" sz="600" dirty="0" err="1">
                <a:latin typeface="Arial" panose="020B0604020202020204" pitchFamily="34" charset="0"/>
                <a:cs typeface="Arial" panose="020B0604020202020204" pitchFamily="34" charset="0"/>
              </a:rPr>
              <a:t>therapi</a:t>
            </a:r>
            <a:r>
              <a:rPr lang="en-GB" sz="600" dirty="0">
                <a:latin typeface="Arial" panose="020B0604020202020204" pitchFamily="34" charset="0"/>
                <a:cs typeface="Arial" panose="020B0604020202020204" pitchFamily="34" charset="0"/>
              </a:rPr>
              <a:t> SI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anelu</a:t>
            </a:r>
            <a:r>
              <a:rPr lang="en-GB" sz="600" dirty="0">
                <a:latin typeface="Arial" panose="020B0604020202020204" pitchFamily="34" charset="0"/>
                <a:cs typeface="Arial" panose="020B0604020202020204" pitchFamily="34" charset="0"/>
              </a:rPr>
              <a:t> at </a:t>
            </a:r>
            <a:r>
              <a:rPr lang="en-GB" sz="600" dirty="0" err="1">
                <a:latin typeface="Arial" panose="020B0604020202020204" pitchFamily="34" charset="0"/>
                <a:cs typeface="Arial" panose="020B0604020202020204" pitchFamily="34" charset="0"/>
              </a:rPr>
              <a:t>gynyddu</a:t>
            </a:r>
            <a:r>
              <a:rPr lang="en-GB" sz="600" dirty="0">
                <a:latin typeface="Arial" panose="020B0604020202020204" pitchFamily="34" charset="0"/>
                <a:cs typeface="Arial" panose="020B0604020202020204" pitchFamily="34" charset="0"/>
              </a:rPr>
              <a:t> neu </a:t>
            </a:r>
            <a:r>
              <a:rPr lang="en-GB" sz="600" dirty="0" err="1">
                <a:latin typeface="Arial" panose="020B0604020202020204" pitchFamily="34" charset="0"/>
                <a:cs typeface="Arial" panose="020B0604020202020204" pitchFamily="34" charset="0"/>
              </a:rPr>
              <a:t>ostwng</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lefel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cynnwrf</a:t>
            </a:r>
            <a:r>
              <a:rPr lang="en-GB" sz="600" dirty="0">
                <a:latin typeface="Arial" panose="020B0604020202020204" pitchFamily="34" charset="0"/>
                <a:cs typeface="Arial" panose="020B0604020202020204" pitchFamily="34" charset="0"/>
              </a:rPr>
              <a:t> er </a:t>
            </a:r>
            <a:r>
              <a:rPr lang="en-GB" sz="600" dirty="0" err="1">
                <a:latin typeface="Arial" panose="020B0604020202020204" pitchFamily="34" charset="0"/>
                <a:cs typeface="Arial" panose="020B0604020202020204" pitchFamily="34" charset="0"/>
              </a:rPr>
              <a:t>mwyn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cyflawni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lefel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fwy</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optimaidd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cymedrol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Mae’r</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tymheredd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cyson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bywiogrwydd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dwysedd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cymharol</a:t>
            </a:r>
            <a:r>
              <a:rPr lang="en-GB" sz="600" dirty="0">
                <a:latin typeface="Arial" panose="020B0604020202020204" pitchFamily="34" charset="0"/>
                <a:cs typeface="Arial" panose="020B0604020202020204" pitchFamily="34" charset="0"/>
              </a:rPr>
              <a:t>, ‘viscosity’ a </a:t>
            </a:r>
            <a:r>
              <a:rPr lang="en-GB" sz="600" dirty="0" err="1">
                <a:latin typeface="Arial" panose="020B0604020202020204" pitchFamily="34" charset="0"/>
                <a:cs typeface="Arial" panose="020B0604020202020204" pitchFamily="34" charset="0"/>
              </a:rPr>
              <a:t>gwrthiant</a:t>
            </a:r>
            <a:r>
              <a:rPr lang="en-GB" sz="600" dirty="0">
                <a:latin typeface="Arial" panose="020B0604020202020204" pitchFamily="34" charset="0"/>
                <a:cs typeface="Arial" panose="020B0604020202020204" pitchFamily="34" charset="0"/>
              </a:rPr>
              <a:t> y </a:t>
            </a:r>
            <a:r>
              <a:rPr lang="en-GB" sz="600" dirty="0" err="1">
                <a:latin typeface="Arial" panose="020B0604020202020204" pitchFamily="34" charset="0"/>
                <a:cs typeface="Arial" panose="020B0604020202020204" pitchFamily="34" charset="0"/>
              </a:rPr>
              <a:t>dŵr</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darparu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mewnbwn</a:t>
            </a:r>
            <a:r>
              <a:rPr lang="en-GB" sz="600" dirty="0">
                <a:latin typeface="Arial" panose="020B0604020202020204" pitchFamily="34" charset="0"/>
                <a:cs typeface="Arial" panose="020B0604020202020204" pitchFamily="34" charset="0"/>
              </a:rPr>
              <a:t> somatosensory </a:t>
            </a:r>
            <a:r>
              <a:rPr lang="en-GB" sz="600" dirty="0" err="1">
                <a:latin typeface="Arial" panose="020B0604020202020204" pitchFamily="34" charset="0"/>
                <a:cs typeface="Arial" panose="020B0604020202020204" pitchFamily="34" charset="0"/>
              </a:rPr>
              <a:t>cymharol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gyson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ogystal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mae’r</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dŵr</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rhoi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pwysau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ar</a:t>
            </a:r>
            <a:r>
              <a:rPr lang="en-GB" sz="600" dirty="0">
                <a:latin typeface="Arial" panose="020B0604020202020204" pitchFamily="34" charset="0"/>
                <a:cs typeface="Arial" panose="020B0604020202020204" pitchFamily="34" charset="0"/>
              </a:rPr>
              <a:t> y </a:t>
            </a:r>
            <a:r>
              <a:rPr lang="en-GB" sz="600" dirty="0" err="1">
                <a:latin typeface="Arial" panose="020B0604020202020204" pitchFamily="34" charset="0"/>
                <a:cs typeface="Arial" panose="020B0604020202020204" pitchFamily="34" charset="0"/>
              </a:rPr>
              <a:t>corff</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cyfan</a:t>
            </a:r>
            <a:r>
              <a:rPr lang="en-GB" sz="600" dirty="0">
                <a:latin typeface="Arial" panose="020B0604020202020204" pitchFamily="34" charset="0"/>
                <a:cs typeface="Arial" panose="020B0604020202020204" pitchFamily="34" charset="0"/>
              </a:rPr>
              <a:t> (Becker, 1997). Mae </a:t>
            </a:r>
            <a:r>
              <a:rPr lang="en-GB" sz="600" dirty="0" err="1">
                <a:latin typeface="Arial" panose="020B0604020202020204" pitchFamily="34" charset="0"/>
                <a:cs typeface="Arial" panose="020B0604020202020204" pitchFamily="34" charset="0"/>
              </a:rPr>
              <a:t>priodweddau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hyn</a:t>
            </a:r>
            <a:r>
              <a:rPr lang="en-GB" sz="600" dirty="0">
                <a:latin typeface="Arial" panose="020B0604020202020204" pitchFamily="34" charset="0"/>
                <a:cs typeface="Arial" panose="020B0604020202020204" pitchFamily="34" charset="0"/>
              </a:rPr>
              <a:t> o </a:t>
            </a:r>
            <a:r>
              <a:rPr lang="en-GB" sz="600" dirty="0" err="1">
                <a:latin typeface="Arial" panose="020B0604020202020204" pitchFamily="34" charset="0"/>
                <a:cs typeface="Arial" panose="020B0604020202020204" pitchFamily="34" charset="0"/>
              </a:rPr>
              <a:t>ddŵr</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fod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ddefnyddiol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wrth</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safoni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lefel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cyffrous</a:t>
            </a:r>
            <a:r>
              <a:rPr lang="en-GB" sz="600" dirty="0">
                <a:latin typeface="Arial" panose="020B0604020202020204" pitchFamily="34" charset="0"/>
                <a:cs typeface="Arial" panose="020B0604020202020204" pitchFamily="34" charset="0"/>
              </a:rPr>
              <a:t> y </a:t>
            </a:r>
            <a:r>
              <a:rPr lang="en-GB" sz="600" dirty="0" err="1">
                <a:latin typeface="Arial" panose="020B0604020202020204" pitchFamily="34" charset="0"/>
                <a:cs typeface="Arial" panose="020B0604020202020204" pitchFamily="34" charset="0"/>
              </a:rPr>
              <a:t>plentyn</a:t>
            </a:r>
            <a:r>
              <a:rPr lang="en-GB" sz="600" dirty="0">
                <a:latin typeface="Arial" panose="020B0604020202020204" pitchFamily="34" charset="0"/>
                <a:cs typeface="Arial" panose="020B0604020202020204" pitchFamily="34" charset="0"/>
              </a:rPr>
              <a:t> ag </a:t>
            </a:r>
            <a:r>
              <a:rPr lang="en-GB" sz="600" dirty="0" err="1">
                <a:latin typeface="Arial" panose="020B0604020202020204" pitchFamily="34" charset="0"/>
                <a:cs typeface="Arial" panose="020B0604020202020204" pitchFamily="34" charset="0"/>
              </a:rPr>
              <a:t>awtistiaeth</a:t>
            </a:r>
            <a:r>
              <a:rPr lang="en-GB" sz="600" dirty="0">
                <a:latin typeface="Arial" panose="020B0604020202020204" pitchFamily="34" charset="0"/>
                <a:cs typeface="Arial" panose="020B0604020202020204" pitchFamily="34" charset="0"/>
              </a:rPr>
              <a:t>. O </a:t>
            </a:r>
            <a:r>
              <a:rPr lang="en-GB" sz="600" dirty="0" err="1">
                <a:latin typeface="Arial" panose="020B0604020202020204" pitchFamily="34" charset="0"/>
                <a:cs typeface="Arial" panose="020B0604020202020204" pitchFamily="34" charset="0"/>
              </a:rPr>
              <a:t>ganlyniad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efallai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bydd</a:t>
            </a:r>
            <a:r>
              <a:rPr lang="en-GB" sz="600" dirty="0">
                <a:latin typeface="Arial" panose="020B0604020202020204" pitchFamily="34" charset="0"/>
                <a:cs typeface="Arial" panose="020B0604020202020204" pitchFamily="34" charset="0"/>
              </a:rPr>
              <a:t> y </a:t>
            </a:r>
            <a:r>
              <a:rPr lang="en-GB" sz="600" dirty="0" err="1">
                <a:latin typeface="Arial" panose="020B0604020202020204" pitchFamily="34" charset="0"/>
                <a:cs typeface="Arial" panose="020B0604020202020204" pitchFamily="34" charset="0"/>
              </a:rPr>
              <a:t>plentyn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gallu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cymryd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rhan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fwy</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llawn</a:t>
            </a:r>
            <a:r>
              <a:rPr lang="en-GB" sz="600" dirty="0">
                <a:latin typeface="Arial" panose="020B0604020202020204" pitchFamily="34" charset="0"/>
                <a:cs typeface="Arial" panose="020B0604020202020204" pitchFamily="34" charset="0"/>
              </a:rPr>
              <a:t> a </a:t>
            </a:r>
            <a:r>
              <a:rPr lang="en-GB" sz="600" dirty="0" err="1">
                <a:latin typeface="Arial" panose="020B0604020202020204" pitchFamily="34" charset="0"/>
                <a:cs typeface="Arial" panose="020B0604020202020204" pitchFamily="34" charset="0"/>
              </a:rPr>
              <a:t>dysgu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wrth</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ymarferion</a:t>
            </a:r>
            <a:r>
              <a:rPr lang="en-GB" sz="600" dirty="0">
                <a:latin typeface="Arial" panose="020B0604020202020204" pitchFamily="34" charset="0"/>
                <a:cs typeface="Arial" panose="020B0604020202020204" pitchFamily="34" charset="0"/>
              </a:rPr>
              <a:t> a </a:t>
            </a:r>
            <a:r>
              <a:rPr lang="en-GB" sz="600" dirty="0" err="1">
                <a:latin typeface="Arial" panose="020B0604020202020204" pitchFamily="34" charset="0"/>
                <a:cs typeface="Arial" panose="020B0604020202020204" pitchFamily="34" charset="0"/>
              </a:rPr>
              <a:t>gweithgareddau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therapi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dyfrol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gyda’r</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gobaith</a:t>
            </a:r>
            <a:r>
              <a:rPr lang="en-GB" sz="600" dirty="0">
                <a:latin typeface="Arial" panose="020B0604020202020204" pitchFamily="34" charset="0"/>
                <a:cs typeface="Arial" panose="020B0604020202020204" pitchFamily="34" charset="0"/>
              </a:rPr>
              <a:t> o </a:t>
            </a:r>
            <a:r>
              <a:rPr lang="en-GB" sz="600" dirty="0" err="1">
                <a:latin typeface="Arial" panose="020B0604020202020204" pitchFamily="34" charset="0"/>
                <a:cs typeface="Arial" panose="020B0604020202020204" pitchFamily="34" charset="0"/>
              </a:rPr>
              <a:t>gyffredinoli'r</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gwelliannau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hynny</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berfformiad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pob</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dydd</a:t>
            </a:r>
            <a:r>
              <a:rPr lang="en-GB" sz="600" dirty="0">
                <a:latin typeface="Arial" panose="020B0604020202020204" pitchFamily="34" charset="0"/>
                <a:cs typeface="Arial" panose="020B0604020202020204" pitchFamily="34" charset="0"/>
              </a:rPr>
              <a:t> a </a:t>
            </a:r>
            <a:r>
              <a:rPr lang="en-GB" sz="600" dirty="0" err="1">
                <a:latin typeface="Arial" panose="020B0604020202020204" pitchFamily="34" charset="0"/>
                <a:cs typeface="Arial" panose="020B0604020202020204" pitchFamily="34" charset="0"/>
              </a:rPr>
              <a:t>chyfranogiad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cymdeithasol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ôl</a:t>
            </a:r>
            <a:r>
              <a:rPr lang="en-GB" sz="600" dirty="0">
                <a:latin typeface="Arial" panose="020B0604020202020204" pitchFamily="34" charset="0"/>
                <a:cs typeface="Arial" panose="020B0604020202020204" pitchFamily="34" charset="0"/>
              </a:rPr>
              <a:t> y </a:t>
            </a:r>
            <a:r>
              <a:rPr lang="en-GB" sz="600" dirty="0" err="1">
                <a:latin typeface="Arial" panose="020B0604020202020204" pitchFamily="34" charset="0"/>
                <a:cs typeface="Arial" panose="020B0604020202020204" pitchFamily="34" charset="0"/>
              </a:rPr>
              <a:t>therapyddion</a:t>
            </a:r>
            <a:r>
              <a:rPr lang="en-GB" sz="600" dirty="0">
                <a:latin typeface="Arial" panose="020B0604020202020204" pitchFamily="34" charset="0"/>
                <a:cs typeface="Arial" panose="020B0604020202020204" pitchFamily="34" charset="0"/>
              </a:rPr>
              <a:t> a </a:t>
            </a:r>
            <a:r>
              <a:rPr lang="en-GB" sz="600" dirty="0" err="1">
                <a:latin typeface="Arial" panose="020B0604020202020204" pitchFamily="34" charset="0"/>
                <a:cs typeface="Arial" panose="020B0604020202020204" pitchFamily="34" charset="0"/>
              </a:rPr>
              <a:t>chafodd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ei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holi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roedd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ychydig</a:t>
            </a:r>
            <a:r>
              <a:rPr lang="en-GB" sz="600" dirty="0">
                <a:latin typeface="Arial" panose="020B0604020202020204" pitchFamily="34" charset="0"/>
                <a:cs typeface="Arial" panose="020B0604020202020204" pitchFamily="34" charset="0"/>
              </a:rPr>
              <a:t> neu </a:t>
            </a:r>
            <a:r>
              <a:rPr lang="en-GB" sz="600" dirty="0" err="1">
                <a:latin typeface="Arial" panose="020B0604020202020204" pitchFamily="34" charset="0"/>
                <a:cs typeface="Arial" panose="020B0604020202020204" pitchFamily="34" charset="0"/>
              </a:rPr>
              <a:t>gynnydd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sylweddol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berfformiad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medrus</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ar</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gyfer</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goddef</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cyffyrddiad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cadw</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cyswllt</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llygad</a:t>
            </a:r>
            <a:r>
              <a:rPr lang="en-GB" sz="600" dirty="0">
                <a:latin typeface="Arial" panose="020B0604020202020204" pitchFamily="34" charset="0"/>
                <a:cs typeface="Arial" panose="020B0604020202020204" pitchFamily="34" charset="0"/>
              </a:rPr>
              <a:t> a </a:t>
            </a:r>
            <a:r>
              <a:rPr lang="en-GB" sz="600" dirty="0" err="1">
                <a:latin typeface="Arial" panose="020B0604020202020204" pitchFamily="34" charset="0"/>
                <a:cs typeface="Arial" panose="020B0604020202020204" pitchFamily="34" charset="0"/>
              </a:rPr>
              <a:t>chanolbwyntio</a:t>
            </a:r>
            <a:r>
              <a:rPr lang="en-GB" sz="600" dirty="0">
                <a:latin typeface="Arial" panose="020B0604020202020204" pitchFamily="34" charset="0"/>
                <a:cs typeface="Arial" panose="020B0604020202020204" pitchFamily="34" charset="0"/>
              </a:rPr>
              <a:t> neu </a:t>
            </a:r>
            <a:r>
              <a:rPr lang="en-GB" sz="600" dirty="0" err="1">
                <a:latin typeface="Arial" panose="020B0604020202020204" pitchFamily="34" charset="0"/>
                <a:cs typeface="Arial" panose="020B0604020202020204" pitchFamily="34" charset="0"/>
              </a:rPr>
              <a:t>dalu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sylw</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sy’n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gysylltiedig</a:t>
            </a:r>
            <a:r>
              <a:rPr lang="en-GB" sz="600" dirty="0">
                <a:latin typeface="Arial" panose="020B0604020202020204" pitchFamily="34" charset="0"/>
                <a:cs typeface="Arial" panose="020B0604020202020204" pitchFamily="34" charset="0"/>
              </a:rPr>
              <a:t> â </a:t>
            </a:r>
            <a:r>
              <a:rPr lang="en-GB" sz="600" dirty="0" err="1">
                <a:latin typeface="Arial" panose="020B0604020202020204" pitchFamily="34" charset="0"/>
                <a:cs typeface="Arial" panose="020B0604020202020204" pitchFamily="34" charset="0"/>
              </a:rPr>
              <a:t>symptomau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awtistiaeth</a:t>
            </a:r>
            <a:r>
              <a:rPr lang="en-GB" sz="600" dirty="0">
                <a:latin typeface="Arial" panose="020B0604020202020204" pitchFamily="34" charset="0"/>
                <a:cs typeface="Arial" panose="020B0604020202020204" pitchFamily="34" charset="0"/>
              </a:rPr>
              <a:t>. (Walker, L K, dim </a:t>
            </a:r>
            <a:r>
              <a:rPr lang="en-GB" sz="600" dirty="0" err="1">
                <a:latin typeface="Arial" panose="020B0604020202020204" pitchFamily="34" charset="0"/>
                <a:cs typeface="Arial" panose="020B0604020202020204" pitchFamily="34" charset="0"/>
              </a:rPr>
              <a:t>dyddiad</a:t>
            </a:r>
            <a:r>
              <a:rPr lang="en-GB" sz="600" dirty="0">
                <a:latin typeface="Arial" panose="020B0604020202020204" pitchFamily="34" charset="0"/>
                <a:cs typeface="Arial" panose="020B0604020202020204" pitchFamily="34" charset="0"/>
              </a:rPr>
              <a:t>).</a:t>
            </a:r>
          </a:p>
          <a:p>
            <a:r>
              <a:rPr lang="en-GB" sz="600" dirty="0" err="1">
                <a:latin typeface="Arial" panose="020B0604020202020204" pitchFamily="34" charset="0"/>
                <a:cs typeface="Arial" panose="020B0604020202020204" pitchFamily="34" charset="0"/>
              </a:rPr>
              <a:t>Nid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oes</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amser</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penodol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mae</a:t>
            </a:r>
            <a:r>
              <a:rPr lang="en-GB" sz="600" dirty="0">
                <a:latin typeface="Arial" panose="020B0604020202020204" pitchFamily="34" charset="0"/>
                <a:cs typeface="Arial" panose="020B0604020202020204" pitchFamily="34" charset="0"/>
              </a:rPr>
              <a:t> plant ag </a:t>
            </a:r>
            <a:r>
              <a:rPr lang="en-GB" sz="600" dirty="0" err="1">
                <a:latin typeface="Arial" panose="020B0604020202020204" pitchFamily="34" charset="0"/>
                <a:cs typeface="Arial" panose="020B0604020202020204" pitchFamily="34" charset="0"/>
              </a:rPr>
              <a:t>awtistiaeth</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gwario</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yn</a:t>
            </a:r>
            <a:r>
              <a:rPr lang="en-GB" sz="600" dirty="0">
                <a:latin typeface="Arial" panose="020B0604020202020204" pitchFamily="34" charset="0"/>
                <a:cs typeface="Arial" panose="020B0604020202020204" pitchFamily="34" charset="0"/>
              </a:rPr>
              <a:t> y </a:t>
            </a:r>
            <a:r>
              <a:rPr lang="en-GB" sz="600" dirty="0" err="1">
                <a:latin typeface="Arial" panose="020B0604020202020204" pitchFamily="34" charset="0"/>
                <a:cs typeface="Arial" panose="020B0604020202020204" pitchFamily="34" charset="0"/>
              </a:rPr>
              <a:t>dŵr</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gan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fod</a:t>
            </a:r>
            <a:r>
              <a:rPr lang="en-GB" sz="600" dirty="0">
                <a:latin typeface="Arial" panose="020B0604020202020204" pitchFamily="34" charset="0"/>
                <a:cs typeface="Arial" panose="020B0604020202020204" pitchFamily="34" charset="0"/>
              </a:rPr>
              <a:t> plant ag </a:t>
            </a:r>
            <a:r>
              <a:rPr lang="en-GB" sz="600" dirty="0" err="1">
                <a:latin typeface="Arial" panose="020B0604020202020204" pitchFamily="34" charset="0"/>
                <a:cs typeface="Arial" panose="020B0604020202020204" pitchFamily="34" charset="0"/>
              </a:rPr>
              <a:t>anghenion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angen</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cymorth</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unigryw</a:t>
            </a:r>
            <a:r>
              <a:rPr lang="en-GB" sz="600" dirty="0">
                <a:latin typeface="Arial" panose="020B0604020202020204" pitchFamily="34" charset="0"/>
                <a:cs typeface="Arial" panose="020B0604020202020204" pitchFamily="34" charset="0"/>
              </a:rPr>
              <a:t> o </a:t>
            </a:r>
            <a:r>
              <a:rPr lang="en-GB" sz="600" dirty="0" err="1">
                <a:latin typeface="Arial" panose="020B0604020202020204" pitchFamily="34" charset="0"/>
                <a:cs typeface="Arial" panose="020B0604020202020204" pitchFamily="34" charset="0"/>
              </a:rPr>
              <a:t>driniaeth</a:t>
            </a:r>
            <a:r>
              <a:rPr lang="en-GB" sz="600" dirty="0">
                <a:latin typeface="Arial" panose="020B0604020202020204" pitchFamily="34" charset="0"/>
                <a:cs typeface="Arial" panose="020B0604020202020204" pitchFamily="34" charset="0"/>
              </a:rPr>
              <a:t> a dim </a:t>
            </a:r>
            <a:r>
              <a:rPr lang="en-GB" sz="600" dirty="0" err="1">
                <a:latin typeface="Arial" panose="020B0604020202020204" pitchFamily="34" charset="0"/>
                <a:cs typeface="Arial" panose="020B0604020202020204" pitchFamily="34" charset="0"/>
              </a:rPr>
              <a:t>ond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ymgynghori</a:t>
            </a:r>
            <a:r>
              <a:rPr lang="en-GB" sz="600" dirty="0">
                <a:latin typeface="Arial" panose="020B0604020202020204" pitchFamily="34" charset="0"/>
                <a:cs typeface="Arial" panose="020B0604020202020204" pitchFamily="34" charset="0"/>
              </a:rPr>
              <a:t> a </a:t>
            </a:r>
            <a:r>
              <a:rPr lang="en-GB" sz="600" dirty="0" err="1">
                <a:latin typeface="Arial" panose="020B0604020202020204" pitchFamily="34" charset="0"/>
                <a:cs typeface="Arial" panose="020B0604020202020204" pitchFamily="34" charset="0"/>
              </a:rPr>
              <a:t>gweithwyr</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proffesiynol</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sydd</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wedi’i</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hyfforddi</a:t>
            </a:r>
            <a:r>
              <a:rPr lang="en-GB" sz="600" dirty="0">
                <a:latin typeface="Arial" panose="020B0604020202020204" pitchFamily="34" charset="0"/>
                <a:cs typeface="Arial" panose="020B0604020202020204" pitchFamily="34" charset="0"/>
              </a:rPr>
              <a:t> a all </a:t>
            </a:r>
            <a:r>
              <a:rPr lang="en-GB" sz="600" dirty="0" err="1">
                <a:latin typeface="Arial" panose="020B0604020202020204" pitchFamily="34" charset="0"/>
                <a:cs typeface="Arial" panose="020B0604020202020204" pitchFamily="34" charset="0"/>
              </a:rPr>
              <a:t>creu</a:t>
            </a:r>
            <a:r>
              <a:rPr lang="en-GB" sz="600" dirty="0">
                <a:latin typeface="Arial" panose="020B0604020202020204" pitchFamily="34" charset="0"/>
                <a:cs typeface="Arial" panose="020B0604020202020204" pitchFamily="34" charset="0"/>
              </a:rPr>
              <a:t> </a:t>
            </a:r>
            <a:r>
              <a:rPr lang="en-GB" sz="600" dirty="0" err="1">
                <a:latin typeface="Arial" panose="020B0604020202020204" pitchFamily="34" charset="0"/>
                <a:cs typeface="Arial" panose="020B0604020202020204" pitchFamily="34" charset="0"/>
              </a:rPr>
              <a:t>hyn</a:t>
            </a:r>
            <a:r>
              <a:rPr lang="en-GB" sz="600" dirty="0">
                <a:latin typeface="Arial" panose="020B0604020202020204" pitchFamily="34" charset="0"/>
                <a:cs typeface="Arial" panose="020B0604020202020204" pitchFamily="34" charset="0"/>
              </a:rPr>
              <a:t>. (Government, 2022).</a:t>
            </a:r>
          </a:p>
        </p:txBody>
      </p:sp>
      <p:sp>
        <p:nvSpPr>
          <p:cNvPr id="8" name="Rectangle 7">
            <a:extLst>
              <a:ext uri="{FF2B5EF4-FFF2-40B4-BE49-F238E27FC236}">
                <a16:creationId xmlns:a16="http://schemas.microsoft.com/office/drawing/2014/main" id="{0745E5B6-4742-AC05-E2CD-8AC5171EA303}"/>
              </a:ext>
            </a:extLst>
          </p:cNvPr>
          <p:cNvSpPr/>
          <p:nvPr/>
        </p:nvSpPr>
        <p:spPr>
          <a:xfrm>
            <a:off x="4262969" y="-414966"/>
            <a:ext cx="4327788" cy="1200329"/>
          </a:xfrm>
          <a:prstGeom prst="rect">
            <a:avLst/>
          </a:prstGeom>
          <a:noFill/>
          <a:effectLst/>
        </p:spPr>
        <p:txBody>
          <a:bodyPr wrap="none" lIns="91440" tIns="45720" rIns="91440" bIns="45720">
            <a:spAutoFit/>
          </a:bodyPr>
          <a:lstStyle/>
          <a:p>
            <a:pPr algn="ctr"/>
            <a:r>
              <a:rPr lang="en-GB" sz="54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	</a:t>
            </a:r>
            <a:r>
              <a:rPr lang="en-GB" b="1" dirty="0" err="1">
                <a:ln w="0"/>
                <a:effectLst>
                  <a:outerShdw blurRad="38100" dist="38100" dir="2700000" algn="tl">
                    <a:srgbClr val="000000">
                      <a:alpha val="43137"/>
                    </a:srgbClr>
                  </a:outerShdw>
                  <a:reflection blurRad="6350" endPos="0" dir="5400000" sy="-90000" algn="bl" rotWithShape="0"/>
                </a:effectLst>
              </a:rPr>
              <a:t>Anhwylder</a:t>
            </a:r>
            <a:r>
              <a:rPr lang="en-GB" b="1" dirty="0">
                <a:ln w="0"/>
                <a:effectLst>
                  <a:outerShdw blurRad="38100" dist="38100" dir="2700000" algn="tl">
                    <a:srgbClr val="000000">
                      <a:alpha val="43137"/>
                    </a:srgbClr>
                  </a:outerShdw>
                  <a:reflection blurRad="6350" endPos="0" dir="5400000" sy="-90000" algn="bl" rotWithShape="0"/>
                </a:effectLst>
              </a:rPr>
              <a:t> </a:t>
            </a:r>
            <a:r>
              <a:rPr lang="en-GB" b="1" dirty="0" err="1">
                <a:ln w="0"/>
                <a:effectLst>
                  <a:outerShdw blurRad="38100" dist="38100" dir="2700000" algn="tl">
                    <a:srgbClr val="000000">
                      <a:alpha val="43137"/>
                    </a:srgbClr>
                  </a:outerShdw>
                  <a:reflection blurRad="6350" endPos="0" dir="5400000" sy="-90000" algn="bl" rotWithShape="0"/>
                </a:effectLst>
              </a:rPr>
              <a:t>Sbectrwm</a:t>
            </a:r>
            <a:r>
              <a:rPr lang="en-GB" b="1" dirty="0">
                <a:ln w="0"/>
                <a:effectLst>
                  <a:outerShdw blurRad="38100" dist="38100" dir="2700000" algn="tl">
                    <a:srgbClr val="000000">
                      <a:alpha val="43137"/>
                    </a:srgbClr>
                  </a:outerShdw>
                  <a:reflection blurRad="6350" endPos="0" dir="5400000" sy="-90000" algn="bl" rotWithShape="0"/>
                </a:effectLst>
              </a:rPr>
              <a:t> </a:t>
            </a:r>
            <a:r>
              <a:rPr lang="en-GB" b="1" dirty="0" err="1">
                <a:ln w="0"/>
                <a:effectLst>
                  <a:outerShdw blurRad="38100" dist="38100" dir="2700000" algn="tl">
                    <a:srgbClr val="000000">
                      <a:alpha val="43137"/>
                    </a:srgbClr>
                  </a:outerShdw>
                  <a:reflection blurRad="6350" endPos="0" dir="5400000" sy="-90000" algn="bl" rotWithShape="0"/>
                </a:effectLst>
              </a:rPr>
              <a:t>Awtistiaeth</a:t>
            </a:r>
            <a:endParaRPr lang="en-GB" b="1" dirty="0">
              <a:ln w="0"/>
              <a:effectLst>
                <a:outerShdw blurRad="38100" dist="38100" dir="2700000" algn="tl">
                  <a:srgbClr val="000000">
                    <a:alpha val="43137"/>
                  </a:srgbClr>
                </a:outerShdw>
                <a:reflection blurRad="6350" endPos="0" dir="5400000" sy="-90000" algn="bl" rotWithShape="0"/>
              </a:effectLst>
            </a:endParaRPr>
          </a:p>
          <a:p>
            <a:pPr algn="ctr"/>
            <a:r>
              <a:rPr lang="en-GB" b="1" cap="none" spc="0" dirty="0">
                <a:ln w="0"/>
                <a:effectLst>
                  <a:outerShdw blurRad="38100" dist="38100" dir="2700000" algn="tl">
                    <a:srgbClr val="000000">
                      <a:alpha val="43137"/>
                    </a:srgbClr>
                  </a:outerShdw>
                  <a:reflection blurRad="6350" endPos="0" dir="5400000" sy="-90000" algn="bl" rotWithShape="0"/>
                </a:effectLst>
              </a:rPr>
              <a:t>           (ASD)</a:t>
            </a:r>
          </a:p>
        </p:txBody>
      </p:sp>
      <p:sp>
        <p:nvSpPr>
          <p:cNvPr id="9" name="TextBox 8">
            <a:extLst>
              <a:ext uri="{FF2B5EF4-FFF2-40B4-BE49-F238E27FC236}">
                <a16:creationId xmlns:a16="http://schemas.microsoft.com/office/drawing/2014/main" id="{D4E0FD15-F8D5-B4DF-2055-843120546D0F}"/>
              </a:ext>
            </a:extLst>
          </p:cNvPr>
          <p:cNvSpPr txBox="1"/>
          <p:nvPr/>
        </p:nvSpPr>
        <p:spPr>
          <a:xfrm>
            <a:off x="77002" y="4397459"/>
            <a:ext cx="4253023" cy="1492716"/>
          </a:xfrm>
          <a:prstGeom prst="rect">
            <a:avLst/>
          </a:prstGeom>
          <a:noFill/>
          <a:ln w="12700">
            <a:solidFill>
              <a:srgbClr val="C00000"/>
            </a:solidFill>
          </a:ln>
        </p:spPr>
        <p:txBody>
          <a:bodyPr wrap="square" rtlCol="0">
            <a:spAutoFit/>
          </a:bodyPr>
          <a:lstStyle/>
          <a:p>
            <a:r>
              <a:rPr lang="en-GB" sz="700" dirty="0" err="1">
                <a:latin typeface="Arial" panose="020B0604020202020204" pitchFamily="34" charset="0"/>
                <a:cs typeface="Arial" panose="020B0604020202020204" pitchFamily="34" charset="0"/>
              </a:rPr>
              <a:t>Rhwystr</a:t>
            </a:r>
            <a:endParaRPr lang="en-GB" sz="700" dirty="0">
              <a:latin typeface="Arial" panose="020B0604020202020204" pitchFamily="34" charset="0"/>
              <a:cs typeface="Arial" panose="020B0604020202020204" pitchFamily="34" charset="0"/>
            </a:endParaRPr>
          </a:p>
          <a:p>
            <a:r>
              <a:rPr lang="cy-GB" sz="600" dirty="0">
                <a:latin typeface="Arial" panose="020B0604020202020204" pitchFamily="34" charset="0"/>
                <a:cs typeface="Arial" panose="020B0604020202020204" pitchFamily="34" charset="0"/>
              </a:rPr>
              <a:t>Mae cuddweddu awtistiaeth yn rhwystr. Dywed Hull et al., (2021) cuddweddu awtistiaeth yw’r defnydd o strategaethau gan bobl awtistig i leihau gwelededd eu hawtistiaeth mewn sefyllfaoedd cymdeithasol. Gall hyn cynnwys cuddio nodweddion awtistig er enghraifft trwy atal yn fwriadol, ymddygiad ysgogol yn gyhoeddus. Mae cuddweddu cymdeithasol hefyd yn cwmpasu ymddygiad cydadferol, lle mae pobl awtistig yn datblygu rhestrau ymddygiadol i'w helpu i reoli sefyllfaoedd cymdeithasol. Mae hyn yn cynnwys defnyddio ymddygiadau cymdeithasol di-eiriau megis cyswllt llygad.  I berson awtistig mae’r strategaeth yn aml yn llawer mwy annatod ac yn niweidiol lles a’n hiechyd. Gan fod normau cymdeithasol person awtistig yn wahanol i eraill o’n cwmpas, o ganlyniad maent yn teimlo pwysau i guddio ei wir hunan i ffitio mewn i ddiwylliant an-awtistig. Mae astudiaethau bellach yn dechrau canfod pa mor niweidiol yw masgio i iechyd meddwl ((Bradley et al., 2021; Hull et al., 2019). Mae pobl awtistig yn cuddio mwy yn dangos mwy o arwyddion o orbryder ac iselder, ac efallai y bydd y strategaeth hyd yn oed wedi’i chysylltu â chynnydd mewn ymddygiadau hunanladdol (Cassidy et al, 2018). O ganlyniad i fasgio efallai bydd plant yn cael i ddiagnosis yn anghywir oherwydd nad yw’n dangos ei holl arwyddion, ac efallai na fydd anghenion yn cael eu diwallu. Mae cuddweddu cymdeithasol yn elfen eang o brofiadau byw pobl awtistig, yn enwedig ymhlith y rhai sy'n fenywod a'r rhai sydd â deallusrwydd yn yr ystod gyfartalog neu'n uwch. </a:t>
            </a:r>
            <a:endParaRPr lang="en-GB" sz="6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F894E021-7D7B-BEFC-674F-5540B48EA0E1}"/>
              </a:ext>
            </a:extLst>
          </p:cNvPr>
          <p:cNvSpPr txBox="1"/>
          <p:nvPr/>
        </p:nvSpPr>
        <p:spPr>
          <a:xfrm>
            <a:off x="4484053" y="4429669"/>
            <a:ext cx="4361966" cy="1569660"/>
          </a:xfrm>
          <a:prstGeom prst="rect">
            <a:avLst/>
          </a:prstGeom>
          <a:noFill/>
          <a:ln w="12700">
            <a:solidFill>
              <a:srgbClr val="660066"/>
            </a:solidFill>
          </a:ln>
        </p:spPr>
        <p:txBody>
          <a:bodyPr wrap="square">
            <a:spAutoFit/>
          </a:bodyPr>
          <a:lstStyle/>
          <a:p>
            <a:r>
              <a:rPr lang="en-GB" sz="800" dirty="0" err="1">
                <a:latin typeface="Arial" panose="020B0604020202020204" pitchFamily="34" charset="0"/>
                <a:cs typeface="Arial" panose="020B0604020202020204" pitchFamily="34" charset="0"/>
              </a:rPr>
              <a:t>Rhwystr</a:t>
            </a:r>
            <a:r>
              <a:rPr lang="en-GB" sz="800" dirty="0">
                <a:latin typeface="Arial" panose="020B0604020202020204" pitchFamily="34" charset="0"/>
                <a:cs typeface="Arial" panose="020B0604020202020204" pitchFamily="34" charset="0"/>
              </a:rPr>
              <a:t> 2</a:t>
            </a:r>
          </a:p>
          <a:p>
            <a:r>
              <a:rPr lang="en-GB" sz="800" dirty="0">
                <a:latin typeface="Arial" panose="020B0604020202020204" pitchFamily="34" charset="0"/>
                <a:cs typeface="Arial" panose="020B0604020202020204" pitchFamily="34" charset="0"/>
              </a:rPr>
              <a:t>Y </a:t>
            </a:r>
            <a:r>
              <a:rPr lang="en-GB" sz="800" dirty="0" err="1">
                <a:latin typeface="Arial" panose="020B0604020202020204" pitchFamily="34" charset="0"/>
                <a:cs typeface="Arial" panose="020B0604020202020204" pitchFamily="34" charset="0"/>
              </a:rPr>
              <a:t>rhwystr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rieni</a:t>
            </a:r>
            <a:r>
              <a:rPr lang="en-GB" sz="800" dirty="0">
                <a:latin typeface="Arial" panose="020B0604020202020204" pitchFamily="34" charset="0"/>
                <a:cs typeface="Arial" panose="020B0604020202020204" pitchFamily="34" charset="0"/>
              </a:rPr>
              <a:t> a </a:t>
            </a:r>
            <a:r>
              <a:rPr lang="en-GB" sz="800" dirty="0" err="1">
                <a:latin typeface="Arial" panose="020B0604020202020204" pitchFamily="34" charset="0"/>
                <a:cs typeface="Arial" panose="020B0604020202020204" pitchFamily="34" charset="0"/>
              </a:rPr>
              <a:t>phlant</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awtistiaeth</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yw</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cael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perthynas</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positif</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gan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ei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fod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teimlo</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ei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fod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cael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ei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barnu</a:t>
            </a:r>
            <a:r>
              <a:rPr lang="en-GB" sz="800" dirty="0">
                <a:latin typeface="Arial" panose="020B0604020202020204" pitchFamily="34" charset="0"/>
                <a:cs typeface="Arial" panose="020B0604020202020204" pitchFamily="34" charset="0"/>
              </a:rPr>
              <a:t>. Mae </a:t>
            </a:r>
            <a:r>
              <a:rPr lang="en-GB" sz="800" dirty="0" err="1">
                <a:latin typeface="Arial" panose="020B0604020202020204" pitchFamily="34" charset="0"/>
                <a:cs typeface="Arial" panose="020B0604020202020204" pitchFamily="34" charset="0"/>
              </a:rPr>
              <a:t>hyn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wedyn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cael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effaith</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negatif</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wrth</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athrawon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eisiau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gwybodaeth</a:t>
            </a:r>
            <a:r>
              <a:rPr lang="en-GB" sz="800" dirty="0">
                <a:latin typeface="Arial" panose="020B0604020202020204" pitchFamily="34" charset="0"/>
                <a:cs typeface="Arial" panose="020B0604020202020204" pitchFamily="34" charset="0"/>
              </a:rPr>
              <a:t> am </a:t>
            </a:r>
            <a:r>
              <a:rPr lang="en-GB" sz="800" dirty="0" err="1">
                <a:latin typeface="Arial" panose="020B0604020202020204" pitchFamily="34" charset="0"/>
                <a:cs typeface="Arial" panose="020B0604020202020204" pitchFamily="34" charset="0"/>
              </a:rPr>
              <a:t>ymddygiad</a:t>
            </a:r>
            <a:r>
              <a:rPr lang="en-GB" sz="800" dirty="0">
                <a:latin typeface="Arial" panose="020B0604020202020204" pitchFamily="34" charset="0"/>
                <a:cs typeface="Arial" panose="020B0604020202020204" pitchFamily="34" charset="0"/>
              </a:rPr>
              <a:t> y </a:t>
            </a:r>
            <a:r>
              <a:rPr lang="en-GB" sz="800" dirty="0" err="1">
                <a:latin typeface="Arial" panose="020B0604020202020204" pitchFamily="34" charset="0"/>
                <a:cs typeface="Arial" panose="020B0604020202020204" pitchFamily="34" charset="0"/>
              </a:rPr>
              <a:t>plentyn</a:t>
            </a:r>
            <a:r>
              <a:rPr lang="en-GB" sz="800" dirty="0">
                <a:latin typeface="Arial" panose="020B0604020202020204" pitchFamily="34" charset="0"/>
                <a:cs typeface="Arial" panose="020B0604020202020204" pitchFamily="34" charset="0"/>
              </a:rPr>
              <a:t> a </a:t>
            </a:r>
            <a:r>
              <a:rPr lang="en-GB" sz="800" dirty="0" err="1">
                <a:latin typeface="Arial" panose="020B0604020202020204" pitchFamily="34" charset="0"/>
                <a:cs typeface="Arial" panose="020B0604020202020204" pitchFamily="34" charset="0"/>
              </a:rPr>
              <a:t>sut</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maent</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adref</a:t>
            </a:r>
            <a:r>
              <a:rPr lang="en-GB" sz="800" dirty="0">
                <a:latin typeface="Arial" panose="020B0604020202020204" pitchFamily="34" charset="0"/>
                <a:cs typeface="Arial" panose="020B0604020202020204" pitchFamily="34" charset="0"/>
              </a:rPr>
              <a:t>. Er </a:t>
            </a:r>
            <a:r>
              <a:rPr lang="en-GB" sz="800" dirty="0" err="1">
                <a:latin typeface="Arial" panose="020B0604020202020204" pitchFamily="34" charset="0"/>
                <a:cs typeface="Arial" panose="020B0604020202020204" pitchFamily="34" charset="0"/>
              </a:rPr>
              <a:t>mwyn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rhoi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strategaethau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lle</a:t>
            </a:r>
            <a:r>
              <a:rPr lang="en-GB" sz="800" dirty="0">
                <a:latin typeface="Arial" panose="020B0604020202020204" pitchFamily="34" charset="0"/>
                <a:cs typeface="Arial" panose="020B0604020202020204" pitchFamily="34" charset="0"/>
              </a:rPr>
              <a:t>, felly </a:t>
            </a:r>
            <a:r>
              <a:rPr lang="en-GB" sz="800" dirty="0" err="1">
                <a:latin typeface="Arial" panose="020B0604020202020204" pitchFamily="34" charset="0"/>
                <a:cs typeface="Arial" panose="020B0604020202020204" pitchFamily="34" charset="0"/>
              </a:rPr>
              <a:t>maent</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colli</a:t>
            </a:r>
            <a:r>
              <a:rPr lang="en-GB" sz="800" dirty="0">
                <a:latin typeface="Arial" panose="020B0604020202020204" pitchFamily="34" charset="0"/>
                <a:cs typeface="Arial" panose="020B0604020202020204" pitchFamily="34" charset="0"/>
              </a:rPr>
              <a:t> mas </a:t>
            </a:r>
            <a:r>
              <a:rPr lang="en-GB" sz="800" dirty="0" err="1">
                <a:latin typeface="Arial" panose="020B0604020202020204" pitchFamily="34" charset="0"/>
                <a:cs typeface="Arial" panose="020B0604020202020204" pitchFamily="34" charset="0"/>
              </a:rPr>
              <a:t>ar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gefnogaeth</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angenrheidiol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Wrth</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gefnogi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plentyn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sydd</a:t>
            </a:r>
            <a:r>
              <a:rPr lang="en-GB" sz="800" dirty="0">
                <a:latin typeface="Arial" panose="020B0604020202020204" pitchFamily="34" charset="0"/>
                <a:cs typeface="Arial" panose="020B0604020202020204" pitchFamily="34" charset="0"/>
              </a:rPr>
              <a:t> a </a:t>
            </a:r>
            <a:r>
              <a:rPr lang="en-GB" sz="800" dirty="0" err="1">
                <a:latin typeface="Arial" panose="020B0604020202020204" pitchFamily="34" charset="0"/>
                <a:cs typeface="Arial" panose="020B0604020202020204" pitchFamily="34" charset="0"/>
              </a:rPr>
              <a:t>gorlwythai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synhwyraidd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angen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cyson</a:t>
            </a:r>
            <a:r>
              <a:rPr lang="en-GB" sz="800" dirty="0">
                <a:latin typeface="Arial" panose="020B0604020202020204" pitchFamily="34" charset="0"/>
                <a:cs typeface="Arial" panose="020B0604020202020204" pitchFamily="34" charset="0"/>
              </a:rPr>
              <a:t> o </a:t>
            </a:r>
            <a:r>
              <a:rPr lang="en-GB" sz="800" dirty="0" err="1">
                <a:latin typeface="Arial" panose="020B0604020202020204" pitchFamily="34" charset="0"/>
                <a:cs typeface="Arial" panose="020B0604020202020204" pitchFamily="34" charset="0"/>
              </a:rPr>
              <a:t>arferion</a:t>
            </a:r>
            <a:r>
              <a:rPr lang="en-GB" sz="800" dirty="0">
                <a:latin typeface="Arial" panose="020B0604020202020204" pitchFamily="34" charset="0"/>
                <a:cs typeface="Arial" panose="020B0604020202020204" pitchFamily="34" charset="0"/>
              </a:rPr>
              <a:t> ac </a:t>
            </a:r>
            <a:r>
              <a:rPr lang="en-GB" sz="800" dirty="0" err="1">
                <a:latin typeface="Arial" panose="020B0604020202020204" pitchFamily="34" charset="0"/>
                <a:cs typeface="Arial" panose="020B0604020202020204" pitchFamily="34" charset="0"/>
              </a:rPr>
              <a:t>ati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Mae’n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bwysig</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creu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lle</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diogel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cariadus</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cyson</a:t>
            </a:r>
            <a:r>
              <a:rPr lang="en-GB" sz="800" dirty="0">
                <a:latin typeface="Arial" panose="020B0604020202020204" pitchFamily="34" charset="0"/>
                <a:cs typeface="Arial" panose="020B0604020202020204" pitchFamily="34" charset="0"/>
              </a:rPr>
              <a:t>. (Lynn McCann, 2020). </a:t>
            </a:r>
            <a:r>
              <a:rPr lang="en-GB" sz="800" dirty="0" err="1">
                <a:latin typeface="Arial" panose="020B0604020202020204" pitchFamily="34" charset="0"/>
                <a:cs typeface="Arial" panose="020B0604020202020204" pitchFamily="34" charset="0"/>
              </a:rPr>
              <a:t>Maent</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cymaint</a:t>
            </a:r>
            <a:r>
              <a:rPr lang="en-GB" sz="800" dirty="0">
                <a:latin typeface="Arial" panose="020B0604020202020204" pitchFamily="34" charset="0"/>
                <a:cs typeface="Arial" panose="020B0604020202020204" pitchFamily="34" charset="0"/>
              </a:rPr>
              <a:t> o </a:t>
            </a:r>
            <a:r>
              <a:rPr lang="en-GB" sz="800" dirty="0" err="1">
                <a:latin typeface="Arial" panose="020B0604020202020204" pitchFamily="34" charset="0"/>
                <a:cs typeface="Arial" panose="020B0604020202020204" pitchFamily="34" charset="0"/>
              </a:rPr>
              <a:t>daith</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dysgu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i’r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rhiant</a:t>
            </a:r>
            <a:r>
              <a:rPr lang="en-GB" sz="800" dirty="0">
                <a:latin typeface="Arial" panose="020B0604020202020204" pitchFamily="34" charset="0"/>
                <a:cs typeface="Arial" panose="020B0604020202020204" pitchFamily="34" charset="0"/>
              </a:rPr>
              <a:t> ac </a:t>
            </a:r>
            <a:r>
              <a:rPr lang="en-GB" sz="800" dirty="0" err="1">
                <a:latin typeface="Arial" panose="020B0604020202020204" pitchFamily="34" charset="0"/>
                <a:cs typeface="Arial" panose="020B0604020202020204" pitchFamily="34" charset="0"/>
              </a:rPr>
              <a:t>mai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i’r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ysgol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ôl</a:t>
            </a:r>
            <a:r>
              <a:rPr lang="en-GB" sz="800" dirty="0">
                <a:latin typeface="Arial" panose="020B0604020202020204" pitchFamily="34" charset="0"/>
                <a:cs typeface="Arial" panose="020B0604020202020204" pitchFamily="34" charset="0"/>
              </a:rPr>
              <a:t> Hull., et al (2018) </a:t>
            </a:r>
            <a:r>
              <a:rPr lang="en-GB" sz="800" dirty="0" err="1">
                <a:latin typeface="Arial" panose="020B0604020202020204" pitchFamily="34" charset="0"/>
                <a:cs typeface="Arial" panose="020B0604020202020204" pitchFamily="34" charset="0"/>
              </a:rPr>
              <a:t>mae</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rhieni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gallu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teimlo</a:t>
            </a:r>
            <a:r>
              <a:rPr lang="en-GB" sz="800" dirty="0">
                <a:latin typeface="Arial" panose="020B0604020202020204" pitchFamily="34" charset="0"/>
                <a:cs typeface="Arial" panose="020B0604020202020204" pitchFamily="34" charset="0"/>
              </a:rPr>
              <a:t> o dan </a:t>
            </a:r>
            <a:r>
              <a:rPr lang="en-GB" sz="800" dirty="0" err="1">
                <a:latin typeface="Arial" panose="020B0604020202020204" pitchFamily="34" charset="0"/>
                <a:cs typeface="Arial" panose="020B0604020202020204" pitchFamily="34" charset="0"/>
              </a:rPr>
              <a:t>bwysau</a:t>
            </a:r>
            <a:r>
              <a:rPr lang="en-GB" sz="800" dirty="0">
                <a:latin typeface="Arial" panose="020B0604020202020204" pitchFamily="34" charset="0"/>
                <a:cs typeface="Arial" panose="020B0604020202020204" pitchFamily="34" charset="0"/>
              </a:rPr>
              <a:t> am </a:t>
            </a:r>
            <a:r>
              <a:rPr lang="en-GB" sz="800" dirty="0" err="1">
                <a:latin typeface="Arial" panose="020B0604020202020204" pitchFamily="34" charset="0"/>
                <a:cs typeface="Arial" panose="020B0604020202020204" pitchFamily="34" charset="0"/>
              </a:rPr>
              <a:t>nad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yw’n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deall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yr</a:t>
            </a:r>
            <a:r>
              <a:rPr lang="en-GB" sz="800" dirty="0">
                <a:latin typeface="Arial" panose="020B0604020202020204" pitchFamily="34" charset="0"/>
                <a:cs typeface="Arial" panose="020B0604020202020204" pitchFamily="34" charset="0"/>
              </a:rPr>
              <a:t> ADY </a:t>
            </a:r>
            <a:r>
              <a:rPr lang="en-GB" sz="800" dirty="0" err="1">
                <a:latin typeface="Arial" panose="020B0604020202020204" pitchFamily="34" charset="0"/>
                <a:cs typeface="Arial" panose="020B0604020202020204" pitchFamily="34" charset="0"/>
              </a:rPr>
              <a:t>eu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hunan</a:t>
            </a:r>
            <a:r>
              <a:rPr lang="en-GB" sz="800" dirty="0">
                <a:latin typeface="Arial" panose="020B0604020202020204" pitchFamily="34" charset="0"/>
                <a:cs typeface="Arial" panose="020B0604020202020204" pitchFamily="34" charset="0"/>
              </a:rPr>
              <a:t> ac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teimlo</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fai</a:t>
            </a:r>
            <a:r>
              <a:rPr lang="en-GB" sz="800" dirty="0">
                <a:latin typeface="Arial" panose="020B0604020202020204" pitchFamily="34" charset="0"/>
                <a:cs typeface="Arial" panose="020B0604020202020204" pitchFamily="34" charset="0"/>
              </a:rPr>
              <a:t>, felly </a:t>
            </a:r>
            <a:r>
              <a:rPr lang="en-GB" sz="800" dirty="0" err="1">
                <a:latin typeface="Arial" panose="020B0604020202020204" pitchFamily="34" charset="0"/>
                <a:cs typeface="Arial" panose="020B0604020202020204" pitchFamily="34" charset="0"/>
              </a:rPr>
              <a:t>nad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yw’n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gofyn</a:t>
            </a:r>
            <a:r>
              <a:rPr lang="en-GB" sz="800" dirty="0">
                <a:latin typeface="Arial" panose="020B0604020202020204" pitchFamily="34" charset="0"/>
                <a:cs typeface="Arial" panose="020B0604020202020204" pitchFamily="34" charset="0"/>
              </a:rPr>
              <a:t> am </a:t>
            </a:r>
            <a:r>
              <a:rPr lang="en-GB" sz="800" dirty="0" err="1">
                <a:latin typeface="Arial" panose="020B0604020202020204" pitchFamily="34" charset="0"/>
                <a:cs typeface="Arial" panose="020B0604020202020204" pitchFamily="34" charset="0"/>
              </a:rPr>
              <a:t>gefnogaeth</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bellach</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Fodd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bynnag</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dywed</a:t>
            </a:r>
            <a:r>
              <a:rPr lang="en-GB" sz="800" dirty="0">
                <a:latin typeface="Arial" panose="020B0604020202020204" pitchFamily="34" charset="0"/>
                <a:cs typeface="Arial" panose="020B0604020202020204" pitchFamily="34" charset="0"/>
              </a:rPr>
              <a:t> Lynn McCann (2020) </a:t>
            </a:r>
            <a:r>
              <a:rPr lang="en-GB" sz="800" dirty="0" err="1">
                <a:latin typeface="Arial" panose="020B0604020202020204" pitchFamily="34" charset="0"/>
                <a:cs typeface="Arial" panose="020B0604020202020204" pitchFamily="34" charset="0"/>
              </a:rPr>
              <a:t>fel</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athrawon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rydym</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yn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gaeth</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i’r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gyfraith</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wneud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addysgu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ansawdd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gyntaf</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bawb</a:t>
            </a:r>
            <a:r>
              <a:rPr lang="en-GB" sz="800" dirty="0">
                <a:latin typeface="Arial" panose="020B0604020202020204" pitchFamily="34" charset="0"/>
                <a:cs typeface="Arial" panose="020B0604020202020204" pitchFamily="34" charset="0"/>
              </a:rPr>
              <a:t>, ac </a:t>
            </a:r>
            <a:r>
              <a:rPr lang="en-GB" sz="800" dirty="0" err="1">
                <a:latin typeface="Arial" panose="020B0604020202020204" pitchFamily="34" charset="0"/>
                <a:cs typeface="Arial" panose="020B0604020202020204" pitchFamily="34" charset="0"/>
              </a:rPr>
              <a:t>i</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weithredu’r</a:t>
            </a:r>
            <a:r>
              <a:rPr lang="en-GB" sz="800" dirty="0">
                <a:latin typeface="Arial" panose="020B0604020202020204" pitchFamily="34" charset="0"/>
                <a:cs typeface="Arial" panose="020B0604020202020204" pitchFamily="34" charset="0"/>
              </a:rPr>
              <a:t> dull </a:t>
            </a:r>
            <a:r>
              <a:rPr lang="en-GB" sz="800" dirty="0" err="1">
                <a:latin typeface="Arial" panose="020B0604020202020204" pitchFamily="34" charset="0"/>
                <a:cs typeface="Arial" panose="020B0604020202020204" pitchFamily="34" charset="0"/>
              </a:rPr>
              <a:t>graddedigion</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wrth</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asesu</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cynllunio</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gwneud</a:t>
            </a:r>
            <a:r>
              <a:rPr lang="en-GB" sz="800" dirty="0">
                <a:latin typeface="Arial" panose="020B0604020202020204" pitchFamily="34" charset="0"/>
                <a:cs typeface="Arial" panose="020B0604020202020204" pitchFamily="34" charset="0"/>
              </a:rPr>
              <a:t> ac </a:t>
            </a:r>
            <a:r>
              <a:rPr lang="en-GB" sz="800" dirty="0" err="1">
                <a:latin typeface="Arial" panose="020B0604020202020204" pitchFamily="34" charset="0"/>
                <a:cs typeface="Arial" panose="020B0604020202020204" pitchFamily="34" charset="0"/>
              </a:rPr>
              <a:t>adolygu’r</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gefnogaeth</a:t>
            </a:r>
            <a:r>
              <a:rPr lang="en-GB" sz="800" dirty="0">
                <a:latin typeface="Arial" panose="020B0604020202020204" pitchFamily="34" charset="0"/>
                <a:cs typeface="Arial" panose="020B0604020202020204" pitchFamily="34" charset="0"/>
              </a:rPr>
              <a:t> I </a:t>
            </a:r>
            <a:r>
              <a:rPr lang="en-GB" sz="800" dirty="0" err="1">
                <a:latin typeface="Arial" panose="020B0604020202020204" pitchFamily="34" charset="0"/>
                <a:cs typeface="Arial" panose="020B0604020202020204" pitchFamily="34" charset="0"/>
              </a:rPr>
              <a:t>blentyn</a:t>
            </a:r>
            <a:r>
              <a:rPr lang="en-GB" sz="800" dirty="0">
                <a:latin typeface="Arial" panose="020B0604020202020204" pitchFamily="34" charset="0"/>
                <a:cs typeface="Arial" panose="020B0604020202020204" pitchFamily="34" charset="0"/>
              </a:rPr>
              <a:t> ag ADY. </a:t>
            </a:r>
          </a:p>
        </p:txBody>
      </p:sp>
      <p:sp>
        <p:nvSpPr>
          <p:cNvPr id="13" name="TextBox 12">
            <a:extLst>
              <a:ext uri="{FF2B5EF4-FFF2-40B4-BE49-F238E27FC236}">
                <a16:creationId xmlns:a16="http://schemas.microsoft.com/office/drawing/2014/main" id="{9C987EC8-E83A-416C-8F45-9CE0C574475B}"/>
              </a:ext>
            </a:extLst>
          </p:cNvPr>
          <p:cNvSpPr txBox="1"/>
          <p:nvPr/>
        </p:nvSpPr>
        <p:spPr>
          <a:xfrm>
            <a:off x="77002" y="6039638"/>
            <a:ext cx="8885863" cy="784830"/>
          </a:xfrm>
          <a:prstGeom prst="rect">
            <a:avLst/>
          </a:prstGeom>
          <a:noFill/>
          <a:ln w="12700">
            <a:solidFill>
              <a:srgbClr val="FFFF00"/>
            </a:solidFill>
          </a:ln>
        </p:spPr>
        <p:txBody>
          <a:bodyPr wrap="square">
            <a:spAutoFit/>
          </a:bodyPr>
          <a:lstStyle/>
          <a:p>
            <a:r>
              <a:rPr lang="en-GB" sz="900" dirty="0" err="1"/>
              <a:t>Casgliad</a:t>
            </a:r>
            <a:endParaRPr lang="en-GB" sz="900" dirty="0">
              <a:latin typeface="Arial" panose="020B0604020202020204" pitchFamily="34" charset="0"/>
              <a:cs typeface="Arial" panose="020B0604020202020204" pitchFamily="34" charset="0"/>
            </a:endParaRPr>
          </a:p>
          <a:p>
            <a:r>
              <a:rPr lang="en-GB" sz="900" dirty="0" err="1">
                <a:latin typeface="Arial" panose="020B0604020202020204" pitchFamily="34" charset="0"/>
                <a:cs typeface="Arial" panose="020B0604020202020204" pitchFamily="34" charset="0"/>
              </a:rPr>
              <a:t>Anhwylder</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sbectrwm</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awtistiaeth</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yw</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grŵp</a:t>
            </a:r>
            <a:r>
              <a:rPr lang="en-GB" sz="900" dirty="0">
                <a:latin typeface="Arial" panose="020B0604020202020204" pitchFamily="34" charset="0"/>
                <a:cs typeface="Arial" panose="020B0604020202020204" pitchFamily="34" charset="0"/>
              </a:rPr>
              <a:t> o </a:t>
            </a:r>
            <a:r>
              <a:rPr lang="en-GB" sz="900" dirty="0" err="1">
                <a:latin typeface="Arial" panose="020B0604020202020204" pitchFamily="34" charset="0"/>
                <a:cs typeface="Arial" panose="020B0604020202020204" pitchFamily="34" charset="0"/>
              </a:rPr>
              <a:t>anhwylderau</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niwroddatblygiadol</a:t>
            </a:r>
            <a:r>
              <a:rPr lang="en-GB" sz="900" dirty="0">
                <a:latin typeface="Arial" panose="020B0604020202020204" pitchFamily="34" charset="0"/>
                <a:cs typeface="Arial" panose="020B0604020202020204" pitchFamily="34" charset="0"/>
              </a:rPr>
              <a:t> a </a:t>
            </a:r>
            <a:r>
              <a:rPr lang="en-GB" sz="900" dirty="0" err="1">
                <a:latin typeface="Arial" panose="020B0604020202020204" pitchFamily="34" charset="0"/>
                <a:cs typeface="Arial" panose="020B0604020202020204" pitchFamily="34" charset="0"/>
              </a:rPr>
              <a:t>nodweddir</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gan</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ddiffygion</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craidd</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mewn</a:t>
            </a:r>
            <a:r>
              <a:rPr lang="en-GB" sz="900" dirty="0">
                <a:latin typeface="Arial" panose="020B0604020202020204" pitchFamily="34" charset="0"/>
                <a:cs typeface="Arial" panose="020B0604020202020204" pitchFamily="34" charset="0"/>
              </a:rPr>
              <a:t> tri </a:t>
            </a:r>
            <a:r>
              <a:rPr lang="en-GB" sz="900" dirty="0" err="1">
                <a:latin typeface="Arial" panose="020B0604020202020204" pitchFamily="34" charset="0"/>
                <a:cs typeface="Arial" panose="020B0604020202020204" pitchFamily="34" charset="0"/>
              </a:rPr>
              <a:t>pharth</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sef</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rhyngweithio</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cymdeithasol</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cyfathrebu</a:t>
            </a:r>
            <a:r>
              <a:rPr lang="en-GB" sz="900" dirty="0">
                <a:latin typeface="Arial" panose="020B0604020202020204" pitchFamily="34" charset="0"/>
                <a:cs typeface="Arial" panose="020B0604020202020204" pitchFamily="34" charset="0"/>
              </a:rPr>
              <a:t>, ac </a:t>
            </a:r>
            <a:r>
              <a:rPr lang="en-GB" sz="900" dirty="0" err="1">
                <a:latin typeface="Arial" panose="020B0604020202020204" pitchFamily="34" charset="0"/>
                <a:cs typeface="Arial" panose="020B0604020202020204" pitchFamily="34" charset="0"/>
              </a:rPr>
              <a:t>ymddygiad</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ailadroddus</a:t>
            </a:r>
            <a:r>
              <a:rPr lang="en-GB" sz="900" dirty="0">
                <a:latin typeface="Arial" panose="020B0604020202020204" pitchFamily="34" charset="0"/>
                <a:cs typeface="Arial" panose="020B0604020202020204" pitchFamily="34" charset="0"/>
              </a:rPr>
              <a:t> neu </a:t>
            </a:r>
            <a:r>
              <a:rPr lang="en-GB" sz="900" dirty="0" err="1">
                <a:latin typeface="Arial" panose="020B0604020202020204" pitchFamily="34" charset="0"/>
                <a:cs typeface="Arial" panose="020B0604020202020204" pitchFamily="34" charset="0"/>
              </a:rPr>
              <a:t>ystrydebol</a:t>
            </a:r>
            <a:r>
              <a:rPr lang="en-GB" sz="900" dirty="0">
                <a:latin typeface="Arial" panose="020B0604020202020204" pitchFamily="34" charset="0"/>
                <a:cs typeface="Arial" panose="020B0604020202020204" pitchFamily="34" charset="0"/>
              </a:rPr>
              <a:t>. Mae </a:t>
            </a:r>
            <a:r>
              <a:rPr lang="en-GB" sz="900" dirty="0" err="1">
                <a:latin typeface="Arial" panose="020B0604020202020204" pitchFamily="34" charset="0"/>
                <a:cs typeface="Arial" panose="020B0604020202020204" pitchFamily="34" charset="0"/>
              </a:rPr>
              <a:t>awtistiaeth</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yn</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effeithio</a:t>
            </a:r>
            <a:r>
              <a:rPr lang="en-GB" sz="900" dirty="0">
                <a:latin typeface="Arial" panose="020B0604020202020204" pitchFamily="34" charset="0"/>
                <a:cs typeface="Arial" panose="020B0604020202020204" pitchFamily="34" charset="0"/>
              </a:rPr>
              <a:t> 1-2% </a:t>
            </a:r>
            <a:r>
              <a:rPr lang="en-GB" sz="900" dirty="0" err="1">
                <a:latin typeface="Arial" panose="020B0604020202020204" pitchFamily="34" charset="0"/>
                <a:cs typeface="Arial" panose="020B0604020202020204" pitchFamily="34" charset="0"/>
              </a:rPr>
              <a:t>o’r</a:t>
            </a:r>
            <a:r>
              <a:rPr lang="en-GB" sz="900" dirty="0">
                <a:latin typeface="Arial" panose="020B0604020202020204" pitchFamily="34" charset="0"/>
                <a:cs typeface="Arial" panose="020B0604020202020204" pitchFamily="34" charset="0"/>
              </a:rPr>
              <a:t> DU (</a:t>
            </a:r>
            <a:r>
              <a:rPr lang="en-GB" sz="900" dirty="0" err="1">
                <a:latin typeface="Arial" panose="020B0604020202020204" pitchFamily="34" charset="0"/>
                <a:cs typeface="Arial" panose="020B0604020202020204" pitchFamily="34" charset="0"/>
              </a:rPr>
              <a:t>Hogrefe</a:t>
            </a:r>
            <a:r>
              <a:rPr lang="en-GB" sz="900" dirty="0">
                <a:latin typeface="Arial" panose="020B0604020202020204" pitchFamily="34" charset="0"/>
                <a:cs typeface="Arial" panose="020B0604020202020204" pitchFamily="34" charset="0"/>
              </a:rPr>
              <a:t> LTD’s principal psychologist, 2021). Mae </a:t>
            </a:r>
            <a:r>
              <a:rPr lang="en-GB" sz="900" dirty="0" err="1">
                <a:latin typeface="Arial" panose="020B0604020202020204" pitchFamily="34" charset="0"/>
                <a:cs typeface="Arial" panose="020B0604020202020204" pitchFamily="34" charset="0"/>
              </a:rPr>
              <a:t>awtistiaeth</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yn</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wahanol</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yn</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pob</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plentyn</a:t>
            </a:r>
            <a:r>
              <a:rPr lang="en-GB" sz="900" dirty="0">
                <a:latin typeface="Arial" panose="020B0604020202020204" pitchFamily="34" charset="0"/>
                <a:cs typeface="Arial" panose="020B0604020202020204" pitchFamily="34" charset="0"/>
              </a:rPr>
              <a:t> am </a:t>
            </a:r>
            <a:r>
              <a:rPr lang="en-GB" sz="900" dirty="0" err="1">
                <a:latin typeface="Arial" panose="020B0604020202020204" pitchFamily="34" charset="0"/>
                <a:cs typeface="Arial" panose="020B0604020202020204" pitchFamily="34" charset="0"/>
              </a:rPr>
              <a:t>fod</a:t>
            </a:r>
            <a:r>
              <a:rPr lang="en-GB" sz="900" dirty="0">
                <a:latin typeface="Arial" panose="020B0604020202020204" pitchFamily="34" charset="0"/>
                <a:cs typeface="Arial" panose="020B0604020202020204" pitchFamily="34" charset="0"/>
              </a:rPr>
              <a:t> y </a:t>
            </a:r>
            <a:r>
              <a:rPr lang="en-GB" sz="900" dirty="0" err="1">
                <a:latin typeface="Arial" panose="020B0604020202020204" pitchFamily="34" charset="0"/>
                <a:cs typeface="Arial" panose="020B0604020202020204" pitchFamily="34" charset="0"/>
              </a:rPr>
              <a:t>sbectrwm</a:t>
            </a:r>
            <a:r>
              <a:rPr lang="en-GB" sz="900" dirty="0">
                <a:latin typeface="Arial" panose="020B0604020202020204" pitchFamily="34" charset="0"/>
                <a:cs typeface="Arial" panose="020B0604020202020204" pitchFamily="34" charset="0"/>
              </a:rPr>
              <a:t> mor </a:t>
            </a:r>
            <a:r>
              <a:rPr lang="en-GB" sz="900" dirty="0" err="1">
                <a:latin typeface="Arial" panose="020B0604020202020204" pitchFamily="34" charset="0"/>
                <a:cs typeface="Arial" panose="020B0604020202020204" pitchFamily="34" charset="0"/>
              </a:rPr>
              <a:t>eang</a:t>
            </a:r>
            <a:r>
              <a:rPr lang="en-GB" sz="900" dirty="0">
                <a:latin typeface="Arial" panose="020B0604020202020204" pitchFamily="34" charset="0"/>
                <a:cs typeface="Arial" panose="020B0604020202020204" pitchFamily="34" charset="0"/>
              </a:rPr>
              <a:t>. O </a:t>
            </a:r>
            <a:r>
              <a:rPr lang="en-GB" sz="900" dirty="0" err="1">
                <a:latin typeface="Arial" panose="020B0604020202020204" pitchFamily="34" charset="0"/>
                <a:cs typeface="Arial" panose="020B0604020202020204" pitchFamily="34" charset="0"/>
              </a:rPr>
              <a:t>ganlyniad</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mae</a:t>
            </a:r>
            <a:r>
              <a:rPr lang="en-GB" sz="900" dirty="0">
                <a:latin typeface="Arial" panose="020B0604020202020204" pitchFamily="34" charset="0"/>
                <a:cs typeface="Arial" panose="020B0604020202020204" pitchFamily="34" charset="0"/>
              </a:rPr>
              <a:t> plant </a:t>
            </a:r>
            <a:r>
              <a:rPr lang="en-GB" sz="900" dirty="0" err="1">
                <a:latin typeface="Arial" panose="020B0604020202020204" pitchFamily="34" charset="0"/>
                <a:cs typeface="Arial" panose="020B0604020202020204" pitchFamily="34" charset="0"/>
              </a:rPr>
              <a:t>yn</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gallu</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wynebu</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rhwystrau</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megis</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masgio</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eu</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symptomau</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sydd</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yn</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gallu</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arwain</a:t>
            </a:r>
            <a:r>
              <a:rPr lang="en-GB" sz="900" dirty="0">
                <a:latin typeface="Arial" panose="020B0604020202020204" pitchFamily="34" charset="0"/>
                <a:cs typeface="Arial" panose="020B0604020202020204" pitchFamily="34" charset="0"/>
              </a:rPr>
              <a:t> at </a:t>
            </a:r>
            <a:r>
              <a:rPr lang="en-GB" sz="900" dirty="0" err="1">
                <a:latin typeface="Arial" panose="020B0604020202020204" pitchFamily="34" charset="0"/>
                <a:cs typeface="Arial" panose="020B0604020202020204" pitchFamily="34" charset="0"/>
              </a:rPr>
              <a:t>blant</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yn</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cael</a:t>
            </a:r>
            <a:r>
              <a:rPr lang="en-GB" sz="900" dirty="0">
                <a:latin typeface="Arial" panose="020B0604020202020204" pitchFamily="34" charset="0"/>
                <a:cs typeface="Arial" panose="020B0604020202020204" pitchFamily="34" charset="0"/>
              </a:rPr>
              <a:t> diagnosis </a:t>
            </a:r>
            <a:r>
              <a:rPr lang="en-GB" sz="900" dirty="0" err="1">
                <a:latin typeface="Arial" panose="020B0604020202020204" pitchFamily="34" charset="0"/>
                <a:cs typeface="Arial" panose="020B0604020202020204" pitchFamily="34" charset="0"/>
              </a:rPr>
              <a:t>anghywir</a:t>
            </a:r>
            <a:r>
              <a:rPr lang="en-GB" sz="900" dirty="0">
                <a:latin typeface="Arial" panose="020B0604020202020204" pitchFamily="34" charset="0"/>
                <a:cs typeface="Arial" panose="020B0604020202020204" pitchFamily="34" charset="0"/>
              </a:rPr>
              <a:t> neu dim </a:t>
            </a:r>
            <a:r>
              <a:rPr lang="en-GB" sz="900" dirty="0" err="1">
                <a:latin typeface="Arial" panose="020B0604020202020204" pitchFamily="34" charset="0"/>
                <a:cs typeface="Arial" panose="020B0604020202020204" pitchFamily="34" charset="0"/>
              </a:rPr>
              <a:t>cefnogaeth</a:t>
            </a:r>
            <a:r>
              <a:rPr lang="en-GB" sz="900" dirty="0">
                <a:latin typeface="Arial" panose="020B0604020202020204" pitchFamily="34" charset="0"/>
                <a:cs typeface="Arial" panose="020B0604020202020204" pitchFamily="34" charset="0"/>
              </a:rPr>
              <a:t>. Mae </a:t>
            </a:r>
            <a:r>
              <a:rPr lang="en-GB" sz="900" dirty="0" err="1">
                <a:latin typeface="Arial" panose="020B0604020202020204" pitchFamily="34" charset="0"/>
                <a:cs typeface="Arial" panose="020B0604020202020204" pitchFamily="34" charset="0"/>
              </a:rPr>
              <a:t>yna</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strategaethau</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gwahanol</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i</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helpu</a:t>
            </a:r>
            <a:r>
              <a:rPr lang="en-GB" sz="900" dirty="0">
                <a:latin typeface="Arial" panose="020B0604020202020204" pitchFamily="34" charset="0"/>
                <a:cs typeface="Arial" panose="020B0604020202020204" pitchFamily="34" charset="0"/>
              </a:rPr>
              <a:t> plant </a:t>
            </a:r>
            <a:r>
              <a:rPr lang="en-GB" sz="900" dirty="0" err="1">
                <a:latin typeface="Arial" panose="020B0604020202020204" pitchFamily="34" charset="0"/>
                <a:cs typeface="Arial" panose="020B0604020202020204" pitchFamily="34" charset="0"/>
              </a:rPr>
              <a:t>delio</a:t>
            </a:r>
            <a:r>
              <a:rPr lang="en-GB" sz="900" dirty="0">
                <a:latin typeface="Arial" panose="020B0604020202020204" pitchFamily="34" charset="0"/>
                <a:cs typeface="Arial" panose="020B0604020202020204" pitchFamily="34" charset="0"/>
              </a:rPr>
              <a:t> ag </a:t>
            </a:r>
            <a:r>
              <a:rPr lang="en-GB" sz="900" dirty="0" err="1">
                <a:latin typeface="Arial" panose="020B0604020202020204" pitchFamily="34" charset="0"/>
                <a:cs typeface="Arial" panose="020B0604020202020204" pitchFamily="34" charset="0"/>
              </a:rPr>
              <a:t>awtistiaeth</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megis</a:t>
            </a:r>
            <a:r>
              <a:rPr lang="en-GB" sz="900" dirty="0">
                <a:latin typeface="Arial" panose="020B0604020202020204" pitchFamily="34" charset="0"/>
                <a:cs typeface="Arial" panose="020B0604020202020204" pitchFamily="34" charset="0"/>
              </a:rPr>
              <a:t> LEGO </a:t>
            </a:r>
            <a:r>
              <a:rPr lang="en-GB" sz="900" dirty="0" err="1">
                <a:latin typeface="Arial" panose="020B0604020202020204" pitchFamily="34" charset="0"/>
                <a:cs typeface="Arial" panose="020B0604020202020204" pitchFamily="34" charset="0"/>
              </a:rPr>
              <a:t>therapi</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sy’n</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fuddiol</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wrth</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helpu</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sgiliau</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cymdeithasol</a:t>
            </a:r>
            <a:r>
              <a:rPr lang="en-GB" sz="900" dirty="0">
                <a:latin typeface="Arial" panose="020B0604020202020204" pitchFamily="34" charset="0"/>
                <a:cs typeface="Arial" panose="020B0604020202020204" pitchFamily="34" charset="0"/>
              </a:rPr>
              <a:t>.</a:t>
            </a:r>
          </a:p>
        </p:txBody>
      </p:sp>
      <p:pic>
        <p:nvPicPr>
          <p:cNvPr id="1026" name="Picture 2" descr="Autism: Causes, Symptoms &amp; Treatment - Public Health Notes">
            <a:extLst>
              <a:ext uri="{FF2B5EF4-FFF2-40B4-BE49-F238E27FC236}">
                <a16:creationId xmlns:a16="http://schemas.microsoft.com/office/drawing/2014/main" id="{2E9F5DF4-49FF-AC3A-1785-7055138B19F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7982" y="33532"/>
            <a:ext cx="636865" cy="636865"/>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2" descr="Autism: Causes, Symptoms &amp; Treatment - Public Health Notes">
            <a:extLst>
              <a:ext uri="{FF2B5EF4-FFF2-40B4-BE49-F238E27FC236}">
                <a16:creationId xmlns:a16="http://schemas.microsoft.com/office/drawing/2014/main" id="{928776F8-BBD2-C5D8-7EE2-3A6790E9BB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27586" y="33532"/>
            <a:ext cx="636865" cy="636865"/>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ABF45439-5306-AE5B-4696-F4A2A357461E}"/>
              </a:ext>
            </a:extLst>
          </p:cNvPr>
          <p:cNvSpPr txBox="1"/>
          <p:nvPr/>
        </p:nvSpPr>
        <p:spPr>
          <a:xfrm>
            <a:off x="9116894" y="33532"/>
            <a:ext cx="2998104" cy="338554"/>
          </a:xfrm>
          <a:prstGeom prst="rect">
            <a:avLst/>
          </a:prstGeom>
          <a:noFill/>
        </p:spPr>
        <p:txBody>
          <a:bodyPr wrap="square" rtlCol="0">
            <a:spAutoFit/>
          </a:bodyPr>
          <a:lstStyle/>
          <a:p>
            <a:r>
              <a:rPr lang="en-GB" sz="1600" dirty="0"/>
              <a:t>2004327  ECEY6006C 1167 gair</a:t>
            </a:r>
          </a:p>
        </p:txBody>
      </p:sp>
      <p:sp>
        <p:nvSpPr>
          <p:cNvPr id="7" name="TextBox 6">
            <a:extLst>
              <a:ext uri="{FF2B5EF4-FFF2-40B4-BE49-F238E27FC236}">
                <a16:creationId xmlns:a16="http://schemas.microsoft.com/office/drawing/2014/main" id="{787F5365-234A-B01D-F5C0-058681B3F0D8}"/>
              </a:ext>
            </a:extLst>
          </p:cNvPr>
          <p:cNvSpPr txBox="1"/>
          <p:nvPr/>
        </p:nvSpPr>
        <p:spPr>
          <a:xfrm>
            <a:off x="8300719" y="558800"/>
            <a:ext cx="816175" cy="138499"/>
          </a:xfrm>
          <a:prstGeom prst="rect">
            <a:avLst/>
          </a:prstGeom>
          <a:noFill/>
        </p:spPr>
        <p:txBody>
          <a:bodyPr wrap="square" rtlCol="0">
            <a:spAutoFit/>
          </a:bodyPr>
          <a:lstStyle/>
          <a:p>
            <a:r>
              <a:rPr lang="en-GB" sz="300" dirty="0"/>
              <a:t>(</a:t>
            </a:r>
            <a:r>
              <a:rPr lang="en-GB" sz="300" dirty="0" err="1"/>
              <a:t>Delwedd</a:t>
            </a:r>
            <a:r>
              <a:rPr lang="en-GB" sz="300" dirty="0"/>
              <a:t>: Public health notes, 2022)</a:t>
            </a:r>
          </a:p>
        </p:txBody>
      </p:sp>
    </p:spTree>
    <p:extLst>
      <p:ext uri="{BB962C8B-B14F-4D97-AF65-F5344CB8AC3E}">
        <p14:creationId xmlns:p14="http://schemas.microsoft.com/office/powerpoint/2010/main" val="2152863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2F95139-C0E3-ABD7-391C-E1B305AA652E}"/>
              </a:ext>
            </a:extLst>
          </p:cNvPr>
          <p:cNvSpPr txBox="1"/>
          <p:nvPr/>
        </p:nvSpPr>
        <p:spPr>
          <a:xfrm>
            <a:off x="135270" y="0"/>
            <a:ext cx="10013950" cy="7325980"/>
          </a:xfrm>
          <a:prstGeom prst="rect">
            <a:avLst/>
          </a:prstGeom>
          <a:noFill/>
        </p:spPr>
        <p:txBody>
          <a:bodyPr wrap="square" rtlCol="0">
            <a:spAutoFit/>
          </a:bodyPr>
          <a:lstStyle/>
          <a:p>
            <a:r>
              <a:rPr lang="en-GB" u="sng" dirty="0">
                <a:latin typeface="Arial" panose="020B0604020202020204" pitchFamily="34" charset="0"/>
                <a:cs typeface="Arial" panose="020B0604020202020204" pitchFamily="34" charset="0"/>
              </a:rPr>
              <a:t>Y </a:t>
            </a:r>
            <a:r>
              <a:rPr lang="en-GB" u="sng" dirty="0" err="1">
                <a:latin typeface="Arial" panose="020B0604020202020204" pitchFamily="34" charset="0"/>
                <a:cs typeface="Arial" panose="020B0604020202020204" pitchFamily="34" charset="0"/>
              </a:rPr>
              <a:t>Rhestr</a:t>
            </a:r>
            <a:r>
              <a:rPr lang="en-GB" u="sng" dirty="0">
                <a:latin typeface="Arial" panose="020B0604020202020204" pitchFamily="34" charset="0"/>
                <a:cs typeface="Arial" panose="020B0604020202020204" pitchFamily="34" charset="0"/>
              </a:rPr>
              <a:t> </a:t>
            </a:r>
            <a:r>
              <a:rPr lang="en-GB" u="sng" dirty="0" err="1">
                <a:latin typeface="Arial" panose="020B0604020202020204" pitchFamily="34" charset="0"/>
                <a:cs typeface="Arial" panose="020B0604020202020204" pitchFamily="34" charset="0"/>
              </a:rPr>
              <a:t>cyfeirnodi</a:t>
            </a:r>
            <a:endParaRPr lang="en-GB" u="sng" dirty="0">
              <a:latin typeface="Arial" panose="020B0604020202020204" pitchFamily="34" charset="0"/>
              <a:cs typeface="Arial" panose="020B0604020202020204" pitchFamily="34" charset="0"/>
            </a:endParaRPr>
          </a:p>
          <a:p>
            <a:pPr>
              <a:lnSpc>
                <a:spcPct val="107000"/>
              </a:lnSpc>
              <a:spcAft>
                <a:spcPts val="800"/>
              </a:spcAft>
            </a:pP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Action for children. (2022) </a:t>
            </a:r>
            <a:r>
              <a:rPr lang="en-GB" sz="1200" i="1" dirty="0">
                <a:effectLst/>
                <a:latin typeface="Arial" panose="020B0604020202020204" pitchFamily="34" charset="0"/>
                <a:ea typeface="Calibri" panose="020F0502020204030204" pitchFamily="34" charset="0"/>
                <a:cs typeface="Arial" panose="020B0604020202020204" pitchFamily="34" charset="0"/>
              </a:rPr>
              <a:t>My child has been referred for an autism assessment, what should I expect?</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gael</a:t>
            </a:r>
            <a:r>
              <a:rPr lang="en-GB" sz="1200" dirty="0">
                <a:effectLst/>
                <a:latin typeface="Arial" panose="020B0604020202020204" pitchFamily="34" charset="0"/>
                <a:ea typeface="Calibri" panose="020F0502020204030204" pitchFamily="34" charset="0"/>
                <a:cs typeface="Arial" panose="020B0604020202020204" pitchFamily="34" charset="0"/>
              </a:rPr>
              <a:t> o: </a:t>
            </a:r>
            <a:r>
              <a:rPr lang="en-GB" sz="1200" dirty="0">
                <a:effectLst/>
                <a:latin typeface="Arial" panose="020B0604020202020204" pitchFamily="34" charset="0"/>
                <a:ea typeface="Calibri" panose="020F0502020204030204" pitchFamily="34" charset="0"/>
                <a:cs typeface="Arial" panose="020B0604020202020204" pitchFamily="34" charset="0"/>
                <a:hlinkClick r:id="rId2"/>
              </a:rPr>
              <a:t>https://parents.actionforchildren.org.uk/additional-needs-disabilities/getting-diagnosis/autism-assessment/</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Darllenwyd</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12eg o </a:t>
            </a:r>
            <a:r>
              <a:rPr lang="en-GB" sz="1200" dirty="0" err="1">
                <a:effectLst/>
                <a:latin typeface="Arial" panose="020B0604020202020204" pitchFamily="34" charset="0"/>
                <a:ea typeface="Calibri" panose="020F0502020204030204" pitchFamily="34" charset="0"/>
                <a:cs typeface="Arial" panose="020B0604020202020204" pitchFamily="34" charset="0"/>
              </a:rPr>
              <a:t>Ionawr</a:t>
            </a:r>
            <a:r>
              <a:rPr lang="en-GB" sz="12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 Andersen, R. (2022) </a:t>
            </a:r>
            <a:r>
              <a:rPr lang="en-GB" sz="1200" i="1" dirty="0">
                <a:effectLst/>
                <a:latin typeface="Arial" panose="020B0604020202020204" pitchFamily="34" charset="0"/>
                <a:ea typeface="Calibri" panose="020F0502020204030204" pitchFamily="34" charset="0"/>
                <a:cs typeface="Arial" panose="020B0604020202020204" pitchFamily="34" charset="0"/>
              </a:rPr>
              <a:t>What is the autistic diagnostic</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gael</a:t>
            </a:r>
            <a:r>
              <a:rPr lang="en-GB" sz="1200" dirty="0">
                <a:effectLst/>
                <a:latin typeface="Arial" panose="020B0604020202020204" pitchFamily="34" charset="0"/>
                <a:ea typeface="Calibri" panose="020F0502020204030204" pitchFamily="34" charset="0"/>
                <a:cs typeface="Arial" panose="020B0604020202020204" pitchFamily="34" charset="0"/>
              </a:rPr>
              <a:t> o: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https://www.autismparentingmagazine.com/autistic-diagnostic-observation-schedule/</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Darllenwyd</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9fed o </a:t>
            </a:r>
            <a:r>
              <a:rPr lang="en-GB" sz="1200" dirty="0" err="1">
                <a:effectLst/>
                <a:latin typeface="Arial" panose="020B0604020202020204" pitchFamily="34" charset="0"/>
                <a:ea typeface="Calibri" panose="020F0502020204030204" pitchFamily="34" charset="0"/>
                <a:cs typeface="Arial" panose="020B0604020202020204" pitchFamily="34" charset="0"/>
              </a:rPr>
              <a:t>Ionawr</a:t>
            </a:r>
            <a:r>
              <a:rPr lang="en-GB" sz="12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Autism Education Trust. (2022) </a:t>
            </a:r>
            <a:r>
              <a:rPr lang="en-GB" sz="1200" i="1" dirty="0">
                <a:effectLst/>
                <a:latin typeface="Arial" panose="020B0604020202020204" pitchFamily="34" charset="0"/>
                <a:ea typeface="Calibri" panose="020F0502020204030204" pitchFamily="34" charset="0"/>
                <a:cs typeface="Arial" panose="020B0604020202020204" pitchFamily="34" charset="0"/>
              </a:rPr>
              <a:t>The benefits of the schools programme</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gael</a:t>
            </a:r>
            <a:r>
              <a:rPr lang="en-GB" sz="1200" dirty="0">
                <a:effectLst/>
                <a:latin typeface="Arial" panose="020B0604020202020204" pitchFamily="34" charset="0"/>
                <a:ea typeface="Calibri" panose="020F0502020204030204" pitchFamily="34" charset="0"/>
                <a:cs typeface="Arial" panose="020B0604020202020204" pitchFamily="34" charset="0"/>
              </a:rPr>
              <a:t> o: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https://www.autismeducationtrust.org.uk/benefits-schools-programme#:~:text=%E2%80%9CThe%20training%20is%20effective%20in,are%20in%20senior%20leader%20posts</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Darllenwyd</a:t>
            </a:r>
            <a:r>
              <a:rPr lang="en-GB" sz="1200" dirty="0">
                <a:effectLst/>
                <a:latin typeface="Arial" panose="020B0604020202020204" pitchFamily="34" charset="0"/>
                <a:ea typeface="Calibri" panose="020F0502020204030204" pitchFamily="34" charset="0"/>
                <a:cs typeface="Arial" panose="020B0604020202020204" pitchFamily="34" charset="0"/>
              </a:rPr>
              <a:t> ar:12fed o </a:t>
            </a:r>
            <a:r>
              <a:rPr lang="en-GB" sz="1200" dirty="0" err="1">
                <a:effectLst/>
                <a:latin typeface="Arial" panose="020B0604020202020204" pitchFamily="34" charset="0"/>
                <a:ea typeface="Calibri" panose="020F0502020204030204" pitchFamily="34" charset="0"/>
                <a:cs typeface="Arial" panose="020B0604020202020204" pitchFamily="34" charset="0"/>
              </a:rPr>
              <a:t>Ionawr</a:t>
            </a:r>
            <a:r>
              <a:rPr lang="en-GB" sz="12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Autism Speaks. (2022a) </a:t>
            </a:r>
            <a:r>
              <a:rPr lang="en-GB" sz="1200" i="1" dirty="0">
                <a:effectLst/>
                <a:latin typeface="Arial" panose="020B0604020202020204" pitchFamily="34" charset="0"/>
                <a:ea typeface="Calibri" panose="020F0502020204030204" pitchFamily="34" charset="0"/>
                <a:cs typeface="Arial" panose="020B0604020202020204" pitchFamily="34" charset="0"/>
              </a:rPr>
              <a:t>Learn the signs of autism</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gael</a:t>
            </a:r>
            <a:r>
              <a:rPr lang="en-GB" sz="1200" dirty="0">
                <a:effectLst/>
                <a:latin typeface="Arial" panose="020B0604020202020204" pitchFamily="34" charset="0"/>
                <a:ea typeface="Calibri" panose="020F0502020204030204" pitchFamily="34" charset="0"/>
                <a:cs typeface="Arial" panose="020B0604020202020204" pitchFamily="34" charset="0"/>
              </a:rPr>
              <a:t> o: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https://www.autismspeaks.org/signs-autism</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Darllenwyd</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10fed o </a:t>
            </a:r>
            <a:r>
              <a:rPr lang="en-GB" sz="1200" dirty="0" err="1">
                <a:effectLst/>
                <a:latin typeface="Arial" panose="020B0604020202020204" pitchFamily="34" charset="0"/>
                <a:ea typeface="Calibri" panose="020F0502020204030204" pitchFamily="34" charset="0"/>
                <a:cs typeface="Arial" panose="020B0604020202020204" pitchFamily="34" charset="0"/>
              </a:rPr>
              <a:t>Ionawr</a:t>
            </a:r>
            <a:r>
              <a:rPr lang="en-GB" sz="12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Autism Speaks. (2022b) </a:t>
            </a:r>
            <a:r>
              <a:rPr lang="en-GB" sz="1200" i="1" dirty="0">
                <a:effectLst/>
                <a:latin typeface="Arial" panose="020B0604020202020204" pitchFamily="34" charset="0"/>
                <a:ea typeface="Calibri" panose="020F0502020204030204" pitchFamily="34" charset="0"/>
                <a:cs typeface="Arial" panose="020B0604020202020204" pitchFamily="34" charset="0"/>
              </a:rPr>
              <a:t>M-CHAT</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gael</a:t>
            </a:r>
            <a:r>
              <a:rPr lang="en-GB" sz="1200" dirty="0">
                <a:effectLst/>
                <a:latin typeface="Arial" panose="020B0604020202020204" pitchFamily="34" charset="0"/>
                <a:ea typeface="Calibri" panose="020F0502020204030204" pitchFamily="34" charset="0"/>
                <a:cs typeface="Arial" panose="020B0604020202020204" pitchFamily="34" charset="0"/>
              </a:rPr>
              <a:t> o: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https://www.autismspeaks.org/search?search_api_fulltext=m-chat</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Darllenwyd</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2il o </a:t>
            </a:r>
            <a:r>
              <a:rPr lang="en-GB" sz="1200" dirty="0" err="1">
                <a:effectLst/>
                <a:latin typeface="Arial" panose="020B0604020202020204" pitchFamily="34" charset="0"/>
                <a:ea typeface="Calibri" panose="020F0502020204030204" pitchFamily="34" charset="0"/>
                <a:cs typeface="Arial" panose="020B0604020202020204" pitchFamily="34" charset="0"/>
              </a:rPr>
              <a:t>Ionawr</a:t>
            </a:r>
            <a:r>
              <a:rPr lang="en-GB" sz="12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200" dirty="0" err="1">
                <a:effectLst/>
                <a:latin typeface="Arial" panose="020B0604020202020204" pitchFamily="34" charset="0"/>
                <a:ea typeface="Calibri" panose="020F0502020204030204" pitchFamily="34" charset="0"/>
                <a:cs typeface="Arial" panose="020B0604020202020204" pitchFamily="34" charset="0"/>
              </a:rPr>
              <a:t>Azamudin</a:t>
            </a:r>
            <a:r>
              <a:rPr lang="en-GB" sz="1200" dirty="0">
                <a:effectLst/>
                <a:latin typeface="Arial" panose="020B0604020202020204" pitchFamily="34" charset="0"/>
                <a:ea typeface="Calibri" panose="020F0502020204030204" pitchFamily="34" charset="0"/>
                <a:cs typeface="Arial" panose="020B0604020202020204" pitchFamily="34" charset="0"/>
              </a:rPr>
              <a:t>, W. (2021</a:t>
            </a:r>
            <a:r>
              <a:rPr lang="en-GB" sz="1200" i="1" dirty="0">
                <a:effectLst/>
                <a:latin typeface="Arial" panose="020B0604020202020204" pitchFamily="34" charset="0"/>
                <a:ea typeface="Calibri" panose="020F0502020204030204" pitchFamily="34" charset="0"/>
                <a:cs typeface="Arial" panose="020B0604020202020204" pitchFamily="34" charset="0"/>
              </a:rPr>
              <a:t>) A review of autism spectrum disorder diagnostic tools</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gael</a:t>
            </a:r>
            <a:r>
              <a:rPr lang="en-GB" sz="1200" dirty="0">
                <a:effectLst/>
                <a:latin typeface="Arial" panose="020B0604020202020204" pitchFamily="34" charset="0"/>
                <a:ea typeface="Calibri" panose="020F0502020204030204" pitchFamily="34" charset="0"/>
                <a:cs typeface="Arial" panose="020B0604020202020204" pitchFamily="34" charset="0"/>
              </a:rPr>
              <a:t> o: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https://publisher.uthm.edu.my/ojs/index.php/ijie/article/view/8592/5369</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Darllenwyd</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12eg o </a:t>
            </a:r>
            <a:r>
              <a:rPr lang="en-GB" sz="1200" dirty="0" err="1">
                <a:effectLst/>
                <a:latin typeface="Arial" panose="020B0604020202020204" pitchFamily="34" charset="0"/>
                <a:ea typeface="Calibri" panose="020F0502020204030204" pitchFamily="34" charset="0"/>
                <a:cs typeface="Arial" panose="020B0604020202020204" pitchFamily="34" charset="0"/>
              </a:rPr>
              <a:t>Ionawr</a:t>
            </a:r>
            <a:r>
              <a:rPr lang="en-GB" sz="12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Blumenthal, B. (dim </a:t>
            </a:r>
            <a:r>
              <a:rPr lang="en-GB" sz="1200" dirty="0" err="1">
                <a:effectLst/>
                <a:latin typeface="Arial" panose="020B0604020202020204" pitchFamily="34" charset="0"/>
                <a:ea typeface="Calibri" panose="020F0502020204030204" pitchFamily="34" charset="0"/>
                <a:cs typeface="Arial" panose="020B0604020202020204" pitchFamily="34" charset="0"/>
              </a:rPr>
              <a:t>dyddiad</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i="1" dirty="0">
                <a:effectLst/>
                <a:latin typeface="Arial" panose="020B0604020202020204" pitchFamily="34" charset="0"/>
                <a:ea typeface="Calibri" panose="020F0502020204030204" pitchFamily="34" charset="0"/>
                <a:cs typeface="Arial" panose="020B0604020202020204" pitchFamily="34" charset="0"/>
              </a:rPr>
              <a:t>A guide to screening for autism spectrum disorder</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gael</a:t>
            </a:r>
            <a:r>
              <a:rPr lang="en-GB" sz="1200" dirty="0">
                <a:effectLst/>
                <a:latin typeface="Arial" panose="020B0604020202020204" pitchFamily="34" charset="0"/>
                <a:ea typeface="Calibri" panose="020F0502020204030204" pitchFamily="34" charset="0"/>
                <a:cs typeface="Arial" panose="020B0604020202020204" pitchFamily="34" charset="0"/>
              </a:rPr>
              <a:t> o: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https://www.aucd.org/docs/lend/Blumenthal_AutismScreeningGuide.pdf</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Darllenwyd</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10fed o </a:t>
            </a:r>
            <a:r>
              <a:rPr lang="en-GB" sz="1200" dirty="0" err="1">
                <a:effectLst/>
                <a:latin typeface="Arial" panose="020B0604020202020204" pitchFamily="34" charset="0"/>
                <a:ea typeface="Calibri" panose="020F0502020204030204" pitchFamily="34" charset="0"/>
                <a:cs typeface="Arial" panose="020B0604020202020204" pitchFamily="34" charset="0"/>
              </a:rPr>
              <a:t>Ionawr</a:t>
            </a:r>
            <a:r>
              <a:rPr lang="en-GB" sz="12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Car Autism Roadmap. (2022) </a:t>
            </a:r>
            <a:r>
              <a:rPr lang="en-GB" sz="1200" i="1" dirty="0">
                <a:effectLst/>
                <a:latin typeface="Arial" panose="020B0604020202020204" pitchFamily="34" charset="0"/>
                <a:ea typeface="Calibri" panose="020F0502020204030204" pitchFamily="34" charset="0"/>
                <a:cs typeface="Arial" panose="020B0604020202020204" pitchFamily="34" charset="0"/>
              </a:rPr>
              <a:t>Modified Checklist for autism in Toddlers (M-CHAT)</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gael</a:t>
            </a:r>
            <a:r>
              <a:rPr lang="en-GB" sz="1200" dirty="0">
                <a:effectLst/>
                <a:latin typeface="Arial" panose="020B0604020202020204" pitchFamily="34" charset="0"/>
                <a:ea typeface="Calibri" panose="020F0502020204030204" pitchFamily="34" charset="0"/>
                <a:cs typeface="Arial" panose="020B0604020202020204" pitchFamily="34" charset="0"/>
              </a:rPr>
              <a:t> o: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https://www.research.chop.edu/car-autism-roadmap/modified-checklist-for-autism-in-toddlers-m-chat</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Darllenwyd</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10fed o </a:t>
            </a:r>
            <a:r>
              <a:rPr lang="en-GB" sz="1200" dirty="0" err="1">
                <a:effectLst/>
                <a:latin typeface="Arial" panose="020B0604020202020204" pitchFamily="34" charset="0"/>
                <a:ea typeface="Calibri" panose="020F0502020204030204" pitchFamily="34" charset="0"/>
                <a:cs typeface="Arial" panose="020B0604020202020204" pitchFamily="34" charset="0"/>
              </a:rPr>
              <a:t>Ionawr</a:t>
            </a:r>
            <a:r>
              <a:rPr lang="en-GB" sz="12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Child Mind Institute. (2022) </a:t>
            </a:r>
            <a:r>
              <a:rPr lang="en-GB" sz="1200" i="1" dirty="0">
                <a:effectLst/>
                <a:latin typeface="Arial" panose="020B0604020202020204" pitchFamily="34" charset="0"/>
                <a:ea typeface="Calibri" panose="020F0502020204030204" pitchFamily="34" charset="0"/>
                <a:cs typeface="Arial" panose="020B0604020202020204" pitchFamily="34" charset="0"/>
              </a:rPr>
              <a:t>Why many autistic girls are overlooked</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gael</a:t>
            </a:r>
            <a:r>
              <a:rPr lang="en-GB" sz="1200" dirty="0">
                <a:effectLst/>
                <a:latin typeface="Arial" panose="020B0604020202020204" pitchFamily="34" charset="0"/>
                <a:ea typeface="Calibri" panose="020F0502020204030204" pitchFamily="34" charset="0"/>
                <a:cs typeface="Arial" panose="020B0604020202020204" pitchFamily="34" charset="0"/>
              </a:rPr>
              <a:t> o: </a:t>
            </a:r>
            <a:r>
              <a:rPr lang="en-GB" sz="1200" dirty="0">
                <a:effectLst/>
                <a:latin typeface="Arial" panose="020B0604020202020204" pitchFamily="34" charset="0"/>
                <a:ea typeface="Calibri" panose="020F0502020204030204" pitchFamily="34" charset="0"/>
                <a:cs typeface="Arial" panose="020B0604020202020204" pitchFamily="34" charset="0"/>
                <a:hlinkClick r:id="rId10"/>
              </a:rPr>
              <a:t>https://childmind.org/article/autistic-girls-overlooked-undiagnosed-autism/</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Darllenwyd</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10fed o </a:t>
            </a:r>
            <a:r>
              <a:rPr lang="en-GB" sz="1200" dirty="0" err="1">
                <a:effectLst/>
                <a:latin typeface="Arial" panose="020B0604020202020204" pitchFamily="34" charset="0"/>
                <a:ea typeface="Calibri" panose="020F0502020204030204" pitchFamily="34" charset="0"/>
                <a:cs typeface="Arial" panose="020B0604020202020204" pitchFamily="34" charset="0"/>
              </a:rPr>
              <a:t>Ionawr</a:t>
            </a:r>
            <a:r>
              <a:rPr lang="en-GB" sz="12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Connect to autism. (2023) </a:t>
            </a:r>
            <a:r>
              <a:rPr lang="en-GB" sz="1200" i="1" dirty="0">
                <a:effectLst/>
                <a:latin typeface="Arial" panose="020B0604020202020204" pitchFamily="34" charset="0"/>
                <a:ea typeface="Calibri" panose="020F0502020204030204" pitchFamily="34" charset="0"/>
                <a:cs typeface="Arial" panose="020B0604020202020204" pitchFamily="34" charset="0"/>
              </a:rPr>
              <a:t>Fees for diagnostic assessment, clinical consultancy, training</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gael</a:t>
            </a:r>
            <a:r>
              <a:rPr lang="en-GB" sz="1200" dirty="0">
                <a:effectLst/>
                <a:latin typeface="Arial" panose="020B0604020202020204" pitchFamily="34" charset="0"/>
                <a:ea typeface="Calibri" panose="020F0502020204030204" pitchFamily="34" charset="0"/>
                <a:cs typeface="Arial" panose="020B0604020202020204" pitchFamily="34" charset="0"/>
              </a:rPr>
              <a:t> o: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1"/>
              </a:rPr>
              <a:t>https://connecttoautism.org/fees/</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Darllenwyd</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12eg o </a:t>
            </a:r>
            <a:r>
              <a:rPr lang="en-GB" sz="1200" dirty="0" err="1">
                <a:effectLst/>
                <a:latin typeface="Arial" panose="020B0604020202020204" pitchFamily="34" charset="0"/>
                <a:ea typeface="Calibri" panose="020F0502020204030204" pitchFamily="34" charset="0"/>
                <a:cs typeface="Arial" panose="020B0604020202020204" pitchFamily="34" charset="0"/>
              </a:rPr>
              <a:t>Ionawr</a:t>
            </a:r>
            <a:r>
              <a:rPr lang="en-GB" sz="12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Cook, A. (2018) </a:t>
            </a:r>
            <a:r>
              <a:rPr lang="en-GB" sz="1200" i="1" dirty="0">
                <a:effectLst/>
                <a:latin typeface="Arial" panose="020B0604020202020204" pitchFamily="34" charset="0"/>
                <a:ea typeface="Calibri" panose="020F0502020204030204" pitchFamily="34" charset="0"/>
                <a:cs typeface="Arial" panose="020B0604020202020204" pitchFamily="34" charset="0"/>
              </a:rPr>
              <a:t>Friendship motivations, challenges and the role of masking for girls with autism in contrasting school settings</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gael</a:t>
            </a:r>
            <a:r>
              <a:rPr lang="en-GB" sz="1200" dirty="0">
                <a:effectLst/>
                <a:latin typeface="Arial" panose="020B0604020202020204" pitchFamily="34" charset="0"/>
                <a:ea typeface="Calibri" panose="020F0502020204030204" pitchFamily="34" charset="0"/>
                <a:cs typeface="Arial" panose="020B0604020202020204" pitchFamily="34" charset="0"/>
              </a:rPr>
              <a:t> o: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2"/>
              </a:rPr>
              <a:t>https://www.tandfonline.com/doi/epdf/10.1080/08856257.2017.1312797?needAccess=true&amp;role=button</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Darllenwyd</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10fed o </a:t>
            </a:r>
            <a:r>
              <a:rPr lang="en-GB" sz="1200" dirty="0" err="1">
                <a:effectLst/>
                <a:latin typeface="Arial" panose="020B0604020202020204" pitchFamily="34" charset="0"/>
                <a:ea typeface="Calibri" panose="020F0502020204030204" pitchFamily="34" charset="0"/>
                <a:cs typeface="Arial" panose="020B0604020202020204" pitchFamily="34" charset="0"/>
              </a:rPr>
              <a:t>Ionawr</a:t>
            </a:r>
            <a:r>
              <a:rPr lang="en-GB" sz="12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200" dirty="0" err="1">
                <a:effectLst/>
                <a:latin typeface="Arial" panose="020B0604020202020204" pitchFamily="34" charset="0"/>
                <a:ea typeface="Calibri" panose="020F0502020204030204" pitchFamily="34" charset="0"/>
                <a:cs typeface="Arial" panose="020B0604020202020204" pitchFamily="34" charset="0"/>
              </a:rPr>
              <a:t>Gadow</a:t>
            </a:r>
            <a:r>
              <a:rPr lang="en-GB" sz="1200" dirty="0">
                <a:effectLst/>
                <a:latin typeface="Arial" panose="020B0604020202020204" pitchFamily="34" charset="0"/>
                <a:ea typeface="Calibri" panose="020F0502020204030204" pitchFamily="34" charset="0"/>
                <a:cs typeface="Arial" panose="020B0604020202020204" pitchFamily="34" charset="0"/>
              </a:rPr>
              <a:t>, D K. et al. (2008) </a:t>
            </a:r>
            <a:r>
              <a:rPr lang="en-GB" sz="1200" i="1" dirty="0">
                <a:effectLst/>
                <a:latin typeface="Arial" panose="020B0604020202020204" pitchFamily="34" charset="0"/>
                <a:ea typeface="Calibri" panose="020F0502020204030204" pitchFamily="34" charset="0"/>
                <a:cs typeface="Arial" panose="020B0604020202020204" pitchFamily="34" charset="0"/>
              </a:rPr>
              <a:t>Predictors of Psychiatric Symptoms in Children with an Autism Spectrum Disorder</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gael</a:t>
            </a:r>
            <a:r>
              <a:rPr lang="en-GB" sz="1200" dirty="0">
                <a:effectLst/>
                <a:latin typeface="Arial" panose="020B0604020202020204" pitchFamily="34" charset="0"/>
                <a:ea typeface="Calibri" panose="020F0502020204030204" pitchFamily="34" charset="0"/>
                <a:cs typeface="Arial" panose="020B0604020202020204" pitchFamily="34" charset="0"/>
              </a:rPr>
              <a:t> o: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3"/>
              </a:rPr>
              <a:t>https://link.springer.com/content/pdf/10.1007/s10803-008-0556-8.pdf?pdf=button</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Darllenwyd</a:t>
            </a:r>
            <a:r>
              <a:rPr lang="en-GB" sz="1200" dirty="0">
                <a:effectLst/>
                <a:latin typeface="Arial" panose="020B0604020202020204" pitchFamily="34" charset="0"/>
                <a:ea typeface="Calibri" panose="020F0502020204030204" pitchFamily="34" charset="0"/>
                <a:cs typeface="Arial" panose="020B0604020202020204" pitchFamily="34" charset="0"/>
              </a:rPr>
              <a:t> ar:10fed o </a:t>
            </a:r>
            <a:r>
              <a:rPr lang="en-GB" sz="1200" dirty="0" err="1">
                <a:effectLst/>
                <a:latin typeface="Arial" panose="020B0604020202020204" pitchFamily="34" charset="0"/>
                <a:ea typeface="Calibri" panose="020F0502020204030204" pitchFamily="34" charset="0"/>
                <a:cs typeface="Arial" panose="020B0604020202020204" pitchFamily="34" charset="0"/>
              </a:rPr>
              <a:t>Ionawr</a:t>
            </a:r>
            <a:r>
              <a:rPr lang="en-GB" sz="12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200" dirty="0" err="1">
                <a:latin typeface="Arial" panose="020B0604020202020204" pitchFamily="34" charset="0"/>
                <a:ea typeface="Calibri" panose="020F0502020204030204" pitchFamily="34" charset="0"/>
                <a:cs typeface="Arial" panose="020B0604020202020204" pitchFamily="34" charset="0"/>
              </a:rPr>
              <a:t>Hogrefe</a:t>
            </a:r>
            <a:r>
              <a:rPr lang="en-GB" sz="1200" dirty="0">
                <a:latin typeface="Arial" panose="020B0604020202020204" pitchFamily="34" charset="0"/>
                <a:ea typeface="Calibri" panose="020F0502020204030204" pitchFamily="34" charset="0"/>
                <a:cs typeface="Arial" panose="020B0604020202020204" pitchFamily="34" charset="0"/>
              </a:rPr>
              <a:t>. (2021) </a:t>
            </a:r>
            <a:r>
              <a:rPr lang="en-GB" sz="1200" i="1" dirty="0">
                <a:latin typeface="Arial" panose="020B0604020202020204" pitchFamily="34" charset="0"/>
                <a:ea typeface="Calibri" panose="020F0502020204030204" pitchFamily="34" charset="0"/>
                <a:cs typeface="Arial" panose="020B0604020202020204" pitchFamily="34" charset="0"/>
              </a:rPr>
              <a:t>Autism in the UK: Prevalence, assessment and the impact of the covid-19 pandemic</a:t>
            </a:r>
            <a:r>
              <a:rPr lang="en-GB" sz="1200" dirty="0">
                <a:latin typeface="Arial" panose="020B0604020202020204" pitchFamily="34" charset="0"/>
                <a:ea typeface="Calibri" panose="020F0502020204030204" pitchFamily="34" charset="0"/>
                <a:cs typeface="Arial" panose="020B0604020202020204" pitchFamily="34" charset="0"/>
              </a:rPr>
              <a:t>. </a:t>
            </a:r>
            <a:r>
              <a:rPr lang="en-GB" sz="1200" dirty="0" err="1">
                <a:latin typeface="Arial" panose="020B0604020202020204" pitchFamily="34" charset="0"/>
                <a:ea typeface="Calibri" panose="020F0502020204030204" pitchFamily="34" charset="0"/>
                <a:cs typeface="Arial" panose="020B0604020202020204" pitchFamily="34" charset="0"/>
              </a:rPr>
              <a:t>Ar</a:t>
            </a:r>
            <a:r>
              <a:rPr lang="en-GB" sz="1200" dirty="0">
                <a:latin typeface="Arial" panose="020B0604020202020204" pitchFamily="34" charset="0"/>
                <a:ea typeface="Calibri" panose="020F0502020204030204" pitchFamily="34" charset="0"/>
                <a:cs typeface="Arial" panose="020B0604020202020204" pitchFamily="34" charset="0"/>
              </a:rPr>
              <a:t> </a:t>
            </a:r>
            <a:r>
              <a:rPr lang="en-GB" sz="1200" dirty="0" err="1">
                <a:latin typeface="Arial" panose="020B0604020202020204" pitchFamily="34" charset="0"/>
                <a:ea typeface="Calibri" panose="020F0502020204030204" pitchFamily="34" charset="0"/>
                <a:cs typeface="Arial" panose="020B0604020202020204" pitchFamily="34" charset="0"/>
              </a:rPr>
              <a:t>gael</a:t>
            </a:r>
            <a:r>
              <a:rPr lang="en-GB" sz="1200" dirty="0">
                <a:latin typeface="Arial" panose="020B0604020202020204" pitchFamily="34" charset="0"/>
                <a:ea typeface="Calibri" panose="020F0502020204030204" pitchFamily="34" charset="0"/>
                <a:cs typeface="Arial" panose="020B0604020202020204" pitchFamily="34" charset="0"/>
              </a:rPr>
              <a:t> o: </a:t>
            </a:r>
            <a:r>
              <a:rPr lang="en-GB" sz="1200" dirty="0">
                <a:latin typeface="Arial" panose="020B0604020202020204" pitchFamily="34" charset="0"/>
                <a:ea typeface="Calibri" panose="020F0502020204030204" pitchFamily="34" charset="0"/>
                <a:cs typeface="Arial" panose="020B0604020202020204" pitchFamily="34" charset="0"/>
                <a:hlinkClick r:id="rId14"/>
              </a:rPr>
              <a:t>https://www.hogrefe.com/uk/article/autism-in-the-uk-prevalence-assessment-and-the-impact-of-the-covid-19-pandemic</a:t>
            </a:r>
            <a:r>
              <a:rPr lang="en-GB" sz="1200" dirty="0">
                <a:latin typeface="Arial" panose="020B0604020202020204" pitchFamily="34" charset="0"/>
                <a:ea typeface="Calibri" panose="020F0502020204030204" pitchFamily="34" charset="0"/>
                <a:cs typeface="Arial" panose="020B0604020202020204" pitchFamily="34" charset="0"/>
              </a:rPr>
              <a:t> (</a:t>
            </a:r>
            <a:r>
              <a:rPr lang="en-GB" sz="1200" dirty="0" err="1">
                <a:latin typeface="Arial" panose="020B0604020202020204" pitchFamily="34" charset="0"/>
                <a:ea typeface="Calibri" panose="020F0502020204030204" pitchFamily="34" charset="0"/>
                <a:cs typeface="Arial" panose="020B0604020202020204" pitchFamily="34" charset="0"/>
              </a:rPr>
              <a:t>Darllenwyd</a:t>
            </a:r>
            <a:r>
              <a:rPr lang="en-GB" sz="1200" dirty="0">
                <a:latin typeface="Arial" panose="020B0604020202020204" pitchFamily="34" charset="0"/>
                <a:ea typeface="Calibri" panose="020F0502020204030204" pitchFamily="34" charset="0"/>
                <a:cs typeface="Arial" panose="020B0604020202020204" pitchFamily="34" charset="0"/>
              </a:rPr>
              <a:t> </a:t>
            </a:r>
            <a:r>
              <a:rPr lang="en-GB" sz="1200" dirty="0" err="1">
                <a:latin typeface="Arial" panose="020B0604020202020204" pitchFamily="34" charset="0"/>
                <a:ea typeface="Calibri" panose="020F0502020204030204" pitchFamily="34" charset="0"/>
                <a:cs typeface="Arial" panose="020B0604020202020204" pitchFamily="34" charset="0"/>
              </a:rPr>
              <a:t>ar</a:t>
            </a:r>
            <a:r>
              <a:rPr lang="en-GB" sz="1200" dirty="0">
                <a:latin typeface="Arial" panose="020B0604020202020204" pitchFamily="34" charset="0"/>
                <a:ea typeface="Calibri" panose="020F0502020204030204" pitchFamily="34" charset="0"/>
                <a:cs typeface="Arial" panose="020B0604020202020204" pitchFamily="34" charset="0"/>
              </a:rPr>
              <a:t>: 12eg o </a:t>
            </a:r>
            <a:r>
              <a:rPr lang="en-GB" sz="1200" dirty="0" err="1">
                <a:latin typeface="Arial" panose="020B0604020202020204" pitchFamily="34" charset="0"/>
                <a:ea typeface="Calibri" panose="020F0502020204030204" pitchFamily="34" charset="0"/>
                <a:cs typeface="Arial" panose="020B0604020202020204" pitchFamily="34" charset="0"/>
              </a:rPr>
              <a:t>Ionawr</a:t>
            </a:r>
            <a:r>
              <a:rPr lang="en-GB" sz="1200" dirty="0">
                <a:latin typeface="Arial" panose="020B0604020202020204" pitchFamily="34" charset="0"/>
                <a:ea typeface="Calibri" panose="020F0502020204030204" pitchFamily="34" charset="0"/>
                <a:cs typeface="Arial" panose="020B0604020202020204" pitchFamily="34" charset="0"/>
              </a:rPr>
              <a:t>).</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GB" sz="1200" dirty="0"/>
          </a:p>
        </p:txBody>
      </p:sp>
    </p:spTree>
    <p:extLst>
      <p:ext uri="{BB962C8B-B14F-4D97-AF65-F5344CB8AC3E}">
        <p14:creationId xmlns:p14="http://schemas.microsoft.com/office/powerpoint/2010/main" val="26564316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D1282A0-34B5-881C-5285-04051289D2CC}"/>
              </a:ext>
            </a:extLst>
          </p:cNvPr>
          <p:cNvSpPr txBox="1"/>
          <p:nvPr/>
        </p:nvSpPr>
        <p:spPr>
          <a:xfrm>
            <a:off x="224109" y="0"/>
            <a:ext cx="10267428" cy="7040069"/>
          </a:xfrm>
          <a:prstGeom prst="rect">
            <a:avLst/>
          </a:prstGeom>
          <a:noFill/>
        </p:spPr>
        <p:txBody>
          <a:bodyPr wrap="square">
            <a:spAutoFit/>
          </a:bodyPr>
          <a:lstStyle/>
          <a:p>
            <a:pPr>
              <a:lnSpc>
                <a:spcPct val="107000"/>
              </a:lnSpc>
              <a:spcAft>
                <a:spcPts val="800"/>
              </a:spcAft>
            </a:pPr>
            <a:r>
              <a:rPr lang="en-GB" sz="1200" dirty="0" err="1">
                <a:effectLst/>
                <a:latin typeface="Arial" panose="020B0604020202020204" pitchFamily="34" charset="0"/>
                <a:ea typeface="Calibri" panose="020F0502020204030204" pitchFamily="34" charset="0"/>
                <a:cs typeface="Arial" panose="020B0604020202020204" pitchFamily="34" charset="0"/>
              </a:rPr>
              <a:t>Linsay</a:t>
            </a:r>
            <a:r>
              <a:rPr lang="en-GB" sz="1200" dirty="0">
                <a:effectLst/>
                <a:latin typeface="Arial" panose="020B0604020202020204" pitchFamily="34" charset="0"/>
                <a:ea typeface="Calibri" panose="020F0502020204030204" pitchFamily="34" charset="0"/>
                <a:cs typeface="Arial" panose="020B0604020202020204" pitchFamily="34" charset="0"/>
              </a:rPr>
              <a:t>, S. et al. (2017</a:t>
            </a:r>
            <a:r>
              <a:rPr lang="en-GB" sz="1200" i="1" dirty="0">
                <a:effectLst/>
                <a:latin typeface="Arial" panose="020B0604020202020204" pitchFamily="34" charset="0"/>
                <a:ea typeface="Calibri" panose="020F0502020204030204" pitchFamily="34" charset="0"/>
                <a:cs typeface="Arial" panose="020B0604020202020204" pitchFamily="34" charset="0"/>
              </a:rPr>
              <a:t>) A scoping review of the role of LEGO therapy for improving inclusion and social skills among children and youth with autism</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gael</a:t>
            </a:r>
            <a:r>
              <a:rPr lang="en-GB" sz="1200" dirty="0">
                <a:effectLst/>
                <a:latin typeface="Arial" panose="020B0604020202020204" pitchFamily="34" charset="0"/>
                <a:ea typeface="Calibri" panose="020F0502020204030204" pitchFamily="34" charset="0"/>
                <a:cs typeface="Arial" panose="020B0604020202020204" pitchFamily="34" charset="0"/>
              </a:rPr>
              <a:t> o: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https://www.sciencedirect.com/science/article/abs/pii/S1936657416301728</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Darllenwyd</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12eg o </a:t>
            </a:r>
            <a:r>
              <a:rPr lang="en-GB" sz="1200" dirty="0" err="1">
                <a:effectLst/>
                <a:latin typeface="Arial" panose="020B0604020202020204" pitchFamily="34" charset="0"/>
                <a:ea typeface="Calibri" panose="020F0502020204030204" pitchFamily="34" charset="0"/>
                <a:cs typeface="Arial" panose="020B0604020202020204" pitchFamily="34" charset="0"/>
              </a:rPr>
              <a:t>Ionawr</a:t>
            </a:r>
            <a:r>
              <a:rPr lang="en-GB" sz="12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McCann, L. (2020) </a:t>
            </a:r>
            <a:r>
              <a:rPr lang="en-GB" sz="1200" i="1" dirty="0">
                <a:effectLst/>
                <a:latin typeface="Arial" panose="020B0604020202020204" pitchFamily="34" charset="0"/>
                <a:ea typeface="Calibri" panose="020F0502020204030204" pitchFamily="34" charset="0"/>
                <a:cs typeface="Arial" panose="020B0604020202020204" pitchFamily="34" charset="0"/>
              </a:rPr>
              <a:t>Building good relationships with parents of autistic children</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gael</a:t>
            </a:r>
            <a:r>
              <a:rPr lang="en-GB" sz="1200" dirty="0">
                <a:effectLst/>
                <a:latin typeface="Arial" panose="020B0604020202020204" pitchFamily="34" charset="0"/>
                <a:ea typeface="Calibri" panose="020F0502020204030204" pitchFamily="34" charset="0"/>
                <a:cs typeface="Arial" panose="020B0604020202020204" pitchFamily="34" charset="0"/>
              </a:rPr>
              <a:t> o: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https://reachoutasc.com/building-good-relationships-with-parents-of-children-with-autism-1/</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Darllenwyd</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11fed o </a:t>
            </a:r>
            <a:r>
              <a:rPr lang="en-GB" sz="1200" dirty="0" err="1">
                <a:effectLst/>
                <a:latin typeface="Arial" panose="020B0604020202020204" pitchFamily="34" charset="0"/>
                <a:ea typeface="Calibri" panose="020F0502020204030204" pitchFamily="34" charset="0"/>
                <a:cs typeface="Arial" panose="020B0604020202020204" pitchFamily="34" charset="0"/>
              </a:rPr>
              <a:t>Ionawr</a:t>
            </a:r>
            <a:r>
              <a:rPr lang="en-GB" sz="12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Mencap. (2022) </a:t>
            </a:r>
            <a:r>
              <a:rPr lang="en-GB" sz="1200" i="1" dirty="0">
                <a:effectLst/>
                <a:latin typeface="Arial" panose="020B0604020202020204" pitchFamily="34" charset="0"/>
                <a:ea typeface="Calibri" panose="020F0502020204030204" pitchFamily="34" charset="0"/>
                <a:cs typeface="Arial" panose="020B0604020202020204" pitchFamily="34" charset="0"/>
              </a:rPr>
              <a:t>Autism and Asperger’s syndrome</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gael</a:t>
            </a:r>
            <a:r>
              <a:rPr lang="en-GB" sz="1200" dirty="0">
                <a:effectLst/>
                <a:latin typeface="Arial" panose="020B0604020202020204" pitchFamily="34" charset="0"/>
                <a:ea typeface="Calibri" panose="020F0502020204030204" pitchFamily="34" charset="0"/>
                <a:cs typeface="Arial" panose="020B0604020202020204" pitchFamily="34" charset="0"/>
              </a:rPr>
              <a:t> o: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https://www.mencap.org.uk/learning-disability-explained/conditions-linked-learning-disability/autism-and-aspergers-syndrome?gclid=EAIaIQobChMI67nEpO26_AIVh63tCh1LPgP1EAAYASAAEgKXBPD_BwE</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Darllenwyd</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10fed o </a:t>
            </a:r>
            <a:r>
              <a:rPr lang="en-GB" sz="1200" dirty="0" err="1">
                <a:effectLst/>
                <a:latin typeface="Arial" panose="020B0604020202020204" pitchFamily="34" charset="0"/>
                <a:ea typeface="Calibri" panose="020F0502020204030204" pitchFamily="34" charset="0"/>
                <a:cs typeface="Arial" panose="020B0604020202020204" pitchFamily="34" charset="0"/>
              </a:rPr>
              <a:t>Ionawr</a:t>
            </a:r>
            <a:r>
              <a:rPr lang="en-GB" sz="12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National autistic society. (2022</a:t>
            </a:r>
            <a:r>
              <a:rPr lang="en-GB" sz="1200" i="1" dirty="0">
                <a:effectLst/>
                <a:latin typeface="Arial" panose="020B0604020202020204" pitchFamily="34" charset="0"/>
                <a:ea typeface="Calibri" panose="020F0502020204030204" pitchFamily="34" charset="0"/>
                <a:cs typeface="Arial" panose="020B0604020202020204" pitchFamily="34" charset="0"/>
              </a:rPr>
              <a:t>) What is DISCO</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gael</a:t>
            </a:r>
            <a:r>
              <a:rPr lang="en-GB" sz="1200" dirty="0">
                <a:effectLst/>
                <a:latin typeface="Arial" panose="020B0604020202020204" pitchFamily="34" charset="0"/>
                <a:ea typeface="Calibri" panose="020F0502020204030204" pitchFamily="34" charset="0"/>
                <a:cs typeface="Arial" panose="020B0604020202020204" pitchFamily="34" charset="0"/>
              </a:rPr>
              <a:t> o: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https://www.autism.org.uk/what-we-do/diagnosticservices/disco</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Darllenwyd</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12eg o </a:t>
            </a:r>
            <a:r>
              <a:rPr lang="en-GB" sz="1200" dirty="0" err="1">
                <a:effectLst/>
                <a:latin typeface="Arial" panose="020B0604020202020204" pitchFamily="34" charset="0"/>
                <a:ea typeface="Calibri" panose="020F0502020204030204" pitchFamily="34" charset="0"/>
                <a:cs typeface="Arial" panose="020B0604020202020204" pitchFamily="34" charset="0"/>
              </a:rPr>
              <a:t>Ionawr</a:t>
            </a:r>
            <a:r>
              <a:rPr lang="en-GB" sz="12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National Autistic Society. (2022a) </a:t>
            </a:r>
            <a:r>
              <a:rPr lang="en-GB" sz="1200" i="1" dirty="0">
                <a:effectLst/>
                <a:latin typeface="Arial" panose="020B0604020202020204" pitchFamily="34" charset="0"/>
                <a:ea typeface="Calibri" panose="020F0502020204030204" pitchFamily="34" charset="0"/>
                <a:cs typeface="Arial" panose="020B0604020202020204" pitchFamily="34" charset="0"/>
              </a:rPr>
              <a:t>Changing the law.</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gael</a:t>
            </a:r>
            <a:r>
              <a:rPr lang="en-GB" sz="1200" dirty="0">
                <a:effectLst/>
                <a:latin typeface="Arial" panose="020B0604020202020204" pitchFamily="34" charset="0"/>
                <a:ea typeface="Calibri" panose="020F0502020204030204" pitchFamily="34" charset="0"/>
                <a:cs typeface="Arial" panose="020B0604020202020204" pitchFamily="34" charset="0"/>
              </a:rPr>
              <a:t> o: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https://www.autism.org.uk/what-we-do/campaign/changing-the-law</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Darllenwyd</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10fed o </a:t>
            </a:r>
            <a:r>
              <a:rPr lang="en-GB" sz="1200" dirty="0" err="1">
                <a:effectLst/>
                <a:latin typeface="Arial" panose="020B0604020202020204" pitchFamily="34" charset="0"/>
                <a:ea typeface="Calibri" panose="020F0502020204030204" pitchFamily="34" charset="0"/>
                <a:cs typeface="Arial" panose="020B0604020202020204" pitchFamily="34" charset="0"/>
              </a:rPr>
              <a:t>Ionawr</a:t>
            </a:r>
            <a:r>
              <a:rPr lang="en-GB" sz="12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National Autistic society. (2022b)</a:t>
            </a:r>
            <a:r>
              <a:rPr lang="en-GB" sz="1200" i="1" dirty="0">
                <a:effectLst/>
                <a:latin typeface="Arial" panose="020B0604020202020204" pitchFamily="34" charset="0"/>
                <a:ea typeface="Calibri" panose="020F0502020204030204" pitchFamily="34" charset="0"/>
                <a:cs typeface="Arial" panose="020B0604020202020204" pitchFamily="34" charset="0"/>
              </a:rPr>
              <a:t> Using Lego Therapy with autistic pupils</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gael</a:t>
            </a:r>
            <a:r>
              <a:rPr lang="en-GB" sz="1200" dirty="0">
                <a:effectLst/>
                <a:latin typeface="Arial" panose="020B0604020202020204" pitchFamily="34" charset="0"/>
                <a:ea typeface="Calibri" panose="020F0502020204030204" pitchFamily="34" charset="0"/>
                <a:cs typeface="Arial" panose="020B0604020202020204" pitchFamily="34" charset="0"/>
              </a:rPr>
              <a:t> o: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https://www.autism.org.uk/advice-and-guidance/professional-practice/lego-pilot</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Darllenwyd</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10fed o </a:t>
            </a:r>
            <a:r>
              <a:rPr lang="en-GB" sz="1200" dirty="0" err="1">
                <a:effectLst/>
                <a:latin typeface="Arial" panose="020B0604020202020204" pitchFamily="34" charset="0"/>
                <a:ea typeface="Calibri" panose="020F0502020204030204" pitchFamily="34" charset="0"/>
                <a:cs typeface="Arial" panose="020B0604020202020204" pitchFamily="34" charset="0"/>
              </a:rPr>
              <a:t>Ionawr</a:t>
            </a:r>
            <a:r>
              <a:rPr lang="en-GB" sz="12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National Autistic Society. (2022c) </a:t>
            </a:r>
            <a:r>
              <a:rPr lang="en-GB" sz="1200" i="1" dirty="0">
                <a:effectLst/>
                <a:latin typeface="Arial" panose="020B0604020202020204" pitchFamily="34" charset="0"/>
                <a:ea typeface="Calibri" panose="020F0502020204030204" pitchFamily="34" charset="0"/>
                <a:cs typeface="Arial" panose="020B0604020202020204" pitchFamily="34" charset="0"/>
              </a:rPr>
              <a:t>Diagnostic assessment- a guide for parents and carers</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gael</a:t>
            </a:r>
            <a:r>
              <a:rPr lang="en-GB" sz="1200" dirty="0">
                <a:effectLst/>
                <a:latin typeface="Arial" panose="020B0604020202020204" pitchFamily="34" charset="0"/>
                <a:ea typeface="Calibri" panose="020F0502020204030204" pitchFamily="34" charset="0"/>
                <a:cs typeface="Arial" panose="020B0604020202020204" pitchFamily="34" charset="0"/>
              </a:rPr>
              <a:t> o: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https://www.autism.org.uk/advice-and-guidance/topics/diagnosis/diagnostic-assessment/parents-and-carers</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Darllenwyd</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12eg o </a:t>
            </a:r>
            <a:r>
              <a:rPr lang="en-GB" sz="1200" dirty="0" err="1">
                <a:effectLst/>
                <a:latin typeface="Arial" panose="020B0604020202020204" pitchFamily="34" charset="0"/>
                <a:ea typeface="Calibri" panose="020F0502020204030204" pitchFamily="34" charset="0"/>
                <a:cs typeface="Arial" panose="020B0604020202020204" pitchFamily="34" charset="0"/>
              </a:rPr>
              <a:t>Ionawr</a:t>
            </a:r>
            <a:r>
              <a:rPr lang="en-GB" sz="12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National Autistic Society. (2022d) </a:t>
            </a:r>
            <a:r>
              <a:rPr lang="en-GB" sz="1200" i="1" dirty="0">
                <a:effectLst/>
                <a:latin typeface="Arial" panose="020B0604020202020204" pitchFamily="34" charset="0"/>
                <a:ea typeface="Calibri" panose="020F0502020204030204" pitchFamily="34" charset="0"/>
                <a:cs typeface="Arial" panose="020B0604020202020204" pitchFamily="34" charset="0"/>
              </a:rPr>
              <a:t>Strategies and interventions</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gael</a:t>
            </a:r>
            <a:r>
              <a:rPr lang="en-GB" sz="1200" dirty="0">
                <a:effectLst/>
                <a:latin typeface="Arial" panose="020B0604020202020204" pitchFamily="34" charset="0"/>
                <a:ea typeface="Calibri" panose="020F0502020204030204" pitchFamily="34" charset="0"/>
                <a:cs typeface="Arial" panose="020B0604020202020204" pitchFamily="34" charset="0"/>
              </a:rPr>
              <a:t> o: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https://www.autism.org.uk/advice-and-guidance/topics/strategies-and-interventions</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Darllenwyd</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12eg o </a:t>
            </a:r>
            <a:r>
              <a:rPr lang="en-GB" sz="1200" dirty="0" err="1">
                <a:effectLst/>
                <a:latin typeface="Arial" panose="020B0604020202020204" pitchFamily="34" charset="0"/>
                <a:ea typeface="Calibri" panose="020F0502020204030204" pitchFamily="34" charset="0"/>
                <a:cs typeface="Arial" panose="020B0604020202020204" pitchFamily="34" charset="0"/>
              </a:rPr>
              <a:t>Ionawr</a:t>
            </a:r>
            <a:r>
              <a:rPr lang="en-GB" sz="12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National Institute for health and care excellence (2013) </a:t>
            </a:r>
            <a:r>
              <a:rPr lang="en-GB" sz="1200" i="1" dirty="0">
                <a:effectLst/>
                <a:latin typeface="Arial" panose="020B0604020202020204" pitchFamily="34" charset="0"/>
                <a:ea typeface="Calibri" panose="020F0502020204030204" pitchFamily="34" charset="0"/>
                <a:cs typeface="Arial" panose="020B0604020202020204" pitchFamily="34" charset="0"/>
              </a:rPr>
              <a:t>Autism Spectrum disorder in under 19s: support and management</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gael</a:t>
            </a:r>
            <a:r>
              <a:rPr lang="en-GB" sz="1200" dirty="0">
                <a:effectLst/>
                <a:latin typeface="Arial" panose="020B0604020202020204" pitchFamily="34" charset="0"/>
                <a:ea typeface="Calibri" panose="020F0502020204030204" pitchFamily="34" charset="0"/>
                <a:cs typeface="Arial" panose="020B0604020202020204" pitchFamily="34" charset="0"/>
              </a:rPr>
              <a:t> o: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rPr>
              <a:t>https://www.nice.org.uk/guidance/cg170/chapter/Introduction</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Darllenwyd</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12eg o </a:t>
            </a:r>
            <a:r>
              <a:rPr lang="en-GB" sz="1200" dirty="0" err="1">
                <a:effectLst/>
                <a:latin typeface="Arial" panose="020B0604020202020204" pitchFamily="34" charset="0"/>
                <a:ea typeface="Calibri" panose="020F0502020204030204" pitchFamily="34" charset="0"/>
                <a:cs typeface="Arial" panose="020B0604020202020204" pitchFamily="34" charset="0"/>
              </a:rPr>
              <a:t>Ionawr</a:t>
            </a:r>
            <a:r>
              <a:rPr lang="en-GB" sz="12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National Institute of mental health. (2022) </a:t>
            </a:r>
            <a:r>
              <a:rPr lang="en-GB" sz="1200" i="1" dirty="0">
                <a:effectLst/>
                <a:latin typeface="Arial" panose="020B0604020202020204" pitchFamily="34" charset="0"/>
                <a:ea typeface="Calibri" panose="020F0502020204030204" pitchFamily="34" charset="0"/>
                <a:cs typeface="Arial" panose="020B0604020202020204" pitchFamily="34" charset="0"/>
              </a:rPr>
              <a:t>Autism spectrum disorder</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gael</a:t>
            </a:r>
            <a:r>
              <a:rPr lang="en-GB" sz="1200" dirty="0">
                <a:effectLst/>
                <a:latin typeface="Arial" panose="020B0604020202020204" pitchFamily="34" charset="0"/>
                <a:ea typeface="Calibri" panose="020F0502020204030204" pitchFamily="34" charset="0"/>
                <a:cs typeface="Arial" panose="020B0604020202020204" pitchFamily="34" charset="0"/>
              </a:rPr>
              <a:t> o: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1"/>
              </a:rPr>
              <a:t>https://www.nimh.nih.gov/health/topics/autism-spectrum-disorders-asd#:~:text=Autism%20is%20known%20as%20a,can%20be%20diagnosed%20with%20ASD</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Darllenwyd</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9fed o </a:t>
            </a:r>
            <a:r>
              <a:rPr lang="en-GB" sz="1200" dirty="0" err="1">
                <a:effectLst/>
                <a:latin typeface="Arial" panose="020B0604020202020204" pitchFamily="34" charset="0"/>
                <a:ea typeface="Calibri" panose="020F0502020204030204" pitchFamily="34" charset="0"/>
                <a:cs typeface="Arial" panose="020B0604020202020204" pitchFamily="34" charset="0"/>
              </a:rPr>
              <a:t>Ionawr</a:t>
            </a:r>
            <a:r>
              <a:rPr lang="en-GB" sz="1200" dirty="0">
                <a:effectLst/>
                <a:latin typeface="Arial" panose="020B0604020202020204" pitchFamily="34" charset="0"/>
                <a:ea typeface="Calibri" panose="020F0502020204030204" pitchFamily="34" charset="0"/>
                <a:cs typeface="Arial" panose="020B0604020202020204" pitchFamily="34" charset="0"/>
              </a:rPr>
              <a:t>).</a:t>
            </a:r>
            <a:endParaRPr lang="en-GB" sz="1200" i="1"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200" i="1" dirty="0">
                <a:effectLst/>
                <a:latin typeface="Arial" panose="020B0604020202020204" pitchFamily="34" charset="0"/>
                <a:ea typeface="Calibri" panose="020F0502020204030204" pitchFamily="34" charset="0"/>
                <a:cs typeface="Arial" panose="020B0604020202020204" pitchFamily="34" charset="0"/>
              </a:rPr>
              <a:t>Noland, M R. (2004) Screening and identifying children with autism spectrum disorders in the public school system: The development of a model process</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gael</a:t>
            </a:r>
            <a:r>
              <a:rPr lang="en-GB" sz="1200" dirty="0">
                <a:effectLst/>
                <a:latin typeface="Arial" panose="020B0604020202020204" pitchFamily="34" charset="0"/>
                <a:ea typeface="Calibri" panose="020F0502020204030204" pitchFamily="34" charset="0"/>
                <a:cs typeface="Arial" panose="020B0604020202020204" pitchFamily="34" charset="0"/>
              </a:rPr>
              <a:t> o: </a:t>
            </a:r>
            <a:r>
              <a:rPr lang="en-GB" sz="1200" dirty="0">
                <a:effectLst/>
                <a:latin typeface="Arial" panose="020B0604020202020204" pitchFamily="34" charset="0"/>
                <a:ea typeface="Calibri" panose="020F0502020204030204" pitchFamily="34" charset="0"/>
                <a:cs typeface="Arial" panose="020B0604020202020204" pitchFamily="34" charset="0"/>
                <a:hlinkClick r:id="rId12"/>
              </a:rPr>
              <a:t>https://link.springer.com/content/pdf/10.1023/B:JADD.0000029549.84385.44.pdf?pdf=button</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Darllenwyd</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12eg o </a:t>
            </a:r>
            <a:r>
              <a:rPr lang="en-GB" sz="1200" dirty="0" err="1">
                <a:effectLst/>
                <a:latin typeface="Arial" panose="020B0604020202020204" pitchFamily="34" charset="0"/>
                <a:ea typeface="Calibri" panose="020F0502020204030204" pitchFamily="34" charset="0"/>
                <a:cs typeface="Arial" panose="020B0604020202020204" pitchFamily="34" charset="0"/>
              </a:rPr>
              <a:t>Ionawr</a:t>
            </a:r>
            <a:r>
              <a:rPr lang="en-GB" sz="12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200" dirty="0" err="1">
                <a:effectLst/>
                <a:latin typeface="Arial" panose="020B0604020202020204" pitchFamily="34" charset="0"/>
                <a:ea typeface="Calibri" panose="020F0502020204030204" pitchFamily="34" charset="0"/>
                <a:cs typeface="Arial" panose="020B0604020202020204" pitchFamily="34" charset="0"/>
              </a:rPr>
              <a:t>Newschaffer</a:t>
            </a:r>
            <a:r>
              <a:rPr lang="en-GB" sz="1200" dirty="0">
                <a:effectLst/>
                <a:latin typeface="Arial" panose="020B0604020202020204" pitchFamily="34" charset="0"/>
                <a:ea typeface="Calibri" panose="020F0502020204030204" pitchFamily="34" charset="0"/>
                <a:cs typeface="Arial" panose="020B0604020202020204" pitchFamily="34" charset="0"/>
              </a:rPr>
              <a:t>, J C. (2007) </a:t>
            </a:r>
            <a:r>
              <a:rPr lang="en-GB" sz="1200" i="1" dirty="0">
                <a:effectLst/>
                <a:latin typeface="Arial" panose="020B0604020202020204" pitchFamily="34" charset="0"/>
                <a:ea typeface="Calibri" panose="020F0502020204030204" pitchFamily="34" charset="0"/>
                <a:cs typeface="Arial" panose="020B0604020202020204" pitchFamily="34" charset="0"/>
              </a:rPr>
              <a:t>The epidemiology of autism spectrum disorders</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gael</a:t>
            </a:r>
            <a:r>
              <a:rPr lang="en-GB" sz="1200" dirty="0">
                <a:effectLst/>
                <a:latin typeface="Arial" panose="020B0604020202020204" pitchFamily="34" charset="0"/>
                <a:ea typeface="Calibri" panose="020F0502020204030204" pitchFamily="34" charset="0"/>
                <a:cs typeface="Arial" panose="020B0604020202020204" pitchFamily="34" charset="0"/>
              </a:rPr>
              <a:t> o: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3"/>
              </a:rPr>
              <a:t>https://web.math.princeton.edu/~sswang/autism/newschaffer_windham07_annu_rev_publ_health_autism-epidemiology.pdf</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Darllenwyd</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12eg o </a:t>
            </a:r>
            <a:r>
              <a:rPr lang="en-GB" sz="1200" dirty="0" err="1">
                <a:effectLst/>
                <a:latin typeface="Arial" panose="020B0604020202020204" pitchFamily="34" charset="0"/>
                <a:ea typeface="Calibri" panose="020F0502020204030204" pitchFamily="34" charset="0"/>
                <a:cs typeface="Arial" panose="020B0604020202020204" pitchFamily="34" charset="0"/>
              </a:rPr>
              <a:t>Ionawr</a:t>
            </a:r>
            <a:r>
              <a:rPr lang="en-GB" sz="12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Randell, M., et al. (2018</a:t>
            </a:r>
            <a:r>
              <a:rPr lang="en-GB" sz="1200" i="1" dirty="0">
                <a:effectLst/>
                <a:latin typeface="Arial" panose="020B0604020202020204" pitchFamily="34" charset="0"/>
                <a:ea typeface="Calibri" panose="020F0502020204030204" pitchFamily="34" charset="0"/>
                <a:cs typeface="Arial" panose="020B0604020202020204" pitchFamily="34" charset="0"/>
              </a:rPr>
              <a:t>) How accurate are diagnostic tools for autism spectrum disorder in pre-school children?.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gael</a:t>
            </a:r>
            <a:r>
              <a:rPr lang="en-GB" sz="1200" dirty="0">
                <a:effectLst/>
                <a:latin typeface="Arial" panose="020B0604020202020204" pitchFamily="34" charset="0"/>
                <a:ea typeface="Calibri" panose="020F0502020204030204" pitchFamily="34" charset="0"/>
                <a:cs typeface="Arial" panose="020B0604020202020204" pitchFamily="34" charset="0"/>
              </a:rPr>
              <a:t> o: </a:t>
            </a:r>
            <a:r>
              <a:rPr lang="en-GB"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4"/>
              </a:rPr>
              <a:t>https://www.cochrane.org/CD009044/BEHAV_how-accurate-are-diagnostic-tools-autism-spectrum-disorder-preschool-children</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Darllenwyd</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ar</a:t>
            </a:r>
            <a:r>
              <a:rPr lang="en-GB" sz="1200" dirty="0">
                <a:effectLst/>
                <a:latin typeface="Arial" panose="020B0604020202020204" pitchFamily="34" charset="0"/>
                <a:ea typeface="Calibri" panose="020F0502020204030204" pitchFamily="34" charset="0"/>
                <a:cs typeface="Arial" panose="020B0604020202020204" pitchFamily="34" charset="0"/>
              </a:rPr>
              <a:t>: 12eg o </a:t>
            </a:r>
            <a:r>
              <a:rPr lang="en-GB" sz="1200" dirty="0" err="1">
                <a:effectLst/>
                <a:latin typeface="Arial" panose="020B0604020202020204" pitchFamily="34" charset="0"/>
                <a:ea typeface="Calibri" panose="020F0502020204030204" pitchFamily="34" charset="0"/>
                <a:cs typeface="Arial" panose="020B0604020202020204" pitchFamily="34" charset="0"/>
              </a:rPr>
              <a:t>Ionawr</a:t>
            </a:r>
            <a:r>
              <a:rPr lang="en-GB" sz="1200" dirty="0">
                <a:effectLst/>
                <a:latin typeface="Arial" panose="020B0604020202020204" pitchFamily="34" charset="0"/>
                <a:ea typeface="Calibri" panose="020F0502020204030204" pitchFamily="34" charset="0"/>
                <a:cs typeface="Arial" panose="020B0604020202020204" pitchFamily="34" charset="0"/>
              </a:rPr>
              <a:t>).</a:t>
            </a:r>
          </a:p>
        </p:txBody>
      </p:sp>
    </p:spTree>
    <p:extLst>
      <p:ext uri="{BB962C8B-B14F-4D97-AF65-F5344CB8AC3E}">
        <p14:creationId xmlns:p14="http://schemas.microsoft.com/office/powerpoint/2010/main" val="38220434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698F995-D789-96AF-CCCC-B28C22CB708B}"/>
              </a:ext>
            </a:extLst>
          </p:cNvPr>
          <p:cNvSpPr txBox="1"/>
          <p:nvPr/>
        </p:nvSpPr>
        <p:spPr>
          <a:xfrm>
            <a:off x="190500" y="88900"/>
            <a:ext cx="11137900" cy="1384995"/>
          </a:xfrm>
          <a:prstGeom prst="rect">
            <a:avLst/>
          </a:prstGeom>
          <a:noFill/>
        </p:spPr>
        <p:txBody>
          <a:bodyPr wrap="square">
            <a:spAutoFit/>
          </a:bodyPr>
          <a:lstStyle/>
          <a:p>
            <a:r>
              <a:rPr lang="en-GB" sz="1200" dirty="0" err="1">
                <a:latin typeface="Arial" panose="020B0604020202020204" pitchFamily="34" charset="0"/>
                <a:cs typeface="Arial" panose="020B0604020202020204" pitchFamily="34" charset="0"/>
              </a:rPr>
              <a:t>Songara</a:t>
            </a:r>
            <a:r>
              <a:rPr lang="en-GB" sz="1200" dirty="0">
                <a:latin typeface="Arial" panose="020B0604020202020204" pitchFamily="34" charset="0"/>
                <a:cs typeface="Arial" panose="020B0604020202020204" pitchFamily="34" charset="0"/>
              </a:rPr>
              <a:t>, J. (Dim </a:t>
            </a:r>
            <a:r>
              <a:rPr lang="en-GB" sz="1200" dirty="0" err="1">
                <a:latin typeface="Arial" panose="020B0604020202020204" pitchFamily="34" charset="0"/>
                <a:cs typeface="Arial" panose="020B0604020202020204" pitchFamily="34" charset="0"/>
              </a:rPr>
              <a:t>dyddiad</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How effective is the ‘Lego® Therapy’ intervention to support children aged 5-16 with an autistic spectrum disorder with their social communication difficulties in school?.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gael</a:t>
            </a:r>
            <a:r>
              <a:rPr lang="en-GB" sz="1200" dirty="0">
                <a:latin typeface="Arial" panose="020B0604020202020204" pitchFamily="34" charset="0"/>
                <a:cs typeface="Arial" panose="020B0604020202020204" pitchFamily="34" charset="0"/>
              </a:rPr>
              <a:t> o: </a:t>
            </a:r>
            <a:r>
              <a:rPr lang="en-GB" sz="1200" dirty="0">
                <a:latin typeface="Arial" panose="020B0604020202020204" pitchFamily="34" charset="0"/>
                <a:cs typeface="Arial" panose="020B0604020202020204" pitchFamily="34" charset="0"/>
                <a:hlinkClick r:id="rId2"/>
              </a:rPr>
              <a:t>https://www.ucl.ac.uk/educational-psychology/resources/CS1Songara16-19.pdf</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Darllenwyd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10fed o </a:t>
            </a:r>
            <a:r>
              <a:rPr lang="en-GB" sz="1200" dirty="0" err="1">
                <a:latin typeface="Arial" panose="020B0604020202020204" pitchFamily="34" charset="0"/>
                <a:cs typeface="Arial" panose="020B0604020202020204" pitchFamily="34" charset="0"/>
              </a:rPr>
              <a:t>Ionawr</a:t>
            </a:r>
            <a:r>
              <a:rPr lang="en-GB" sz="1200" dirty="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Vonder</a:t>
            </a:r>
            <a:r>
              <a:rPr lang="en-GB" sz="1200" dirty="0">
                <a:latin typeface="Arial" panose="020B0604020202020204" pitchFamily="34" charset="0"/>
                <a:cs typeface="Arial" panose="020B0604020202020204" pitchFamily="34" charset="0"/>
              </a:rPr>
              <a:t> Hulls, S D. et al. (2006) </a:t>
            </a:r>
            <a:r>
              <a:rPr lang="en-GB" sz="1200" i="1" dirty="0">
                <a:latin typeface="Arial" panose="020B0604020202020204" pitchFamily="34" charset="0"/>
                <a:cs typeface="Arial" panose="020B0604020202020204" pitchFamily="34" charset="0"/>
              </a:rPr>
              <a:t>Clinicians’ Perceptions of the Benefits of Aquatic Therapy for Young Children with Autism: A Preliminary Study</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gael</a:t>
            </a:r>
            <a:r>
              <a:rPr lang="en-GB" sz="1200" dirty="0">
                <a:latin typeface="Arial" panose="020B0604020202020204" pitchFamily="34" charset="0"/>
                <a:cs typeface="Arial" panose="020B0604020202020204" pitchFamily="34" charset="0"/>
              </a:rPr>
              <a:t> o: </a:t>
            </a:r>
            <a:r>
              <a:rPr lang="en-GB" sz="1200" dirty="0">
                <a:latin typeface="Arial" panose="020B0604020202020204" pitchFamily="34" charset="0"/>
                <a:cs typeface="Arial" panose="020B0604020202020204" pitchFamily="34" charset="0"/>
                <a:hlinkClick r:id="rId3"/>
              </a:rPr>
              <a:t>https://cdn.website.thryv.com/f6231140dee0466dbcd61b6138c7f98c/files/uploaded/special%20needs6.pdf</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Darllenwyd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12eg o </a:t>
            </a:r>
            <a:r>
              <a:rPr lang="en-GB" sz="1200" dirty="0" err="1">
                <a:latin typeface="Arial" panose="020B0604020202020204" pitchFamily="34" charset="0"/>
                <a:cs typeface="Arial" panose="020B0604020202020204" pitchFamily="34" charset="0"/>
              </a:rPr>
              <a:t>Ionawr</a:t>
            </a:r>
            <a:r>
              <a:rPr lang="en-GB" sz="1200" dirty="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Zeliadt</a:t>
            </a:r>
            <a:r>
              <a:rPr lang="en-GB" sz="1200" dirty="0">
                <a:latin typeface="Arial" panose="020B0604020202020204" pitchFamily="34" charset="0"/>
                <a:cs typeface="Arial" panose="020B0604020202020204" pitchFamily="34" charset="0"/>
              </a:rPr>
              <a:t>, N. (2018) </a:t>
            </a:r>
            <a:r>
              <a:rPr lang="en-GB" sz="1200" i="1" dirty="0">
                <a:latin typeface="Arial" panose="020B0604020202020204" pitchFamily="34" charset="0"/>
                <a:cs typeface="Arial" panose="020B0604020202020204" pitchFamily="34" charset="0"/>
              </a:rPr>
              <a:t>Autism’s sex ratio, explained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gael</a:t>
            </a:r>
            <a:r>
              <a:rPr lang="en-GB" sz="1200" dirty="0">
                <a:latin typeface="Arial" panose="020B0604020202020204" pitchFamily="34" charset="0"/>
                <a:cs typeface="Arial" panose="020B0604020202020204" pitchFamily="34" charset="0"/>
              </a:rPr>
              <a:t> o: </a:t>
            </a:r>
            <a:r>
              <a:rPr lang="en-GB" sz="1200" dirty="0">
                <a:latin typeface="Arial" panose="020B0604020202020204" pitchFamily="34" charset="0"/>
                <a:cs typeface="Arial" panose="020B0604020202020204" pitchFamily="34" charset="0"/>
                <a:hlinkClick r:id="rId4"/>
              </a:rPr>
              <a:t>https://www.spectrumnews.org/news/autisms-sex-ratio-explained/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Darllenwyd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ar</a:t>
            </a:r>
            <a:r>
              <a:rPr lang="en-GB" sz="1200" dirty="0">
                <a:latin typeface="Arial" panose="020B0604020202020204" pitchFamily="34" charset="0"/>
                <a:cs typeface="Arial" panose="020B0604020202020204" pitchFamily="34" charset="0"/>
              </a:rPr>
              <a:t>: 12eg o </a:t>
            </a:r>
            <a:r>
              <a:rPr lang="en-GB" sz="1200" dirty="0" err="1">
                <a:latin typeface="Arial" panose="020B0604020202020204" pitchFamily="34" charset="0"/>
                <a:cs typeface="Arial" panose="020B0604020202020204" pitchFamily="34" charset="0"/>
              </a:rPr>
              <a:t>Ionawr</a:t>
            </a:r>
            <a:r>
              <a:rPr lang="en-GB" sz="12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8882423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7980</TotalTime>
  <Words>3553</Words>
  <Application>Microsoft Office PowerPoint</Application>
  <PresentationFormat>Widescreen</PresentationFormat>
  <Paragraphs>99</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Tamzin Watson</dc:creator>
  <cp:lastModifiedBy>Tamzin Watson</cp:lastModifiedBy>
  <cp:revision>1</cp:revision>
  <dcterms:created xsi:type="dcterms:W3CDTF">2023-01-13T14:53:30Z</dcterms:created>
  <dcterms:modified xsi:type="dcterms:W3CDTF">2023-01-19T22:14:00Z</dcterms:modified>
</cp:coreProperties>
</file>