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20021" autoAdjust="0"/>
    <p:restoredTop sz="94660"/>
  </p:normalViewPr>
  <p:slideViewPr>
    <p:cSldViewPr snapToGrid="0">
      <p:cViewPr>
        <p:scale>
          <a:sx n="85" d="100"/>
          <a:sy n="85" d="100"/>
        </p:scale>
        <p:origin x="296" y="54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54955" y="1447800"/>
            <a:ext cx="8825658" cy="3329581"/>
          </a:xfrm>
        </p:spPr>
        <p:txBody>
          <a:bodyPr anchor="b"/>
          <a:lstStyle>
            <a:lvl1pPr>
              <a:defRPr sz="7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54955" y="4777380"/>
            <a:ext cx="8825658" cy="861420"/>
          </a:xfrm>
        </p:spPr>
        <p:txBody>
          <a:bodyPr anchor="t"/>
          <a:lstStyle>
            <a:lvl1pPr marL="0" indent="0" algn="l">
              <a:buNone/>
              <a:defRPr cap="all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AD347D-5ACD-4C99-B74B-A9C85AD731AF}" type="datetimeFigureOut">
              <a:rPr lang="en-US" dirty="0"/>
              <a:t>1/22/2021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1/22/2021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2861733"/>
            <a:ext cx="8825657" cy="1915647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5" y="4777381"/>
            <a:ext cx="8825658" cy="860400"/>
          </a:xfrm>
        </p:spPr>
        <p:txBody>
          <a:bodyPr anchor="t"/>
          <a:lstStyle>
            <a:lvl1pPr marL="0" indent="0" algn="l">
              <a:buNone/>
              <a:defRPr sz="2000" cap="all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96027F-7875-4030-9381-8BD8C4F21935}" type="datetimeFigureOut">
              <a:rPr lang="en-US" dirty="0"/>
              <a:t>1/22/2021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03312" y="2060575"/>
            <a:ext cx="4396339" cy="4195763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654493" y="2056092"/>
            <a:ext cx="4396341" cy="4200245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96027F-7875-4030-9381-8BD8C4F21935}" type="datetimeFigureOut">
              <a:rPr lang="en-US" dirty="0"/>
              <a:t>1/22/2021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3" y="1905000"/>
            <a:ext cx="439633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03312" y="2514600"/>
            <a:ext cx="4396339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654495" y="1905000"/>
            <a:ext cx="439633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654495" y="2514600"/>
            <a:ext cx="4396339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96027F-7875-4030-9381-8BD8C4F21935}" type="datetimeFigureOut">
              <a:rPr lang="en-US" dirty="0"/>
              <a:t>1/22/2021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7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1/22/2021</a:t>
            </a:fld>
            <a:endParaRPr lang="en-US" dirty="0"/>
          </a:p>
        </p:txBody>
      </p:sp>
      <p:sp>
        <p:nvSpPr>
          <p:cNvPr id="5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1/22/2021</a:t>
            </a:fld>
            <a:endParaRPr lang="en-US" dirty="0"/>
          </a:p>
        </p:txBody>
      </p:sp>
      <p:sp>
        <p:nvSpPr>
          <p:cNvPr id="5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3" y="1447800"/>
            <a:ext cx="3401064" cy="1447800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84616" y="1447800"/>
            <a:ext cx="5195997" cy="4572000"/>
          </a:xfrm>
        </p:spPr>
        <p:txBody>
          <a:bodyPr anchor="ctr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3" y="3129280"/>
            <a:ext cx="3401063" cy="2895599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7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1/22/2021</a:t>
            </a:fld>
            <a:endParaRPr lang="en-US" dirty="0"/>
          </a:p>
        </p:txBody>
      </p:sp>
      <p:sp>
        <p:nvSpPr>
          <p:cNvPr id="5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3907" y="1854192"/>
            <a:ext cx="5092906" cy="1574808"/>
          </a:xfrm>
        </p:spPr>
        <p:txBody>
          <a:bodyPr anchor="b">
            <a:normAutofit/>
          </a:bodyPr>
          <a:lstStyle>
            <a:lvl1pPr algn="l">
              <a:defRPr sz="36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949546" y="1143000"/>
            <a:ext cx="3200400" cy="4572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5084979" cy="1371600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1/22/2021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4800587"/>
            <a:ext cx="882565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54955" y="685800"/>
            <a:ext cx="8825658" cy="3640666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6" y="5367325"/>
            <a:ext cx="8825656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1/22/2021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1447800"/>
            <a:ext cx="8825659" cy="1981200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8825659" cy="23622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1/22/2021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74801" y="1447800"/>
            <a:ext cx="7999315" cy="2323374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1" name="Text Placeholder 3"/>
          <p:cNvSpPr>
            <a:spLocks noGrp="1"/>
          </p:cNvSpPr>
          <p:nvPr>
            <p:ph type="body" sz="half" idx="14"/>
          </p:nvPr>
        </p:nvSpPr>
        <p:spPr>
          <a:xfrm>
            <a:off x="1930400" y="3771174"/>
            <a:ext cx="7279649" cy="342174"/>
          </a:xfrm>
        </p:spPr>
        <p:txBody>
          <a:bodyPr vert="horz" lIns="91440" tIns="45720" rIns="91440" bIns="45720" rtlCol="0" anchor="t">
            <a:normAutofit/>
          </a:bodyPr>
          <a:lstStyle>
            <a:lvl1pPr marL="0" indent="0">
              <a:buNone/>
              <a:defRPr lang="en-US" sz="1400" b="0" i="0" kern="1200" cap="small" dirty="0">
                <a:solidFill>
                  <a:schemeClr val="bg2">
                    <a:lumMod val="40000"/>
                    <a:lumOff val="60000"/>
                  </a:schemeClr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marL="0" lvl="0" indent="0">
              <a:buNone/>
            </a:pPr>
            <a:r>
              <a:rPr lang="en-US" smtClean="0"/>
              <a:t>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4350657"/>
            <a:ext cx="8825659" cy="16764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1/22/2021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  <p:sp>
        <p:nvSpPr>
          <p:cNvPr id="12" name="TextBox 11"/>
          <p:cNvSpPr txBox="1"/>
          <p:nvPr/>
        </p:nvSpPr>
        <p:spPr>
          <a:xfrm>
            <a:off x="898295" y="971253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dirty="0"/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9330490" y="2613787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dirty="0"/>
              <a:t>”</a:t>
            </a:r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3124201"/>
            <a:ext cx="8825660" cy="165318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4777381"/>
            <a:ext cx="8825659" cy="860400"/>
          </a:xfrm>
        </p:spPr>
        <p:txBody>
          <a:bodyPr anchor="t"/>
          <a:lstStyle>
            <a:lvl1pPr marL="0" indent="0" algn="l">
              <a:buNone/>
              <a:defRPr sz="2000" cap="none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1/22/2021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32947" y="1981200"/>
            <a:ext cx="2946866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16" name="Text Placeholder 3"/>
          <p:cNvSpPr>
            <a:spLocks noGrp="1"/>
          </p:cNvSpPr>
          <p:nvPr>
            <p:ph type="body" sz="half" idx="15"/>
          </p:nvPr>
        </p:nvSpPr>
        <p:spPr>
          <a:xfrm>
            <a:off x="652463" y="2667000"/>
            <a:ext cx="2927350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3659" y="1981200"/>
            <a:ext cx="2936241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19" name="Text Placeholder 3"/>
          <p:cNvSpPr>
            <a:spLocks noGrp="1"/>
          </p:cNvSpPr>
          <p:nvPr>
            <p:ph type="body" sz="half" idx="16"/>
          </p:nvPr>
        </p:nvSpPr>
        <p:spPr>
          <a:xfrm>
            <a:off x="3873106" y="2667000"/>
            <a:ext cx="2946794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1981200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20" name="Text Placeholder 3"/>
          <p:cNvSpPr>
            <a:spLocks noGrp="1"/>
          </p:cNvSpPr>
          <p:nvPr>
            <p:ph type="body" sz="half" idx="17"/>
          </p:nvPr>
        </p:nvSpPr>
        <p:spPr>
          <a:xfrm>
            <a:off x="7124700" y="2667000"/>
            <a:ext cx="2932113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1/22/2021</a:t>
            </a:fld>
            <a:endParaRPr lang="en-US" dirty="0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52463" y="4250949"/>
            <a:ext cx="294005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29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652463" y="2209800"/>
            <a:ext cx="2940050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22" name="Text Placeholder 3"/>
          <p:cNvSpPr>
            <a:spLocks noGrp="1"/>
          </p:cNvSpPr>
          <p:nvPr>
            <p:ph type="body" sz="half" idx="18"/>
          </p:nvPr>
        </p:nvSpPr>
        <p:spPr>
          <a:xfrm>
            <a:off x="652463" y="4827211"/>
            <a:ext cx="2940050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9375" y="4250949"/>
            <a:ext cx="293052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30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3889374" y="2209800"/>
            <a:ext cx="2930525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23" name="Text Placeholder 3"/>
          <p:cNvSpPr>
            <a:spLocks noGrp="1"/>
          </p:cNvSpPr>
          <p:nvPr>
            <p:ph type="body" sz="half" idx="19"/>
          </p:nvPr>
        </p:nvSpPr>
        <p:spPr>
          <a:xfrm>
            <a:off x="3888022" y="4827210"/>
            <a:ext cx="2934406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4250949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31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124699" y="2209800"/>
            <a:ext cx="2932113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20"/>
          </p:nvPr>
        </p:nvSpPr>
        <p:spPr>
          <a:xfrm>
            <a:off x="7124575" y="4827208"/>
            <a:ext cx="2935997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cxnSp>
        <p:nvCxnSpPr>
          <p:cNvPr id="19" name="Straight Connector 18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0" name="Straight Connector 19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1/22/2021</a:t>
            </a:fld>
            <a:endParaRPr lang="en-US" dirty="0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 anchorCtr="0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1/22/2021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304212" y="430213"/>
            <a:ext cx="1752601" cy="5826125"/>
          </a:xfrm>
        </p:spPr>
        <p:txBody>
          <a:bodyPr vert="eaVert" anchor="b" anchorCtr="0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52463" y="887414"/>
            <a:ext cx="7423149" cy="5368924"/>
          </a:xfrm>
        </p:spPr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1/22/2021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21" Type="http://schemas.openxmlformats.org/officeDocument/2006/relationships/image" Target="../media/image4.png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image" Target="../media/image3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2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image" Target="../media/image5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/>
          <p:cNvPicPr>
            <a:picLocks noChangeAspect="1"/>
          </p:cNvPicPr>
          <p:nvPr/>
        </p:nvPicPr>
        <p:blipFill rotWithShape="1"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13"/>
          <a:stretch/>
        </p:blipFill>
        <p:spPr>
          <a:xfrm>
            <a:off x="0" y="2669685"/>
            <a:ext cx="4037012" cy="4188315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2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640"/>
          <a:stretch/>
        </p:blipFill>
        <p:spPr>
          <a:xfrm>
            <a:off x="0" y="2892347"/>
            <a:ext cx="1522412" cy="2365453"/>
          </a:xfrm>
          <a:prstGeom prst="rect">
            <a:avLst/>
          </a:prstGeom>
        </p:spPr>
      </p:pic>
      <p:sp>
        <p:nvSpPr>
          <p:cNvPr id="16" name="Oval 15"/>
          <p:cNvSpPr/>
          <p:nvPr/>
        </p:nvSpPr>
        <p:spPr>
          <a:xfrm>
            <a:off x="8609012" y="1676400"/>
            <a:ext cx="2819400" cy="28194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7000"/>
                </a:schemeClr>
              </a:gs>
              <a:gs pos="69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9" name="Picture 8"/>
          <p:cNvPicPr>
            <a:picLocks noChangeAspect="1"/>
          </p:cNvPicPr>
          <p:nvPr/>
        </p:nvPicPr>
        <p:blipFill rotWithShape="1">
          <a:blip r:embed="rId2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813"/>
          <a:stretch/>
        </p:blipFill>
        <p:spPr>
          <a:xfrm>
            <a:off x="7999412" y="0"/>
            <a:ext cx="1603387" cy="1141407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/>
        </p:nvPicPr>
        <p:blipFill rotWithShape="1">
          <a:blip r:embed="rId2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3320"/>
          <a:stretch/>
        </p:blipFill>
        <p:spPr>
          <a:xfrm>
            <a:off x="8605878" y="6096000"/>
            <a:ext cx="993734" cy="762000"/>
          </a:xfrm>
          <a:prstGeom prst="rect">
            <a:avLst/>
          </a:prstGeom>
        </p:spPr>
      </p:pic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46111" y="452718"/>
            <a:ext cx="9404723" cy="1400530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2" y="2052918"/>
            <a:ext cx="8946541" cy="419548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5400000">
            <a:off x="10155639" y="1790701"/>
            <a:ext cx="990599" cy="304799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fld id="{4AAD347D-5ACD-4C99-B74B-A9C85AD731AF}" type="datetimeFigureOut">
              <a:rPr lang="en-US" dirty="0"/>
              <a:t>1/22/2021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 rot="5400000">
            <a:off x="8951573" y="3225297"/>
            <a:ext cx="3859795" cy="304801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10352540" y="295729"/>
            <a:ext cx="838199" cy="7676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2800" b="0" i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68" r:id="rId9"/>
    <p:sldLayoutId id="2147483667" r:id="rId10"/>
    <p:sldLayoutId id="2147483661" r:id="rId11"/>
    <p:sldLayoutId id="2147483664" r:id="rId12"/>
    <p:sldLayoutId id="2147483662" r:id="rId13"/>
    <p:sldLayoutId id="2147483669" r:id="rId14"/>
    <p:sldLayoutId id="2147483670" r:id="rId15"/>
    <p:sldLayoutId id="2147483658" r:id="rId16"/>
    <p:sldLayoutId id="2147483659" r:id="rId17"/>
  </p:sldLayoutIdLst>
  <p:hf sldNum="0" hdr="0" ftr="0" dt="0"/>
  <p:txStyles>
    <p:titleStyle>
      <a:lvl1pPr algn="l" defTabSz="457200" rtl="0" eaLnBrk="1" latinLnBrk="0" hangingPunct="1">
        <a:spcBef>
          <a:spcPct val="0"/>
        </a:spcBef>
        <a:buNone/>
        <a:defRPr sz="4200" b="0" i="0" kern="1200">
          <a:solidFill>
            <a:schemeClr val="tx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2000" b="0" i="0" kern="1200">
          <a:solidFill>
            <a:schemeClr val="tx1"/>
          </a:solidFill>
          <a:latin typeface="+mj-lt"/>
          <a:ea typeface="+mj-ea"/>
          <a:cs typeface="+mj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800" b="0" i="0" kern="1200">
          <a:solidFill>
            <a:schemeClr val="tx1"/>
          </a:solidFill>
          <a:latin typeface="+mj-lt"/>
          <a:ea typeface="+mj-ea"/>
          <a:cs typeface="+mj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600" b="0" i="0" kern="1200">
          <a:solidFill>
            <a:schemeClr val="tx1"/>
          </a:solidFill>
          <a:latin typeface="+mj-lt"/>
          <a:ea typeface="+mj-ea"/>
          <a:cs typeface="+mj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5pPr>
      <a:lvl6pPr marL="2506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sz="4400" dirty="0" smtClean="0"/>
              <a:t>Define Phase – Team Dynamics and Performance</a:t>
            </a:r>
            <a:br>
              <a:rPr lang="en-GB" sz="4400" dirty="0" smtClean="0"/>
            </a:br>
            <a:r>
              <a:rPr lang="en-GB" sz="4400" dirty="0"/>
              <a:t/>
            </a:r>
            <a:br>
              <a:rPr lang="en-GB" sz="4400" dirty="0"/>
            </a:br>
            <a:r>
              <a:rPr lang="en-GB" sz="4400" dirty="0" smtClean="0"/>
              <a:t/>
            </a:r>
            <a:br>
              <a:rPr lang="en-GB" sz="4400" dirty="0" smtClean="0"/>
            </a:br>
            <a:endParaRPr lang="en-GB" sz="4400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54955" y="3511017"/>
            <a:ext cx="8825658" cy="2127783"/>
          </a:xfrm>
        </p:spPr>
        <p:txBody>
          <a:bodyPr>
            <a:normAutofit/>
          </a:bodyPr>
          <a:lstStyle/>
          <a:p>
            <a:r>
              <a:rPr lang="en-GB" sz="3200" dirty="0" smtClean="0"/>
              <a:t>By Andrew </a:t>
            </a:r>
            <a:r>
              <a:rPr lang="en-GB" sz="3200" dirty="0" err="1" smtClean="0"/>
              <a:t>THorn</a:t>
            </a:r>
            <a:endParaRPr lang="en-GB" sz="3200" dirty="0"/>
          </a:p>
        </p:txBody>
      </p:sp>
    </p:spTree>
    <p:extLst>
      <p:ext uri="{BB962C8B-B14F-4D97-AF65-F5344CB8AC3E}">
        <p14:creationId xmlns:p14="http://schemas.microsoft.com/office/powerpoint/2010/main" val="302293996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sz="4400" dirty="0" smtClean="0"/>
              <a:t>Introduction</a:t>
            </a:r>
            <a:endParaRPr lang="en-GB" sz="44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514350" indent="-514350">
              <a:buAutoNum type="arabicPeriod"/>
            </a:pPr>
            <a:r>
              <a:rPr lang="en-GB" sz="3200" dirty="0" smtClean="0"/>
              <a:t>Team stages and dynamics</a:t>
            </a:r>
          </a:p>
          <a:p>
            <a:pPr marL="514350" indent="-514350">
              <a:buAutoNum type="arabicPeriod"/>
            </a:pPr>
            <a:r>
              <a:rPr lang="en-GB" sz="3200" dirty="0" smtClean="0"/>
              <a:t>Team roles and responsibilities</a:t>
            </a:r>
          </a:p>
          <a:p>
            <a:pPr marL="514350" indent="-514350">
              <a:buAutoNum type="arabicPeriod"/>
            </a:pPr>
            <a:r>
              <a:rPr lang="en-GB" sz="3200" dirty="0" smtClean="0"/>
              <a:t>Team tools</a:t>
            </a:r>
          </a:p>
          <a:p>
            <a:pPr marL="514350" indent="-514350">
              <a:buAutoNum type="arabicPeriod"/>
            </a:pPr>
            <a:r>
              <a:rPr lang="en-GB" sz="3200" dirty="0" smtClean="0"/>
              <a:t>Team communication</a:t>
            </a:r>
            <a:endParaRPr lang="en-GB" sz="3200" dirty="0"/>
          </a:p>
        </p:txBody>
      </p:sp>
    </p:spTree>
    <p:extLst>
      <p:ext uri="{BB962C8B-B14F-4D97-AF65-F5344CB8AC3E}">
        <p14:creationId xmlns:p14="http://schemas.microsoft.com/office/powerpoint/2010/main" val="397524580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sz="4400" dirty="0" smtClean="0"/>
              <a:t>Team Stages and Dynamics</a:t>
            </a:r>
            <a:endParaRPr lang="en-GB" sz="44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3200" dirty="0" smtClean="0"/>
              <a:t>There are four stages of team development; (1) Forming; (2) Storming; (3) Norming and; (4) Performing</a:t>
            </a:r>
          </a:p>
          <a:p>
            <a:r>
              <a:rPr lang="en-GB" sz="3200" dirty="0" smtClean="0"/>
              <a:t>Knowledge of these stages and strategies for moving through these stages help team members to promote more effective </a:t>
            </a:r>
            <a:r>
              <a:rPr lang="en-GB" sz="3200" smtClean="0"/>
              <a:t>collaborative processes</a:t>
            </a:r>
            <a:endParaRPr lang="en-GB" sz="3200" dirty="0"/>
          </a:p>
        </p:txBody>
      </p:sp>
    </p:spTree>
    <p:extLst>
      <p:ext uri="{BB962C8B-B14F-4D97-AF65-F5344CB8AC3E}">
        <p14:creationId xmlns:p14="http://schemas.microsoft.com/office/powerpoint/2010/main" val="234065502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46111" y="103909"/>
            <a:ext cx="9404723" cy="886691"/>
          </a:xfrm>
        </p:spPr>
        <p:txBody>
          <a:bodyPr/>
          <a:lstStyle/>
          <a:p>
            <a:pPr algn="ctr"/>
            <a:r>
              <a:rPr lang="en-GB" sz="4400" dirty="0" smtClean="0"/>
              <a:t>Team Stage 1: Forming</a:t>
            </a:r>
            <a:endParaRPr lang="en-GB" sz="44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08709" y="1177636"/>
            <a:ext cx="11429999" cy="5486400"/>
          </a:xfrm>
        </p:spPr>
        <p:txBody>
          <a:bodyPr>
            <a:normAutofit lnSpcReduction="10000"/>
          </a:bodyPr>
          <a:lstStyle/>
          <a:p>
            <a:r>
              <a:rPr lang="en-GB" sz="3200" b="1" u="sng" dirty="0" smtClean="0"/>
              <a:t>Definition</a:t>
            </a:r>
            <a:r>
              <a:rPr lang="en-GB" sz="3200" dirty="0" smtClean="0"/>
              <a:t>: - Stage 1 teams are generally new teams that are learning how to work together</a:t>
            </a:r>
            <a:endParaRPr lang="en-GB" sz="3200" b="1" u="sng" dirty="0" smtClean="0"/>
          </a:p>
          <a:p>
            <a:r>
              <a:rPr lang="en-GB" sz="3200" b="1" u="sng" dirty="0" smtClean="0"/>
              <a:t>Characteristics of stage 1 teams</a:t>
            </a:r>
            <a:r>
              <a:rPr lang="en-GB" sz="3200" dirty="0" smtClean="0"/>
              <a:t>: - Members tend to be tentative and polite and to have little conflict</a:t>
            </a:r>
            <a:endParaRPr lang="en-GB" sz="3200" b="1" u="sng" dirty="0" smtClean="0"/>
          </a:p>
          <a:p>
            <a:r>
              <a:rPr lang="en-GB" sz="3200" b="1" u="sng" dirty="0" smtClean="0"/>
              <a:t>Critical skills and activities</a:t>
            </a:r>
            <a:r>
              <a:rPr lang="en-GB" sz="3200" dirty="0" smtClean="0"/>
              <a:t>: - Stage 1 teams need to identify their purpose, develop group norms, identify group processes, define roles, build relationships and trust</a:t>
            </a:r>
          </a:p>
          <a:p>
            <a:r>
              <a:rPr lang="en-GB" sz="3200" b="1" u="sng" dirty="0" smtClean="0"/>
              <a:t>Role of facilitator/leader</a:t>
            </a:r>
            <a:r>
              <a:rPr lang="en-GB" sz="3200" dirty="0" smtClean="0"/>
              <a:t>: - Stage 1 teams </a:t>
            </a:r>
            <a:r>
              <a:rPr lang="en-GB" sz="3200" dirty="0" err="1" smtClean="0"/>
              <a:t>usualyy</a:t>
            </a:r>
            <a:r>
              <a:rPr lang="en-GB" sz="3200" dirty="0" smtClean="0"/>
              <a:t> need a strong leader who can help the team go through its </a:t>
            </a:r>
            <a:r>
              <a:rPr lang="en-GB" sz="3200" smtClean="0"/>
              <a:t>forming activities</a:t>
            </a:r>
            <a:endParaRPr lang="en-GB" sz="3200" b="1" u="sng" dirty="0"/>
          </a:p>
        </p:txBody>
      </p:sp>
    </p:spTree>
    <p:extLst>
      <p:ext uri="{BB962C8B-B14F-4D97-AF65-F5344CB8AC3E}">
        <p14:creationId xmlns:p14="http://schemas.microsoft.com/office/powerpoint/2010/main" val="22491775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46111" y="138546"/>
            <a:ext cx="9404723" cy="782782"/>
          </a:xfrm>
        </p:spPr>
        <p:txBody>
          <a:bodyPr/>
          <a:lstStyle/>
          <a:p>
            <a:pPr algn="ctr"/>
            <a:r>
              <a:rPr lang="en-GB" sz="4400" dirty="0" smtClean="0"/>
              <a:t>Team Stage 2: Storming</a:t>
            </a:r>
            <a:endParaRPr lang="en-GB" sz="44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97873" y="1011382"/>
            <a:ext cx="11540835" cy="5562600"/>
          </a:xfrm>
        </p:spPr>
        <p:txBody>
          <a:bodyPr>
            <a:normAutofit fontScale="92500" lnSpcReduction="20000"/>
          </a:bodyPr>
          <a:lstStyle/>
          <a:p>
            <a:r>
              <a:rPr lang="en-GB" sz="3200" b="1" u="sng" dirty="0" smtClean="0"/>
              <a:t>Definition</a:t>
            </a:r>
            <a:r>
              <a:rPr lang="en-GB" sz="3200" dirty="0" smtClean="0"/>
              <a:t>: - Stage 2 teams have moved past the early forming stages and are now encountering some disagreements and/or conflict.  This is natural, but teams need to find effective ways to handle conflict before they can move on to stage 3</a:t>
            </a:r>
            <a:endParaRPr lang="en-GB" sz="3200" b="1" u="sng" dirty="0" smtClean="0"/>
          </a:p>
          <a:p>
            <a:r>
              <a:rPr lang="en-GB" sz="3200" b="1" u="sng" dirty="0" smtClean="0"/>
              <a:t>Group Characteristics</a:t>
            </a:r>
            <a:r>
              <a:rPr lang="en-GB" sz="3200" dirty="0" smtClean="0"/>
              <a:t>: - Members of stage 2 teams tend to exhibit increased conflict, less conformity and “jockeying” for power</a:t>
            </a:r>
            <a:endParaRPr lang="en-GB" sz="3200" b="1" u="sng" dirty="0" smtClean="0"/>
          </a:p>
          <a:p>
            <a:r>
              <a:rPr lang="en-GB" sz="3200" b="1" u="sng" dirty="0" smtClean="0"/>
              <a:t>Critical Skills and Activities</a:t>
            </a:r>
            <a:r>
              <a:rPr lang="en-GB" sz="3200" dirty="0" smtClean="0"/>
              <a:t>: - Stage 2 teams need to learn how to resolve conflict; clarify their roles, power, and structure; and build consensus through re-visiting purpose</a:t>
            </a:r>
            <a:endParaRPr lang="en-GB" sz="3200" b="1" u="sng" dirty="0" smtClean="0"/>
          </a:p>
          <a:p>
            <a:r>
              <a:rPr lang="en-GB" sz="3200" b="1" u="sng" dirty="0" smtClean="0"/>
              <a:t>Role of Leader(s)</a:t>
            </a:r>
            <a:r>
              <a:rPr lang="en-GB" sz="3200" dirty="0" smtClean="0"/>
              <a:t>: - Stage 2 teams need leaders and other team members who are willing to identify issues </a:t>
            </a:r>
            <a:r>
              <a:rPr lang="en-GB" sz="3200" smtClean="0"/>
              <a:t>and resolve</a:t>
            </a:r>
            <a:endParaRPr lang="en-GB" sz="3200" b="1" u="sng" dirty="0"/>
          </a:p>
        </p:txBody>
      </p:sp>
    </p:spTree>
    <p:extLst>
      <p:ext uri="{BB962C8B-B14F-4D97-AF65-F5344CB8AC3E}">
        <p14:creationId xmlns:p14="http://schemas.microsoft.com/office/powerpoint/2010/main" val="107723144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46111" y="159328"/>
            <a:ext cx="9404723" cy="955964"/>
          </a:xfrm>
        </p:spPr>
        <p:txBody>
          <a:bodyPr/>
          <a:lstStyle/>
          <a:p>
            <a:pPr algn="ctr"/>
            <a:r>
              <a:rPr lang="en-GB" sz="4400" dirty="0" smtClean="0"/>
              <a:t>Team Stage 3: Norming</a:t>
            </a:r>
            <a:endParaRPr lang="en-GB" sz="44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70164" y="1115293"/>
            <a:ext cx="11596254" cy="5472544"/>
          </a:xfrm>
        </p:spPr>
        <p:txBody>
          <a:bodyPr>
            <a:normAutofit fontScale="85000" lnSpcReduction="10000"/>
          </a:bodyPr>
          <a:lstStyle/>
          <a:p>
            <a:r>
              <a:rPr lang="en-GB" sz="3200" b="1" u="sng" dirty="0" smtClean="0"/>
              <a:t>Definition</a:t>
            </a:r>
            <a:r>
              <a:rPr lang="en-GB" sz="3200" dirty="0" smtClean="0"/>
              <a:t>: - Stage 3 teams have successfully moved out of the storming stage and are ready to move to a higher level of communication and problem-solving</a:t>
            </a:r>
            <a:endParaRPr lang="en-GB" sz="3200" b="1" u="sng" dirty="0"/>
          </a:p>
          <a:p>
            <a:r>
              <a:rPr lang="en-GB" sz="3200" b="1" u="sng" dirty="0"/>
              <a:t>Group </a:t>
            </a:r>
            <a:r>
              <a:rPr lang="en-GB" sz="3200" b="1" u="sng" dirty="0" smtClean="0"/>
              <a:t>Characteristics</a:t>
            </a:r>
            <a:r>
              <a:rPr lang="en-GB" sz="3200" dirty="0" smtClean="0"/>
              <a:t>: - Members of Stage 3 teams demonstrate an improved ability to complete tasks, solve problems, resolve conflict</a:t>
            </a:r>
            <a:endParaRPr lang="en-GB" sz="3200" b="1" u="sng" dirty="0"/>
          </a:p>
          <a:p>
            <a:r>
              <a:rPr lang="en-GB" sz="3200" b="1" u="sng" dirty="0"/>
              <a:t>Critical Skills and </a:t>
            </a:r>
            <a:r>
              <a:rPr lang="en-GB" sz="3200" b="1" u="sng" dirty="0" smtClean="0"/>
              <a:t>Activities</a:t>
            </a:r>
            <a:r>
              <a:rPr lang="en-GB" sz="3200" dirty="0" smtClean="0"/>
              <a:t>: - Stage 3 teams need to learn to engage in more sophisticated problem-solving and decision making, continue the use of effective strategies for conflict resolution and take greater levels of responsibility for their roles</a:t>
            </a:r>
            <a:endParaRPr lang="en-GB" sz="3200" b="1" u="sng" dirty="0"/>
          </a:p>
          <a:p>
            <a:r>
              <a:rPr lang="en-GB" sz="3200" b="1" u="sng" dirty="0"/>
              <a:t>Role of Leader(s</a:t>
            </a:r>
            <a:r>
              <a:rPr lang="en-GB" sz="3200" b="1" u="sng" dirty="0" smtClean="0"/>
              <a:t>)</a:t>
            </a:r>
            <a:r>
              <a:rPr lang="en-GB" sz="3200" dirty="0" smtClean="0"/>
              <a:t>: - In Stage 3, leaders become less directive, team members feel empowered, and multiple leaders emerge</a:t>
            </a:r>
            <a:endParaRPr lang="en-GB" sz="3200" b="1" u="sng" dirty="0"/>
          </a:p>
          <a:p>
            <a:endParaRPr lang="en-GB" sz="3200" dirty="0"/>
          </a:p>
        </p:txBody>
      </p:sp>
    </p:spTree>
    <p:extLst>
      <p:ext uri="{BB962C8B-B14F-4D97-AF65-F5344CB8AC3E}">
        <p14:creationId xmlns:p14="http://schemas.microsoft.com/office/powerpoint/2010/main" val="360986335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46111" y="152400"/>
            <a:ext cx="9404723" cy="886691"/>
          </a:xfrm>
        </p:spPr>
        <p:txBody>
          <a:bodyPr/>
          <a:lstStyle/>
          <a:p>
            <a:pPr algn="ctr"/>
            <a:r>
              <a:rPr lang="en-GB" sz="4400" dirty="0" smtClean="0"/>
              <a:t>Team Stage 4: Performing</a:t>
            </a:r>
            <a:endParaRPr lang="en-GB" sz="44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60218" y="1122218"/>
            <a:ext cx="11610109" cy="5465618"/>
          </a:xfrm>
        </p:spPr>
        <p:txBody>
          <a:bodyPr>
            <a:normAutofit fontScale="85000" lnSpcReduction="20000"/>
          </a:bodyPr>
          <a:lstStyle/>
          <a:p>
            <a:r>
              <a:rPr lang="en-GB" sz="3200" b="1" u="sng" dirty="0"/>
              <a:t>Definition</a:t>
            </a:r>
            <a:r>
              <a:rPr lang="en-GB" sz="3200" dirty="0"/>
              <a:t>: - Stage </a:t>
            </a:r>
            <a:r>
              <a:rPr lang="en-GB" sz="3200" dirty="0" smtClean="0"/>
              <a:t>4 </a:t>
            </a:r>
            <a:r>
              <a:rPr lang="en-GB" sz="3200" dirty="0"/>
              <a:t>teams </a:t>
            </a:r>
            <a:r>
              <a:rPr lang="en-GB" sz="3200" dirty="0" smtClean="0"/>
              <a:t>are at the highest level of performance and can process their strengths and weaknesses while accomplishing their goals.</a:t>
            </a:r>
            <a:endParaRPr lang="en-GB" sz="3200" b="1" u="sng" dirty="0"/>
          </a:p>
          <a:p>
            <a:r>
              <a:rPr lang="en-GB" sz="3200" b="1" u="sng" dirty="0" smtClean="0"/>
              <a:t>Group </a:t>
            </a:r>
            <a:r>
              <a:rPr lang="en-GB" sz="3200" b="1" u="sng" dirty="0" smtClean="0"/>
              <a:t>Characteristics</a:t>
            </a:r>
            <a:r>
              <a:rPr lang="en-GB" sz="3200" dirty="0" smtClean="0"/>
              <a:t>: - In Stage 4, the team takes a flexible approach to roles and structures depending on the task at hand.  The team is able to evaluate its effectiveness and views conflict as an opportunity.</a:t>
            </a:r>
            <a:endParaRPr lang="en-GB" sz="3200" b="1" u="sng" dirty="0"/>
          </a:p>
          <a:p>
            <a:r>
              <a:rPr lang="en-GB" sz="3200" b="1" u="sng" dirty="0"/>
              <a:t>Critical Skills and </a:t>
            </a:r>
            <a:r>
              <a:rPr lang="en-GB" sz="3200" b="1" u="sng" dirty="0" smtClean="0"/>
              <a:t>Activities</a:t>
            </a:r>
            <a:r>
              <a:rPr lang="en-GB" sz="3200" dirty="0" smtClean="0"/>
              <a:t>: - Stage 4 teams need to hold high expectations for their performance.  They often use sub-groups as well as the large group for </a:t>
            </a:r>
            <a:r>
              <a:rPr lang="en-GB" sz="3200" dirty="0" smtClean="0"/>
              <a:t>decision-making and task completion.  Teams also recognise the need to ensure that all members are in agreement with the role and purposes of sub-groups</a:t>
            </a:r>
            <a:endParaRPr lang="en-GB" sz="3200" b="1" u="sng" dirty="0"/>
          </a:p>
          <a:p>
            <a:r>
              <a:rPr lang="en-GB" sz="3200" b="1" u="sng" dirty="0"/>
              <a:t>Role of Leader(s</a:t>
            </a:r>
            <a:r>
              <a:rPr lang="en-GB" sz="3200" b="1" u="sng" dirty="0" smtClean="0"/>
              <a:t>)</a:t>
            </a:r>
            <a:r>
              <a:rPr lang="en-GB" sz="3200" dirty="0" smtClean="0"/>
              <a:t>: - In a Stage 4 team, it’s often difficult to identify the leader, because everyone is sharing in leadership</a:t>
            </a:r>
            <a:endParaRPr lang="en-GB" sz="3200" b="1" u="sng" dirty="0"/>
          </a:p>
          <a:p>
            <a:endParaRPr lang="en-GB" sz="3200" dirty="0"/>
          </a:p>
        </p:txBody>
      </p:sp>
    </p:spTree>
    <p:extLst>
      <p:ext uri="{BB962C8B-B14F-4D97-AF65-F5344CB8AC3E}">
        <p14:creationId xmlns:p14="http://schemas.microsoft.com/office/powerpoint/2010/main" val="427405629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46111" y="125644"/>
            <a:ext cx="9404723" cy="851578"/>
          </a:xfrm>
        </p:spPr>
        <p:txBody>
          <a:bodyPr/>
          <a:lstStyle/>
          <a:p>
            <a:pPr algn="ctr"/>
            <a:r>
              <a:rPr lang="en-GB" sz="4400" dirty="0" smtClean="0"/>
              <a:t>Team Stages and Dynamics</a:t>
            </a:r>
            <a:endParaRPr lang="en-GB" sz="44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58266" y="1047023"/>
            <a:ext cx="11698736" cy="5570163"/>
          </a:xfrm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en-GB" sz="3200" dirty="0" smtClean="0"/>
              <a:t>During the Storming Stage team members</a:t>
            </a:r>
          </a:p>
          <a:p>
            <a:r>
              <a:rPr lang="en-GB" sz="3200" dirty="0" smtClean="0"/>
              <a:t>Realise that the task is more difficult than they imagined</a:t>
            </a:r>
          </a:p>
          <a:p>
            <a:r>
              <a:rPr lang="en-GB" sz="3200" dirty="0" smtClean="0"/>
              <a:t>Have fluctuations in attitude about chances of success</a:t>
            </a:r>
          </a:p>
          <a:p>
            <a:r>
              <a:rPr lang="en-GB" sz="3200" dirty="0" smtClean="0"/>
              <a:t>May be resistant to the task</a:t>
            </a:r>
          </a:p>
          <a:p>
            <a:r>
              <a:rPr lang="en-GB" sz="3200" dirty="0" smtClean="0"/>
              <a:t>And have poor collaboration</a:t>
            </a:r>
          </a:p>
          <a:p>
            <a:pPr marL="0" indent="0">
              <a:buNone/>
            </a:pPr>
            <a:r>
              <a:rPr lang="en-GB" sz="3200" dirty="0" smtClean="0"/>
              <a:t>Questions to ask:</a:t>
            </a:r>
          </a:p>
          <a:p>
            <a:r>
              <a:rPr lang="en-GB" sz="3200" dirty="0" smtClean="0"/>
              <a:t>Do we have common goals and objectives?</a:t>
            </a:r>
          </a:p>
          <a:p>
            <a:r>
              <a:rPr lang="en-GB" sz="3200" dirty="0" smtClean="0"/>
              <a:t>Do we agree on roles and responsibilities?</a:t>
            </a:r>
          </a:p>
          <a:p>
            <a:r>
              <a:rPr lang="en-GB" sz="3200" dirty="0" smtClean="0"/>
              <a:t>Do our task, communication, and decision systems work?</a:t>
            </a:r>
          </a:p>
          <a:p>
            <a:r>
              <a:rPr lang="en-GB" sz="3200" dirty="0" smtClean="0"/>
              <a:t>Do we have adequate interpersonal skills?</a:t>
            </a:r>
            <a:endParaRPr lang="en-GB" sz="3200" dirty="0"/>
          </a:p>
        </p:txBody>
      </p:sp>
    </p:spTree>
    <p:extLst>
      <p:ext uri="{BB962C8B-B14F-4D97-AF65-F5344CB8AC3E}">
        <p14:creationId xmlns:p14="http://schemas.microsoft.com/office/powerpoint/2010/main" val="108566307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sz="4400" dirty="0" smtClean="0"/>
              <a:t>Team Stages and Dynamics</a:t>
            </a:r>
            <a:endParaRPr lang="en-GB" sz="44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21088" y="1319250"/>
            <a:ext cx="11552152" cy="5332836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 sz="3200" dirty="0" smtClean="0"/>
              <a:t>During the Storming Stage</a:t>
            </a:r>
          </a:p>
          <a:p>
            <a:r>
              <a:rPr lang="en-GB" sz="3200" dirty="0" smtClean="0"/>
              <a:t>Separate problem issues from people issues</a:t>
            </a:r>
          </a:p>
          <a:p>
            <a:r>
              <a:rPr lang="en-GB" sz="3200" dirty="0" smtClean="0"/>
              <a:t>Be soft on people, hard on problem</a:t>
            </a:r>
          </a:p>
          <a:p>
            <a:r>
              <a:rPr lang="en-GB" sz="3200" dirty="0" smtClean="0"/>
              <a:t>Look for underlying needs, goals of each party rather than specific solutions</a:t>
            </a:r>
          </a:p>
          <a:p>
            <a:r>
              <a:rPr lang="en-GB" sz="3200" dirty="0" smtClean="0"/>
              <a:t>State your views in clear non-judgemental language</a:t>
            </a:r>
          </a:p>
          <a:p>
            <a:r>
              <a:rPr lang="en-GB" sz="3200" dirty="0" smtClean="0"/>
              <a:t>Clarify the core issues</a:t>
            </a:r>
          </a:p>
          <a:p>
            <a:r>
              <a:rPr lang="en-GB" sz="3200" dirty="0" smtClean="0"/>
              <a:t>Listen carefully to each person’s point of view</a:t>
            </a:r>
          </a:p>
          <a:p>
            <a:r>
              <a:rPr lang="en-GB" sz="3200" dirty="0" smtClean="0"/>
              <a:t>Check understanding by restating the core issues</a:t>
            </a:r>
            <a:endParaRPr lang="en-GB" sz="3200" dirty="0"/>
          </a:p>
        </p:txBody>
      </p:sp>
    </p:spTree>
    <p:extLst>
      <p:ext uri="{BB962C8B-B14F-4D97-AF65-F5344CB8AC3E}">
        <p14:creationId xmlns:p14="http://schemas.microsoft.com/office/powerpoint/2010/main" val="202132638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sz="4400" dirty="0" smtClean="0"/>
              <a:t>Storming Stage- Five Responses to Conflict</a:t>
            </a:r>
            <a:endParaRPr lang="en-GB" sz="44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49008" y="2052918"/>
            <a:ext cx="11620638" cy="4529366"/>
          </a:xfrm>
        </p:spPr>
        <p:txBody>
          <a:bodyPr>
            <a:normAutofit/>
          </a:bodyPr>
          <a:lstStyle/>
          <a:p>
            <a:r>
              <a:rPr lang="en-GB" sz="3200" b="1" u="sng" dirty="0" smtClean="0"/>
              <a:t>Avoidance</a:t>
            </a:r>
            <a:r>
              <a:rPr lang="en-GB" sz="3200" dirty="0" smtClean="0"/>
              <a:t>: - the least cooperative and assertive way to resolve a conflict, though ok if the issue is insignificant</a:t>
            </a:r>
            <a:endParaRPr lang="en-GB" sz="3200" b="1" u="sng" dirty="0" smtClean="0"/>
          </a:p>
          <a:p>
            <a:r>
              <a:rPr lang="en-GB" sz="3200" b="1" u="sng" dirty="0" smtClean="0"/>
              <a:t>Accommodation</a:t>
            </a:r>
            <a:r>
              <a:rPr lang="en-GB" sz="3200" dirty="0" smtClean="0"/>
              <a:t>: - can be a valuable tool in conflict resolution, as long as it does not engender resentment</a:t>
            </a:r>
            <a:endParaRPr lang="en-GB" sz="3200" b="1" u="sng" dirty="0" smtClean="0"/>
          </a:p>
          <a:p>
            <a:r>
              <a:rPr lang="en-GB" sz="3200" b="1" u="sng" dirty="0" smtClean="0"/>
              <a:t>Competition</a:t>
            </a:r>
            <a:r>
              <a:rPr lang="en-GB" sz="3200" dirty="0" smtClean="0"/>
              <a:t>: - can be a great way to settle disputes and generate excellent work as long as it doesn’t get out of hand</a:t>
            </a:r>
            <a:endParaRPr lang="en-GB" sz="3200" b="1" u="sng" dirty="0"/>
          </a:p>
        </p:txBody>
      </p:sp>
    </p:spTree>
    <p:extLst>
      <p:ext uri="{BB962C8B-B14F-4D97-AF65-F5344CB8AC3E}">
        <p14:creationId xmlns:p14="http://schemas.microsoft.com/office/powerpoint/2010/main" val="1106492691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sz="4400" dirty="0"/>
              <a:t>Storming Stage- Five Responses to Conflict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00148" y="2052918"/>
            <a:ext cx="11601012" cy="4529366"/>
          </a:xfrm>
        </p:spPr>
        <p:txBody>
          <a:bodyPr>
            <a:normAutofit/>
          </a:bodyPr>
          <a:lstStyle/>
          <a:p>
            <a:r>
              <a:rPr lang="en-GB" sz="3200" b="1" u="sng" dirty="0" smtClean="0"/>
              <a:t>Compromise</a:t>
            </a:r>
            <a:r>
              <a:rPr lang="en-GB" sz="3200" dirty="0" smtClean="0"/>
              <a:t>: - useful response to conflict when maintaining team harmony is more important than coming up with the best possible solution</a:t>
            </a:r>
            <a:endParaRPr lang="en-GB" sz="3200" b="1" u="sng" dirty="0" smtClean="0"/>
          </a:p>
          <a:p>
            <a:r>
              <a:rPr lang="en-GB" sz="3200" b="1" u="sng" dirty="0" smtClean="0"/>
              <a:t>Collaboration</a:t>
            </a:r>
            <a:r>
              <a:rPr lang="en-GB" sz="3200" dirty="0" smtClean="0"/>
              <a:t>: - an effective style of conflict resolution when both parties have good points.  Also is appropriate when members of a team have different areas of expertise, and so it is a good idea to combine their perspectives</a:t>
            </a:r>
            <a:endParaRPr lang="en-GB" sz="3200" b="1" u="sng" dirty="0"/>
          </a:p>
        </p:txBody>
      </p:sp>
    </p:spTree>
    <p:extLst>
      <p:ext uri="{BB962C8B-B14F-4D97-AF65-F5344CB8AC3E}">
        <p14:creationId xmlns:p14="http://schemas.microsoft.com/office/powerpoint/2010/main" val="2455336142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sz="4400" dirty="0" smtClean="0"/>
              <a:t>Team Roles and Responsibilities</a:t>
            </a:r>
            <a:endParaRPr lang="en-GB" sz="44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49706" y="1281659"/>
            <a:ext cx="11310078" cy="5314013"/>
          </a:xfrm>
        </p:spPr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en-GB" sz="3200" b="1" u="sng" dirty="0" smtClean="0"/>
              <a:t>Champion</a:t>
            </a:r>
          </a:p>
          <a:p>
            <a:r>
              <a:rPr lang="en-GB" sz="3200" dirty="0" smtClean="0"/>
              <a:t>Takes a very active sponsorship and leadership role in conducting and implementing six sigma projects</a:t>
            </a:r>
          </a:p>
          <a:p>
            <a:pPr marL="0" indent="0">
              <a:buNone/>
            </a:pPr>
            <a:r>
              <a:rPr lang="en-GB" sz="3200" dirty="0" smtClean="0"/>
              <a:t>Champions should: -</a:t>
            </a:r>
          </a:p>
          <a:p>
            <a:r>
              <a:rPr lang="en-GB" sz="3200" dirty="0" smtClean="0"/>
              <a:t>Identify the project on the organisational dashboard</a:t>
            </a:r>
          </a:p>
          <a:p>
            <a:r>
              <a:rPr lang="en-GB" sz="3200" dirty="0" smtClean="0"/>
              <a:t>Provide an ongoing communication link between the project team and executive committee</a:t>
            </a:r>
          </a:p>
          <a:p>
            <a:r>
              <a:rPr lang="en-GB" sz="3200" dirty="0" smtClean="0"/>
              <a:t>Keep the team focused on the project by providing direction and guidance</a:t>
            </a:r>
          </a:p>
          <a:p>
            <a:r>
              <a:rPr lang="en-GB" sz="3200" dirty="0" smtClean="0"/>
              <a:t>Assure that six sigma methods and tools are being used in the project</a:t>
            </a:r>
          </a:p>
          <a:p>
            <a:endParaRPr lang="en-GB" sz="3200" dirty="0"/>
          </a:p>
        </p:txBody>
      </p:sp>
    </p:spTree>
    <p:extLst>
      <p:ext uri="{BB962C8B-B14F-4D97-AF65-F5344CB8AC3E}">
        <p14:creationId xmlns:p14="http://schemas.microsoft.com/office/powerpoint/2010/main" val="3150316990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46111" y="164892"/>
            <a:ext cx="9404723" cy="786983"/>
          </a:xfrm>
        </p:spPr>
        <p:txBody>
          <a:bodyPr/>
          <a:lstStyle/>
          <a:p>
            <a:pPr algn="ctr"/>
            <a:r>
              <a:rPr lang="en-GB" sz="4400" dirty="0"/>
              <a:t>Team Roles and Responsibilities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29784" y="951875"/>
            <a:ext cx="11564911" cy="5681273"/>
          </a:xfrm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en-GB" sz="3200" b="1" u="sng" dirty="0" smtClean="0"/>
              <a:t>Master Black Belt</a:t>
            </a:r>
          </a:p>
          <a:p>
            <a:r>
              <a:rPr lang="en-GB" sz="3200" dirty="0" smtClean="0"/>
              <a:t>Takes a leadership role as a keeper of the six sigma process and advisor to executives or business unit managers</a:t>
            </a:r>
          </a:p>
          <a:p>
            <a:pPr marL="0" indent="0">
              <a:buNone/>
            </a:pPr>
            <a:r>
              <a:rPr lang="en-GB" sz="3200" dirty="0" smtClean="0"/>
              <a:t>Master Black Belt should: -</a:t>
            </a:r>
          </a:p>
          <a:p>
            <a:r>
              <a:rPr lang="en-GB" sz="3200" dirty="0" smtClean="0"/>
              <a:t>Counsel senior executives and business unit managers on six sigma management</a:t>
            </a:r>
          </a:p>
          <a:p>
            <a:r>
              <a:rPr lang="en-GB" sz="3200" dirty="0" smtClean="0"/>
              <a:t>Continuously improve and innovate the organisation’s six sigma process</a:t>
            </a:r>
          </a:p>
          <a:p>
            <a:r>
              <a:rPr lang="en-GB" sz="3200" dirty="0" smtClean="0"/>
              <a:t>Apply six sigma across both operations and transactions based process</a:t>
            </a:r>
          </a:p>
          <a:p>
            <a:r>
              <a:rPr lang="en-GB" sz="3200" dirty="0" smtClean="0"/>
              <a:t>Mentor Green Belts and Black Belts</a:t>
            </a:r>
            <a:endParaRPr lang="en-GB" sz="3200" dirty="0"/>
          </a:p>
        </p:txBody>
      </p:sp>
    </p:spTree>
    <p:extLst>
      <p:ext uri="{BB962C8B-B14F-4D97-AF65-F5344CB8AC3E}">
        <p14:creationId xmlns:p14="http://schemas.microsoft.com/office/powerpoint/2010/main" val="66446203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sz="4400" dirty="0"/>
              <a:t>Team Roles and Responsibilities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44774" y="1296649"/>
            <a:ext cx="11572406" cy="5299023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3200" b="1" u="sng" dirty="0" smtClean="0"/>
              <a:t>Black Belt</a:t>
            </a:r>
          </a:p>
          <a:p>
            <a:r>
              <a:rPr lang="en-GB" sz="3200" dirty="0" smtClean="0"/>
              <a:t>Is a full-time change agent and improvement leader</a:t>
            </a:r>
          </a:p>
          <a:p>
            <a:pPr marL="0" indent="0">
              <a:buNone/>
            </a:pPr>
            <a:r>
              <a:rPr lang="en-GB" sz="3200" dirty="0" smtClean="0"/>
              <a:t>Black Belts should: -</a:t>
            </a:r>
          </a:p>
          <a:p>
            <a:r>
              <a:rPr lang="en-GB" sz="3200" dirty="0" smtClean="0"/>
              <a:t>Communicate with champion and process owner about progress of the project</a:t>
            </a:r>
          </a:p>
          <a:p>
            <a:r>
              <a:rPr lang="en-GB" sz="3200" dirty="0" smtClean="0"/>
              <a:t>Help team members design and analyse experiments</a:t>
            </a:r>
          </a:p>
          <a:p>
            <a:r>
              <a:rPr lang="en-GB" sz="3200" dirty="0" smtClean="0"/>
              <a:t>Provide training in tools and team functions to project team members</a:t>
            </a:r>
          </a:p>
          <a:p>
            <a:r>
              <a:rPr lang="en-GB" sz="3200" dirty="0" smtClean="0"/>
              <a:t>Coach Green belts leading projects limited in scope</a:t>
            </a:r>
            <a:endParaRPr lang="en-GB" sz="3200" dirty="0"/>
          </a:p>
        </p:txBody>
      </p:sp>
    </p:spTree>
    <p:extLst>
      <p:ext uri="{BB962C8B-B14F-4D97-AF65-F5344CB8AC3E}">
        <p14:creationId xmlns:p14="http://schemas.microsoft.com/office/powerpoint/2010/main" val="1034488337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46111" y="172387"/>
            <a:ext cx="9404723" cy="727023"/>
          </a:xfrm>
        </p:spPr>
        <p:txBody>
          <a:bodyPr/>
          <a:lstStyle/>
          <a:p>
            <a:pPr algn="ctr"/>
            <a:r>
              <a:rPr lang="en-GB" sz="4400" dirty="0"/>
              <a:t>Team Roles and Responsibilities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99803" y="981856"/>
            <a:ext cx="11692327" cy="5658787"/>
          </a:xfrm>
        </p:spPr>
        <p:txBody>
          <a:bodyPr>
            <a:normAutofit fontScale="92500"/>
          </a:bodyPr>
          <a:lstStyle/>
          <a:p>
            <a:pPr marL="0" indent="0">
              <a:buNone/>
            </a:pPr>
            <a:r>
              <a:rPr lang="en-GB" sz="3200" b="1" u="sng" dirty="0" smtClean="0"/>
              <a:t>Green Belt</a:t>
            </a:r>
          </a:p>
          <a:p>
            <a:r>
              <a:rPr lang="en-GB" sz="3200" dirty="0" smtClean="0"/>
              <a:t>Is an individual who works on projects part-time, either as a team member for complex projects or as a project leader for simpler projects</a:t>
            </a:r>
          </a:p>
          <a:p>
            <a:pPr marL="0" indent="0">
              <a:buNone/>
            </a:pPr>
            <a:r>
              <a:rPr lang="en-GB" sz="3200" dirty="0" smtClean="0"/>
              <a:t>Green Belts should: -</a:t>
            </a:r>
          </a:p>
          <a:p>
            <a:r>
              <a:rPr lang="en-GB" sz="3200" dirty="0" smtClean="0"/>
              <a:t>Defined review project objective with project’s champion</a:t>
            </a:r>
          </a:p>
          <a:p>
            <a:r>
              <a:rPr lang="en-GB" sz="3200" dirty="0" smtClean="0"/>
              <a:t>Facilitate the team through all phases of the project</a:t>
            </a:r>
          </a:p>
          <a:p>
            <a:r>
              <a:rPr lang="en-GB" sz="3200" dirty="0" smtClean="0"/>
              <a:t>Analyse data through all phases of the project</a:t>
            </a:r>
          </a:p>
          <a:p>
            <a:r>
              <a:rPr lang="en-GB" sz="3200" dirty="0" smtClean="0"/>
              <a:t>Train team members in the use of six sigma tools and methods through all phases of the project</a:t>
            </a:r>
            <a:endParaRPr lang="en-GB" sz="3200" dirty="0"/>
          </a:p>
        </p:txBody>
      </p:sp>
    </p:spTree>
    <p:extLst>
      <p:ext uri="{BB962C8B-B14F-4D97-AF65-F5344CB8AC3E}">
        <p14:creationId xmlns:p14="http://schemas.microsoft.com/office/powerpoint/2010/main" val="1296490060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sz="4400" dirty="0" smtClean="0"/>
              <a:t>Team Tools- Brainstorming</a:t>
            </a:r>
            <a:endParaRPr lang="en-GB" sz="44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87377" y="2052918"/>
            <a:ext cx="11699823" cy="4587725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3200" dirty="0" smtClean="0"/>
              <a:t>Brainstorming can:</a:t>
            </a:r>
          </a:p>
          <a:p>
            <a:r>
              <a:rPr lang="en-GB" sz="3200" dirty="0" smtClean="0"/>
              <a:t>Break through traditional thinking about a problem</a:t>
            </a:r>
          </a:p>
          <a:p>
            <a:r>
              <a:rPr lang="en-GB" sz="3200" dirty="0" smtClean="0"/>
              <a:t>Generate new ways of thinking</a:t>
            </a:r>
          </a:p>
          <a:p>
            <a:r>
              <a:rPr lang="en-GB" sz="3200" dirty="0" smtClean="0"/>
              <a:t>Provide an environment for building on new ideas</a:t>
            </a:r>
          </a:p>
          <a:p>
            <a:r>
              <a:rPr lang="en-GB" sz="3200" dirty="0" smtClean="0"/>
              <a:t>Reduce the tendency to prematurely discard new ideas</a:t>
            </a:r>
          </a:p>
          <a:p>
            <a:r>
              <a:rPr lang="en-GB" sz="3200" dirty="0" smtClean="0"/>
              <a:t>Facilitate team building</a:t>
            </a:r>
          </a:p>
          <a:p>
            <a:r>
              <a:rPr lang="en-GB" sz="3200" dirty="0" smtClean="0"/>
              <a:t>Encourage team problem solving</a:t>
            </a:r>
            <a:endParaRPr lang="en-GB" sz="3200" dirty="0"/>
          </a:p>
        </p:txBody>
      </p:sp>
    </p:spTree>
    <p:extLst>
      <p:ext uri="{BB962C8B-B14F-4D97-AF65-F5344CB8AC3E}">
        <p14:creationId xmlns:p14="http://schemas.microsoft.com/office/powerpoint/2010/main" val="872080381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46111" y="127416"/>
            <a:ext cx="9404723" cy="1386591"/>
          </a:xfrm>
        </p:spPr>
        <p:txBody>
          <a:bodyPr/>
          <a:lstStyle/>
          <a:p>
            <a:pPr algn="ctr"/>
            <a:r>
              <a:rPr lang="en-GB" sz="4400" dirty="0" smtClean="0"/>
              <a:t>Team Tools- Nominal Group Technique</a:t>
            </a:r>
            <a:endParaRPr lang="en-GB" sz="44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29784" y="1648918"/>
            <a:ext cx="11579901" cy="4916774"/>
          </a:xfrm>
        </p:spPr>
        <p:txBody>
          <a:bodyPr>
            <a:normAutofit fontScale="92500"/>
          </a:bodyPr>
          <a:lstStyle/>
          <a:p>
            <a:pPr marL="0" indent="0">
              <a:buNone/>
            </a:pPr>
            <a:r>
              <a:rPr lang="en-GB" sz="3200" dirty="0"/>
              <a:t>Normally implemented in six stages</a:t>
            </a:r>
            <a:r>
              <a:rPr lang="en-GB" sz="3200" dirty="0" smtClean="0"/>
              <a:t>:</a:t>
            </a:r>
          </a:p>
          <a:p>
            <a:pPr marL="514350" indent="-514350">
              <a:buAutoNum type="arabicPeriod"/>
            </a:pPr>
            <a:r>
              <a:rPr lang="en-GB" sz="3200" dirty="0" smtClean="0"/>
              <a:t>Participants are first presented by the session moderator in which an initial statement of the topic area to be discussed</a:t>
            </a:r>
          </a:p>
          <a:p>
            <a:pPr marL="514350" indent="-514350">
              <a:buAutoNum type="arabicPeriod"/>
            </a:pPr>
            <a:r>
              <a:rPr lang="en-GB" sz="3200" dirty="0" smtClean="0"/>
              <a:t>They are then directed to reflect individually on the topic</a:t>
            </a:r>
          </a:p>
          <a:p>
            <a:pPr marL="514350" indent="-514350">
              <a:buAutoNum type="arabicPeriod"/>
            </a:pPr>
            <a:r>
              <a:rPr lang="en-GB" sz="3200" dirty="0" smtClean="0"/>
              <a:t>The group moderator asks a participant to state one of the responses he or she has arrived at</a:t>
            </a:r>
          </a:p>
          <a:p>
            <a:pPr marL="514350" indent="-514350">
              <a:buAutoNum type="arabicPeriod"/>
            </a:pPr>
            <a:r>
              <a:rPr lang="en-GB" sz="3200" dirty="0" smtClean="0"/>
              <a:t>The next stage involves consolidation and review of the ideas</a:t>
            </a:r>
            <a:endParaRPr lang="en-GB" sz="3200" dirty="0"/>
          </a:p>
          <a:p>
            <a:pPr marL="0" indent="0">
              <a:buNone/>
            </a:pPr>
            <a:endParaRPr lang="en-GB" sz="3200" dirty="0"/>
          </a:p>
        </p:txBody>
      </p:sp>
    </p:spTree>
    <p:extLst>
      <p:ext uri="{BB962C8B-B14F-4D97-AF65-F5344CB8AC3E}">
        <p14:creationId xmlns:p14="http://schemas.microsoft.com/office/powerpoint/2010/main" val="3026900798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sz="4400" dirty="0" smtClean="0"/>
              <a:t>Team Tools- Nominal Group Techniques</a:t>
            </a:r>
            <a:endParaRPr lang="en-GB" sz="44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29784" y="2052918"/>
            <a:ext cx="11542426" cy="4587725"/>
          </a:xfrm>
        </p:spPr>
        <p:txBody>
          <a:bodyPr>
            <a:normAutofit/>
          </a:bodyPr>
          <a:lstStyle/>
          <a:p>
            <a:pPr marL="514350" indent="-514350">
              <a:buAutoNum type="arabicPeriod" startAt="5"/>
            </a:pPr>
            <a:r>
              <a:rPr lang="en-GB" sz="3200" dirty="0" smtClean="0"/>
              <a:t>They are then requested to establish the relative importance that should be accorded to each of the response ideas</a:t>
            </a:r>
          </a:p>
          <a:p>
            <a:pPr marL="514350" indent="-514350">
              <a:buAutoNum type="arabicPeriod" startAt="5"/>
            </a:pPr>
            <a:r>
              <a:rPr lang="en-GB" sz="3200" dirty="0" smtClean="0"/>
              <a:t>The final stage is the compilation of the results</a:t>
            </a:r>
            <a:endParaRPr lang="en-GB" sz="3200" dirty="0"/>
          </a:p>
        </p:txBody>
      </p:sp>
    </p:spTree>
    <p:extLst>
      <p:ext uri="{BB962C8B-B14F-4D97-AF65-F5344CB8AC3E}">
        <p14:creationId xmlns:p14="http://schemas.microsoft.com/office/powerpoint/2010/main" val="1659841095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on">
  <a:themeElements>
    <a:clrScheme name="Ion">
      <a:dk1>
        <a:sysClr val="windowText" lastClr="000000"/>
      </a:dk1>
      <a:lt1>
        <a:sysClr val="window" lastClr="FFFFFF"/>
      </a:lt1>
      <a:dk2>
        <a:srgbClr val="1E5155"/>
      </a:dk2>
      <a:lt2>
        <a:srgbClr val="EBEBEB"/>
      </a:lt2>
      <a:accent1>
        <a:srgbClr val="B01513"/>
      </a:accent1>
      <a:accent2>
        <a:srgbClr val="EA6312"/>
      </a:accent2>
      <a:accent3>
        <a:srgbClr val="E6B729"/>
      </a:accent3>
      <a:accent4>
        <a:srgbClr val="6AAC90"/>
      </a:accent4>
      <a:accent5>
        <a:srgbClr val="54849A"/>
      </a:accent5>
      <a:accent6>
        <a:srgbClr val="9E5E9B"/>
      </a:accent6>
      <a:hlink>
        <a:srgbClr val="58C1BA"/>
      </a:hlink>
      <a:folHlink>
        <a:srgbClr val="9DFFCB"/>
      </a:folHlink>
    </a:clrScheme>
    <a:fontScheme name="Ion">
      <a:maj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Ion">
      <a:fillStyleLst>
        <a:solidFill>
          <a:schemeClr val="phClr"/>
        </a:solidFill>
        <a:gradFill rotWithShape="1">
          <a:gsLst>
            <a:gs pos="0">
              <a:schemeClr val="phClr">
                <a:tint val="64000"/>
                <a:lumMod val="118000"/>
              </a:schemeClr>
            </a:gs>
            <a:gs pos="100000">
              <a:schemeClr val="phClr">
                <a:tint val="92000"/>
                <a:alpha val="100000"/>
                <a:lumMod val="11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14000"/>
              </a:schemeClr>
            </a:gs>
            <a:gs pos="100000">
              <a:schemeClr val="phClr">
                <a:shade val="90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7000"/>
                <a:hueMod val="88000"/>
                <a:satMod val="130000"/>
                <a:lumMod val="124000"/>
              </a:schemeClr>
            </a:gs>
            <a:gs pos="100000">
              <a:schemeClr val="phClr">
                <a:tint val="96000"/>
                <a:shade val="88000"/>
                <a:hueMod val="108000"/>
                <a:satMod val="164000"/>
                <a:lumMod val="76000"/>
              </a:schemeClr>
            </a:gs>
          </a:gsLst>
          <a:path path="circle">
            <a:fillToRect l="45000" t="65000" r="125000" b="10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69000"/>
                <a:hueMod val="108000"/>
                <a:satMod val="164000"/>
                <a:lumMod val="74000"/>
              </a:schemeClr>
              <a:schemeClr val="phClr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on" id="{B8441ADB-2E43-4AF7-B97A-BD870242C6A8}" vid="{292E63A9-BB86-4E3D-B92A-7223C6510D2E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Ion</Template>
  <TotalTime>7977</TotalTime>
  <Words>1255</Words>
  <Application>Microsoft Office PowerPoint</Application>
  <PresentationFormat>Widescreen</PresentationFormat>
  <Paragraphs>106</Paragraphs>
  <Slides>18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size="22" baseType="lpstr">
      <vt:lpstr>Arial</vt:lpstr>
      <vt:lpstr>Century Gothic</vt:lpstr>
      <vt:lpstr>Wingdings 3</vt:lpstr>
      <vt:lpstr>Ion</vt:lpstr>
      <vt:lpstr>Define Phase – Team Dynamics and Performance   </vt:lpstr>
      <vt:lpstr>Introduction</vt:lpstr>
      <vt:lpstr>Team Stages and Dynamics</vt:lpstr>
      <vt:lpstr>Team Stage 1: Forming</vt:lpstr>
      <vt:lpstr>Team Stage 2: Storming</vt:lpstr>
      <vt:lpstr>Team Stage 3: Norming</vt:lpstr>
      <vt:lpstr>Team Stage 4: Performing</vt:lpstr>
      <vt:lpstr>Team Stages and Dynamics</vt:lpstr>
      <vt:lpstr>Team Stages and Dynamics</vt:lpstr>
      <vt:lpstr>Storming Stage- Five Responses to Conflict</vt:lpstr>
      <vt:lpstr>Storming Stage- Five Responses to Conflict</vt:lpstr>
      <vt:lpstr>Team Roles and Responsibilities</vt:lpstr>
      <vt:lpstr>Team Roles and Responsibilities</vt:lpstr>
      <vt:lpstr>Team Roles and Responsibilities</vt:lpstr>
      <vt:lpstr>Team Roles and Responsibilities</vt:lpstr>
      <vt:lpstr>Team Tools- Brainstorming</vt:lpstr>
      <vt:lpstr>Team Tools- Nominal Group Technique</vt:lpstr>
      <vt:lpstr>Team Tools- Nominal Group Techniques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Define Phase – Team Dynamics and Performance</dc:title>
  <dc:creator>Andrew Thorn</dc:creator>
  <cp:lastModifiedBy>Andrew Thorn</cp:lastModifiedBy>
  <cp:revision>28</cp:revision>
  <dcterms:created xsi:type="dcterms:W3CDTF">2021-01-21T02:47:40Z</dcterms:created>
  <dcterms:modified xsi:type="dcterms:W3CDTF">2021-01-26T23:52:17Z</dcterms:modified>
</cp:coreProperties>
</file>