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heme/theme3.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tags/tag6.xml" ContentType="application/vnd.openxmlformats-officedocument.presentationml.tags+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7.xml" ContentType="application/vnd.openxmlformats-officedocument.presentationml.tags+xml"/>
  <Override PartName="/ppt/tags/tag8.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21"/>
  </p:notesMasterIdLst>
  <p:sldIdLst>
    <p:sldId id="256" r:id="rId6"/>
    <p:sldId id="258" r:id="rId7"/>
    <p:sldId id="292" r:id="rId8"/>
    <p:sldId id="260" r:id="rId9"/>
    <p:sldId id="257" r:id="rId10"/>
    <p:sldId id="294" r:id="rId11"/>
    <p:sldId id="289" r:id="rId12"/>
    <p:sldId id="296" r:id="rId13"/>
    <p:sldId id="291" r:id="rId14"/>
    <p:sldId id="301" r:id="rId15"/>
    <p:sldId id="270" r:id="rId16"/>
    <p:sldId id="283" r:id="rId17"/>
    <p:sldId id="286" r:id="rId18"/>
    <p:sldId id="302" r:id="rId19"/>
    <p:sldId id="28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7B1BB0-9986-421D-BD7D-7F7A27643740}" v="592" dt="2022-03-09T13:35:36.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7530" autoAdjust="0"/>
  </p:normalViewPr>
  <p:slideViewPr>
    <p:cSldViewPr snapToGrid="0">
      <p:cViewPr varScale="1">
        <p:scale>
          <a:sx n="98" d="100"/>
          <a:sy n="98" d="100"/>
        </p:scale>
        <p:origin x="10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E30A9C-5CFD-47B1-8FF7-8950202CBDE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E92FC5-6C01-4338-A7B5-D21135B9EA02}">
      <dgm:prSet/>
      <dgm:spPr/>
      <dgm:t>
        <a:bodyPr/>
        <a:lstStyle/>
        <a:p>
          <a:r>
            <a:rPr lang="zh-CN"/>
            <a:t>According to</a:t>
          </a:r>
          <a:r>
            <a:rPr lang="en-US"/>
            <a:t> Kandemir and Şahin (2017), a</a:t>
          </a:r>
          <a:r>
            <a:rPr lang="zh-CN"/>
            <a:t>bsenteeism is when an employee willfully and frequently fail to come to work. </a:t>
          </a:r>
          <a:endParaRPr lang="en-US"/>
        </a:p>
      </dgm:t>
    </dgm:pt>
    <dgm:pt modelId="{FD0292EC-EC26-489C-97F1-EFA403C7AA06}" type="parTrans" cxnId="{6A8CE363-ADD1-453D-9FA2-CBEEC6C58CE5}">
      <dgm:prSet/>
      <dgm:spPr/>
      <dgm:t>
        <a:bodyPr/>
        <a:lstStyle/>
        <a:p>
          <a:endParaRPr lang="en-US"/>
        </a:p>
      </dgm:t>
    </dgm:pt>
    <dgm:pt modelId="{134BA5F7-04E4-4C02-B453-C5F39571C43B}" type="sibTrans" cxnId="{6A8CE363-ADD1-453D-9FA2-CBEEC6C58CE5}">
      <dgm:prSet/>
      <dgm:spPr/>
      <dgm:t>
        <a:bodyPr/>
        <a:lstStyle/>
        <a:p>
          <a:endParaRPr lang="en-US"/>
        </a:p>
      </dgm:t>
    </dgm:pt>
    <dgm:pt modelId="{2CF933AA-0CF4-443A-9476-C95BA2712447}">
      <dgm:prSet/>
      <dgm:spPr/>
      <dgm:t>
        <a:bodyPr/>
        <a:lstStyle/>
        <a:p>
          <a:r>
            <a:rPr lang="zh-CN"/>
            <a:t>Staff absenteeism has been a problem for Mid Cheshire Hospitals NHS Foundation Trust (MCHT)</a:t>
          </a:r>
          <a:r>
            <a:rPr lang="en-US"/>
            <a:t>.</a:t>
          </a:r>
        </a:p>
      </dgm:t>
    </dgm:pt>
    <dgm:pt modelId="{7AA52FD3-C6A6-46D4-BA0A-36F02608C575}" type="parTrans" cxnId="{D1AA7DB5-E7D8-4B8F-B3F6-052C64D2A430}">
      <dgm:prSet/>
      <dgm:spPr/>
      <dgm:t>
        <a:bodyPr/>
        <a:lstStyle/>
        <a:p>
          <a:endParaRPr lang="en-US"/>
        </a:p>
      </dgm:t>
    </dgm:pt>
    <dgm:pt modelId="{94FA6C7D-B447-495F-BFA2-8DC0C78D4669}" type="sibTrans" cxnId="{D1AA7DB5-E7D8-4B8F-B3F6-052C64D2A430}">
      <dgm:prSet/>
      <dgm:spPr/>
      <dgm:t>
        <a:bodyPr/>
        <a:lstStyle/>
        <a:p>
          <a:endParaRPr lang="en-US"/>
        </a:p>
      </dgm:t>
    </dgm:pt>
    <dgm:pt modelId="{68F2105B-8E32-442E-BDBB-8F0292F5B27A}">
      <dgm:prSet/>
      <dgm:spPr/>
      <dgm:t>
        <a:bodyPr/>
        <a:lstStyle/>
        <a:p>
          <a:r>
            <a:rPr lang="zh-CN"/>
            <a:t>Absenteeism is undesirable for the hospital, employees and </a:t>
          </a:r>
          <a:r>
            <a:rPr lang="en-US"/>
            <a:t>patients</a:t>
          </a:r>
          <a:r>
            <a:rPr lang="zh-CN"/>
            <a:t>.</a:t>
          </a:r>
          <a:endParaRPr lang="en-US"/>
        </a:p>
      </dgm:t>
    </dgm:pt>
    <dgm:pt modelId="{5056C017-C9FB-4FA7-B546-3E2D7A18B89B}" type="parTrans" cxnId="{1ADBA5AE-0620-4FBD-8F00-93FDF0A2DA4B}">
      <dgm:prSet/>
      <dgm:spPr/>
      <dgm:t>
        <a:bodyPr/>
        <a:lstStyle/>
        <a:p>
          <a:endParaRPr lang="en-US"/>
        </a:p>
      </dgm:t>
    </dgm:pt>
    <dgm:pt modelId="{1BEE347C-7741-4CAA-B576-D9B3A548913F}" type="sibTrans" cxnId="{1ADBA5AE-0620-4FBD-8F00-93FDF0A2DA4B}">
      <dgm:prSet/>
      <dgm:spPr/>
      <dgm:t>
        <a:bodyPr/>
        <a:lstStyle/>
        <a:p>
          <a:endParaRPr lang="en-US"/>
        </a:p>
      </dgm:t>
    </dgm:pt>
    <dgm:pt modelId="{1DDA69BD-8782-4F16-8630-40337EABD3D3}">
      <dgm:prSet/>
      <dgm:spPr/>
      <dgm:t>
        <a:bodyPr/>
        <a:lstStyle/>
        <a:p>
          <a:r>
            <a:rPr lang="zh-CN"/>
            <a:t>Therefore, it is essential to develop insight into the possible causes, impacts, and solutions to the problem</a:t>
          </a:r>
          <a:r>
            <a:rPr lang="en-US"/>
            <a:t>.</a:t>
          </a:r>
        </a:p>
      </dgm:t>
    </dgm:pt>
    <dgm:pt modelId="{3BFBAA32-5C8D-4C09-A1E4-07B70309EB9B}" type="parTrans" cxnId="{D30F19A1-DC56-48FA-9DC1-86E68BFD60D2}">
      <dgm:prSet/>
      <dgm:spPr/>
      <dgm:t>
        <a:bodyPr/>
        <a:lstStyle/>
        <a:p>
          <a:endParaRPr lang="en-US"/>
        </a:p>
      </dgm:t>
    </dgm:pt>
    <dgm:pt modelId="{EB884D6A-2FED-4221-AE39-2F1F3023ED13}" type="sibTrans" cxnId="{D30F19A1-DC56-48FA-9DC1-86E68BFD60D2}">
      <dgm:prSet/>
      <dgm:spPr/>
      <dgm:t>
        <a:bodyPr/>
        <a:lstStyle/>
        <a:p>
          <a:endParaRPr lang="en-US"/>
        </a:p>
      </dgm:t>
    </dgm:pt>
    <dgm:pt modelId="{F2F650DA-4B91-4384-84E0-9A4F44A4A562}" type="pres">
      <dgm:prSet presAssocID="{B9E30A9C-5CFD-47B1-8FF7-8950202CBDE9}" presName="linear" presStyleCnt="0">
        <dgm:presLayoutVars>
          <dgm:animLvl val="lvl"/>
          <dgm:resizeHandles val="exact"/>
        </dgm:presLayoutVars>
      </dgm:prSet>
      <dgm:spPr/>
    </dgm:pt>
    <dgm:pt modelId="{17E56B0B-A064-451E-8AE4-18D5EEEDEB1E}" type="pres">
      <dgm:prSet presAssocID="{8FE92FC5-6C01-4338-A7B5-D21135B9EA02}" presName="parentText" presStyleLbl="node1" presStyleIdx="0" presStyleCnt="4">
        <dgm:presLayoutVars>
          <dgm:chMax val="0"/>
          <dgm:bulletEnabled val="1"/>
        </dgm:presLayoutVars>
      </dgm:prSet>
      <dgm:spPr/>
    </dgm:pt>
    <dgm:pt modelId="{6CF73E99-DB65-4BA7-BE86-39E73C4DA156}" type="pres">
      <dgm:prSet presAssocID="{134BA5F7-04E4-4C02-B453-C5F39571C43B}" presName="spacer" presStyleCnt="0"/>
      <dgm:spPr/>
    </dgm:pt>
    <dgm:pt modelId="{8FF8D739-58F3-465F-8738-5EEAAC296A10}" type="pres">
      <dgm:prSet presAssocID="{2CF933AA-0CF4-443A-9476-C95BA2712447}" presName="parentText" presStyleLbl="node1" presStyleIdx="1" presStyleCnt="4">
        <dgm:presLayoutVars>
          <dgm:chMax val="0"/>
          <dgm:bulletEnabled val="1"/>
        </dgm:presLayoutVars>
      </dgm:prSet>
      <dgm:spPr/>
    </dgm:pt>
    <dgm:pt modelId="{16B1FE44-ED6C-4CE8-AD32-BCB21D5672BC}" type="pres">
      <dgm:prSet presAssocID="{94FA6C7D-B447-495F-BFA2-8DC0C78D4669}" presName="spacer" presStyleCnt="0"/>
      <dgm:spPr/>
    </dgm:pt>
    <dgm:pt modelId="{534165D0-AD25-400D-991E-F74D85B9B286}" type="pres">
      <dgm:prSet presAssocID="{68F2105B-8E32-442E-BDBB-8F0292F5B27A}" presName="parentText" presStyleLbl="node1" presStyleIdx="2" presStyleCnt="4">
        <dgm:presLayoutVars>
          <dgm:chMax val="0"/>
          <dgm:bulletEnabled val="1"/>
        </dgm:presLayoutVars>
      </dgm:prSet>
      <dgm:spPr/>
    </dgm:pt>
    <dgm:pt modelId="{339B516C-4FD4-420D-9C4E-7E9220C2CE61}" type="pres">
      <dgm:prSet presAssocID="{1BEE347C-7741-4CAA-B576-D9B3A548913F}" presName="spacer" presStyleCnt="0"/>
      <dgm:spPr/>
    </dgm:pt>
    <dgm:pt modelId="{E4280313-8D9C-47A0-9ED1-C2603292E349}" type="pres">
      <dgm:prSet presAssocID="{1DDA69BD-8782-4F16-8630-40337EABD3D3}" presName="parentText" presStyleLbl="node1" presStyleIdx="3" presStyleCnt="4">
        <dgm:presLayoutVars>
          <dgm:chMax val="0"/>
          <dgm:bulletEnabled val="1"/>
        </dgm:presLayoutVars>
      </dgm:prSet>
      <dgm:spPr/>
    </dgm:pt>
  </dgm:ptLst>
  <dgm:cxnLst>
    <dgm:cxn modelId="{58334621-3672-430C-9D90-82CAEAAA56E4}" type="presOf" srcId="{1DDA69BD-8782-4F16-8630-40337EABD3D3}" destId="{E4280313-8D9C-47A0-9ED1-C2603292E349}" srcOrd="0" destOrd="0" presId="urn:microsoft.com/office/officeart/2005/8/layout/vList2"/>
    <dgm:cxn modelId="{CF7FD12D-1550-4987-80AD-D20AEFD35848}" type="presOf" srcId="{2CF933AA-0CF4-443A-9476-C95BA2712447}" destId="{8FF8D739-58F3-465F-8738-5EEAAC296A10}" srcOrd="0" destOrd="0" presId="urn:microsoft.com/office/officeart/2005/8/layout/vList2"/>
    <dgm:cxn modelId="{B3E6C73F-0DD9-4E67-BD61-0AA818A25AC9}" type="presOf" srcId="{B9E30A9C-5CFD-47B1-8FF7-8950202CBDE9}" destId="{F2F650DA-4B91-4384-84E0-9A4F44A4A562}" srcOrd="0" destOrd="0" presId="urn:microsoft.com/office/officeart/2005/8/layout/vList2"/>
    <dgm:cxn modelId="{E50B7842-9C01-449C-B230-15A16FFD3998}" type="presOf" srcId="{8FE92FC5-6C01-4338-A7B5-D21135B9EA02}" destId="{17E56B0B-A064-451E-8AE4-18D5EEEDEB1E}" srcOrd="0" destOrd="0" presId="urn:microsoft.com/office/officeart/2005/8/layout/vList2"/>
    <dgm:cxn modelId="{6A8CE363-ADD1-453D-9FA2-CBEEC6C58CE5}" srcId="{B9E30A9C-5CFD-47B1-8FF7-8950202CBDE9}" destId="{8FE92FC5-6C01-4338-A7B5-D21135B9EA02}" srcOrd="0" destOrd="0" parTransId="{FD0292EC-EC26-489C-97F1-EFA403C7AA06}" sibTransId="{134BA5F7-04E4-4C02-B453-C5F39571C43B}"/>
    <dgm:cxn modelId="{D30F19A1-DC56-48FA-9DC1-86E68BFD60D2}" srcId="{B9E30A9C-5CFD-47B1-8FF7-8950202CBDE9}" destId="{1DDA69BD-8782-4F16-8630-40337EABD3D3}" srcOrd="3" destOrd="0" parTransId="{3BFBAA32-5C8D-4C09-A1E4-07B70309EB9B}" sibTransId="{EB884D6A-2FED-4221-AE39-2F1F3023ED13}"/>
    <dgm:cxn modelId="{1ADBA5AE-0620-4FBD-8F00-93FDF0A2DA4B}" srcId="{B9E30A9C-5CFD-47B1-8FF7-8950202CBDE9}" destId="{68F2105B-8E32-442E-BDBB-8F0292F5B27A}" srcOrd="2" destOrd="0" parTransId="{5056C017-C9FB-4FA7-B546-3E2D7A18B89B}" sibTransId="{1BEE347C-7741-4CAA-B576-D9B3A548913F}"/>
    <dgm:cxn modelId="{D1AA7DB5-E7D8-4B8F-B3F6-052C64D2A430}" srcId="{B9E30A9C-5CFD-47B1-8FF7-8950202CBDE9}" destId="{2CF933AA-0CF4-443A-9476-C95BA2712447}" srcOrd="1" destOrd="0" parTransId="{7AA52FD3-C6A6-46D4-BA0A-36F02608C575}" sibTransId="{94FA6C7D-B447-495F-BFA2-8DC0C78D4669}"/>
    <dgm:cxn modelId="{99EC1DBF-119F-4780-AC1C-6BA6E65B6E4A}" type="presOf" srcId="{68F2105B-8E32-442E-BDBB-8F0292F5B27A}" destId="{534165D0-AD25-400D-991E-F74D85B9B286}" srcOrd="0" destOrd="0" presId="urn:microsoft.com/office/officeart/2005/8/layout/vList2"/>
    <dgm:cxn modelId="{5D4E5E72-68F6-4AD6-8B20-DC29372F3765}" type="presParOf" srcId="{F2F650DA-4B91-4384-84E0-9A4F44A4A562}" destId="{17E56B0B-A064-451E-8AE4-18D5EEEDEB1E}" srcOrd="0" destOrd="0" presId="urn:microsoft.com/office/officeart/2005/8/layout/vList2"/>
    <dgm:cxn modelId="{DDFF4A5D-00FB-4A04-8936-1A56ACDDC8AC}" type="presParOf" srcId="{F2F650DA-4B91-4384-84E0-9A4F44A4A562}" destId="{6CF73E99-DB65-4BA7-BE86-39E73C4DA156}" srcOrd="1" destOrd="0" presId="urn:microsoft.com/office/officeart/2005/8/layout/vList2"/>
    <dgm:cxn modelId="{A648B59A-0BCC-411A-AEC0-1AB37EF7666D}" type="presParOf" srcId="{F2F650DA-4B91-4384-84E0-9A4F44A4A562}" destId="{8FF8D739-58F3-465F-8738-5EEAAC296A10}" srcOrd="2" destOrd="0" presId="urn:microsoft.com/office/officeart/2005/8/layout/vList2"/>
    <dgm:cxn modelId="{D208184E-ED66-4A6B-9555-6374CBA86446}" type="presParOf" srcId="{F2F650DA-4B91-4384-84E0-9A4F44A4A562}" destId="{16B1FE44-ED6C-4CE8-AD32-BCB21D5672BC}" srcOrd="3" destOrd="0" presId="urn:microsoft.com/office/officeart/2005/8/layout/vList2"/>
    <dgm:cxn modelId="{A3235436-944D-4AE6-83BF-443B5FE90706}" type="presParOf" srcId="{F2F650DA-4B91-4384-84E0-9A4F44A4A562}" destId="{534165D0-AD25-400D-991E-F74D85B9B286}" srcOrd="4" destOrd="0" presId="urn:microsoft.com/office/officeart/2005/8/layout/vList2"/>
    <dgm:cxn modelId="{A60EAC59-2FC8-4E0A-A86D-897BE926A160}" type="presParOf" srcId="{F2F650DA-4B91-4384-84E0-9A4F44A4A562}" destId="{339B516C-4FD4-420D-9C4E-7E9220C2CE61}" srcOrd="5" destOrd="0" presId="urn:microsoft.com/office/officeart/2005/8/layout/vList2"/>
    <dgm:cxn modelId="{0EC0A63D-6FB9-460A-B71D-C2C122848643}" type="presParOf" srcId="{F2F650DA-4B91-4384-84E0-9A4F44A4A562}" destId="{E4280313-8D9C-47A0-9ED1-C2603292E349}"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B8610F-A051-4043-B0FB-F80F893897E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BD6D507-E410-4BC3-BB90-C3FACAF8F1F5}">
      <dgm:prSet/>
      <dgm:spPr/>
      <dgm:t>
        <a:bodyPr/>
        <a:lstStyle/>
        <a:p>
          <a:pPr>
            <a:lnSpc>
              <a:spcPct val="100000"/>
            </a:lnSpc>
          </a:pPr>
          <a:r>
            <a:rPr lang="en-US"/>
            <a:t>Reduced productivity </a:t>
          </a:r>
        </a:p>
      </dgm:t>
    </dgm:pt>
    <dgm:pt modelId="{5D7BFEAC-B0DC-47F1-B08C-1BEEAD025642}" type="parTrans" cxnId="{67CCDE8C-3636-42F7-A6E8-8CFE4F412D2C}">
      <dgm:prSet/>
      <dgm:spPr/>
      <dgm:t>
        <a:bodyPr/>
        <a:lstStyle/>
        <a:p>
          <a:endParaRPr lang="en-US"/>
        </a:p>
      </dgm:t>
    </dgm:pt>
    <dgm:pt modelId="{86775007-76B8-42F7-9805-EF6AD5B22B6A}" type="sibTrans" cxnId="{67CCDE8C-3636-42F7-A6E8-8CFE4F412D2C}">
      <dgm:prSet/>
      <dgm:spPr/>
      <dgm:t>
        <a:bodyPr/>
        <a:lstStyle/>
        <a:p>
          <a:pPr>
            <a:lnSpc>
              <a:spcPct val="100000"/>
            </a:lnSpc>
          </a:pPr>
          <a:endParaRPr lang="en-US"/>
        </a:p>
      </dgm:t>
    </dgm:pt>
    <dgm:pt modelId="{4043F086-B184-4EF6-BAA2-39C1A78C4193}">
      <dgm:prSet/>
      <dgm:spPr/>
      <dgm:t>
        <a:bodyPr/>
        <a:lstStyle/>
        <a:p>
          <a:pPr>
            <a:lnSpc>
              <a:spcPct val="100000"/>
            </a:lnSpc>
          </a:pPr>
          <a:r>
            <a:rPr lang="zh-CN"/>
            <a:t>Potential for loss of pay</a:t>
          </a:r>
          <a:endParaRPr lang="en-US"/>
        </a:p>
      </dgm:t>
    </dgm:pt>
    <dgm:pt modelId="{D711CC4A-9F11-4351-8F0A-FB9067191108}" type="parTrans" cxnId="{B8EB5CBA-89CB-4D84-A113-E697B8C333C0}">
      <dgm:prSet/>
      <dgm:spPr/>
      <dgm:t>
        <a:bodyPr/>
        <a:lstStyle/>
        <a:p>
          <a:endParaRPr lang="en-US"/>
        </a:p>
      </dgm:t>
    </dgm:pt>
    <dgm:pt modelId="{4096959D-C376-4EE1-BA20-3E7F195B10DF}" type="sibTrans" cxnId="{B8EB5CBA-89CB-4D84-A113-E697B8C333C0}">
      <dgm:prSet/>
      <dgm:spPr/>
      <dgm:t>
        <a:bodyPr/>
        <a:lstStyle/>
        <a:p>
          <a:pPr>
            <a:lnSpc>
              <a:spcPct val="100000"/>
            </a:lnSpc>
          </a:pPr>
          <a:endParaRPr lang="en-US"/>
        </a:p>
      </dgm:t>
    </dgm:pt>
    <dgm:pt modelId="{6010E6F5-0D57-4630-BDD1-5D65B1F11FFD}">
      <dgm:prSet/>
      <dgm:spPr/>
      <dgm:t>
        <a:bodyPr/>
        <a:lstStyle/>
        <a:p>
          <a:pPr>
            <a:lnSpc>
              <a:spcPct val="100000"/>
            </a:lnSpc>
          </a:pPr>
          <a:r>
            <a:rPr lang="en-US"/>
            <a:t>Absence discipline</a:t>
          </a:r>
          <a:endParaRPr lang="en-US" dirty="0"/>
        </a:p>
      </dgm:t>
    </dgm:pt>
    <dgm:pt modelId="{2E0CA13C-7E42-4C6B-986B-5B7F8D599E73}" type="parTrans" cxnId="{6381BD95-83FF-4811-BBCF-CA803F116540}">
      <dgm:prSet/>
      <dgm:spPr/>
      <dgm:t>
        <a:bodyPr/>
        <a:lstStyle/>
        <a:p>
          <a:endParaRPr lang="en-US"/>
        </a:p>
      </dgm:t>
    </dgm:pt>
    <dgm:pt modelId="{F0A9EB71-B8B1-416D-AB9E-1DF6CCA76A7A}" type="sibTrans" cxnId="{6381BD95-83FF-4811-BBCF-CA803F116540}">
      <dgm:prSet/>
      <dgm:spPr/>
      <dgm:t>
        <a:bodyPr/>
        <a:lstStyle/>
        <a:p>
          <a:pPr>
            <a:lnSpc>
              <a:spcPct val="100000"/>
            </a:lnSpc>
          </a:pPr>
          <a:endParaRPr lang="en-US"/>
        </a:p>
      </dgm:t>
    </dgm:pt>
    <dgm:pt modelId="{3617A740-7547-42D7-83BB-0354ECCA8119}">
      <dgm:prSet/>
      <dgm:spPr/>
      <dgm:t>
        <a:bodyPr/>
        <a:lstStyle/>
        <a:p>
          <a:pPr>
            <a:lnSpc>
              <a:spcPct val="100000"/>
            </a:lnSpc>
          </a:pPr>
          <a:r>
            <a:rPr lang="en-US" dirty="0"/>
            <a:t>Altered perception (</a:t>
          </a:r>
          <a:r>
            <a:rPr lang="en-US" dirty="0" err="1"/>
            <a:t>Vulpen</a:t>
          </a:r>
          <a:r>
            <a:rPr lang="en-US" dirty="0"/>
            <a:t> ,2021).</a:t>
          </a:r>
        </a:p>
      </dgm:t>
    </dgm:pt>
    <dgm:pt modelId="{D07EE8FB-1AD3-4520-AE50-F728648DD271}" type="parTrans" cxnId="{7E93BF71-2C95-4558-B85E-E83B54BDD591}">
      <dgm:prSet/>
      <dgm:spPr/>
      <dgm:t>
        <a:bodyPr/>
        <a:lstStyle/>
        <a:p>
          <a:endParaRPr lang="en-US"/>
        </a:p>
      </dgm:t>
    </dgm:pt>
    <dgm:pt modelId="{166BF490-D34F-451F-9E64-5F9D64BCDC07}" type="sibTrans" cxnId="{7E93BF71-2C95-4558-B85E-E83B54BDD591}">
      <dgm:prSet/>
      <dgm:spPr/>
      <dgm:t>
        <a:bodyPr/>
        <a:lstStyle/>
        <a:p>
          <a:endParaRPr lang="en-US"/>
        </a:p>
      </dgm:t>
    </dgm:pt>
    <dgm:pt modelId="{39ACDB79-A08B-4286-A260-5DB742760B90}" type="pres">
      <dgm:prSet presAssocID="{DEB8610F-A051-4043-B0FB-F80F893897EF}" presName="root" presStyleCnt="0">
        <dgm:presLayoutVars>
          <dgm:dir/>
          <dgm:resizeHandles val="exact"/>
        </dgm:presLayoutVars>
      </dgm:prSet>
      <dgm:spPr/>
    </dgm:pt>
    <dgm:pt modelId="{C4AD6908-3588-4489-8D10-D27B14FCFEA2}" type="pres">
      <dgm:prSet presAssocID="{DEB8610F-A051-4043-B0FB-F80F893897EF}" presName="container" presStyleCnt="0">
        <dgm:presLayoutVars>
          <dgm:dir/>
          <dgm:resizeHandles val="exact"/>
        </dgm:presLayoutVars>
      </dgm:prSet>
      <dgm:spPr/>
    </dgm:pt>
    <dgm:pt modelId="{B119251D-A938-4845-BAE8-558D9156C282}" type="pres">
      <dgm:prSet presAssocID="{4BD6D507-E410-4BC3-BB90-C3FACAF8F1F5}" presName="compNode" presStyleCnt="0"/>
      <dgm:spPr/>
    </dgm:pt>
    <dgm:pt modelId="{F251BD4B-BA69-4924-AB54-C6F5A1561782}" type="pres">
      <dgm:prSet presAssocID="{4BD6D507-E410-4BC3-BB90-C3FACAF8F1F5}" presName="iconBgRect" presStyleLbl="bgShp" presStyleIdx="0" presStyleCnt="4"/>
      <dgm:spPr/>
    </dgm:pt>
    <dgm:pt modelId="{2B59381C-2BD7-4A3E-B10D-EEA40D7C33D4}" type="pres">
      <dgm:prSet presAssocID="{4BD6D507-E410-4BC3-BB90-C3FACAF8F1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5CD73D91-552B-43F6-9609-0E244771D33A}" type="pres">
      <dgm:prSet presAssocID="{4BD6D507-E410-4BC3-BB90-C3FACAF8F1F5}" presName="spaceRect" presStyleCnt="0"/>
      <dgm:spPr/>
    </dgm:pt>
    <dgm:pt modelId="{87071082-5375-430B-90D3-21DE1488D382}" type="pres">
      <dgm:prSet presAssocID="{4BD6D507-E410-4BC3-BB90-C3FACAF8F1F5}" presName="textRect" presStyleLbl="revTx" presStyleIdx="0" presStyleCnt="4">
        <dgm:presLayoutVars>
          <dgm:chMax val="1"/>
          <dgm:chPref val="1"/>
        </dgm:presLayoutVars>
      </dgm:prSet>
      <dgm:spPr/>
    </dgm:pt>
    <dgm:pt modelId="{F0C108FA-DCA8-489A-AD4E-67B89F04FD48}" type="pres">
      <dgm:prSet presAssocID="{86775007-76B8-42F7-9805-EF6AD5B22B6A}" presName="sibTrans" presStyleLbl="sibTrans2D1" presStyleIdx="0" presStyleCnt="0"/>
      <dgm:spPr/>
    </dgm:pt>
    <dgm:pt modelId="{95EAE256-0199-4159-86E8-28B78641DAA4}" type="pres">
      <dgm:prSet presAssocID="{4043F086-B184-4EF6-BAA2-39C1A78C4193}" presName="compNode" presStyleCnt="0"/>
      <dgm:spPr/>
    </dgm:pt>
    <dgm:pt modelId="{827E130C-2E79-4D1F-9336-A0DD68718D36}" type="pres">
      <dgm:prSet presAssocID="{4043F086-B184-4EF6-BAA2-39C1A78C4193}" presName="iconBgRect" presStyleLbl="bgShp" presStyleIdx="1" presStyleCnt="4"/>
      <dgm:spPr/>
    </dgm:pt>
    <dgm:pt modelId="{6283B391-76B8-45B2-8F2E-157C5089FE6E}" type="pres">
      <dgm:prSet presAssocID="{4043F086-B184-4EF6-BAA2-39C1A78C41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CEB0ABEE-3E37-46D9-92F1-DA55B170B3C4}" type="pres">
      <dgm:prSet presAssocID="{4043F086-B184-4EF6-BAA2-39C1A78C4193}" presName="spaceRect" presStyleCnt="0"/>
      <dgm:spPr/>
    </dgm:pt>
    <dgm:pt modelId="{018F80B7-0930-4A6B-9EEC-9849D2EFE701}" type="pres">
      <dgm:prSet presAssocID="{4043F086-B184-4EF6-BAA2-39C1A78C4193}" presName="textRect" presStyleLbl="revTx" presStyleIdx="1" presStyleCnt="4">
        <dgm:presLayoutVars>
          <dgm:chMax val="1"/>
          <dgm:chPref val="1"/>
        </dgm:presLayoutVars>
      </dgm:prSet>
      <dgm:spPr/>
    </dgm:pt>
    <dgm:pt modelId="{00473888-13DA-4939-89F9-ECB0501A1F0D}" type="pres">
      <dgm:prSet presAssocID="{4096959D-C376-4EE1-BA20-3E7F195B10DF}" presName="sibTrans" presStyleLbl="sibTrans2D1" presStyleIdx="0" presStyleCnt="0"/>
      <dgm:spPr/>
    </dgm:pt>
    <dgm:pt modelId="{5CC5CB41-F7F0-4BE9-B341-38551AB379B3}" type="pres">
      <dgm:prSet presAssocID="{6010E6F5-0D57-4630-BDD1-5D65B1F11FFD}" presName="compNode" presStyleCnt="0"/>
      <dgm:spPr/>
    </dgm:pt>
    <dgm:pt modelId="{2AB79494-0CC6-4B0A-9D97-AAAE2EA2C228}" type="pres">
      <dgm:prSet presAssocID="{6010E6F5-0D57-4630-BDD1-5D65B1F11FFD}" presName="iconBgRect" presStyleLbl="bgShp" presStyleIdx="2" presStyleCnt="4"/>
      <dgm:spPr/>
    </dgm:pt>
    <dgm:pt modelId="{2F699830-28CB-442D-83CE-C391CC760620}" type="pres">
      <dgm:prSet presAssocID="{6010E6F5-0D57-4630-BDD1-5D65B1F11F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7727C9DC-7001-4AEB-AF45-748DD8A51076}" type="pres">
      <dgm:prSet presAssocID="{6010E6F5-0D57-4630-BDD1-5D65B1F11FFD}" presName="spaceRect" presStyleCnt="0"/>
      <dgm:spPr/>
    </dgm:pt>
    <dgm:pt modelId="{DEDE87D1-B5C1-4E27-8E92-DCB25C338D24}" type="pres">
      <dgm:prSet presAssocID="{6010E6F5-0D57-4630-BDD1-5D65B1F11FFD}" presName="textRect" presStyleLbl="revTx" presStyleIdx="2" presStyleCnt="4">
        <dgm:presLayoutVars>
          <dgm:chMax val="1"/>
          <dgm:chPref val="1"/>
        </dgm:presLayoutVars>
      </dgm:prSet>
      <dgm:spPr/>
    </dgm:pt>
    <dgm:pt modelId="{98ABFE02-2543-4E4A-BF14-F310277358B0}" type="pres">
      <dgm:prSet presAssocID="{F0A9EB71-B8B1-416D-AB9E-1DF6CCA76A7A}" presName="sibTrans" presStyleLbl="sibTrans2D1" presStyleIdx="0" presStyleCnt="0"/>
      <dgm:spPr/>
    </dgm:pt>
    <dgm:pt modelId="{79E04D9B-F66B-407F-811B-4CBAB9A7D318}" type="pres">
      <dgm:prSet presAssocID="{3617A740-7547-42D7-83BB-0354ECCA8119}" presName="compNode" presStyleCnt="0"/>
      <dgm:spPr/>
    </dgm:pt>
    <dgm:pt modelId="{CAA13E8A-6DAE-4D87-83F3-ED8B0FCDFDA5}" type="pres">
      <dgm:prSet presAssocID="{3617A740-7547-42D7-83BB-0354ECCA8119}" presName="iconBgRect" presStyleLbl="bgShp" presStyleIdx="3" presStyleCnt="4"/>
      <dgm:spPr/>
    </dgm:pt>
    <dgm:pt modelId="{71A9CBD9-080A-4972-9397-E316BC5DD13A}" type="pres">
      <dgm:prSet presAssocID="{3617A740-7547-42D7-83BB-0354ECCA811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ning bolt"/>
        </a:ext>
      </dgm:extLst>
    </dgm:pt>
    <dgm:pt modelId="{65C5122B-B540-44A6-90DC-D402FF2B5CF4}" type="pres">
      <dgm:prSet presAssocID="{3617A740-7547-42D7-83BB-0354ECCA8119}" presName="spaceRect" presStyleCnt="0"/>
      <dgm:spPr/>
    </dgm:pt>
    <dgm:pt modelId="{700EC556-9E57-4747-B99D-0DDE174E638C}" type="pres">
      <dgm:prSet presAssocID="{3617A740-7547-42D7-83BB-0354ECCA8119}" presName="textRect" presStyleLbl="revTx" presStyleIdx="3" presStyleCnt="4">
        <dgm:presLayoutVars>
          <dgm:chMax val="1"/>
          <dgm:chPref val="1"/>
        </dgm:presLayoutVars>
      </dgm:prSet>
      <dgm:spPr/>
    </dgm:pt>
  </dgm:ptLst>
  <dgm:cxnLst>
    <dgm:cxn modelId="{2EFAD927-CCF4-464C-92B1-57CB982AC16C}" type="presOf" srcId="{F0A9EB71-B8B1-416D-AB9E-1DF6CCA76A7A}" destId="{98ABFE02-2543-4E4A-BF14-F310277358B0}" srcOrd="0" destOrd="0" presId="urn:microsoft.com/office/officeart/2018/2/layout/IconCircleList"/>
    <dgm:cxn modelId="{05F5642A-022A-4D99-AA09-48DEB6767A42}" type="presOf" srcId="{4096959D-C376-4EE1-BA20-3E7F195B10DF}" destId="{00473888-13DA-4939-89F9-ECB0501A1F0D}" srcOrd="0" destOrd="0" presId="urn:microsoft.com/office/officeart/2018/2/layout/IconCircleList"/>
    <dgm:cxn modelId="{FEF4153C-A599-4926-918D-9C5622A105A8}" type="presOf" srcId="{86775007-76B8-42F7-9805-EF6AD5B22B6A}" destId="{F0C108FA-DCA8-489A-AD4E-67B89F04FD48}" srcOrd="0" destOrd="0" presId="urn:microsoft.com/office/officeart/2018/2/layout/IconCircleList"/>
    <dgm:cxn modelId="{5F382A42-AEA1-4EF8-83CF-56A86939B76C}" type="presOf" srcId="{DEB8610F-A051-4043-B0FB-F80F893897EF}" destId="{39ACDB79-A08B-4286-A260-5DB742760B90}" srcOrd="0" destOrd="0" presId="urn:microsoft.com/office/officeart/2018/2/layout/IconCircleList"/>
    <dgm:cxn modelId="{9C7D6E6C-F1FA-44ED-9B3F-7B5AAE91E2D3}" type="presOf" srcId="{3617A740-7547-42D7-83BB-0354ECCA8119}" destId="{700EC556-9E57-4747-B99D-0DDE174E638C}" srcOrd="0" destOrd="0" presId="urn:microsoft.com/office/officeart/2018/2/layout/IconCircleList"/>
    <dgm:cxn modelId="{26EAFF4E-149A-47B9-98E2-DC391358D276}" type="presOf" srcId="{4BD6D507-E410-4BC3-BB90-C3FACAF8F1F5}" destId="{87071082-5375-430B-90D3-21DE1488D382}" srcOrd="0" destOrd="0" presId="urn:microsoft.com/office/officeart/2018/2/layout/IconCircleList"/>
    <dgm:cxn modelId="{7E93BF71-2C95-4558-B85E-E83B54BDD591}" srcId="{DEB8610F-A051-4043-B0FB-F80F893897EF}" destId="{3617A740-7547-42D7-83BB-0354ECCA8119}" srcOrd="3" destOrd="0" parTransId="{D07EE8FB-1AD3-4520-AE50-F728648DD271}" sibTransId="{166BF490-D34F-451F-9E64-5F9D64BCDC07}"/>
    <dgm:cxn modelId="{67CCDE8C-3636-42F7-A6E8-8CFE4F412D2C}" srcId="{DEB8610F-A051-4043-B0FB-F80F893897EF}" destId="{4BD6D507-E410-4BC3-BB90-C3FACAF8F1F5}" srcOrd="0" destOrd="0" parTransId="{5D7BFEAC-B0DC-47F1-B08C-1BEEAD025642}" sibTransId="{86775007-76B8-42F7-9805-EF6AD5B22B6A}"/>
    <dgm:cxn modelId="{6381BD95-83FF-4811-BBCF-CA803F116540}" srcId="{DEB8610F-A051-4043-B0FB-F80F893897EF}" destId="{6010E6F5-0D57-4630-BDD1-5D65B1F11FFD}" srcOrd="2" destOrd="0" parTransId="{2E0CA13C-7E42-4C6B-986B-5B7F8D599E73}" sibTransId="{F0A9EB71-B8B1-416D-AB9E-1DF6CCA76A7A}"/>
    <dgm:cxn modelId="{C62A88A0-D239-4AB4-904B-4DA3FC597E1F}" type="presOf" srcId="{4043F086-B184-4EF6-BAA2-39C1A78C4193}" destId="{018F80B7-0930-4A6B-9EEC-9849D2EFE701}" srcOrd="0" destOrd="0" presId="urn:microsoft.com/office/officeart/2018/2/layout/IconCircleList"/>
    <dgm:cxn modelId="{F25FCAB6-5073-4E22-980D-D60B54536AE7}" type="presOf" srcId="{6010E6F5-0D57-4630-BDD1-5D65B1F11FFD}" destId="{DEDE87D1-B5C1-4E27-8E92-DCB25C338D24}" srcOrd="0" destOrd="0" presId="urn:microsoft.com/office/officeart/2018/2/layout/IconCircleList"/>
    <dgm:cxn modelId="{B8EB5CBA-89CB-4D84-A113-E697B8C333C0}" srcId="{DEB8610F-A051-4043-B0FB-F80F893897EF}" destId="{4043F086-B184-4EF6-BAA2-39C1A78C4193}" srcOrd="1" destOrd="0" parTransId="{D711CC4A-9F11-4351-8F0A-FB9067191108}" sibTransId="{4096959D-C376-4EE1-BA20-3E7F195B10DF}"/>
    <dgm:cxn modelId="{2DF9A0E7-EDA6-4F23-BBEC-44EE1397DBDF}" type="presParOf" srcId="{39ACDB79-A08B-4286-A260-5DB742760B90}" destId="{C4AD6908-3588-4489-8D10-D27B14FCFEA2}" srcOrd="0" destOrd="0" presId="urn:microsoft.com/office/officeart/2018/2/layout/IconCircleList"/>
    <dgm:cxn modelId="{04339AE1-1EFC-48C7-8C6E-AAA5B302DC31}" type="presParOf" srcId="{C4AD6908-3588-4489-8D10-D27B14FCFEA2}" destId="{B119251D-A938-4845-BAE8-558D9156C282}" srcOrd="0" destOrd="0" presId="urn:microsoft.com/office/officeart/2018/2/layout/IconCircleList"/>
    <dgm:cxn modelId="{C371C327-E37E-4A1E-8BAC-6717445DDE1A}" type="presParOf" srcId="{B119251D-A938-4845-BAE8-558D9156C282}" destId="{F251BD4B-BA69-4924-AB54-C6F5A1561782}" srcOrd="0" destOrd="0" presId="urn:microsoft.com/office/officeart/2018/2/layout/IconCircleList"/>
    <dgm:cxn modelId="{62CE8697-8776-40E5-9501-82C8145CD0CB}" type="presParOf" srcId="{B119251D-A938-4845-BAE8-558D9156C282}" destId="{2B59381C-2BD7-4A3E-B10D-EEA40D7C33D4}" srcOrd="1" destOrd="0" presId="urn:microsoft.com/office/officeart/2018/2/layout/IconCircleList"/>
    <dgm:cxn modelId="{2C75E613-1509-43D9-8CF2-2FA4387E35BF}" type="presParOf" srcId="{B119251D-A938-4845-BAE8-558D9156C282}" destId="{5CD73D91-552B-43F6-9609-0E244771D33A}" srcOrd="2" destOrd="0" presId="urn:microsoft.com/office/officeart/2018/2/layout/IconCircleList"/>
    <dgm:cxn modelId="{134C99E8-B9A1-4297-9BB0-A699C7489FD9}" type="presParOf" srcId="{B119251D-A938-4845-BAE8-558D9156C282}" destId="{87071082-5375-430B-90D3-21DE1488D382}" srcOrd="3" destOrd="0" presId="urn:microsoft.com/office/officeart/2018/2/layout/IconCircleList"/>
    <dgm:cxn modelId="{AF4744FB-8C9B-4964-95E4-BED8F42C099C}" type="presParOf" srcId="{C4AD6908-3588-4489-8D10-D27B14FCFEA2}" destId="{F0C108FA-DCA8-489A-AD4E-67B89F04FD48}" srcOrd="1" destOrd="0" presId="urn:microsoft.com/office/officeart/2018/2/layout/IconCircleList"/>
    <dgm:cxn modelId="{42428568-BA72-4A04-96D9-F87D76C47371}" type="presParOf" srcId="{C4AD6908-3588-4489-8D10-D27B14FCFEA2}" destId="{95EAE256-0199-4159-86E8-28B78641DAA4}" srcOrd="2" destOrd="0" presId="urn:microsoft.com/office/officeart/2018/2/layout/IconCircleList"/>
    <dgm:cxn modelId="{9B09A044-ABFC-49B0-A452-2800471B4684}" type="presParOf" srcId="{95EAE256-0199-4159-86E8-28B78641DAA4}" destId="{827E130C-2E79-4D1F-9336-A0DD68718D36}" srcOrd="0" destOrd="0" presId="urn:microsoft.com/office/officeart/2018/2/layout/IconCircleList"/>
    <dgm:cxn modelId="{33D3CBD3-0E7F-4BE2-A396-5D2E0652A8FA}" type="presParOf" srcId="{95EAE256-0199-4159-86E8-28B78641DAA4}" destId="{6283B391-76B8-45B2-8F2E-157C5089FE6E}" srcOrd="1" destOrd="0" presId="urn:microsoft.com/office/officeart/2018/2/layout/IconCircleList"/>
    <dgm:cxn modelId="{7C9B61BE-7D9D-4941-B52C-B47F21FB7B80}" type="presParOf" srcId="{95EAE256-0199-4159-86E8-28B78641DAA4}" destId="{CEB0ABEE-3E37-46D9-92F1-DA55B170B3C4}" srcOrd="2" destOrd="0" presId="urn:microsoft.com/office/officeart/2018/2/layout/IconCircleList"/>
    <dgm:cxn modelId="{C8FFFC2C-B135-412F-BE30-DAEC0F0DCDE7}" type="presParOf" srcId="{95EAE256-0199-4159-86E8-28B78641DAA4}" destId="{018F80B7-0930-4A6B-9EEC-9849D2EFE701}" srcOrd="3" destOrd="0" presId="urn:microsoft.com/office/officeart/2018/2/layout/IconCircleList"/>
    <dgm:cxn modelId="{4FAF6205-B6AE-4BB2-AF62-48CED2DB8E81}" type="presParOf" srcId="{C4AD6908-3588-4489-8D10-D27B14FCFEA2}" destId="{00473888-13DA-4939-89F9-ECB0501A1F0D}" srcOrd="3" destOrd="0" presId="urn:microsoft.com/office/officeart/2018/2/layout/IconCircleList"/>
    <dgm:cxn modelId="{19E0BE6F-E482-4B07-9CCC-1C161C3E8F02}" type="presParOf" srcId="{C4AD6908-3588-4489-8D10-D27B14FCFEA2}" destId="{5CC5CB41-F7F0-4BE9-B341-38551AB379B3}" srcOrd="4" destOrd="0" presId="urn:microsoft.com/office/officeart/2018/2/layout/IconCircleList"/>
    <dgm:cxn modelId="{367C0DF7-DFEB-4759-A547-B59D86F1F1AF}" type="presParOf" srcId="{5CC5CB41-F7F0-4BE9-B341-38551AB379B3}" destId="{2AB79494-0CC6-4B0A-9D97-AAAE2EA2C228}" srcOrd="0" destOrd="0" presId="urn:microsoft.com/office/officeart/2018/2/layout/IconCircleList"/>
    <dgm:cxn modelId="{4017D80B-BC6E-4BA2-A332-E153BE273A06}" type="presParOf" srcId="{5CC5CB41-F7F0-4BE9-B341-38551AB379B3}" destId="{2F699830-28CB-442D-83CE-C391CC760620}" srcOrd="1" destOrd="0" presId="urn:microsoft.com/office/officeart/2018/2/layout/IconCircleList"/>
    <dgm:cxn modelId="{36D8149C-5AA5-4907-A407-19AF7F2D97CF}" type="presParOf" srcId="{5CC5CB41-F7F0-4BE9-B341-38551AB379B3}" destId="{7727C9DC-7001-4AEB-AF45-748DD8A51076}" srcOrd="2" destOrd="0" presId="urn:microsoft.com/office/officeart/2018/2/layout/IconCircleList"/>
    <dgm:cxn modelId="{0B7B090B-433A-458E-BE16-3FE437FDC122}" type="presParOf" srcId="{5CC5CB41-F7F0-4BE9-B341-38551AB379B3}" destId="{DEDE87D1-B5C1-4E27-8E92-DCB25C338D24}" srcOrd="3" destOrd="0" presId="urn:microsoft.com/office/officeart/2018/2/layout/IconCircleList"/>
    <dgm:cxn modelId="{87F56156-9894-4227-A976-70318F3C6775}" type="presParOf" srcId="{C4AD6908-3588-4489-8D10-D27B14FCFEA2}" destId="{98ABFE02-2543-4E4A-BF14-F310277358B0}" srcOrd="5" destOrd="0" presId="urn:microsoft.com/office/officeart/2018/2/layout/IconCircleList"/>
    <dgm:cxn modelId="{E13C5ABD-F135-4DB1-B4FE-E9194F4C8BA3}" type="presParOf" srcId="{C4AD6908-3588-4489-8D10-D27B14FCFEA2}" destId="{79E04D9B-F66B-407F-811B-4CBAB9A7D318}" srcOrd="6" destOrd="0" presId="urn:microsoft.com/office/officeart/2018/2/layout/IconCircleList"/>
    <dgm:cxn modelId="{55EADE72-72CE-4442-B198-D757B5FDCFE9}" type="presParOf" srcId="{79E04D9B-F66B-407F-811B-4CBAB9A7D318}" destId="{CAA13E8A-6DAE-4D87-83F3-ED8B0FCDFDA5}" srcOrd="0" destOrd="0" presId="urn:microsoft.com/office/officeart/2018/2/layout/IconCircleList"/>
    <dgm:cxn modelId="{98949639-6ED4-4A2A-B1B0-F754BDCF710E}" type="presParOf" srcId="{79E04D9B-F66B-407F-811B-4CBAB9A7D318}" destId="{71A9CBD9-080A-4972-9397-E316BC5DD13A}" srcOrd="1" destOrd="0" presId="urn:microsoft.com/office/officeart/2018/2/layout/IconCircleList"/>
    <dgm:cxn modelId="{693F97A3-9704-4192-8185-DDE86170C4AB}" type="presParOf" srcId="{79E04D9B-F66B-407F-811B-4CBAB9A7D318}" destId="{65C5122B-B540-44A6-90DC-D402FF2B5CF4}" srcOrd="2" destOrd="0" presId="urn:microsoft.com/office/officeart/2018/2/layout/IconCircleList"/>
    <dgm:cxn modelId="{90F5BB18-9D17-4D1A-857A-05609A326045}" type="presParOf" srcId="{79E04D9B-F66B-407F-811B-4CBAB9A7D318}" destId="{700EC556-9E57-4747-B99D-0DDE174E638C}"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FA5467-2079-4E6D-BCCC-1357A91F931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030A570-22FE-4D4F-AAC0-C39E234BEF0B}">
      <dgm:prSet/>
      <dgm:spPr/>
      <dgm:t>
        <a:bodyPr/>
        <a:lstStyle/>
        <a:p>
          <a:r>
            <a:rPr lang="en-US"/>
            <a:t>Higher costs of recruiting and training alternative staff</a:t>
          </a:r>
        </a:p>
      </dgm:t>
    </dgm:pt>
    <dgm:pt modelId="{5158BF4E-976A-456C-8523-871956EF6FEE}" type="parTrans" cxnId="{BB41E10B-6441-4D44-9F1D-B0D7F5A19C41}">
      <dgm:prSet/>
      <dgm:spPr/>
      <dgm:t>
        <a:bodyPr/>
        <a:lstStyle/>
        <a:p>
          <a:endParaRPr lang="en-US"/>
        </a:p>
      </dgm:t>
    </dgm:pt>
    <dgm:pt modelId="{8A5F4989-B164-4437-BE67-C8B7BAE86DE5}" type="sibTrans" cxnId="{BB41E10B-6441-4D44-9F1D-B0D7F5A19C41}">
      <dgm:prSet/>
      <dgm:spPr/>
      <dgm:t>
        <a:bodyPr/>
        <a:lstStyle/>
        <a:p>
          <a:endParaRPr lang="en-US"/>
        </a:p>
      </dgm:t>
    </dgm:pt>
    <dgm:pt modelId="{E7F14349-7FA8-440B-B5B6-02B36554E16F}">
      <dgm:prSet/>
      <dgm:spPr/>
      <dgm:t>
        <a:bodyPr/>
        <a:lstStyle/>
        <a:p>
          <a:r>
            <a:rPr lang="en-US"/>
            <a:t>Reduced quality of patient care (Alreshidi, Alaseeri and Garcia, 2019)</a:t>
          </a:r>
        </a:p>
      </dgm:t>
    </dgm:pt>
    <dgm:pt modelId="{602A1796-5346-493A-B319-680070A770AE}" type="parTrans" cxnId="{2656B6C6-921C-49A7-8889-0457BDBB70B6}">
      <dgm:prSet/>
      <dgm:spPr/>
      <dgm:t>
        <a:bodyPr/>
        <a:lstStyle/>
        <a:p>
          <a:endParaRPr lang="en-US"/>
        </a:p>
      </dgm:t>
    </dgm:pt>
    <dgm:pt modelId="{7F192943-6A36-43DA-8688-44430DDE18E8}" type="sibTrans" cxnId="{2656B6C6-921C-49A7-8889-0457BDBB70B6}">
      <dgm:prSet/>
      <dgm:spPr/>
      <dgm:t>
        <a:bodyPr/>
        <a:lstStyle/>
        <a:p>
          <a:endParaRPr lang="en-US"/>
        </a:p>
      </dgm:t>
    </dgm:pt>
    <dgm:pt modelId="{1FAFA4A8-51D7-4898-8DFB-E4E00BEF9509}">
      <dgm:prSet/>
      <dgm:spPr/>
      <dgm:t>
        <a:bodyPr/>
        <a:lstStyle/>
        <a:p>
          <a:r>
            <a:rPr lang="en-US" dirty="0"/>
            <a:t>Overburden co-workers leading to heavier workload,  increased work-related stress</a:t>
          </a:r>
        </a:p>
      </dgm:t>
    </dgm:pt>
    <dgm:pt modelId="{71C7B17D-D6A9-4221-9015-D59485E084A3}" type="parTrans" cxnId="{C1D6F2AF-F0A5-4834-B7DD-59FE0A80EAFD}">
      <dgm:prSet/>
      <dgm:spPr/>
      <dgm:t>
        <a:bodyPr/>
        <a:lstStyle/>
        <a:p>
          <a:endParaRPr lang="en-US"/>
        </a:p>
      </dgm:t>
    </dgm:pt>
    <dgm:pt modelId="{F42209B8-E624-4C10-969F-A129D98B876F}" type="sibTrans" cxnId="{C1D6F2AF-F0A5-4834-B7DD-59FE0A80EAFD}">
      <dgm:prSet/>
      <dgm:spPr/>
      <dgm:t>
        <a:bodyPr/>
        <a:lstStyle/>
        <a:p>
          <a:endParaRPr lang="en-US"/>
        </a:p>
      </dgm:t>
    </dgm:pt>
    <dgm:pt modelId="{750B1E1C-8092-4398-A203-140A4A155A60}">
      <dgm:prSet/>
      <dgm:spPr/>
      <dgm:t>
        <a:bodyPr/>
        <a:lstStyle/>
        <a:p>
          <a:r>
            <a:rPr lang="en-US"/>
            <a:t>Work environment and financial performance of the hospital is affected</a:t>
          </a:r>
        </a:p>
      </dgm:t>
    </dgm:pt>
    <dgm:pt modelId="{40E4CBC3-A6C9-4051-AC38-A3FA1921FF76}" type="parTrans" cxnId="{1D482573-D05E-41B9-AFA0-8244C3A6E07E}">
      <dgm:prSet/>
      <dgm:spPr/>
      <dgm:t>
        <a:bodyPr/>
        <a:lstStyle/>
        <a:p>
          <a:endParaRPr lang="en-US"/>
        </a:p>
      </dgm:t>
    </dgm:pt>
    <dgm:pt modelId="{5C73D28A-4484-4769-8899-4E57212B2FCA}" type="sibTrans" cxnId="{1D482573-D05E-41B9-AFA0-8244C3A6E07E}">
      <dgm:prSet/>
      <dgm:spPr/>
      <dgm:t>
        <a:bodyPr/>
        <a:lstStyle/>
        <a:p>
          <a:endParaRPr lang="en-US"/>
        </a:p>
      </dgm:t>
    </dgm:pt>
    <dgm:pt modelId="{CBB036D0-1CA2-4DD0-841F-100395CDDE18}" type="pres">
      <dgm:prSet presAssocID="{10FA5467-2079-4E6D-BCCC-1357A91F931A}" presName="outerComposite" presStyleCnt="0">
        <dgm:presLayoutVars>
          <dgm:chMax val="5"/>
          <dgm:dir/>
          <dgm:resizeHandles val="exact"/>
        </dgm:presLayoutVars>
      </dgm:prSet>
      <dgm:spPr/>
    </dgm:pt>
    <dgm:pt modelId="{0EC3E9AD-B094-4863-B7B3-396EE3F29583}" type="pres">
      <dgm:prSet presAssocID="{10FA5467-2079-4E6D-BCCC-1357A91F931A}" presName="dummyMaxCanvas" presStyleCnt="0">
        <dgm:presLayoutVars/>
      </dgm:prSet>
      <dgm:spPr/>
    </dgm:pt>
    <dgm:pt modelId="{DF59C314-C7A2-47D8-82C2-9EC2A68DD35C}" type="pres">
      <dgm:prSet presAssocID="{10FA5467-2079-4E6D-BCCC-1357A91F931A}" presName="FourNodes_1" presStyleLbl="node1" presStyleIdx="0" presStyleCnt="4">
        <dgm:presLayoutVars>
          <dgm:bulletEnabled val="1"/>
        </dgm:presLayoutVars>
      </dgm:prSet>
      <dgm:spPr/>
    </dgm:pt>
    <dgm:pt modelId="{2BED6160-D5B3-432B-9FAD-8A44F080C3DE}" type="pres">
      <dgm:prSet presAssocID="{10FA5467-2079-4E6D-BCCC-1357A91F931A}" presName="FourNodes_2" presStyleLbl="node1" presStyleIdx="1" presStyleCnt="4">
        <dgm:presLayoutVars>
          <dgm:bulletEnabled val="1"/>
        </dgm:presLayoutVars>
      </dgm:prSet>
      <dgm:spPr/>
    </dgm:pt>
    <dgm:pt modelId="{26407128-CFD6-4849-BD36-6DF655B9F74C}" type="pres">
      <dgm:prSet presAssocID="{10FA5467-2079-4E6D-BCCC-1357A91F931A}" presName="FourNodes_3" presStyleLbl="node1" presStyleIdx="2" presStyleCnt="4">
        <dgm:presLayoutVars>
          <dgm:bulletEnabled val="1"/>
        </dgm:presLayoutVars>
      </dgm:prSet>
      <dgm:spPr/>
    </dgm:pt>
    <dgm:pt modelId="{2EAC448C-B53F-4CC1-91D3-68B0E6AFFFEA}" type="pres">
      <dgm:prSet presAssocID="{10FA5467-2079-4E6D-BCCC-1357A91F931A}" presName="FourNodes_4" presStyleLbl="node1" presStyleIdx="3" presStyleCnt="4">
        <dgm:presLayoutVars>
          <dgm:bulletEnabled val="1"/>
        </dgm:presLayoutVars>
      </dgm:prSet>
      <dgm:spPr/>
    </dgm:pt>
    <dgm:pt modelId="{FC4C858E-AC37-4BB9-9FBB-B93B73D091DD}" type="pres">
      <dgm:prSet presAssocID="{10FA5467-2079-4E6D-BCCC-1357A91F931A}" presName="FourConn_1-2" presStyleLbl="fgAccFollowNode1" presStyleIdx="0" presStyleCnt="3">
        <dgm:presLayoutVars>
          <dgm:bulletEnabled val="1"/>
        </dgm:presLayoutVars>
      </dgm:prSet>
      <dgm:spPr/>
    </dgm:pt>
    <dgm:pt modelId="{EA26BAA2-E68A-4A5A-A396-B268D610B005}" type="pres">
      <dgm:prSet presAssocID="{10FA5467-2079-4E6D-BCCC-1357A91F931A}" presName="FourConn_2-3" presStyleLbl="fgAccFollowNode1" presStyleIdx="1" presStyleCnt="3">
        <dgm:presLayoutVars>
          <dgm:bulletEnabled val="1"/>
        </dgm:presLayoutVars>
      </dgm:prSet>
      <dgm:spPr/>
    </dgm:pt>
    <dgm:pt modelId="{E101FA04-EA14-44D7-9A02-7F25BBCA539F}" type="pres">
      <dgm:prSet presAssocID="{10FA5467-2079-4E6D-BCCC-1357A91F931A}" presName="FourConn_3-4" presStyleLbl="fgAccFollowNode1" presStyleIdx="2" presStyleCnt="3">
        <dgm:presLayoutVars>
          <dgm:bulletEnabled val="1"/>
        </dgm:presLayoutVars>
      </dgm:prSet>
      <dgm:spPr/>
    </dgm:pt>
    <dgm:pt modelId="{A81A89CB-871E-4572-ABA9-25B48B9B04D0}" type="pres">
      <dgm:prSet presAssocID="{10FA5467-2079-4E6D-BCCC-1357A91F931A}" presName="FourNodes_1_text" presStyleLbl="node1" presStyleIdx="3" presStyleCnt="4">
        <dgm:presLayoutVars>
          <dgm:bulletEnabled val="1"/>
        </dgm:presLayoutVars>
      </dgm:prSet>
      <dgm:spPr/>
    </dgm:pt>
    <dgm:pt modelId="{4066A02A-FCE4-479E-86F5-84E139AC4E3A}" type="pres">
      <dgm:prSet presAssocID="{10FA5467-2079-4E6D-BCCC-1357A91F931A}" presName="FourNodes_2_text" presStyleLbl="node1" presStyleIdx="3" presStyleCnt="4">
        <dgm:presLayoutVars>
          <dgm:bulletEnabled val="1"/>
        </dgm:presLayoutVars>
      </dgm:prSet>
      <dgm:spPr/>
    </dgm:pt>
    <dgm:pt modelId="{949DD451-166F-404F-8278-859C4BE94A1C}" type="pres">
      <dgm:prSet presAssocID="{10FA5467-2079-4E6D-BCCC-1357A91F931A}" presName="FourNodes_3_text" presStyleLbl="node1" presStyleIdx="3" presStyleCnt="4">
        <dgm:presLayoutVars>
          <dgm:bulletEnabled val="1"/>
        </dgm:presLayoutVars>
      </dgm:prSet>
      <dgm:spPr/>
    </dgm:pt>
    <dgm:pt modelId="{E27D2860-D0ED-41E7-9066-166E75221F6D}" type="pres">
      <dgm:prSet presAssocID="{10FA5467-2079-4E6D-BCCC-1357A91F931A}" presName="FourNodes_4_text" presStyleLbl="node1" presStyleIdx="3" presStyleCnt="4">
        <dgm:presLayoutVars>
          <dgm:bulletEnabled val="1"/>
        </dgm:presLayoutVars>
      </dgm:prSet>
      <dgm:spPr/>
    </dgm:pt>
  </dgm:ptLst>
  <dgm:cxnLst>
    <dgm:cxn modelId="{BB41E10B-6441-4D44-9F1D-B0D7F5A19C41}" srcId="{10FA5467-2079-4E6D-BCCC-1357A91F931A}" destId="{E030A570-22FE-4D4F-AAC0-C39E234BEF0B}" srcOrd="0" destOrd="0" parTransId="{5158BF4E-976A-456C-8523-871956EF6FEE}" sibTransId="{8A5F4989-B164-4437-BE67-C8B7BAE86DE5}"/>
    <dgm:cxn modelId="{9043C331-6DD8-4D27-ABCB-9F0CA2811D83}" type="presOf" srcId="{750B1E1C-8092-4398-A203-140A4A155A60}" destId="{E27D2860-D0ED-41E7-9066-166E75221F6D}" srcOrd="1" destOrd="0" presId="urn:microsoft.com/office/officeart/2005/8/layout/vProcess5"/>
    <dgm:cxn modelId="{B8798A5B-3F80-40D5-A371-88E2C467B1C1}" type="presOf" srcId="{E030A570-22FE-4D4F-AAC0-C39E234BEF0B}" destId="{DF59C314-C7A2-47D8-82C2-9EC2A68DD35C}" srcOrd="0" destOrd="0" presId="urn:microsoft.com/office/officeart/2005/8/layout/vProcess5"/>
    <dgm:cxn modelId="{580F1541-1608-4DC4-86E2-A7A1191DF6D3}" type="presOf" srcId="{8A5F4989-B164-4437-BE67-C8B7BAE86DE5}" destId="{FC4C858E-AC37-4BB9-9FBB-B93B73D091DD}" srcOrd="0" destOrd="0" presId="urn:microsoft.com/office/officeart/2005/8/layout/vProcess5"/>
    <dgm:cxn modelId="{BE183F52-74F8-4EAA-8E1D-AA1DDAB874B3}" type="presOf" srcId="{1FAFA4A8-51D7-4898-8DFB-E4E00BEF9509}" destId="{26407128-CFD6-4849-BD36-6DF655B9F74C}" srcOrd="0" destOrd="0" presId="urn:microsoft.com/office/officeart/2005/8/layout/vProcess5"/>
    <dgm:cxn modelId="{1D482573-D05E-41B9-AFA0-8244C3A6E07E}" srcId="{10FA5467-2079-4E6D-BCCC-1357A91F931A}" destId="{750B1E1C-8092-4398-A203-140A4A155A60}" srcOrd="3" destOrd="0" parTransId="{40E4CBC3-A6C9-4051-AC38-A3FA1921FF76}" sibTransId="{5C73D28A-4484-4769-8899-4E57212B2FCA}"/>
    <dgm:cxn modelId="{DFD9A959-2C59-4226-A5CD-3C34F93CF66A}" type="presOf" srcId="{10FA5467-2079-4E6D-BCCC-1357A91F931A}" destId="{CBB036D0-1CA2-4DD0-841F-100395CDDE18}" srcOrd="0" destOrd="0" presId="urn:microsoft.com/office/officeart/2005/8/layout/vProcess5"/>
    <dgm:cxn modelId="{92309886-DC03-4DFD-91D6-68A2164DABCB}" type="presOf" srcId="{E030A570-22FE-4D4F-AAC0-C39E234BEF0B}" destId="{A81A89CB-871E-4572-ABA9-25B48B9B04D0}" srcOrd="1" destOrd="0" presId="urn:microsoft.com/office/officeart/2005/8/layout/vProcess5"/>
    <dgm:cxn modelId="{65BB2898-37B6-411D-B7CE-70F713D778DF}" type="presOf" srcId="{F42209B8-E624-4C10-969F-A129D98B876F}" destId="{E101FA04-EA14-44D7-9A02-7F25BBCA539F}" srcOrd="0" destOrd="0" presId="urn:microsoft.com/office/officeart/2005/8/layout/vProcess5"/>
    <dgm:cxn modelId="{D10E18A5-6C23-4518-B50C-B5B615415B18}" type="presOf" srcId="{E7F14349-7FA8-440B-B5B6-02B36554E16F}" destId="{4066A02A-FCE4-479E-86F5-84E139AC4E3A}" srcOrd="1" destOrd="0" presId="urn:microsoft.com/office/officeart/2005/8/layout/vProcess5"/>
    <dgm:cxn modelId="{C1D6F2AF-F0A5-4834-B7DD-59FE0A80EAFD}" srcId="{10FA5467-2079-4E6D-BCCC-1357A91F931A}" destId="{1FAFA4A8-51D7-4898-8DFB-E4E00BEF9509}" srcOrd="2" destOrd="0" parTransId="{71C7B17D-D6A9-4221-9015-D59485E084A3}" sibTransId="{F42209B8-E624-4C10-969F-A129D98B876F}"/>
    <dgm:cxn modelId="{DFE939B9-E04E-454D-8859-C9A2BCF03600}" type="presOf" srcId="{1FAFA4A8-51D7-4898-8DFB-E4E00BEF9509}" destId="{949DD451-166F-404F-8278-859C4BE94A1C}" srcOrd="1" destOrd="0" presId="urn:microsoft.com/office/officeart/2005/8/layout/vProcess5"/>
    <dgm:cxn modelId="{D9F425C1-DFF6-4542-96C8-224A79C94D81}" type="presOf" srcId="{750B1E1C-8092-4398-A203-140A4A155A60}" destId="{2EAC448C-B53F-4CC1-91D3-68B0E6AFFFEA}" srcOrd="0" destOrd="0" presId="urn:microsoft.com/office/officeart/2005/8/layout/vProcess5"/>
    <dgm:cxn modelId="{2656B6C6-921C-49A7-8889-0457BDBB70B6}" srcId="{10FA5467-2079-4E6D-BCCC-1357A91F931A}" destId="{E7F14349-7FA8-440B-B5B6-02B36554E16F}" srcOrd="1" destOrd="0" parTransId="{602A1796-5346-493A-B319-680070A770AE}" sibTransId="{7F192943-6A36-43DA-8688-44430DDE18E8}"/>
    <dgm:cxn modelId="{698ED8D0-29AC-412B-B05D-3D60210F5471}" type="presOf" srcId="{E7F14349-7FA8-440B-B5B6-02B36554E16F}" destId="{2BED6160-D5B3-432B-9FAD-8A44F080C3DE}" srcOrd="0" destOrd="0" presId="urn:microsoft.com/office/officeart/2005/8/layout/vProcess5"/>
    <dgm:cxn modelId="{55CE98F3-B900-4E90-982C-9E749794189A}" type="presOf" srcId="{7F192943-6A36-43DA-8688-44430DDE18E8}" destId="{EA26BAA2-E68A-4A5A-A396-B268D610B005}" srcOrd="0" destOrd="0" presId="urn:microsoft.com/office/officeart/2005/8/layout/vProcess5"/>
    <dgm:cxn modelId="{0E1F839B-DB6D-4CDD-AE65-3A69B62AD7A7}" type="presParOf" srcId="{CBB036D0-1CA2-4DD0-841F-100395CDDE18}" destId="{0EC3E9AD-B094-4863-B7B3-396EE3F29583}" srcOrd="0" destOrd="0" presId="urn:microsoft.com/office/officeart/2005/8/layout/vProcess5"/>
    <dgm:cxn modelId="{E231EC76-14A7-4041-925C-4943014B4C6D}" type="presParOf" srcId="{CBB036D0-1CA2-4DD0-841F-100395CDDE18}" destId="{DF59C314-C7A2-47D8-82C2-9EC2A68DD35C}" srcOrd="1" destOrd="0" presId="urn:microsoft.com/office/officeart/2005/8/layout/vProcess5"/>
    <dgm:cxn modelId="{0427928A-9BB9-41F8-ABC9-811AEC3656C6}" type="presParOf" srcId="{CBB036D0-1CA2-4DD0-841F-100395CDDE18}" destId="{2BED6160-D5B3-432B-9FAD-8A44F080C3DE}" srcOrd="2" destOrd="0" presId="urn:microsoft.com/office/officeart/2005/8/layout/vProcess5"/>
    <dgm:cxn modelId="{81ADCC92-17C9-40D0-93A7-1D50A93BF4F9}" type="presParOf" srcId="{CBB036D0-1CA2-4DD0-841F-100395CDDE18}" destId="{26407128-CFD6-4849-BD36-6DF655B9F74C}" srcOrd="3" destOrd="0" presId="urn:microsoft.com/office/officeart/2005/8/layout/vProcess5"/>
    <dgm:cxn modelId="{A740465A-FA98-446F-9DDE-2ED7E556BCC0}" type="presParOf" srcId="{CBB036D0-1CA2-4DD0-841F-100395CDDE18}" destId="{2EAC448C-B53F-4CC1-91D3-68B0E6AFFFEA}" srcOrd="4" destOrd="0" presId="urn:microsoft.com/office/officeart/2005/8/layout/vProcess5"/>
    <dgm:cxn modelId="{5BF65ECD-332C-4939-86D8-123981601CBB}" type="presParOf" srcId="{CBB036D0-1CA2-4DD0-841F-100395CDDE18}" destId="{FC4C858E-AC37-4BB9-9FBB-B93B73D091DD}" srcOrd="5" destOrd="0" presId="urn:microsoft.com/office/officeart/2005/8/layout/vProcess5"/>
    <dgm:cxn modelId="{C35B723B-D330-472B-86D1-27987551464B}" type="presParOf" srcId="{CBB036D0-1CA2-4DD0-841F-100395CDDE18}" destId="{EA26BAA2-E68A-4A5A-A396-B268D610B005}" srcOrd="6" destOrd="0" presId="urn:microsoft.com/office/officeart/2005/8/layout/vProcess5"/>
    <dgm:cxn modelId="{EF611DCC-A4C7-490E-9251-49387CE11BBD}" type="presParOf" srcId="{CBB036D0-1CA2-4DD0-841F-100395CDDE18}" destId="{E101FA04-EA14-44D7-9A02-7F25BBCA539F}" srcOrd="7" destOrd="0" presId="urn:microsoft.com/office/officeart/2005/8/layout/vProcess5"/>
    <dgm:cxn modelId="{6EAE7C5D-2814-4346-9CE8-D455B956D7BB}" type="presParOf" srcId="{CBB036D0-1CA2-4DD0-841F-100395CDDE18}" destId="{A81A89CB-871E-4572-ABA9-25B48B9B04D0}" srcOrd="8" destOrd="0" presId="urn:microsoft.com/office/officeart/2005/8/layout/vProcess5"/>
    <dgm:cxn modelId="{E5163D73-7272-4AEE-B6F5-D0CE5FCB20CC}" type="presParOf" srcId="{CBB036D0-1CA2-4DD0-841F-100395CDDE18}" destId="{4066A02A-FCE4-479E-86F5-84E139AC4E3A}" srcOrd="9" destOrd="0" presId="urn:microsoft.com/office/officeart/2005/8/layout/vProcess5"/>
    <dgm:cxn modelId="{FD304406-9AFA-4C28-9423-8CFF4635EC62}" type="presParOf" srcId="{CBB036D0-1CA2-4DD0-841F-100395CDDE18}" destId="{949DD451-166F-404F-8278-859C4BE94A1C}" srcOrd="10" destOrd="0" presId="urn:microsoft.com/office/officeart/2005/8/layout/vProcess5"/>
    <dgm:cxn modelId="{47CADA54-818D-4163-B6D7-14215922701D}" type="presParOf" srcId="{CBB036D0-1CA2-4DD0-841F-100395CDDE18}" destId="{E27D2860-D0ED-41E7-9066-166E75221F6D}"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541D84-8F33-42FC-A367-7F8A345C3BD5}"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D224529F-4ACE-43BA-B8BA-4DEFD226CA21}">
      <dgm:prSet/>
      <dgm:spPr/>
      <dgm:t>
        <a:bodyPr/>
        <a:lstStyle/>
        <a:p>
          <a:r>
            <a:rPr lang="en-US" b="0" dirty="0"/>
            <a:t>Besides the identified personal and organizational causes, there are external factors that play a significant role in the culmination of absenteeism.</a:t>
          </a:r>
          <a:endParaRPr lang="en-US" dirty="0"/>
        </a:p>
      </dgm:t>
    </dgm:pt>
    <dgm:pt modelId="{F2A094B6-84BD-4BAC-B04E-4D8BDC2983B1}" type="parTrans" cxnId="{7C403203-F5D7-4223-8AA1-49225A902E72}">
      <dgm:prSet/>
      <dgm:spPr/>
      <dgm:t>
        <a:bodyPr/>
        <a:lstStyle/>
        <a:p>
          <a:endParaRPr lang="en-US"/>
        </a:p>
      </dgm:t>
    </dgm:pt>
    <dgm:pt modelId="{A7E34B7A-B58D-4F0A-86FA-69ACD9C06B46}" type="sibTrans" cxnId="{7C403203-F5D7-4223-8AA1-49225A902E72}">
      <dgm:prSet/>
      <dgm:spPr/>
      <dgm:t>
        <a:bodyPr/>
        <a:lstStyle/>
        <a:p>
          <a:endParaRPr lang="en-US"/>
        </a:p>
      </dgm:t>
    </dgm:pt>
    <dgm:pt modelId="{A2454982-2428-473B-AF75-44A63E899F66}">
      <dgm:prSet/>
      <dgm:spPr/>
      <dgm:t>
        <a:bodyPr/>
        <a:lstStyle/>
        <a:p>
          <a:r>
            <a:rPr lang="en-US" b="0" dirty="0"/>
            <a:t>A PESTLE Analysis is an analytical tool that can help to assess the external factors. </a:t>
          </a:r>
          <a:endParaRPr lang="en-US" dirty="0"/>
        </a:p>
      </dgm:t>
    </dgm:pt>
    <dgm:pt modelId="{6DFD7A91-4B8D-4F0B-83E3-797C6E465D21}" type="parTrans" cxnId="{505394D4-B71B-4D60-8CAD-E581F18CD227}">
      <dgm:prSet/>
      <dgm:spPr/>
      <dgm:t>
        <a:bodyPr/>
        <a:lstStyle/>
        <a:p>
          <a:endParaRPr lang="en-US"/>
        </a:p>
      </dgm:t>
    </dgm:pt>
    <dgm:pt modelId="{C2BD0FD7-A400-4026-A653-3055BABC4E2A}" type="sibTrans" cxnId="{505394D4-B71B-4D60-8CAD-E581F18CD227}">
      <dgm:prSet/>
      <dgm:spPr/>
      <dgm:t>
        <a:bodyPr/>
        <a:lstStyle/>
        <a:p>
          <a:endParaRPr lang="en-US"/>
        </a:p>
      </dgm:t>
    </dgm:pt>
    <dgm:pt modelId="{B5FE3237-CE88-4826-A200-3B0FDB0F957B}">
      <dgm:prSet/>
      <dgm:spPr/>
      <dgm:t>
        <a:bodyPr/>
        <a:lstStyle/>
        <a:p>
          <a:r>
            <a:rPr lang="en-US" b="0" dirty="0"/>
            <a:t>External factors are categorized as political, economic, social, technological, legal, and then environmental . </a:t>
          </a:r>
          <a:endParaRPr lang="en-US" dirty="0"/>
        </a:p>
      </dgm:t>
    </dgm:pt>
    <dgm:pt modelId="{597766A1-EBE1-487E-ACFE-DB73DF00830F}" type="parTrans" cxnId="{E8C770FD-6197-426C-B626-829151C30719}">
      <dgm:prSet/>
      <dgm:spPr/>
      <dgm:t>
        <a:bodyPr/>
        <a:lstStyle/>
        <a:p>
          <a:endParaRPr lang="en-US"/>
        </a:p>
      </dgm:t>
    </dgm:pt>
    <dgm:pt modelId="{3C5B534A-8514-4C01-B29D-3018B830899A}" type="sibTrans" cxnId="{E8C770FD-6197-426C-B626-829151C30719}">
      <dgm:prSet/>
      <dgm:spPr/>
      <dgm:t>
        <a:bodyPr/>
        <a:lstStyle/>
        <a:p>
          <a:endParaRPr lang="en-US"/>
        </a:p>
      </dgm:t>
    </dgm:pt>
    <dgm:pt modelId="{399235DB-4DC4-4FB5-B27E-266E68C4D65A}" type="pres">
      <dgm:prSet presAssocID="{85541D84-8F33-42FC-A367-7F8A345C3BD5}" presName="linear" presStyleCnt="0">
        <dgm:presLayoutVars>
          <dgm:animLvl val="lvl"/>
          <dgm:resizeHandles val="exact"/>
        </dgm:presLayoutVars>
      </dgm:prSet>
      <dgm:spPr/>
    </dgm:pt>
    <dgm:pt modelId="{60B9BFFD-19F3-4870-922E-220CAB41A84B}" type="pres">
      <dgm:prSet presAssocID="{D224529F-4ACE-43BA-B8BA-4DEFD226CA21}" presName="parentText" presStyleLbl="node1" presStyleIdx="0" presStyleCnt="3">
        <dgm:presLayoutVars>
          <dgm:chMax val="0"/>
          <dgm:bulletEnabled val="1"/>
        </dgm:presLayoutVars>
      </dgm:prSet>
      <dgm:spPr/>
    </dgm:pt>
    <dgm:pt modelId="{4F65FF97-C770-4B42-BFFD-688EFBA65E1C}" type="pres">
      <dgm:prSet presAssocID="{A7E34B7A-B58D-4F0A-86FA-69ACD9C06B46}" presName="spacer" presStyleCnt="0"/>
      <dgm:spPr/>
    </dgm:pt>
    <dgm:pt modelId="{4BF8E9B1-085C-47A1-AE96-72282F33A0B8}" type="pres">
      <dgm:prSet presAssocID="{A2454982-2428-473B-AF75-44A63E899F66}" presName="parentText" presStyleLbl="node1" presStyleIdx="1" presStyleCnt="3">
        <dgm:presLayoutVars>
          <dgm:chMax val="0"/>
          <dgm:bulletEnabled val="1"/>
        </dgm:presLayoutVars>
      </dgm:prSet>
      <dgm:spPr/>
    </dgm:pt>
    <dgm:pt modelId="{E837975D-4F68-4F1F-B3B8-E8FF4A753370}" type="pres">
      <dgm:prSet presAssocID="{C2BD0FD7-A400-4026-A653-3055BABC4E2A}" presName="spacer" presStyleCnt="0"/>
      <dgm:spPr/>
    </dgm:pt>
    <dgm:pt modelId="{E547453A-A8FA-443D-9E28-93191DEE4517}" type="pres">
      <dgm:prSet presAssocID="{B5FE3237-CE88-4826-A200-3B0FDB0F957B}" presName="parentText" presStyleLbl="node1" presStyleIdx="2" presStyleCnt="3">
        <dgm:presLayoutVars>
          <dgm:chMax val="0"/>
          <dgm:bulletEnabled val="1"/>
        </dgm:presLayoutVars>
      </dgm:prSet>
      <dgm:spPr/>
    </dgm:pt>
  </dgm:ptLst>
  <dgm:cxnLst>
    <dgm:cxn modelId="{7C403203-F5D7-4223-8AA1-49225A902E72}" srcId="{85541D84-8F33-42FC-A367-7F8A345C3BD5}" destId="{D224529F-4ACE-43BA-B8BA-4DEFD226CA21}" srcOrd="0" destOrd="0" parTransId="{F2A094B6-84BD-4BAC-B04E-4D8BDC2983B1}" sibTransId="{A7E34B7A-B58D-4F0A-86FA-69ACD9C06B46}"/>
    <dgm:cxn modelId="{30613E19-BC04-4A68-AFB5-3D1F1E88DFC4}" type="presOf" srcId="{A2454982-2428-473B-AF75-44A63E899F66}" destId="{4BF8E9B1-085C-47A1-AE96-72282F33A0B8}" srcOrd="0" destOrd="0" presId="urn:microsoft.com/office/officeart/2005/8/layout/vList2"/>
    <dgm:cxn modelId="{E9CBA67C-9B20-4D8A-9287-19D487CB7A4C}" type="presOf" srcId="{D224529F-4ACE-43BA-B8BA-4DEFD226CA21}" destId="{60B9BFFD-19F3-4870-922E-220CAB41A84B}" srcOrd="0" destOrd="0" presId="urn:microsoft.com/office/officeart/2005/8/layout/vList2"/>
    <dgm:cxn modelId="{0F0A3595-19F4-4026-95F6-1C4553CA1A96}" type="presOf" srcId="{85541D84-8F33-42FC-A367-7F8A345C3BD5}" destId="{399235DB-4DC4-4FB5-B27E-266E68C4D65A}" srcOrd="0" destOrd="0" presId="urn:microsoft.com/office/officeart/2005/8/layout/vList2"/>
    <dgm:cxn modelId="{E61A18BD-883F-4069-8670-934946035C69}" type="presOf" srcId="{B5FE3237-CE88-4826-A200-3B0FDB0F957B}" destId="{E547453A-A8FA-443D-9E28-93191DEE4517}" srcOrd="0" destOrd="0" presId="urn:microsoft.com/office/officeart/2005/8/layout/vList2"/>
    <dgm:cxn modelId="{505394D4-B71B-4D60-8CAD-E581F18CD227}" srcId="{85541D84-8F33-42FC-A367-7F8A345C3BD5}" destId="{A2454982-2428-473B-AF75-44A63E899F66}" srcOrd="1" destOrd="0" parTransId="{6DFD7A91-4B8D-4F0B-83E3-797C6E465D21}" sibTransId="{C2BD0FD7-A400-4026-A653-3055BABC4E2A}"/>
    <dgm:cxn modelId="{E8C770FD-6197-426C-B626-829151C30719}" srcId="{85541D84-8F33-42FC-A367-7F8A345C3BD5}" destId="{B5FE3237-CE88-4826-A200-3B0FDB0F957B}" srcOrd="2" destOrd="0" parTransId="{597766A1-EBE1-487E-ACFE-DB73DF00830F}" sibTransId="{3C5B534A-8514-4C01-B29D-3018B830899A}"/>
    <dgm:cxn modelId="{D87E574F-084D-4FC1-8625-FC8E5898BA02}" type="presParOf" srcId="{399235DB-4DC4-4FB5-B27E-266E68C4D65A}" destId="{60B9BFFD-19F3-4870-922E-220CAB41A84B}" srcOrd="0" destOrd="0" presId="urn:microsoft.com/office/officeart/2005/8/layout/vList2"/>
    <dgm:cxn modelId="{4B18E773-68BC-48E3-8980-59FB8F3CB66C}" type="presParOf" srcId="{399235DB-4DC4-4FB5-B27E-266E68C4D65A}" destId="{4F65FF97-C770-4B42-BFFD-688EFBA65E1C}" srcOrd="1" destOrd="0" presId="urn:microsoft.com/office/officeart/2005/8/layout/vList2"/>
    <dgm:cxn modelId="{781CC781-3CB1-42EA-9527-D692EE2A4861}" type="presParOf" srcId="{399235DB-4DC4-4FB5-B27E-266E68C4D65A}" destId="{4BF8E9B1-085C-47A1-AE96-72282F33A0B8}" srcOrd="2" destOrd="0" presId="urn:microsoft.com/office/officeart/2005/8/layout/vList2"/>
    <dgm:cxn modelId="{2F0CE43E-24A5-4A3A-8075-A34571BBEDDD}" type="presParOf" srcId="{399235DB-4DC4-4FB5-B27E-266E68C4D65A}" destId="{E837975D-4F68-4F1F-B3B8-E8FF4A753370}" srcOrd="3" destOrd="0" presId="urn:microsoft.com/office/officeart/2005/8/layout/vList2"/>
    <dgm:cxn modelId="{DDB558EE-1963-48FA-84DB-601F3A3641D0}" type="presParOf" srcId="{399235DB-4DC4-4FB5-B27E-266E68C4D65A}" destId="{E547453A-A8FA-443D-9E28-93191DEE451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2580CE-79BE-40F2-9D19-9A6F9A09C2FD}"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3B9414B1-4BDE-47BF-B3A5-600D24AC8999}">
      <dgm:prSet/>
      <dgm:spPr/>
      <dgm:t>
        <a:bodyPr/>
        <a:lstStyle/>
        <a:p>
          <a:r>
            <a:rPr lang="en-US" b="1"/>
            <a:t>Political Factors</a:t>
          </a:r>
          <a:endParaRPr lang="en-US"/>
        </a:p>
      </dgm:t>
    </dgm:pt>
    <dgm:pt modelId="{EB695C54-9240-4037-8EF5-3347421043CA}" type="parTrans" cxnId="{B30C716F-A529-4404-8C0B-67C5C1D5CB7E}">
      <dgm:prSet/>
      <dgm:spPr/>
      <dgm:t>
        <a:bodyPr/>
        <a:lstStyle/>
        <a:p>
          <a:endParaRPr lang="en-US"/>
        </a:p>
      </dgm:t>
    </dgm:pt>
    <dgm:pt modelId="{6264FA51-EB9C-40D0-88D5-37D568FF0EE2}" type="sibTrans" cxnId="{B30C716F-A529-4404-8C0B-67C5C1D5CB7E}">
      <dgm:prSet/>
      <dgm:spPr/>
      <dgm:t>
        <a:bodyPr/>
        <a:lstStyle/>
        <a:p>
          <a:endParaRPr lang="en-US"/>
        </a:p>
      </dgm:t>
    </dgm:pt>
    <dgm:pt modelId="{3638835C-B8C1-4051-AF7E-744202F03697}">
      <dgm:prSet/>
      <dgm:spPr/>
      <dgm:t>
        <a:bodyPr/>
        <a:lstStyle/>
        <a:p>
          <a:r>
            <a:rPr lang="en-US" b="1" dirty="0"/>
            <a:t>Rules from BREXIT related regulations lead to a decrease of nurses and medical staff from the EU.</a:t>
          </a:r>
          <a:r>
            <a:rPr lang="en-US" dirty="0"/>
            <a:t> </a:t>
          </a:r>
        </a:p>
        <a:p>
          <a:r>
            <a:rPr lang="en-US" dirty="0"/>
            <a:t>This cause stress for the few staff left ,so it have a strong impact on the absenteeism rate.</a:t>
          </a:r>
        </a:p>
      </dgm:t>
    </dgm:pt>
    <dgm:pt modelId="{AE5C383E-AA29-47E8-B6E8-F4D2A4085564}" type="parTrans" cxnId="{76CAB425-93C6-435A-969F-5B59A085FE43}">
      <dgm:prSet/>
      <dgm:spPr/>
      <dgm:t>
        <a:bodyPr/>
        <a:lstStyle/>
        <a:p>
          <a:endParaRPr lang="en-US"/>
        </a:p>
      </dgm:t>
    </dgm:pt>
    <dgm:pt modelId="{34DF6C43-1E61-4FC6-984A-DA8C8337F19B}" type="sibTrans" cxnId="{76CAB425-93C6-435A-969F-5B59A085FE43}">
      <dgm:prSet/>
      <dgm:spPr/>
      <dgm:t>
        <a:bodyPr/>
        <a:lstStyle/>
        <a:p>
          <a:endParaRPr lang="en-US"/>
        </a:p>
      </dgm:t>
    </dgm:pt>
    <dgm:pt modelId="{1CC260EB-4FA2-4AD7-91C2-A0D80ACD6003}">
      <dgm:prSet/>
      <dgm:spPr/>
      <dgm:t>
        <a:bodyPr/>
        <a:lstStyle/>
        <a:p>
          <a:r>
            <a:rPr lang="en-US" dirty="0"/>
            <a:t>Diversity , equality and human right legislation.</a:t>
          </a:r>
        </a:p>
      </dgm:t>
    </dgm:pt>
    <dgm:pt modelId="{2D3B51D2-787A-4102-97E7-9EEA5F0440E8}" type="parTrans" cxnId="{9FD612D6-A991-4E6D-B40A-D54051D99D0C}">
      <dgm:prSet/>
      <dgm:spPr/>
      <dgm:t>
        <a:bodyPr/>
        <a:lstStyle/>
        <a:p>
          <a:endParaRPr lang="en-US"/>
        </a:p>
      </dgm:t>
    </dgm:pt>
    <dgm:pt modelId="{ABE44767-2FA8-47C5-9ADD-214F391C977A}" type="sibTrans" cxnId="{9FD612D6-A991-4E6D-B40A-D54051D99D0C}">
      <dgm:prSet/>
      <dgm:spPr/>
      <dgm:t>
        <a:bodyPr/>
        <a:lstStyle/>
        <a:p>
          <a:endParaRPr lang="en-US"/>
        </a:p>
      </dgm:t>
    </dgm:pt>
    <dgm:pt modelId="{5E42FB09-0AD3-47D8-AF1B-4D4C6ADEA3B7}" type="pres">
      <dgm:prSet presAssocID="{4F2580CE-79BE-40F2-9D19-9A6F9A09C2FD}" presName="linear" presStyleCnt="0">
        <dgm:presLayoutVars>
          <dgm:animLvl val="lvl"/>
          <dgm:resizeHandles val="exact"/>
        </dgm:presLayoutVars>
      </dgm:prSet>
      <dgm:spPr/>
    </dgm:pt>
    <dgm:pt modelId="{FB1F7DCA-21A6-41F5-A293-E17BB3221D02}" type="pres">
      <dgm:prSet presAssocID="{3B9414B1-4BDE-47BF-B3A5-600D24AC8999}" presName="parentText" presStyleLbl="node1" presStyleIdx="0" presStyleCnt="3">
        <dgm:presLayoutVars>
          <dgm:chMax val="0"/>
          <dgm:bulletEnabled val="1"/>
        </dgm:presLayoutVars>
      </dgm:prSet>
      <dgm:spPr/>
    </dgm:pt>
    <dgm:pt modelId="{95BB2EA6-0E6F-4997-976A-4332FE32B60C}" type="pres">
      <dgm:prSet presAssocID="{6264FA51-EB9C-40D0-88D5-37D568FF0EE2}" presName="spacer" presStyleCnt="0"/>
      <dgm:spPr/>
    </dgm:pt>
    <dgm:pt modelId="{56B040CF-D5C0-4986-9318-5111DC07A562}" type="pres">
      <dgm:prSet presAssocID="{3638835C-B8C1-4051-AF7E-744202F03697}" presName="parentText" presStyleLbl="node1" presStyleIdx="1" presStyleCnt="3">
        <dgm:presLayoutVars>
          <dgm:chMax val="0"/>
          <dgm:bulletEnabled val="1"/>
        </dgm:presLayoutVars>
      </dgm:prSet>
      <dgm:spPr/>
    </dgm:pt>
    <dgm:pt modelId="{70F9F0F3-E8EE-4D71-B519-F4260460AB5A}" type="pres">
      <dgm:prSet presAssocID="{34DF6C43-1E61-4FC6-984A-DA8C8337F19B}" presName="spacer" presStyleCnt="0"/>
      <dgm:spPr/>
    </dgm:pt>
    <dgm:pt modelId="{182E4DFB-DC79-4273-818C-ABEF94D387CF}" type="pres">
      <dgm:prSet presAssocID="{1CC260EB-4FA2-4AD7-91C2-A0D80ACD6003}" presName="parentText" presStyleLbl="node1" presStyleIdx="2" presStyleCnt="3">
        <dgm:presLayoutVars>
          <dgm:chMax val="0"/>
          <dgm:bulletEnabled val="1"/>
        </dgm:presLayoutVars>
      </dgm:prSet>
      <dgm:spPr/>
    </dgm:pt>
  </dgm:ptLst>
  <dgm:cxnLst>
    <dgm:cxn modelId="{DFADDE11-6AC3-464B-8644-6F63648EA46E}" type="presOf" srcId="{4F2580CE-79BE-40F2-9D19-9A6F9A09C2FD}" destId="{5E42FB09-0AD3-47D8-AF1B-4D4C6ADEA3B7}" srcOrd="0" destOrd="0" presId="urn:microsoft.com/office/officeart/2005/8/layout/vList2"/>
    <dgm:cxn modelId="{76CAB425-93C6-435A-969F-5B59A085FE43}" srcId="{4F2580CE-79BE-40F2-9D19-9A6F9A09C2FD}" destId="{3638835C-B8C1-4051-AF7E-744202F03697}" srcOrd="1" destOrd="0" parTransId="{AE5C383E-AA29-47E8-B6E8-F4D2A4085564}" sibTransId="{34DF6C43-1E61-4FC6-984A-DA8C8337F19B}"/>
    <dgm:cxn modelId="{B30C716F-A529-4404-8C0B-67C5C1D5CB7E}" srcId="{4F2580CE-79BE-40F2-9D19-9A6F9A09C2FD}" destId="{3B9414B1-4BDE-47BF-B3A5-600D24AC8999}" srcOrd="0" destOrd="0" parTransId="{EB695C54-9240-4037-8EF5-3347421043CA}" sibTransId="{6264FA51-EB9C-40D0-88D5-37D568FF0EE2}"/>
    <dgm:cxn modelId="{8824E389-E589-464D-A288-79CA63321A1A}" type="presOf" srcId="{3638835C-B8C1-4051-AF7E-744202F03697}" destId="{56B040CF-D5C0-4986-9318-5111DC07A562}" srcOrd="0" destOrd="0" presId="urn:microsoft.com/office/officeart/2005/8/layout/vList2"/>
    <dgm:cxn modelId="{68C3E598-A711-4DDE-98FD-7D294D310B45}" type="presOf" srcId="{3B9414B1-4BDE-47BF-B3A5-600D24AC8999}" destId="{FB1F7DCA-21A6-41F5-A293-E17BB3221D02}" srcOrd="0" destOrd="0" presId="urn:microsoft.com/office/officeart/2005/8/layout/vList2"/>
    <dgm:cxn modelId="{9FD612D6-A991-4E6D-B40A-D54051D99D0C}" srcId="{4F2580CE-79BE-40F2-9D19-9A6F9A09C2FD}" destId="{1CC260EB-4FA2-4AD7-91C2-A0D80ACD6003}" srcOrd="2" destOrd="0" parTransId="{2D3B51D2-787A-4102-97E7-9EEA5F0440E8}" sibTransId="{ABE44767-2FA8-47C5-9ADD-214F391C977A}"/>
    <dgm:cxn modelId="{42E28DFD-786A-4FEE-9F18-38DEB9A1A39E}" type="presOf" srcId="{1CC260EB-4FA2-4AD7-91C2-A0D80ACD6003}" destId="{182E4DFB-DC79-4273-818C-ABEF94D387CF}" srcOrd="0" destOrd="0" presId="urn:microsoft.com/office/officeart/2005/8/layout/vList2"/>
    <dgm:cxn modelId="{18330FF4-6C73-4F40-92B8-98A90A0D53DF}" type="presParOf" srcId="{5E42FB09-0AD3-47D8-AF1B-4D4C6ADEA3B7}" destId="{FB1F7DCA-21A6-41F5-A293-E17BB3221D02}" srcOrd="0" destOrd="0" presId="urn:microsoft.com/office/officeart/2005/8/layout/vList2"/>
    <dgm:cxn modelId="{CFFEDFAA-C4EE-4C69-9345-4B93A36CBB43}" type="presParOf" srcId="{5E42FB09-0AD3-47D8-AF1B-4D4C6ADEA3B7}" destId="{95BB2EA6-0E6F-4997-976A-4332FE32B60C}" srcOrd="1" destOrd="0" presId="urn:microsoft.com/office/officeart/2005/8/layout/vList2"/>
    <dgm:cxn modelId="{881FFB42-E11C-48AB-B0D5-1D6A25FD3728}" type="presParOf" srcId="{5E42FB09-0AD3-47D8-AF1B-4D4C6ADEA3B7}" destId="{56B040CF-D5C0-4986-9318-5111DC07A562}" srcOrd="2" destOrd="0" presId="urn:microsoft.com/office/officeart/2005/8/layout/vList2"/>
    <dgm:cxn modelId="{9BC81E74-E9E0-4FC6-AF06-A90982DA39FA}" type="presParOf" srcId="{5E42FB09-0AD3-47D8-AF1B-4D4C6ADEA3B7}" destId="{70F9F0F3-E8EE-4D71-B519-F4260460AB5A}" srcOrd="3" destOrd="0" presId="urn:microsoft.com/office/officeart/2005/8/layout/vList2"/>
    <dgm:cxn modelId="{8782F1CE-23E5-4BAF-B5D9-12DA4FDA37C4}" type="presParOf" srcId="{5E42FB09-0AD3-47D8-AF1B-4D4C6ADEA3B7}" destId="{182E4DFB-DC79-4273-818C-ABEF94D387C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ABD767-5BC0-4452-A2E3-1A7011AB7EF2}"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C0C63D3F-6BE5-4612-B530-D402FDC9595F}">
      <dgm:prSet/>
      <dgm:spPr/>
      <dgm:t>
        <a:bodyPr/>
        <a:lstStyle/>
        <a:p>
          <a:r>
            <a:rPr lang="en-US" b="1" dirty="0"/>
            <a:t>Social factors</a:t>
          </a:r>
        </a:p>
        <a:p>
          <a:endParaRPr lang="en-US" b="1" dirty="0"/>
        </a:p>
        <a:p>
          <a:r>
            <a:rPr lang="en-US" b="1" dirty="0"/>
            <a:t>Population size and structure . As employees get older, they are likely to be absent from work more often than younger employees due to illnesses.</a:t>
          </a:r>
          <a:endParaRPr lang="en-US" dirty="0"/>
        </a:p>
      </dgm:t>
    </dgm:pt>
    <dgm:pt modelId="{A89BCEDF-A257-49DD-87C0-4A94705FBB49}" type="parTrans" cxnId="{6E2E4398-7113-468E-98E9-22C3404E8E3A}">
      <dgm:prSet/>
      <dgm:spPr/>
      <dgm:t>
        <a:bodyPr/>
        <a:lstStyle/>
        <a:p>
          <a:endParaRPr lang="en-US"/>
        </a:p>
      </dgm:t>
    </dgm:pt>
    <dgm:pt modelId="{B34BAF9D-4C27-403B-9E72-767C2890E790}" type="sibTrans" cxnId="{6E2E4398-7113-468E-98E9-22C3404E8E3A}">
      <dgm:prSet/>
      <dgm:spPr/>
      <dgm:t>
        <a:bodyPr/>
        <a:lstStyle/>
        <a:p>
          <a:endParaRPr lang="en-US"/>
        </a:p>
      </dgm:t>
    </dgm:pt>
    <dgm:pt modelId="{5C59E08F-E9A4-4540-B192-719AF86151DD}">
      <dgm:prSet/>
      <dgm:spPr/>
      <dgm:t>
        <a:bodyPr/>
        <a:lstStyle/>
        <a:p>
          <a:r>
            <a:rPr lang="en-US" b="1"/>
            <a:t>Social life- style. The balance between social , family life and work time can be a cause of absenteeism.</a:t>
          </a:r>
          <a:endParaRPr lang="en-US"/>
        </a:p>
      </dgm:t>
    </dgm:pt>
    <dgm:pt modelId="{4CC7960D-86C5-495E-A6C3-1D47D05B2129}" type="parTrans" cxnId="{98679E86-6C07-4373-A4B5-BB661BA493BB}">
      <dgm:prSet/>
      <dgm:spPr/>
      <dgm:t>
        <a:bodyPr/>
        <a:lstStyle/>
        <a:p>
          <a:endParaRPr lang="en-US"/>
        </a:p>
      </dgm:t>
    </dgm:pt>
    <dgm:pt modelId="{458FCFC1-6C56-4FF0-8C12-D669E29DE7B5}" type="sibTrans" cxnId="{98679E86-6C07-4373-A4B5-BB661BA493BB}">
      <dgm:prSet/>
      <dgm:spPr/>
      <dgm:t>
        <a:bodyPr/>
        <a:lstStyle/>
        <a:p>
          <a:endParaRPr lang="en-US"/>
        </a:p>
      </dgm:t>
    </dgm:pt>
    <dgm:pt modelId="{F12A072E-5744-4E08-9E59-B946F040CD8A}">
      <dgm:prSet/>
      <dgm:spPr/>
      <dgm:t>
        <a:bodyPr/>
        <a:lstStyle/>
        <a:p>
          <a:r>
            <a:rPr lang="en-US" b="1"/>
            <a:t>Married employees have high rate of absenteeism than young employees .</a:t>
          </a:r>
          <a:endParaRPr lang="en-US"/>
        </a:p>
      </dgm:t>
    </dgm:pt>
    <dgm:pt modelId="{4B9A8763-DA64-47E6-A60F-74D3816F7240}" type="parTrans" cxnId="{B555F8E6-FDB7-4CC5-8C27-B96F87299D66}">
      <dgm:prSet/>
      <dgm:spPr/>
      <dgm:t>
        <a:bodyPr/>
        <a:lstStyle/>
        <a:p>
          <a:endParaRPr lang="en-US"/>
        </a:p>
      </dgm:t>
    </dgm:pt>
    <dgm:pt modelId="{AABEDDFB-0B85-4D68-951A-3FB5C52B6232}" type="sibTrans" cxnId="{B555F8E6-FDB7-4CC5-8C27-B96F87299D66}">
      <dgm:prSet/>
      <dgm:spPr/>
      <dgm:t>
        <a:bodyPr/>
        <a:lstStyle/>
        <a:p>
          <a:endParaRPr lang="en-US"/>
        </a:p>
      </dgm:t>
    </dgm:pt>
    <dgm:pt modelId="{6019B1AF-B44F-4FD1-9163-FA2E3B5AA119}" type="pres">
      <dgm:prSet presAssocID="{A1ABD767-5BC0-4452-A2E3-1A7011AB7EF2}" presName="outerComposite" presStyleCnt="0">
        <dgm:presLayoutVars>
          <dgm:chMax val="5"/>
          <dgm:dir/>
          <dgm:resizeHandles val="exact"/>
        </dgm:presLayoutVars>
      </dgm:prSet>
      <dgm:spPr/>
    </dgm:pt>
    <dgm:pt modelId="{9CE273FD-34E8-4558-A3EB-D60190DEBB2B}" type="pres">
      <dgm:prSet presAssocID="{A1ABD767-5BC0-4452-A2E3-1A7011AB7EF2}" presName="dummyMaxCanvas" presStyleCnt="0">
        <dgm:presLayoutVars/>
      </dgm:prSet>
      <dgm:spPr/>
    </dgm:pt>
    <dgm:pt modelId="{DF71E165-41FB-44A6-807E-4970BA022B3C}" type="pres">
      <dgm:prSet presAssocID="{A1ABD767-5BC0-4452-A2E3-1A7011AB7EF2}" presName="ThreeNodes_1" presStyleLbl="node1" presStyleIdx="0" presStyleCnt="3">
        <dgm:presLayoutVars>
          <dgm:bulletEnabled val="1"/>
        </dgm:presLayoutVars>
      </dgm:prSet>
      <dgm:spPr/>
    </dgm:pt>
    <dgm:pt modelId="{733DEA50-FD90-4629-8A3F-4AF4C8025D76}" type="pres">
      <dgm:prSet presAssocID="{A1ABD767-5BC0-4452-A2E3-1A7011AB7EF2}" presName="ThreeNodes_2" presStyleLbl="node1" presStyleIdx="1" presStyleCnt="3">
        <dgm:presLayoutVars>
          <dgm:bulletEnabled val="1"/>
        </dgm:presLayoutVars>
      </dgm:prSet>
      <dgm:spPr/>
    </dgm:pt>
    <dgm:pt modelId="{25507BC8-E9BD-41FC-9B75-C369E52EAF2F}" type="pres">
      <dgm:prSet presAssocID="{A1ABD767-5BC0-4452-A2E3-1A7011AB7EF2}" presName="ThreeNodes_3" presStyleLbl="node1" presStyleIdx="2" presStyleCnt="3">
        <dgm:presLayoutVars>
          <dgm:bulletEnabled val="1"/>
        </dgm:presLayoutVars>
      </dgm:prSet>
      <dgm:spPr/>
    </dgm:pt>
    <dgm:pt modelId="{7BF7DD89-71F2-4636-A532-924F3573F60C}" type="pres">
      <dgm:prSet presAssocID="{A1ABD767-5BC0-4452-A2E3-1A7011AB7EF2}" presName="ThreeConn_1-2" presStyleLbl="fgAccFollowNode1" presStyleIdx="0" presStyleCnt="2">
        <dgm:presLayoutVars>
          <dgm:bulletEnabled val="1"/>
        </dgm:presLayoutVars>
      </dgm:prSet>
      <dgm:spPr/>
    </dgm:pt>
    <dgm:pt modelId="{F51F600B-3B78-411A-8B89-12E95E9ED13C}" type="pres">
      <dgm:prSet presAssocID="{A1ABD767-5BC0-4452-A2E3-1A7011AB7EF2}" presName="ThreeConn_2-3" presStyleLbl="fgAccFollowNode1" presStyleIdx="1" presStyleCnt="2">
        <dgm:presLayoutVars>
          <dgm:bulletEnabled val="1"/>
        </dgm:presLayoutVars>
      </dgm:prSet>
      <dgm:spPr/>
    </dgm:pt>
    <dgm:pt modelId="{8290223B-B323-4598-823C-9EAD490CF564}" type="pres">
      <dgm:prSet presAssocID="{A1ABD767-5BC0-4452-A2E3-1A7011AB7EF2}" presName="ThreeNodes_1_text" presStyleLbl="node1" presStyleIdx="2" presStyleCnt="3">
        <dgm:presLayoutVars>
          <dgm:bulletEnabled val="1"/>
        </dgm:presLayoutVars>
      </dgm:prSet>
      <dgm:spPr/>
    </dgm:pt>
    <dgm:pt modelId="{DD17440D-5EE3-407F-8A12-7B326C5F9D73}" type="pres">
      <dgm:prSet presAssocID="{A1ABD767-5BC0-4452-A2E3-1A7011AB7EF2}" presName="ThreeNodes_2_text" presStyleLbl="node1" presStyleIdx="2" presStyleCnt="3">
        <dgm:presLayoutVars>
          <dgm:bulletEnabled val="1"/>
        </dgm:presLayoutVars>
      </dgm:prSet>
      <dgm:spPr/>
    </dgm:pt>
    <dgm:pt modelId="{AD746A9A-701F-4DBF-AD72-8148457696FE}" type="pres">
      <dgm:prSet presAssocID="{A1ABD767-5BC0-4452-A2E3-1A7011AB7EF2}" presName="ThreeNodes_3_text" presStyleLbl="node1" presStyleIdx="2" presStyleCnt="3">
        <dgm:presLayoutVars>
          <dgm:bulletEnabled val="1"/>
        </dgm:presLayoutVars>
      </dgm:prSet>
      <dgm:spPr/>
    </dgm:pt>
  </dgm:ptLst>
  <dgm:cxnLst>
    <dgm:cxn modelId="{F6F4EA21-1A1E-4A80-88D2-C50782B270F7}" type="presOf" srcId="{458FCFC1-6C56-4FF0-8C12-D669E29DE7B5}" destId="{F51F600B-3B78-411A-8B89-12E95E9ED13C}" srcOrd="0" destOrd="0" presId="urn:microsoft.com/office/officeart/2005/8/layout/vProcess5"/>
    <dgm:cxn modelId="{EF65AA3A-5DB0-45B5-BD83-C871B7C4CF8F}" type="presOf" srcId="{C0C63D3F-6BE5-4612-B530-D402FDC9595F}" destId="{8290223B-B323-4598-823C-9EAD490CF564}" srcOrd="1" destOrd="0" presId="urn:microsoft.com/office/officeart/2005/8/layout/vProcess5"/>
    <dgm:cxn modelId="{B2DBA453-338F-4510-AD12-04CBFBB5CD4F}" type="presOf" srcId="{F12A072E-5744-4E08-9E59-B946F040CD8A}" destId="{AD746A9A-701F-4DBF-AD72-8148457696FE}" srcOrd="1" destOrd="0" presId="urn:microsoft.com/office/officeart/2005/8/layout/vProcess5"/>
    <dgm:cxn modelId="{98679E86-6C07-4373-A4B5-BB661BA493BB}" srcId="{A1ABD767-5BC0-4452-A2E3-1A7011AB7EF2}" destId="{5C59E08F-E9A4-4540-B192-719AF86151DD}" srcOrd="1" destOrd="0" parTransId="{4CC7960D-86C5-495E-A6C3-1D47D05B2129}" sibTransId="{458FCFC1-6C56-4FF0-8C12-D669E29DE7B5}"/>
    <dgm:cxn modelId="{C3EEC387-CD95-4895-A4CE-B2D78B26CDE7}" type="presOf" srcId="{F12A072E-5744-4E08-9E59-B946F040CD8A}" destId="{25507BC8-E9BD-41FC-9B75-C369E52EAF2F}" srcOrd="0" destOrd="0" presId="urn:microsoft.com/office/officeart/2005/8/layout/vProcess5"/>
    <dgm:cxn modelId="{1B44048D-A47C-4949-8C07-735F250174FF}" type="presOf" srcId="{A1ABD767-5BC0-4452-A2E3-1A7011AB7EF2}" destId="{6019B1AF-B44F-4FD1-9163-FA2E3B5AA119}" srcOrd="0" destOrd="0" presId="urn:microsoft.com/office/officeart/2005/8/layout/vProcess5"/>
    <dgm:cxn modelId="{6E2E4398-7113-468E-98E9-22C3404E8E3A}" srcId="{A1ABD767-5BC0-4452-A2E3-1A7011AB7EF2}" destId="{C0C63D3F-6BE5-4612-B530-D402FDC9595F}" srcOrd="0" destOrd="0" parTransId="{A89BCEDF-A257-49DD-87C0-4A94705FBB49}" sibTransId="{B34BAF9D-4C27-403B-9E72-767C2890E790}"/>
    <dgm:cxn modelId="{2C93D8A3-775A-4CB7-A63C-FC72664313E7}" type="presOf" srcId="{5C59E08F-E9A4-4540-B192-719AF86151DD}" destId="{733DEA50-FD90-4629-8A3F-4AF4C8025D76}" srcOrd="0" destOrd="0" presId="urn:microsoft.com/office/officeart/2005/8/layout/vProcess5"/>
    <dgm:cxn modelId="{8F9671AD-042A-4793-876D-B3FA971111BC}" type="presOf" srcId="{C0C63D3F-6BE5-4612-B530-D402FDC9595F}" destId="{DF71E165-41FB-44A6-807E-4970BA022B3C}" srcOrd="0" destOrd="0" presId="urn:microsoft.com/office/officeart/2005/8/layout/vProcess5"/>
    <dgm:cxn modelId="{B555F8E6-FDB7-4CC5-8C27-B96F87299D66}" srcId="{A1ABD767-5BC0-4452-A2E3-1A7011AB7EF2}" destId="{F12A072E-5744-4E08-9E59-B946F040CD8A}" srcOrd="2" destOrd="0" parTransId="{4B9A8763-DA64-47E6-A60F-74D3816F7240}" sibTransId="{AABEDDFB-0B85-4D68-951A-3FB5C52B6232}"/>
    <dgm:cxn modelId="{961457F1-63B2-4AC9-BB3E-9762D55F5CBF}" type="presOf" srcId="{5C59E08F-E9A4-4540-B192-719AF86151DD}" destId="{DD17440D-5EE3-407F-8A12-7B326C5F9D73}" srcOrd="1" destOrd="0" presId="urn:microsoft.com/office/officeart/2005/8/layout/vProcess5"/>
    <dgm:cxn modelId="{42934AFE-BA58-401E-9506-F9B1606B5C19}" type="presOf" srcId="{B34BAF9D-4C27-403B-9E72-767C2890E790}" destId="{7BF7DD89-71F2-4636-A532-924F3573F60C}" srcOrd="0" destOrd="0" presId="urn:microsoft.com/office/officeart/2005/8/layout/vProcess5"/>
    <dgm:cxn modelId="{3E3E11B6-791D-4C12-9004-E4513C3B9D35}" type="presParOf" srcId="{6019B1AF-B44F-4FD1-9163-FA2E3B5AA119}" destId="{9CE273FD-34E8-4558-A3EB-D60190DEBB2B}" srcOrd="0" destOrd="0" presId="urn:microsoft.com/office/officeart/2005/8/layout/vProcess5"/>
    <dgm:cxn modelId="{474C4231-54AF-46FE-81C4-9FFD9949346D}" type="presParOf" srcId="{6019B1AF-B44F-4FD1-9163-FA2E3B5AA119}" destId="{DF71E165-41FB-44A6-807E-4970BA022B3C}" srcOrd="1" destOrd="0" presId="urn:microsoft.com/office/officeart/2005/8/layout/vProcess5"/>
    <dgm:cxn modelId="{80791730-EA59-4207-8EC3-D21F1B470F61}" type="presParOf" srcId="{6019B1AF-B44F-4FD1-9163-FA2E3B5AA119}" destId="{733DEA50-FD90-4629-8A3F-4AF4C8025D76}" srcOrd="2" destOrd="0" presId="urn:microsoft.com/office/officeart/2005/8/layout/vProcess5"/>
    <dgm:cxn modelId="{C5D3038C-4F16-4415-B4D4-66C715B4FD68}" type="presParOf" srcId="{6019B1AF-B44F-4FD1-9163-FA2E3B5AA119}" destId="{25507BC8-E9BD-41FC-9B75-C369E52EAF2F}" srcOrd="3" destOrd="0" presId="urn:microsoft.com/office/officeart/2005/8/layout/vProcess5"/>
    <dgm:cxn modelId="{68342E5C-F14E-4A64-B433-3DE110581E54}" type="presParOf" srcId="{6019B1AF-B44F-4FD1-9163-FA2E3B5AA119}" destId="{7BF7DD89-71F2-4636-A532-924F3573F60C}" srcOrd="4" destOrd="0" presId="urn:microsoft.com/office/officeart/2005/8/layout/vProcess5"/>
    <dgm:cxn modelId="{9E081EC2-7D02-48FA-A61E-B0A3744A3935}" type="presParOf" srcId="{6019B1AF-B44F-4FD1-9163-FA2E3B5AA119}" destId="{F51F600B-3B78-411A-8B89-12E95E9ED13C}" srcOrd="5" destOrd="0" presId="urn:microsoft.com/office/officeart/2005/8/layout/vProcess5"/>
    <dgm:cxn modelId="{10138499-250E-4747-9710-BFDB0E277F46}" type="presParOf" srcId="{6019B1AF-B44F-4FD1-9163-FA2E3B5AA119}" destId="{8290223B-B323-4598-823C-9EAD490CF564}" srcOrd="6" destOrd="0" presId="urn:microsoft.com/office/officeart/2005/8/layout/vProcess5"/>
    <dgm:cxn modelId="{816AED15-7E00-4CBC-99A4-BB9D88198C1F}" type="presParOf" srcId="{6019B1AF-B44F-4FD1-9163-FA2E3B5AA119}" destId="{DD17440D-5EE3-407F-8A12-7B326C5F9D73}" srcOrd="7" destOrd="0" presId="urn:microsoft.com/office/officeart/2005/8/layout/vProcess5"/>
    <dgm:cxn modelId="{68F2854E-E25B-43B1-BF4C-1B615CFC0BF7}" type="presParOf" srcId="{6019B1AF-B44F-4FD1-9163-FA2E3B5AA119}" destId="{AD746A9A-701F-4DBF-AD72-8148457696FE}"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B608A62-5570-4A1B-A0EB-4814261D6DD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D30A880-61BE-4F4E-8C99-8C5E565D8657}">
      <dgm:prSet/>
      <dgm:spPr/>
      <dgm:t>
        <a:bodyPr/>
        <a:lstStyle/>
        <a:p>
          <a:r>
            <a:rPr lang="en-US"/>
            <a:t>Creating positive work environment</a:t>
          </a:r>
        </a:p>
      </dgm:t>
    </dgm:pt>
    <dgm:pt modelId="{317EAFD2-458B-4C4C-8406-4797B0D3DBAA}" type="parTrans" cxnId="{7DC1B442-0608-4841-BEF4-45F46831E328}">
      <dgm:prSet/>
      <dgm:spPr/>
      <dgm:t>
        <a:bodyPr/>
        <a:lstStyle/>
        <a:p>
          <a:endParaRPr lang="en-US"/>
        </a:p>
      </dgm:t>
    </dgm:pt>
    <dgm:pt modelId="{5B91D77B-C765-44E7-B9D1-4F6CD7A6F1B7}" type="sibTrans" cxnId="{7DC1B442-0608-4841-BEF4-45F46831E328}">
      <dgm:prSet/>
      <dgm:spPr/>
      <dgm:t>
        <a:bodyPr/>
        <a:lstStyle/>
        <a:p>
          <a:endParaRPr lang="en-US"/>
        </a:p>
      </dgm:t>
    </dgm:pt>
    <dgm:pt modelId="{717DA207-D927-4F4E-A988-8942682557B3}">
      <dgm:prSet/>
      <dgm:spPr/>
      <dgm:t>
        <a:bodyPr/>
        <a:lstStyle/>
        <a:p>
          <a:r>
            <a:rPr lang="en-US"/>
            <a:t>Flexible scheduling</a:t>
          </a:r>
        </a:p>
      </dgm:t>
    </dgm:pt>
    <dgm:pt modelId="{36C424E2-14F5-4C79-B492-4A8FB592A92D}" type="parTrans" cxnId="{2096B7D1-1536-4DD3-8D16-A490EE49CF7C}">
      <dgm:prSet/>
      <dgm:spPr/>
      <dgm:t>
        <a:bodyPr/>
        <a:lstStyle/>
        <a:p>
          <a:endParaRPr lang="en-US"/>
        </a:p>
      </dgm:t>
    </dgm:pt>
    <dgm:pt modelId="{9FFDD325-E412-4D6D-A721-2C5B0E0528C4}" type="sibTrans" cxnId="{2096B7D1-1536-4DD3-8D16-A490EE49CF7C}">
      <dgm:prSet/>
      <dgm:spPr/>
      <dgm:t>
        <a:bodyPr/>
        <a:lstStyle/>
        <a:p>
          <a:endParaRPr lang="en-US"/>
        </a:p>
      </dgm:t>
    </dgm:pt>
    <dgm:pt modelId="{626DD8E6-557D-4C2E-9801-4AE8A30E3163}">
      <dgm:prSet/>
      <dgm:spPr/>
      <dgm:t>
        <a:bodyPr/>
        <a:lstStyle/>
        <a:p>
          <a:r>
            <a:rPr lang="en-US"/>
            <a:t>Rewards and remuneration</a:t>
          </a:r>
        </a:p>
      </dgm:t>
    </dgm:pt>
    <dgm:pt modelId="{0E4698F4-51BF-4F9F-A25A-B4E8BF3110B1}" type="parTrans" cxnId="{8A2B59D9-9CCC-42A0-83A6-8C7FC5043CAC}">
      <dgm:prSet/>
      <dgm:spPr/>
      <dgm:t>
        <a:bodyPr/>
        <a:lstStyle/>
        <a:p>
          <a:endParaRPr lang="en-US"/>
        </a:p>
      </dgm:t>
    </dgm:pt>
    <dgm:pt modelId="{330A6928-D532-4970-8166-7257A8710017}" type="sibTrans" cxnId="{8A2B59D9-9CCC-42A0-83A6-8C7FC5043CAC}">
      <dgm:prSet/>
      <dgm:spPr/>
      <dgm:t>
        <a:bodyPr/>
        <a:lstStyle/>
        <a:p>
          <a:endParaRPr lang="en-US"/>
        </a:p>
      </dgm:t>
    </dgm:pt>
    <dgm:pt modelId="{739F9DB9-B0BE-483A-8493-98D7A456E619}">
      <dgm:prSet/>
      <dgm:spPr/>
      <dgm:t>
        <a:bodyPr/>
        <a:lstStyle/>
        <a:p>
          <a:r>
            <a:rPr lang="en-US"/>
            <a:t>Offering employee wellness programs</a:t>
          </a:r>
        </a:p>
      </dgm:t>
    </dgm:pt>
    <dgm:pt modelId="{13A54CE7-3919-471C-8908-FB4983D0EE6F}" type="parTrans" cxnId="{0269333F-4705-40E2-8F1D-28AC34EE0A08}">
      <dgm:prSet/>
      <dgm:spPr/>
      <dgm:t>
        <a:bodyPr/>
        <a:lstStyle/>
        <a:p>
          <a:endParaRPr lang="en-US"/>
        </a:p>
      </dgm:t>
    </dgm:pt>
    <dgm:pt modelId="{86071D3B-7FEB-4C0B-902B-F255E1A74F64}" type="sibTrans" cxnId="{0269333F-4705-40E2-8F1D-28AC34EE0A08}">
      <dgm:prSet/>
      <dgm:spPr/>
      <dgm:t>
        <a:bodyPr/>
        <a:lstStyle/>
        <a:p>
          <a:endParaRPr lang="en-US"/>
        </a:p>
      </dgm:t>
    </dgm:pt>
    <dgm:pt modelId="{8D8571F3-DED7-4032-9C9E-C5BC06AA60E8}" type="pres">
      <dgm:prSet presAssocID="{AB608A62-5570-4A1B-A0EB-4814261D6DDD}" presName="linear" presStyleCnt="0">
        <dgm:presLayoutVars>
          <dgm:animLvl val="lvl"/>
          <dgm:resizeHandles val="exact"/>
        </dgm:presLayoutVars>
      </dgm:prSet>
      <dgm:spPr/>
    </dgm:pt>
    <dgm:pt modelId="{AAEA6D87-51F3-43D0-8138-675BAD191124}" type="pres">
      <dgm:prSet presAssocID="{FD30A880-61BE-4F4E-8C99-8C5E565D8657}" presName="parentText" presStyleLbl="node1" presStyleIdx="0" presStyleCnt="4">
        <dgm:presLayoutVars>
          <dgm:chMax val="0"/>
          <dgm:bulletEnabled val="1"/>
        </dgm:presLayoutVars>
      </dgm:prSet>
      <dgm:spPr/>
    </dgm:pt>
    <dgm:pt modelId="{FDA321CB-1DE1-4E4C-886C-DB09B4AE0A8C}" type="pres">
      <dgm:prSet presAssocID="{5B91D77B-C765-44E7-B9D1-4F6CD7A6F1B7}" presName="spacer" presStyleCnt="0"/>
      <dgm:spPr/>
    </dgm:pt>
    <dgm:pt modelId="{DCA4B9C3-DD6F-4F49-ACF2-596ABC5FC92A}" type="pres">
      <dgm:prSet presAssocID="{717DA207-D927-4F4E-A988-8942682557B3}" presName="parentText" presStyleLbl="node1" presStyleIdx="1" presStyleCnt="4">
        <dgm:presLayoutVars>
          <dgm:chMax val="0"/>
          <dgm:bulletEnabled val="1"/>
        </dgm:presLayoutVars>
      </dgm:prSet>
      <dgm:spPr/>
    </dgm:pt>
    <dgm:pt modelId="{A36FA956-FB3F-488A-BB79-1BB58B7AF0D8}" type="pres">
      <dgm:prSet presAssocID="{9FFDD325-E412-4D6D-A721-2C5B0E0528C4}" presName="spacer" presStyleCnt="0"/>
      <dgm:spPr/>
    </dgm:pt>
    <dgm:pt modelId="{48A58DB1-B569-4870-9D01-F589F80F470E}" type="pres">
      <dgm:prSet presAssocID="{626DD8E6-557D-4C2E-9801-4AE8A30E3163}" presName="parentText" presStyleLbl="node1" presStyleIdx="2" presStyleCnt="4">
        <dgm:presLayoutVars>
          <dgm:chMax val="0"/>
          <dgm:bulletEnabled val="1"/>
        </dgm:presLayoutVars>
      </dgm:prSet>
      <dgm:spPr/>
    </dgm:pt>
    <dgm:pt modelId="{CD2D2940-999C-4FF1-8AB7-F61882B13CCA}" type="pres">
      <dgm:prSet presAssocID="{330A6928-D532-4970-8166-7257A8710017}" presName="spacer" presStyleCnt="0"/>
      <dgm:spPr/>
    </dgm:pt>
    <dgm:pt modelId="{5CC530BF-2FC1-4653-9F7C-EA32EFEA2E60}" type="pres">
      <dgm:prSet presAssocID="{739F9DB9-B0BE-483A-8493-98D7A456E619}" presName="parentText" presStyleLbl="node1" presStyleIdx="3" presStyleCnt="4">
        <dgm:presLayoutVars>
          <dgm:chMax val="0"/>
          <dgm:bulletEnabled val="1"/>
        </dgm:presLayoutVars>
      </dgm:prSet>
      <dgm:spPr/>
    </dgm:pt>
  </dgm:ptLst>
  <dgm:cxnLst>
    <dgm:cxn modelId="{725BBA23-54CD-4F68-8D77-90A3BAC3A904}" type="presOf" srcId="{AB608A62-5570-4A1B-A0EB-4814261D6DDD}" destId="{8D8571F3-DED7-4032-9C9E-C5BC06AA60E8}" srcOrd="0" destOrd="0" presId="urn:microsoft.com/office/officeart/2005/8/layout/vList2"/>
    <dgm:cxn modelId="{3E582A3C-988D-4B0C-A747-123F2B25DCFE}" type="presOf" srcId="{626DD8E6-557D-4C2E-9801-4AE8A30E3163}" destId="{48A58DB1-B569-4870-9D01-F589F80F470E}" srcOrd="0" destOrd="0" presId="urn:microsoft.com/office/officeart/2005/8/layout/vList2"/>
    <dgm:cxn modelId="{0269333F-4705-40E2-8F1D-28AC34EE0A08}" srcId="{AB608A62-5570-4A1B-A0EB-4814261D6DDD}" destId="{739F9DB9-B0BE-483A-8493-98D7A456E619}" srcOrd="3" destOrd="0" parTransId="{13A54CE7-3919-471C-8908-FB4983D0EE6F}" sibTransId="{86071D3B-7FEB-4C0B-902B-F255E1A74F64}"/>
    <dgm:cxn modelId="{7DC1B442-0608-4841-BEF4-45F46831E328}" srcId="{AB608A62-5570-4A1B-A0EB-4814261D6DDD}" destId="{FD30A880-61BE-4F4E-8C99-8C5E565D8657}" srcOrd="0" destOrd="0" parTransId="{317EAFD2-458B-4C4C-8406-4797B0D3DBAA}" sibTransId="{5B91D77B-C765-44E7-B9D1-4F6CD7A6F1B7}"/>
    <dgm:cxn modelId="{4F59977F-7CFC-47C9-8F11-8C60F95E5868}" type="presOf" srcId="{739F9DB9-B0BE-483A-8493-98D7A456E619}" destId="{5CC530BF-2FC1-4653-9F7C-EA32EFEA2E60}" srcOrd="0" destOrd="0" presId="urn:microsoft.com/office/officeart/2005/8/layout/vList2"/>
    <dgm:cxn modelId="{30A66B90-0974-4B07-9BAC-B9AD47E23FC1}" type="presOf" srcId="{717DA207-D927-4F4E-A988-8942682557B3}" destId="{DCA4B9C3-DD6F-4F49-ACF2-596ABC5FC92A}" srcOrd="0" destOrd="0" presId="urn:microsoft.com/office/officeart/2005/8/layout/vList2"/>
    <dgm:cxn modelId="{2096B7D1-1536-4DD3-8D16-A490EE49CF7C}" srcId="{AB608A62-5570-4A1B-A0EB-4814261D6DDD}" destId="{717DA207-D927-4F4E-A988-8942682557B3}" srcOrd="1" destOrd="0" parTransId="{36C424E2-14F5-4C79-B492-4A8FB592A92D}" sibTransId="{9FFDD325-E412-4D6D-A721-2C5B0E0528C4}"/>
    <dgm:cxn modelId="{8A2B59D9-9CCC-42A0-83A6-8C7FC5043CAC}" srcId="{AB608A62-5570-4A1B-A0EB-4814261D6DDD}" destId="{626DD8E6-557D-4C2E-9801-4AE8A30E3163}" srcOrd="2" destOrd="0" parTransId="{0E4698F4-51BF-4F9F-A25A-B4E8BF3110B1}" sibTransId="{330A6928-D532-4970-8166-7257A8710017}"/>
    <dgm:cxn modelId="{DD4472DC-38A0-4F57-9546-AF7D9BF0C6F1}" type="presOf" srcId="{FD30A880-61BE-4F4E-8C99-8C5E565D8657}" destId="{AAEA6D87-51F3-43D0-8138-675BAD191124}" srcOrd="0" destOrd="0" presId="urn:microsoft.com/office/officeart/2005/8/layout/vList2"/>
    <dgm:cxn modelId="{3CDFC4D9-38E8-496D-9C1C-01BC86E48DF3}" type="presParOf" srcId="{8D8571F3-DED7-4032-9C9E-C5BC06AA60E8}" destId="{AAEA6D87-51F3-43D0-8138-675BAD191124}" srcOrd="0" destOrd="0" presId="urn:microsoft.com/office/officeart/2005/8/layout/vList2"/>
    <dgm:cxn modelId="{CDE78A70-46BD-4106-900D-8CF799B0B30F}" type="presParOf" srcId="{8D8571F3-DED7-4032-9C9E-C5BC06AA60E8}" destId="{FDA321CB-1DE1-4E4C-886C-DB09B4AE0A8C}" srcOrd="1" destOrd="0" presId="urn:microsoft.com/office/officeart/2005/8/layout/vList2"/>
    <dgm:cxn modelId="{378125BD-1024-4F98-A9A9-98026947708F}" type="presParOf" srcId="{8D8571F3-DED7-4032-9C9E-C5BC06AA60E8}" destId="{DCA4B9C3-DD6F-4F49-ACF2-596ABC5FC92A}" srcOrd="2" destOrd="0" presId="urn:microsoft.com/office/officeart/2005/8/layout/vList2"/>
    <dgm:cxn modelId="{853A60A6-788B-4FF9-83D5-AB1EB536BD70}" type="presParOf" srcId="{8D8571F3-DED7-4032-9C9E-C5BC06AA60E8}" destId="{A36FA956-FB3F-488A-BB79-1BB58B7AF0D8}" srcOrd="3" destOrd="0" presId="urn:microsoft.com/office/officeart/2005/8/layout/vList2"/>
    <dgm:cxn modelId="{6F4F3E55-662E-40EA-9706-71C4940EE475}" type="presParOf" srcId="{8D8571F3-DED7-4032-9C9E-C5BC06AA60E8}" destId="{48A58DB1-B569-4870-9D01-F589F80F470E}" srcOrd="4" destOrd="0" presId="urn:microsoft.com/office/officeart/2005/8/layout/vList2"/>
    <dgm:cxn modelId="{D71B017C-C5DE-4BE5-B907-F8593B368AD8}" type="presParOf" srcId="{8D8571F3-DED7-4032-9C9E-C5BC06AA60E8}" destId="{CD2D2940-999C-4FF1-8AB7-F61882B13CCA}" srcOrd="5" destOrd="0" presId="urn:microsoft.com/office/officeart/2005/8/layout/vList2"/>
    <dgm:cxn modelId="{1C2F7161-CF1B-450C-9D03-7F23ACF3AE7F}" type="presParOf" srcId="{8D8571F3-DED7-4032-9C9E-C5BC06AA60E8}" destId="{5CC530BF-2FC1-4653-9F7C-EA32EFEA2E6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F8B4450-F9B4-4F2B-A025-592CCE83DA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6E6D3B4-1156-4350-A394-C03C58F8D77B}">
      <dgm:prSet/>
      <dgm:spPr/>
      <dgm:t>
        <a:bodyPr/>
        <a:lstStyle/>
        <a:p>
          <a:r>
            <a:rPr lang="en-US"/>
            <a:t>The Absenteeism in Mid Cheshire hospital is a complex problem that caused a huge loss of money and a poor quality of services . </a:t>
          </a:r>
        </a:p>
      </dgm:t>
    </dgm:pt>
    <dgm:pt modelId="{A3F335F3-F8F3-481A-A980-432222062814}" type="parTrans" cxnId="{5DF8E9D5-6070-4105-89B7-EC876322B59E}">
      <dgm:prSet/>
      <dgm:spPr/>
      <dgm:t>
        <a:bodyPr/>
        <a:lstStyle/>
        <a:p>
          <a:endParaRPr lang="en-US"/>
        </a:p>
      </dgm:t>
    </dgm:pt>
    <dgm:pt modelId="{AE815848-46A5-40BD-B491-0D2C7A095B01}" type="sibTrans" cxnId="{5DF8E9D5-6070-4105-89B7-EC876322B59E}">
      <dgm:prSet/>
      <dgm:spPr/>
      <dgm:t>
        <a:bodyPr/>
        <a:lstStyle/>
        <a:p>
          <a:endParaRPr lang="en-US"/>
        </a:p>
      </dgm:t>
    </dgm:pt>
    <dgm:pt modelId="{711D7E5B-D226-48F5-8103-107E979A396B}">
      <dgm:prSet/>
      <dgm:spPr/>
      <dgm:t>
        <a:bodyPr/>
        <a:lstStyle/>
        <a:p>
          <a:r>
            <a:rPr lang="en-US"/>
            <a:t>Address the causes that leads to the long-term absenteeism and analyzing the external factors that where highlighted in my presentation ,implementing viable solutions could reduce the absenteeism rate among the staff and offer to the patients a higher standard of healthcare.</a:t>
          </a:r>
        </a:p>
      </dgm:t>
    </dgm:pt>
    <dgm:pt modelId="{8EBC4868-618A-4FAC-9E78-6510DBED2653}" type="parTrans" cxnId="{35C13DDF-DC65-4851-AEEF-5FC0811CF4A3}">
      <dgm:prSet/>
      <dgm:spPr/>
      <dgm:t>
        <a:bodyPr/>
        <a:lstStyle/>
        <a:p>
          <a:endParaRPr lang="en-US"/>
        </a:p>
      </dgm:t>
    </dgm:pt>
    <dgm:pt modelId="{C7FD4440-0E66-4978-BA98-EDB6E145CAF0}" type="sibTrans" cxnId="{35C13DDF-DC65-4851-AEEF-5FC0811CF4A3}">
      <dgm:prSet/>
      <dgm:spPr/>
      <dgm:t>
        <a:bodyPr/>
        <a:lstStyle/>
        <a:p>
          <a:endParaRPr lang="en-US"/>
        </a:p>
      </dgm:t>
    </dgm:pt>
    <dgm:pt modelId="{CE32E24F-7473-4988-ABB9-C5C02A128AAE}" type="pres">
      <dgm:prSet presAssocID="{4F8B4450-F9B4-4F2B-A025-592CCE83DA93}" presName="linear" presStyleCnt="0">
        <dgm:presLayoutVars>
          <dgm:animLvl val="lvl"/>
          <dgm:resizeHandles val="exact"/>
        </dgm:presLayoutVars>
      </dgm:prSet>
      <dgm:spPr/>
    </dgm:pt>
    <dgm:pt modelId="{1F21446D-987C-4616-B2FB-4BC4FC0DB51A}" type="pres">
      <dgm:prSet presAssocID="{36E6D3B4-1156-4350-A394-C03C58F8D77B}" presName="parentText" presStyleLbl="node1" presStyleIdx="0" presStyleCnt="2">
        <dgm:presLayoutVars>
          <dgm:chMax val="0"/>
          <dgm:bulletEnabled val="1"/>
        </dgm:presLayoutVars>
      </dgm:prSet>
      <dgm:spPr/>
    </dgm:pt>
    <dgm:pt modelId="{96DF0096-8B95-432C-88C3-D46A4CF7E8D2}" type="pres">
      <dgm:prSet presAssocID="{AE815848-46A5-40BD-B491-0D2C7A095B01}" presName="spacer" presStyleCnt="0"/>
      <dgm:spPr/>
    </dgm:pt>
    <dgm:pt modelId="{AA67801F-F90B-45DC-909B-1B1069816D97}" type="pres">
      <dgm:prSet presAssocID="{711D7E5B-D226-48F5-8103-107E979A396B}" presName="parentText" presStyleLbl="node1" presStyleIdx="1" presStyleCnt="2">
        <dgm:presLayoutVars>
          <dgm:chMax val="0"/>
          <dgm:bulletEnabled val="1"/>
        </dgm:presLayoutVars>
      </dgm:prSet>
      <dgm:spPr/>
    </dgm:pt>
  </dgm:ptLst>
  <dgm:cxnLst>
    <dgm:cxn modelId="{559E1312-B031-485F-A31A-DF224E0822EF}" type="presOf" srcId="{36E6D3B4-1156-4350-A394-C03C58F8D77B}" destId="{1F21446D-987C-4616-B2FB-4BC4FC0DB51A}" srcOrd="0" destOrd="0" presId="urn:microsoft.com/office/officeart/2005/8/layout/vList2"/>
    <dgm:cxn modelId="{0CC5B844-A23E-4DD5-9307-200F30B8610C}" type="presOf" srcId="{711D7E5B-D226-48F5-8103-107E979A396B}" destId="{AA67801F-F90B-45DC-909B-1B1069816D97}" srcOrd="0" destOrd="0" presId="urn:microsoft.com/office/officeart/2005/8/layout/vList2"/>
    <dgm:cxn modelId="{0E0001D4-A835-42F8-B9F5-9C91ADE3421A}" type="presOf" srcId="{4F8B4450-F9B4-4F2B-A025-592CCE83DA93}" destId="{CE32E24F-7473-4988-ABB9-C5C02A128AAE}" srcOrd="0" destOrd="0" presId="urn:microsoft.com/office/officeart/2005/8/layout/vList2"/>
    <dgm:cxn modelId="{5DF8E9D5-6070-4105-89B7-EC876322B59E}" srcId="{4F8B4450-F9B4-4F2B-A025-592CCE83DA93}" destId="{36E6D3B4-1156-4350-A394-C03C58F8D77B}" srcOrd="0" destOrd="0" parTransId="{A3F335F3-F8F3-481A-A980-432222062814}" sibTransId="{AE815848-46A5-40BD-B491-0D2C7A095B01}"/>
    <dgm:cxn modelId="{35C13DDF-DC65-4851-AEEF-5FC0811CF4A3}" srcId="{4F8B4450-F9B4-4F2B-A025-592CCE83DA93}" destId="{711D7E5B-D226-48F5-8103-107E979A396B}" srcOrd="1" destOrd="0" parTransId="{8EBC4868-618A-4FAC-9E78-6510DBED2653}" sibTransId="{C7FD4440-0E66-4978-BA98-EDB6E145CAF0}"/>
    <dgm:cxn modelId="{E0DEAA7C-E188-4F77-B5B9-CF4B4F206C16}" type="presParOf" srcId="{CE32E24F-7473-4988-ABB9-C5C02A128AAE}" destId="{1F21446D-987C-4616-B2FB-4BC4FC0DB51A}" srcOrd="0" destOrd="0" presId="urn:microsoft.com/office/officeart/2005/8/layout/vList2"/>
    <dgm:cxn modelId="{F7DDB72F-B217-47A3-BD9F-65E406DFA542}" type="presParOf" srcId="{CE32E24F-7473-4988-ABB9-C5C02A128AAE}" destId="{96DF0096-8B95-432C-88C3-D46A4CF7E8D2}" srcOrd="1" destOrd="0" presId="urn:microsoft.com/office/officeart/2005/8/layout/vList2"/>
    <dgm:cxn modelId="{D291F828-1A23-4A7F-ABF9-9EC51EF940E4}" type="presParOf" srcId="{CE32E24F-7473-4988-ABB9-C5C02A128AAE}" destId="{AA67801F-F90B-45DC-909B-1B1069816D9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56B0B-A064-451E-8AE4-18D5EEEDEB1E}">
      <dsp:nvSpPr>
        <dsp:cNvPr id="0" name=""/>
        <dsp:cNvSpPr/>
      </dsp:nvSpPr>
      <dsp:spPr>
        <a:xfrm>
          <a:off x="0" y="105224"/>
          <a:ext cx="4530898" cy="824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zh-CN" sz="1500" kern="1200"/>
            <a:t>According to</a:t>
          </a:r>
          <a:r>
            <a:rPr lang="en-US" sz="1500" kern="1200"/>
            <a:t> Kandemir and Şahin (2017), a</a:t>
          </a:r>
          <a:r>
            <a:rPr lang="zh-CN" sz="1500" kern="1200"/>
            <a:t>bsenteeism is when an employee willfully and frequently fail to come to work. </a:t>
          </a:r>
          <a:endParaRPr lang="en-US" sz="1500" kern="1200"/>
        </a:p>
      </dsp:txBody>
      <dsp:txXfrm>
        <a:off x="40266" y="145490"/>
        <a:ext cx="4450366" cy="744318"/>
      </dsp:txXfrm>
    </dsp:sp>
    <dsp:sp modelId="{8FF8D739-58F3-465F-8738-5EEAAC296A10}">
      <dsp:nvSpPr>
        <dsp:cNvPr id="0" name=""/>
        <dsp:cNvSpPr/>
      </dsp:nvSpPr>
      <dsp:spPr>
        <a:xfrm>
          <a:off x="0" y="973274"/>
          <a:ext cx="4530898" cy="824850"/>
        </a:xfrm>
        <a:prstGeom prst="roundRect">
          <a:avLst/>
        </a:prstGeom>
        <a:solidFill>
          <a:schemeClr val="accent5">
            <a:hueOff val="2003568"/>
            <a:satOff val="-8793"/>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zh-CN" sz="1500" kern="1200"/>
            <a:t>Staff absenteeism has been a problem for Mid Cheshire Hospitals NHS Foundation Trust (MCHT)</a:t>
          </a:r>
          <a:r>
            <a:rPr lang="en-US" sz="1500" kern="1200"/>
            <a:t>.</a:t>
          </a:r>
        </a:p>
      </dsp:txBody>
      <dsp:txXfrm>
        <a:off x="40266" y="1013540"/>
        <a:ext cx="4450366" cy="744318"/>
      </dsp:txXfrm>
    </dsp:sp>
    <dsp:sp modelId="{534165D0-AD25-400D-991E-F74D85B9B286}">
      <dsp:nvSpPr>
        <dsp:cNvPr id="0" name=""/>
        <dsp:cNvSpPr/>
      </dsp:nvSpPr>
      <dsp:spPr>
        <a:xfrm>
          <a:off x="0" y="1841324"/>
          <a:ext cx="4530898" cy="824850"/>
        </a:xfrm>
        <a:prstGeom prst="roundRect">
          <a:avLst/>
        </a:prstGeom>
        <a:solidFill>
          <a:schemeClr val="accent5">
            <a:hueOff val="4007135"/>
            <a:satOff val="-17587"/>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zh-CN" sz="1500" kern="1200"/>
            <a:t>Absenteeism is undesirable for the hospital, employees and </a:t>
          </a:r>
          <a:r>
            <a:rPr lang="en-US" sz="1500" kern="1200"/>
            <a:t>patients</a:t>
          </a:r>
          <a:r>
            <a:rPr lang="zh-CN" sz="1500" kern="1200"/>
            <a:t>.</a:t>
          </a:r>
          <a:endParaRPr lang="en-US" sz="1500" kern="1200"/>
        </a:p>
      </dsp:txBody>
      <dsp:txXfrm>
        <a:off x="40266" y="1881590"/>
        <a:ext cx="4450366" cy="744318"/>
      </dsp:txXfrm>
    </dsp:sp>
    <dsp:sp modelId="{E4280313-8D9C-47A0-9ED1-C2603292E349}">
      <dsp:nvSpPr>
        <dsp:cNvPr id="0" name=""/>
        <dsp:cNvSpPr/>
      </dsp:nvSpPr>
      <dsp:spPr>
        <a:xfrm>
          <a:off x="0" y="2709375"/>
          <a:ext cx="4530898" cy="824850"/>
        </a:xfrm>
        <a:prstGeom prst="roundRect">
          <a:avLst/>
        </a:prstGeom>
        <a:solidFill>
          <a:schemeClr val="accent5">
            <a:hueOff val="6010703"/>
            <a:satOff val="-26380"/>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zh-CN" sz="1500" kern="1200"/>
            <a:t>Therefore, it is essential to develop insight into the possible causes, impacts, and solutions to the problem</a:t>
          </a:r>
          <a:r>
            <a:rPr lang="en-US" sz="1500" kern="1200"/>
            <a:t>.</a:t>
          </a:r>
        </a:p>
      </dsp:txBody>
      <dsp:txXfrm>
        <a:off x="40266" y="2749641"/>
        <a:ext cx="4450366" cy="744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1BD4B-BA69-4924-AB54-C6F5A1561782}">
      <dsp:nvSpPr>
        <dsp:cNvPr id="0" name=""/>
        <dsp:cNvSpPr/>
      </dsp:nvSpPr>
      <dsp:spPr>
        <a:xfrm>
          <a:off x="15428" y="1069755"/>
          <a:ext cx="627654" cy="6276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9381C-2BD7-4A3E-B10D-EEA40D7C33D4}">
      <dsp:nvSpPr>
        <dsp:cNvPr id="0" name=""/>
        <dsp:cNvSpPr/>
      </dsp:nvSpPr>
      <dsp:spPr>
        <a:xfrm>
          <a:off x="147236" y="1201562"/>
          <a:ext cx="364039" cy="364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071082-5375-430B-90D3-21DE1488D382}">
      <dsp:nvSpPr>
        <dsp:cNvPr id="0" name=""/>
        <dsp:cNvSpPr/>
      </dsp:nvSpPr>
      <dsp:spPr>
        <a:xfrm>
          <a:off x="777580" y="1069755"/>
          <a:ext cx="1479470" cy="62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Reduced productivity </a:t>
          </a:r>
        </a:p>
      </dsp:txBody>
      <dsp:txXfrm>
        <a:off x="777580" y="1069755"/>
        <a:ext cx="1479470" cy="627654"/>
      </dsp:txXfrm>
    </dsp:sp>
    <dsp:sp modelId="{827E130C-2E79-4D1F-9336-A0DD68718D36}">
      <dsp:nvSpPr>
        <dsp:cNvPr id="0" name=""/>
        <dsp:cNvSpPr/>
      </dsp:nvSpPr>
      <dsp:spPr>
        <a:xfrm>
          <a:off x="2514836" y="1069755"/>
          <a:ext cx="627654" cy="6276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3B391-76B8-45B2-8F2E-157C5089FE6E}">
      <dsp:nvSpPr>
        <dsp:cNvPr id="0" name=""/>
        <dsp:cNvSpPr/>
      </dsp:nvSpPr>
      <dsp:spPr>
        <a:xfrm>
          <a:off x="2646644" y="1201562"/>
          <a:ext cx="364039" cy="364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8F80B7-0930-4A6B-9EEC-9849D2EFE701}">
      <dsp:nvSpPr>
        <dsp:cNvPr id="0" name=""/>
        <dsp:cNvSpPr/>
      </dsp:nvSpPr>
      <dsp:spPr>
        <a:xfrm>
          <a:off x="3276988" y="1069755"/>
          <a:ext cx="1479470" cy="62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zh-CN" sz="1500" kern="1200"/>
            <a:t>Potential for loss of pay</a:t>
          </a:r>
          <a:endParaRPr lang="en-US" sz="1500" kern="1200"/>
        </a:p>
      </dsp:txBody>
      <dsp:txXfrm>
        <a:off x="3276988" y="1069755"/>
        <a:ext cx="1479470" cy="627654"/>
      </dsp:txXfrm>
    </dsp:sp>
    <dsp:sp modelId="{2AB79494-0CC6-4B0A-9D97-AAAE2EA2C228}">
      <dsp:nvSpPr>
        <dsp:cNvPr id="0" name=""/>
        <dsp:cNvSpPr/>
      </dsp:nvSpPr>
      <dsp:spPr>
        <a:xfrm>
          <a:off x="15428" y="2392733"/>
          <a:ext cx="627654" cy="6276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99830-28CB-442D-83CE-C391CC760620}">
      <dsp:nvSpPr>
        <dsp:cNvPr id="0" name=""/>
        <dsp:cNvSpPr/>
      </dsp:nvSpPr>
      <dsp:spPr>
        <a:xfrm>
          <a:off x="147236" y="2524540"/>
          <a:ext cx="364039" cy="364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DE87D1-B5C1-4E27-8E92-DCB25C338D24}">
      <dsp:nvSpPr>
        <dsp:cNvPr id="0" name=""/>
        <dsp:cNvSpPr/>
      </dsp:nvSpPr>
      <dsp:spPr>
        <a:xfrm>
          <a:off x="777580" y="2392733"/>
          <a:ext cx="1479470" cy="62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a:t>Absence discipline</a:t>
          </a:r>
          <a:endParaRPr lang="en-US" sz="1500" kern="1200" dirty="0"/>
        </a:p>
      </dsp:txBody>
      <dsp:txXfrm>
        <a:off x="777580" y="2392733"/>
        <a:ext cx="1479470" cy="627654"/>
      </dsp:txXfrm>
    </dsp:sp>
    <dsp:sp modelId="{CAA13E8A-6DAE-4D87-83F3-ED8B0FCDFDA5}">
      <dsp:nvSpPr>
        <dsp:cNvPr id="0" name=""/>
        <dsp:cNvSpPr/>
      </dsp:nvSpPr>
      <dsp:spPr>
        <a:xfrm>
          <a:off x="2514836" y="2392733"/>
          <a:ext cx="627654" cy="6276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9CBD9-080A-4972-9397-E316BC5DD13A}">
      <dsp:nvSpPr>
        <dsp:cNvPr id="0" name=""/>
        <dsp:cNvSpPr/>
      </dsp:nvSpPr>
      <dsp:spPr>
        <a:xfrm>
          <a:off x="2646644" y="2524540"/>
          <a:ext cx="364039" cy="364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EC556-9E57-4747-B99D-0DDE174E638C}">
      <dsp:nvSpPr>
        <dsp:cNvPr id="0" name=""/>
        <dsp:cNvSpPr/>
      </dsp:nvSpPr>
      <dsp:spPr>
        <a:xfrm>
          <a:off x="3276988" y="2392733"/>
          <a:ext cx="1479470" cy="62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US" sz="1500" kern="1200" dirty="0"/>
            <a:t>Altered perception (</a:t>
          </a:r>
          <a:r>
            <a:rPr lang="en-US" sz="1500" kern="1200" dirty="0" err="1"/>
            <a:t>Vulpen</a:t>
          </a:r>
          <a:r>
            <a:rPr lang="en-US" sz="1500" kern="1200" dirty="0"/>
            <a:t> ,2021).</a:t>
          </a:r>
        </a:p>
      </dsp:txBody>
      <dsp:txXfrm>
        <a:off x="3276988" y="2392733"/>
        <a:ext cx="1479470" cy="627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9C314-C7A2-47D8-82C2-9EC2A68DD35C}">
      <dsp:nvSpPr>
        <dsp:cNvPr id="0" name=""/>
        <dsp:cNvSpPr/>
      </dsp:nvSpPr>
      <dsp:spPr>
        <a:xfrm>
          <a:off x="0" y="0"/>
          <a:ext cx="5194300" cy="11231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Higher costs of recruiting and training alternative staff</a:t>
          </a:r>
        </a:p>
      </dsp:txBody>
      <dsp:txXfrm>
        <a:off x="32897" y="32897"/>
        <a:ext cx="3887383" cy="1057394"/>
      </dsp:txXfrm>
    </dsp:sp>
    <dsp:sp modelId="{2BED6160-D5B3-432B-9FAD-8A44F080C3DE}">
      <dsp:nvSpPr>
        <dsp:cNvPr id="0" name=""/>
        <dsp:cNvSpPr/>
      </dsp:nvSpPr>
      <dsp:spPr>
        <a:xfrm>
          <a:off x="435022" y="1327404"/>
          <a:ext cx="5194300" cy="11231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Reduced quality of patient care (Alreshidi, Alaseeri and Garcia, 2019)</a:t>
          </a:r>
        </a:p>
      </dsp:txBody>
      <dsp:txXfrm>
        <a:off x="467919" y="1360301"/>
        <a:ext cx="3963411" cy="1057394"/>
      </dsp:txXfrm>
    </dsp:sp>
    <dsp:sp modelId="{26407128-CFD6-4849-BD36-6DF655B9F74C}">
      <dsp:nvSpPr>
        <dsp:cNvPr id="0" name=""/>
        <dsp:cNvSpPr/>
      </dsp:nvSpPr>
      <dsp:spPr>
        <a:xfrm>
          <a:off x="863552" y="2654808"/>
          <a:ext cx="5194300" cy="11231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Overburden co-workers leading to heavier workload,  increased work-related stress</a:t>
          </a:r>
        </a:p>
      </dsp:txBody>
      <dsp:txXfrm>
        <a:off x="896449" y="2687705"/>
        <a:ext cx="3969904" cy="1057394"/>
      </dsp:txXfrm>
    </dsp:sp>
    <dsp:sp modelId="{2EAC448C-B53F-4CC1-91D3-68B0E6AFFFEA}">
      <dsp:nvSpPr>
        <dsp:cNvPr id="0" name=""/>
        <dsp:cNvSpPr/>
      </dsp:nvSpPr>
      <dsp:spPr>
        <a:xfrm>
          <a:off x="1298574" y="3982212"/>
          <a:ext cx="5194300" cy="11231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Work environment and financial performance of the hospital is affected</a:t>
          </a:r>
        </a:p>
      </dsp:txBody>
      <dsp:txXfrm>
        <a:off x="1331471" y="4015109"/>
        <a:ext cx="3963411" cy="1057394"/>
      </dsp:txXfrm>
    </dsp:sp>
    <dsp:sp modelId="{FC4C858E-AC37-4BB9-9FBB-B93B73D091DD}">
      <dsp:nvSpPr>
        <dsp:cNvPr id="0" name=""/>
        <dsp:cNvSpPr/>
      </dsp:nvSpPr>
      <dsp:spPr>
        <a:xfrm>
          <a:off x="4464227" y="860259"/>
          <a:ext cx="730072" cy="7300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628493" y="860259"/>
        <a:ext cx="401540" cy="549379"/>
      </dsp:txXfrm>
    </dsp:sp>
    <dsp:sp modelId="{EA26BAA2-E68A-4A5A-A396-B268D610B005}">
      <dsp:nvSpPr>
        <dsp:cNvPr id="0" name=""/>
        <dsp:cNvSpPr/>
      </dsp:nvSpPr>
      <dsp:spPr>
        <a:xfrm>
          <a:off x="4899250" y="2187663"/>
          <a:ext cx="730072" cy="73007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063516" y="2187663"/>
        <a:ext cx="401540" cy="549379"/>
      </dsp:txXfrm>
    </dsp:sp>
    <dsp:sp modelId="{E101FA04-EA14-44D7-9A02-7F25BBCA539F}">
      <dsp:nvSpPr>
        <dsp:cNvPr id="0" name=""/>
        <dsp:cNvSpPr/>
      </dsp:nvSpPr>
      <dsp:spPr>
        <a:xfrm>
          <a:off x="5327780" y="3515067"/>
          <a:ext cx="730072" cy="73007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492046" y="3515067"/>
        <a:ext cx="401540" cy="5493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9BFFD-19F3-4870-922E-220CAB41A84B}">
      <dsp:nvSpPr>
        <dsp:cNvPr id="0" name=""/>
        <dsp:cNvSpPr/>
      </dsp:nvSpPr>
      <dsp:spPr>
        <a:xfrm>
          <a:off x="0" y="43228"/>
          <a:ext cx="10165218" cy="7956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dirty="0"/>
            <a:t>Besides the identified personal and organizational causes, there are external factors that play a significant role in the culmination of absenteeism.</a:t>
          </a:r>
          <a:endParaRPr lang="en-US" sz="2000" kern="1200" dirty="0"/>
        </a:p>
      </dsp:txBody>
      <dsp:txXfrm>
        <a:off x="38838" y="82066"/>
        <a:ext cx="10087542" cy="717924"/>
      </dsp:txXfrm>
    </dsp:sp>
    <dsp:sp modelId="{4BF8E9B1-085C-47A1-AE96-72282F33A0B8}">
      <dsp:nvSpPr>
        <dsp:cNvPr id="0" name=""/>
        <dsp:cNvSpPr/>
      </dsp:nvSpPr>
      <dsp:spPr>
        <a:xfrm>
          <a:off x="0" y="896429"/>
          <a:ext cx="10165218" cy="7956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dirty="0"/>
            <a:t>A PESTLE Analysis is an analytical tool that can help to assess the external factors. </a:t>
          </a:r>
          <a:endParaRPr lang="en-US" sz="2000" kern="1200" dirty="0"/>
        </a:p>
      </dsp:txBody>
      <dsp:txXfrm>
        <a:off x="38838" y="935267"/>
        <a:ext cx="10087542" cy="717924"/>
      </dsp:txXfrm>
    </dsp:sp>
    <dsp:sp modelId="{E547453A-A8FA-443D-9E28-93191DEE4517}">
      <dsp:nvSpPr>
        <dsp:cNvPr id="0" name=""/>
        <dsp:cNvSpPr/>
      </dsp:nvSpPr>
      <dsp:spPr>
        <a:xfrm>
          <a:off x="0" y="1749629"/>
          <a:ext cx="10165218" cy="79560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dirty="0"/>
            <a:t>External factors are categorized as political, economic, social, technological, legal, and then environmental . </a:t>
          </a:r>
          <a:endParaRPr lang="en-US" sz="2000" kern="1200" dirty="0"/>
        </a:p>
      </dsp:txBody>
      <dsp:txXfrm>
        <a:off x="38838" y="1788467"/>
        <a:ext cx="10087542" cy="7179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F7DCA-21A6-41F5-A293-E17BB3221D02}">
      <dsp:nvSpPr>
        <dsp:cNvPr id="0" name=""/>
        <dsp:cNvSpPr/>
      </dsp:nvSpPr>
      <dsp:spPr>
        <a:xfrm>
          <a:off x="0" y="80941"/>
          <a:ext cx="6901193" cy="13761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Political Factors</a:t>
          </a:r>
          <a:endParaRPr lang="en-US" sz="1800" kern="1200"/>
        </a:p>
      </dsp:txBody>
      <dsp:txXfrm>
        <a:off x="67178" y="148119"/>
        <a:ext cx="6766837" cy="1241783"/>
      </dsp:txXfrm>
    </dsp:sp>
    <dsp:sp modelId="{56B040CF-D5C0-4986-9318-5111DC07A562}">
      <dsp:nvSpPr>
        <dsp:cNvPr id="0" name=""/>
        <dsp:cNvSpPr/>
      </dsp:nvSpPr>
      <dsp:spPr>
        <a:xfrm>
          <a:off x="0" y="1508921"/>
          <a:ext cx="6901193" cy="137613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t>Rules from BREXIT related regulations lead to a decrease of nurses and medical staff from the EU.</a:t>
          </a:r>
          <a:r>
            <a:rPr lang="en-US" sz="1800" kern="1200" dirty="0"/>
            <a:t> </a:t>
          </a:r>
        </a:p>
        <a:p>
          <a:pPr marL="0" lvl="0" indent="0" algn="l" defTabSz="800100">
            <a:lnSpc>
              <a:spcPct val="90000"/>
            </a:lnSpc>
            <a:spcBef>
              <a:spcPct val="0"/>
            </a:spcBef>
            <a:spcAft>
              <a:spcPct val="35000"/>
            </a:spcAft>
            <a:buNone/>
          </a:pPr>
          <a:r>
            <a:rPr lang="en-US" sz="1800" kern="1200" dirty="0"/>
            <a:t>This cause stress for the few staff left ,so it have a strong impact on the absenteeism rate.</a:t>
          </a:r>
        </a:p>
      </dsp:txBody>
      <dsp:txXfrm>
        <a:off x="67178" y="1576099"/>
        <a:ext cx="6766837" cy="1241783"/>
      </dsp:txXfrm>
    </dsp:sp>
    <dsp:sp modelId="{182E4DFB-DC79-4273-818C-ABEF94D387CF}">
      <dsp:nvSpPr>
        <dsp:cNvPr id="0" name=""/>
        <dsp:cNvSpPr/>
      </dsp:nvSpPr>
      <dsp:spPr>
        <a:xfrm>
          <a:off x="0" y="2936900"/>
          <a:ext cx="6901193" cy="13761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Diversity , equality and human right legislation.</a:t>
          </a:r>
        </a:p>
      </dsp:txBody>
      <dsp:txXfrm>
        <a:off x="67178" y="3004078"/>
        <a:ext cx="6766837" cy="12417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1E165-41FB-44A6-807E-4970BA022B3C}">
      <dsp:nvSpPr>
        <dsp:cNvPr id="0" name=""/>
        <dsp:cNvSpPr/>
      </dsp:nvSpPr>
      <dsp:spPr>
        <a:xfrm>
          <a:off x="0" y="0"/>
          <a:ext cx="5816494" cy="1318194"/>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t>Social factors</a:t>
          </a:r>
        </a:p>
        <a:p>
          <a:pPr marL="0" lvl="0" indent="0" algn="l" defTabSz="622300">
            <a:lnSpc>
              <a:spcPct val="90000"/>
            </a:lnSpc>
            <a:spcBef>
              <a:spcPct val="0"/>
            </a:spcBef>
            <a:spcAft>
              <a:spcPct val="35000"/>
            </a:spcAft>
            <a:buNone/>
          </a:pPr>
          <a:endParaRPr lang="en-US" sz="1400" b="1" kern="1200" dirty="0"/>
        </a:p>
        <a:p>
          <a:pPr marL="0" lvl="0" indent="0" algn="l" defTabSz="622300">
            <a:lnSpc>
              <a:spcPct val="90000"/>
            </a:lnSpc>
            <a:spcBef>
              <a:spcPct val="0"/>
            </a:spcBef>
            <a:spcAft>
              <a:spcPct val="35000"/>
            </a:spcAft>
            <a:buNone/>
          </a:pPr>
          <a:r>
            <a:rPr lang="en-US" sz="1400" b="1" kern="1200" dirty="0"/>
            <a:t>Population size and structure . As employees get older, they are likely to be absent from work more often than younger employees due to illnesses.</a:t>
          </a:r>
          <a:endParaRPr lang="en-US" sz="1400" kern="1200" dirty="0"/>
        </a:p>
      </dsp:txBody>
      <dsp:txXfrm>
        <a:off x="38609" y="38609"/>
        <a:ext cx="4394059" cy="1240976"/>
      </dsp:txXfrm>
    </dsp:sp>
    <dsp:sp modelId="{733DEA50-FD90-4629-8A3F-4AF4C8025D76}">
      <dsp:nvSpPr>
        <dsp:cNvPr id="0" name=""/>
        <dsp:cNvSpPr/>
      </dsp:nvSpPr>
      <dsp:spPr>
        <a:xfrm>
          <a:off x="513220" y="1537893"/>
          <a:ext cx="5816494" cy="1318194"/>
        </a:xfrm>
        <a:prstGeom prst="roundRect">
          <a:avLst>
            <a:gd name="adj" fmla="val 10000"/>
          </a:avLst>
        </a:prstGeom>
        <a:gradFill rotWithShape="0">
          <a:gsLst>
            <a:gs pos="0">
              <a:schemeClr val="accent5">
                <a:hueOff val="3005351"/>
                <a:satOff val="-13190"/>
                <a:lumOff val="3921"/>
                <a:alphaOff val="0"/>
                <a:satMod val="103000"/>
                <a:lumMod val="102000"/>
                <a:tint val="94000"/>
              </a:schemeClr>
            </a:gs>
            <a:gs pos="50000">
              <a:schemeClr val="accent5">
                <a:hueOff val="3005351"/>
                <a:satOff val="-13190"/>
                <a:lumOff val="3921"/>
                <a:alphaOff val="0"/>
                <a:satMod val="110000"/>
                <a:lumMod val="100000"/>
                <a:shade val="100000"/>
              </a:schemeClr>
            </a:gs>
            <a:gs pos="100000">
              <a:schemeClr val="accent5">
                <a:hueOff val="3005351"/>
                <a:satOff val="-13190"/>
                <a:lumOff val="39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Social life- style. The balance between social , family life and work time can be a cause of absenteeism.</a:t>
          </a:r>
          <a:endParaRPr lang="en-US" sz="1400" kern="1200"/>
        </a:p>
      </dsp:txBody>
      <dsp:txXfrm>
        <a:off x="551829" y="1576502"/>
        <a:ext cx="4369230" cy="1240976"/>
      </dsp:txXfrm>
    </dsp:sp>
    <dsp:sp modelId="{25507BC8-E9BD-41FC-9B75-C369E52EAF2F}">
      <dsp:nvSpPr>
        <dsp:cNvPr id="0" name=""/>
        <dsp:cNvSpPr/>
      </dsp:nvSpPr>
      <dsp:spPr>
        <a:xfrm>
          <a:off x="1026440" y="3075787"/>
          <a:ext cx="5816494" cy="1318194"/>
        </a:xfrm>
        <a:prstGeom prst="roundRect">
          <a:avLst>
            <a:gd name="adj" fmla="val 10000"/>
          </a:avLst>
        </a:prstGeom>
        <a:gradFill rotWithShape="0">
          <a:gsLst>
            <a:gs pos="0">
              <a:schemeClr val="accent5">
                <a:hueOff val="6010703"/>
                <a:satOff val="-26380"/>
                <a:lumOff val="7843"/>
                <a:alphaOff val="0"/>
                <a:satMod val="103000"/>
                <a:lumMod val="102000"/>
                <a:tint val="94000"/>
              </a:schemeClr>
            </a:gs>
            <a:gs pos="50000">
              <a:schemeClr val="accent5">
                <a:hueOff val="6010703"/>
                <a:satOff val="-26380"/>
                <a:lumOff val="7843"/>
                <a:alphaOff val="0"/>
                <a:satMod val="110000"/>
                <a:lumMod val="100000"/>
                <a:shade val="100000"/>
              </a:schemeClr>
            </a:gs>
            <a:gs pos="100000">
              <a:schemeClr val="accent5">
                <a:hueOff val="6010703"/>
                <a:satOff val="-26380"/>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t>Married employees have high rate of absenteeism than young employees .</a:t>
          </a:r>
          <a:endParaRPr lang="en-US" sz="1400" kern="1200"/>
        </a:p>
      </dsp:txBody>
      <dsp:txXfrm>
        <a:off x="1065049" y="3114396"/>
        <a:ext cx="4369230" cy="1240976"/>
      </dsp:txXfrm>
    </dsp:sp>
    <dsp:sp modelId="{7BF7DD89-71F2-4636-A532-924F3573F60C}">
      <dsp:nvSpPr>
        <dsp:cNvPr id="0" name=""/>
        <dsp:cNvSpPr/>
      </dsp:nvSpPr>
      <dsp:spPr>
        <a:xfrm>
          <a:off x="4959668" y="999630"/>
          <a:ext cx="856826" cy="856826"/>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52454" y="999630"/>
        <a:ext cx="471254" cy="644762"/>
      </dsp:txXfrm>
    </dsp:sp>
    <dsp:sp modelId="{F51F600B-3B78-411A-8B89-12E95E9ED13C}">
      <dsp:nvSpPr>
        <dsp:cNvPr id="0" name=""/>
        <dsp:cNvSpPr/>
      </dsp:nvSpPr>
      <dsp:spPr>
        <a:xfrm>
          <a:off x="5472888" y="2528736"/>
          <a:ext cx="856826" cy="856826"/>
        </a:xfrm>
        <a:prstGeom prst="downArrow">
          <a:avLst>
            <a:gd name="adj1" fmla="val 55000"/>
            <a:gd name="adj2" fmla="val 45000"/>
          </a:avLst>
        </a:prstGeom>
        <a:solidFill>
          <a:schemeClr val="accent5">
            <a:tint val="40000"/>
            <a:alpha val="90000"/>
            <a:hueOff val="5828064"/>
            <a:satOff val="-18244"/>
            <a:lumOff val="1209"/>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65674" y="2528736"/>
        <a:ext cx="471254" cy="6447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A6D87-51F3-43D0-8138-675BAD191124}">
      <dsp:nvSpPr>
        <dsp:cNvPr id="0" name=""/>
        <dsp:cNvSpPr/>
      </dsp:nvSpPr>
      <dsp:spPr>
        <a:xfrm>
          <a:off x="0" y="32382"/>
          <a:ext cx="1051560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Creating positive work environment</a:t>
          </a:r>
        </a:p>
      </dsp:txBody>
      <dsp:txXfrm>
        <a:off x="48005" y="80387"/>
        <a:ext cx="10419590" cy="887374"/>
      </dsp:txXfrm>
    </dsp:sp>
    <dsp:sp modelId="{DCA4B9C3-DD6F-4F49-ACF2-596ABC5FC92A}">
      <dsp:nvSpPr>
        <dsp:cNvPr id="0" name=""/>
        <dsp:cNvSpPr/>
      </dsp:nvSpPr>
      <dsp:spPr>
        <a:xfrm>
          <a:off x="0" y="1133847"/>
          <a:ext cx="10515600" cy="98338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Flexible scheduling</a:t>
          </a:r>
        </a:p>
      </dsp:txBody>
      <dsp:txXfrm>
        <a:off x="48005" y="1181852"/>
        <a:ext cx="10419590" cy="887374"/>
      </dsp:txXfrm>
    </dsp:sp>
    <dsp:sp modelId="{48A58DB1-B569-4870-9D01-F589F80F470E}">
      <dsp:nvSpPr>
        <dsp:cNvPr id="0" name=""/>
        <dsp:cNvSpPr/>
      </dsp:nvSpPr>
      <dsp:spPr>
        <a:xfrm>
          <a:off x="0" y="2235312"/>
          <a:ext cx="10515600" cy="98338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Rewards and remuneration</a:t>
          </a:r>
        </a:p>
      </dsp:txBody>
      <dsp:txXfrm>
        <a:off x="48005" y="2283317"/>
        <a:ext cx="10419590" cy="887374"/>
      </dsp:txXfrm>
    </dsp:sp>
    <dsp:sp modelId="{5CC530BF-2FC1-4653-9F7C-EA32EFEA2E60}">
      <dsp:nvSpPr>
        <dsp:cNvPr id="0" name=""/>
        <dsp:cNvSpPr/>
      </dsp:nvSpPr>
      <dsp:spPr>
        <a:xfrm>
          <a:off x="0" y="3336777"/>
          <a:ext cx="1051560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Offering employee wellness programs</a:t>
          </a:r>
        </a:p>
      </dsp:txBody>
      <dsp:txXfrm>
        <a:off x="48005" y="3384782"/>
        <a:ext cx="10419590" cy="8873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1446D-987C-4616-B2FB-4BC4FC0DB51A}">
      <dsp:nvSpPr>
        <dsp:cNvPr id="0" name=""/>
        <dsp:cNvSpPr/>
      </dsp:nvSpPr>
      <dsp:spPr>
        <a:xfrm>
          <a:off x="0" y="13912"/>
          <a:ext cx="5536397" cy="1926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Absenteeism in Mid Cheshire hospital is a complex problem that caused a huge loss of money and a poor quality of services . </a:t>
          </a:r>
        </a:p>
      </dsp:txBody>
      <dsp:txXfrm>
        <a:off x="94038" y="107950"/>
        <a:ext cx="5348321" cy="1738292"/>
      </dsp:txXfrm>
    </dsp:sp>
    <dsp:sp modelId="{AA67801F-F90B-45DC-909B-1B1069816D97}">
      <dsp:nvSpPr>
        <dsp:cNvPr id="0" name=""/>
        <dsp:cNvSpPr/>
      </dsp:nvSpPr>
      <dsp:spPr>
        <a:xfrm>
          <a:off x="0" y="1995000"/>
          <a:ext cx="5536397" cy="19263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Address the causes that leads to the long-term absenteeism and analyzing the external factors that where highlighted in my presentation ,implementing viable solutions could reduce the absenteeism rate among the staff and offer to the patients a higher standard of healthcare.</a:t>
          </a:r>
        </a:p>
      </dsp:txBody>
      <dsp:txXfrm>
        <a:off x="94038" y="2089038"/>
        <a:ext cx="5348321" cy="17382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B11B3-A4E2-4A70-8BCB-8F5DB1134E37}" type="datetimeFigureOut">
              <a:rPr lang="en-GB" smtClean="0"/>
              <a:t>09/03/2022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BD4F5-C395-41F4-8D18-FAF6772786EA}" type="slidenum">
              <a:rPr lang="en-GB" smtClean="0"/>
              <a:t>‹#›</a:t>
            </a:fld>
            <a:endParaRPr lang="en-GB"/>
          </a:p>
        </p:txBody>
      </p:sp>
    </p:spTree>
    <p:extLst>
      <p:ext uri="{BB962C8B-B14F-4D97-AF65-F5344CB8AC3E}">
        <p14:creationId xmlns:p14="http://schemas.microsoft.com/office/powerpoint/2010/main" val="3653142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幻灯片图像占位符 1"/>
          <p:cNvSpPr>
            <a:spLocks noGrp="1" noRot="1" noChangeAspect="1"/>
          </p:cNvSpPr>
          <p:nvPr>
            <p:ph type="sldImg"/>
          </p:nvPr>
        </p:nvSpPr>
        <p:spPr>
          <a:xfrm>
            <a:off x="685800" y="1143000"/>
            <a:ext cx="5486400" cy="3086100"/>
          </a:xfrm>
        </p:spPr>
      </p:sp>
      <p:sp>
        <p:nvSpPr>
          <p:cNvPr id="1048614" name="备注占位符 2"/>
          <p:cNvSpPr>
            <a:spLocks noGrp="1"/>
          </p:cNvSpPr>
          <p:nvPr>
            <p:ph type="body" idx="1"/>
          </p:nvPr>
        </p:nvSpPr>
        <p:spPr/>
        <p:txBody>
          <a:bodyPr/>
          <a:lstStyle/>
          <a:p>
            <a:r>
              <a:rPr lang="zh-CN" altLang="en-US" dirty="0"/>
              <a:t>
Absenteeism is when an employee willfully and frequently fail to come to work. It usually excludes authorised absences including paid leave, one-off health appointments, or occasions where an employee is granted time-off (Kandemir and Şahin, 2017)
Staff absenteeism has been a problem for Mid Cheshire Hospitals NHS Foundation Trust (MCHT). Absenteeism is undesirable for the hospital, employees and </a:t>
            </a:r>
            <a:r>
              <a:rPr lang="en-US" altLang="zh-CN" dirty="0"/>
              <a:t>patients</a:t>
            </a:r>
            <a:r>
              <a:rPr lang="zh-CN" altLang="en-US" dirty="0"/>
              <a:t>s.
The objective of this presentation is to evaluate the possible causes of staff absenteeism, its implications to employees and the hospital, as well as the solutions to address the problem.</a:t>
            </a:r>
          </a:p>
        </p:txBody>
      </p:sp>
      <p:sp>
        <p:nvSpPr>
          <p:cNvPr id="1048615" name="灯片编号占位符 3"/>
          <p:cNvSpPr>
            <a:spLocks noGrp="1"/>
          </p:cNvSpPr>
          <p:nvPr>
            <p:ph type="sldNum" sz="quarter" idx="10"/>
          </p:nvPr>
        </p:nvSpPr>
        <p:spPr/>
        <p:txBody>
          <a:bodyPr/>
          <a:lstStyle/>
          <a:p>
            <a:fld id="{5AEC6AC1-6853-417A-8C85-D6E4E0641A6E}"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幻灯片图像占位符 1"/>
          <p:cNvSpPr>
            <a:spLocks noGrp="1" noRot="1" noChangeAspect="1"/>
          </p:cNvSpPr>
          <p:nvPr>
            <p:ph type="sldImg"/>
          </p:nvPr>
        </p:nvSpPr>
        <p:spPr>
          <a:xfrm>
            <a:off x="685800" y="1143000"/>
            <a:ext cx="5486400" cy="3086100"/>
          </a:xfrm>
        </p:spPr>
      </p:sp>
      <p:sp>
        <p:nvSpPr>
          <p:cNvPr id="1048626" name="备注占位符 2"/>
          <p:cNvSpPr>
            <a:spLocks noGrp="1"/>
          </p:cNvSpPr>
          <p:nvPr>
            <p:ph type="body" idx="1"/>
          </p:nvPr>
        </p:nvSpPr>
        <p:spPr/>
        <p:txBody>
          <a:bodyPr/>
          <a:lstStyle/>
          <a:p>
            <a:r>
              <a:rPr lang="zh-CN" altLang="en-US" dirty="0"/>
              <a:t>Absenteeism has the following impacts on employees in particular:
Absenteeism leads to reduced employee productivity as they are required to catch up with work missed on returning.
Regularly and unexplained absenteeism may mean a loss of pay. An employer may be compelled to sack the employee, and hire another person to ensure that there is appropriate workforce and the operations are sustainable (Perkbox, 2020).
Also, accidents or mistakes may be reported when the employee gets back to a less familiar work station. Another effect of absenteeism is that an employee's job perception may be altered as they tend to develop a justification or reason to explain their absence (Vulpen, 2021).
On the positive side, absenteeism gives an employee to rest and lower their stress levels. Co-workers may also have job variety, enhance or develop new skills. Further, co-workers may also get overtime payment for extra work (Vulpen, 2021).</a:t>
            </a:r>
          </a:p>
        </p:txBody>
      </p:sp>
      <p:sp>
        <p:nvSpPr>
          <p:cNvPr id="1048627" name="灯片编号占位符 3"/>
          <p:cNvSpPr>
            <a:spLocks noGrp="1"/>
          </p:cNvSpPr>
          <p:nvPr>
            <p:ph type="sldNum" sz="quarter" idx="10"/>
          </p:nvPr>
        </p:nvSpPr>
        <p:spPr/>
        <p:txBody>
          <a:bodyPr/>
          <a:lstStyle/>
          <a:p>
            <a:fld id="{5AEC6AC1-6853-417A-8C85-D6E4E0641A6E}"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Notes Placeholder 1048629"/>
          <p:cNvSpPr>
            <a:spLocks noGrp="1"/>
          </p:cNvSpPr>
          <p:nvPr>
            <p:ph type="body"/>
          </p:nvPr>
        </p:nvSpPr>
        <p:spPr/>
        <p:txBody>
          <a:bodyPr/>
          <a:lstStyle/>
          <a:p>
            <a:r>
              <a:rPr lang="zh-CN" altLang="en-US" dirty="0"/>
              <a:t>Long-term staff absenteeism may force the hospital to seek alternative employees, which increases cost in form of recruitment and training (Vulpen, 2021) 
Co-workers who report to work are overburdened with extra responsiblities, increasing work-related stress. 
The ultimate outcome </a:t>
            </a:r>
            <a:r>
              <a:rPr lang="en-US" altLang="zh-CN" dirty="0"/>
              <a:t>could be that a</a:t>
            </a:r>
            <a:r>
              <a:rPr lang="zh-CN" altLang="en-US" dirty="0"/>
              <a:t> demotivated staff </a:t>
            </a:r>
            <a:r>
              <a:rPr lang="en-US" altLang="zh-CN" dirty="0"/>
              <a:t>mean</a:t>
            </a:r>
            <a:r>
              <a:rPr lang="zh-CN" altLang="en-US" dirty="0"/>
              <a:t> reduced quality of healthcare, which negatively affects the hospital's financial performance and reputation (Alreshidi, Alaseeri and Garcia, 2019)</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4" name="Notes Placeholder 1048653"/>
          <p:cNvSpPr>
            <a:spLocks noGrp="1"/>
          </p:cNvSpPr>
          <p:nvPr>
            <p:ph type="body"/>
          </p:nvPr>
        </p:nvSpPr>
        <p:spPr/>
        <p:txBody>
          <a:bodyPr/>
          <a:lstStyle/>
          <a:p>
            <a:r>
              <a:rPr lang="zh-CN" altLang="en-US" dirty="0"/>
              <a:t>PESTLE analysis is a tool that evaluates the external environmental factors that may contribute to absenteeism. They are political, economic, social, technological, legal, and environmental.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and diversity are crucial in delivering quality services in the </a:t>
            </a:r>
            <a:r>
              <a:rPr lang="en-US" dirty="0" err="1"/>
              <a:t>NHS.The</a:t>
            </a:r>
            <a:r>
              <a:rPr lang="en-US" dirty="0"/>
              <a:t> lack of inclusion from the NHS management of the employees in the problem of equality and diversity has resulted in a feeling of exclusion and consequently lead to a high rate of absenteeism.</a:t>
            </a:r>
            <a:endParaRPr lang="en-GB" dirty="0"/>
          </a:p>
        </p:txBody>
      </p:sp>
      <p:sp>
        <p:nvSpPr>
          <p:cNvPr id="4" name="Slide Number Placeholder 3"/>
          <p:cNvSpPr>
            <a:spLocks noGrp="1"/>
          </p:cNvSpPr>
          <p:nvPr>
            <p:ph type="sldNum" sz="quarter" idx="5"/>
          </p:nvPr>
        </p:nvSpPr>
        <p:spPr/>
        <p:txBody>
          <a:bodyPr/>
          <a:lstStyle/>
          <a:p>
            <a:fld id="{5DCBD4F5-C395-41F4-8D18-FAF6772786EA}" type="slidenum">
              <a:rPr lang="en-GB" smtClean="0"/>
              <a:t>7</a:t>
            </a:fld>
            <a:endParaRPr lang="en-GB"/>
          </a:p>
        </p:txBody>
      </p:sp>
    </p:spTree>
    <p:extLst>
      <p:ext uri="{BB962C8B-B14F-4D97-AF65-F5344CB8AC3E}">
        <p14:creationId xmlns:p14="http://schemas.microsoft.com/office/powerpoint/2010/main" val="2819414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幻灯片图像占位符 1"/>
          <p:cNvSpPr>
            <a:spLocks noGrp="1" noRot="1" noChangeAspect="1" noTextEdit="1"/>
          </p:cNvSpPr>
          <p:nvPr>
            <p:ph type="sldImg"/>
          </p:nvPr>
        </p:nvSpPr>
        <p:spPr bwMode="auto">
          <a:xfrm>
            <a:off x="685800" y="1143000"/>
            <a:ext cx="5486400" cy="3086100"/>
          </a:xfrm>
          <a:noFill/>
          <a:ln>
            <a:solidFill>
              <a:srgbClr val="000000"/>
            </a:solidFill>
            <a:miter lim="800000"/>
          </a:ln>
        </p:spPr>
      </p:sp>
      <p:sp>
        <p:nvSpPr>
          <p:cNvPr id="1048646" name="备注占位符 2"/>
          <p:cNvSpPr>
            <a:spLocks noGrp="1"/>
          </p:cNvSpPr>
          <p:nvPr>
            <p:ph type="body" idx="1"/>
          </p:nvPr>
        </p:nvSpPr>
        <p:spPr bwMode="auto">
          <a:noFill/>
        </p:spPr>
        <p:txBody>
          <a:bodyPr wrap="square" numCol="1" anchor="t" anchorCtr="0" compatLnSpc="1"/>
          <a:lstStyle/>
          <a:p>
            <a:pPr eaLnBrk="1" hangingPunct="1">
              <a:spcBef>
                <a:spcPct val="0"/>
              </a:spcBef>
            </a:pPr>
            <a:r>
              <a:rPr lang="zh-CN" altLang="en-US" dirty="0"/>
              <a:t>Absenteeism is caused by several factors, both personal and organizational. Heavier workload characterised by long working hours leads to burnout, which is a major cause of Absenteeism (House of Commons Health and Social Care Committee, 2021)
Issues such as bullying </a:t>
            </a:r>
            <a:r>
              <a:rPr lang="en-US" altLang="zh-CN" dirty="0"/>
              <a:t>and</a:t>
            </a:r>
            <a:r>
              <a:rPr lang="zh-CN" altLang="en-US" dirty="0"/>
              <a:t> harassment, from colleagues, supervisors, or managers may increase the rate of absenteeism and intentions to leave (Kline, 2020). 
Lack of motivation attributed by low renumeration and lack of recognition for a staff's achievements may play role absenteeism (Mansinghka and Mohan, 2021)
</a:t>
            </a:r>
          </a:p>
        </p:txBody>
      </p:sp>
      <p:sp>
        <p:nvSpPr>
          <p:cNvPr id="1048647" name="灯片编号占位符 3"/>
          <p:cNvSpPr>
            <a:spLocks noGrp="1"/>
          </p:cNvSpPr>
          <p:nvPr>
            <p:ph type="sldNum" sz="quarter" idx="5"/>
          </p:nvPr>
        </p:nvSpPr>
        <p:spPr bwMode="auto">
          <a:noFill/>
        </p:spPr>
        <p:txBody>
          <a:bodyPr wrap="square" numCol="1" anchorCtr="0" compatLnSpc="1"/>
          <a:lstStyle>
            <a:lvl1pPr>
              <a:defRPr>
                <a:solidFill>
                  <a:schemeClr val="tx1"/>
                </a:solidFill>
                <a:latin typeface="Arial Narrow" pitchFamily="34" charset="0"/>
                <a:ea typeface="微软雅黑" pitchFamily="34" charset="-122"/>
              </a:defRPr>
            </a:lvl1pPr>
            <a:lvl2pPr marL="742950" indent="-285750">
              <a:defRPr>
                <a:solidFill>
                  <a:schemeClr val="tx1"/>
                </a:solidFill>
                <a:latin typeface="Arial Narrow" pitchFamily="34" charset="0"/>
                <a:ea typeface="微软雅黑" pitchFamily="34" charset="-122"/>
              </a:defRPr>
            </a:lvl2pPr>
            <a:lvl3pPr marL="1143000" indent="-228600">
              <a:defRPr>
                <a:solidFill>
                  <a:schemeClr val="tx1"/>
                </a:solidFill>
                <a:latin typeface="Arial Narrow" pitchFamily="34" charset="0"/>
                <a:ea typeface="微软雅黑" pitchFamily="34" charset="-122"/>
              </a:defRPr>
            </a:lvl3pPr>
            <a:lvl4pPr marL="1600200" indent="-228600">
              <a:defRPr>
                <a:solidFill>
                  <a:schemeClr val="tx1"/>
                </a:solidFill>
                <a:latin typeface="Arial Narrow" pitchFamily="34" charset="0"/>
                <a:ea typeface="微软雅黑" pitchFamily="34" charset="-122"/>
              </a:defRPr>
            </a:lvl4pPr>
            <a:lvl5pPr marL="2057400" indent="-228600">
              <a:defRPr>
                <a:solidFill>
                  <a:schemeClr val="tx1"/>
                </a:solidFill>
                <a:latin typeface="Arial Narrow" pitchFamily="34" charset="0"/>
                <a:ea typeface="微软雅黑" pitchFamily="34" charset="-122"/>
              </a:defRPr>
            </a:lvl5pPr>
            <a:lvl6pPr marL="2514600" indent="-228600" eaLnBrk="0" fontAlgn="base" hangingPunct="0">
              <a:spcBef>
                <a:spcPct val="0"/>
              </a:spcBef>
              <a:spcAft>
                <a:spcPct val="0"/>
              </a:spcAft>
              <a:defRPr>
                <a:solidFill>
                  <a:schemeClr val="tx1"/>
                </a:solidFill>
                <a:latin typeface="Arial Narrow" pitchFamily="34" charset="0"/>
                <a:ea typeface="微软雅黑" pitchFamily="34" charset="-122"/>
              </a:defRPr>
            </a:lvl6pPr>
            <a:lvl7pPr marL="2971800" indent="-228600" eaLnBrk="0" fontAlgn="base" hangingPunct="0">
              <a:spcBef>
                <a:spcPct val="0"/>
              </a:spcBef>
              <a:spcAft>
                <a:spcPct val="0"/>
              </a:spcAft>
              <a:defRPr>
                <a:solidFill>
                  <a:schemeClr val="tx1"/>
                </a:solidFill>
                <a:latin typeface="Arial Narrow" pitchFamily="34" charset="0"/>
                <a:ea typeface="微软雅黑" pitchFamily="34" charset="-122"/>
              </a:defRPr>
            </a:lvl7pPr>
            <a:lvl8pPr marL="3429000" indent="-228600" eaLnBrk="0" fontAlgn="base" hangingPunct="0">
              <a:spcBef>
                <a:spcPct val="0"/>
              </a:spcBef>
              <a:spcAft>
                <a:spcPct val="0"/>
              </a:spcAft>
              <a:defRPr>
                <a:solidFill>
                  <a:schemeClr val="tx1"/>
                </a:solidFill>
                <a:latin typeface="Arial Narrow" pitchFamily="34" charset="0"/>
                <a:ea typeface="微软雅黑" pitchFamily="34" charset="-122"/>
              </a:defRPr>
            </a:lvl8pPr>
            <a:lvl9pPr marL="3886200" indent="-228600" eaLnBrk="0" fontAlgn="base" hangingPunct="0">
              <a:spcBef>
                <a:spcPct val="0"/>
              </a:spcBef>
              <a:spcAft>
                <a:spcPct val="0"/>
              </a:spcAft>
              <a:defRPr>
                <a:solidFill>
                  <a:schemeClr val="tx1"/>
                </a:solidFill>
                <a:latin typeface="Arial Narrow" pitchFamily="34" charset="0"/>
                <a:ea typeface="微软雅黑" pitchFamily="34" charset="-122"/>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5332665-5F1C-4B80-AC68-BE2E7C7D9109}" type="slidenum">
              <a:rPr kumimoji="0" lang="zh-CN" altLang="en-US" sz="1200" b="0" i="0" u="none" strike="noStrike" kern="1200" cap="none" spc="0" normalizeH="0" baseline="0" noProof="0" smtClean="0">
                <a:ln>
                  <a:noFill/>
                </a:ln>
                <a:solidFill>
                  <a:prstClr val="black"/>
                </a:solidFill>
                <a:effectLst/>
                <a:uLnTx/>
                <a:uFillTx/>
                <a:latin typeface="Calibri" pitchFamily="34" charset="0"/>
                <a:ea typeface="宋体" pitchFamily="2" charset="-122"/>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zh-CN" sz="1200" b="0" i="0" u="none" strike="noStrike" kern="1200" cap="none" spc="0" normalizeH="0" baseline="0" noProof="0">
              <a:ln>
                <a:noFill/>
              </a:ln>
              <a:solidFill>
                <a:prstClr val="black"/>
              </a:solidFill>
              <a:effectLst/>
              <a:uLnTx/>
              <a:uFillTx/>
              <a:latin typeface="Calibri" pitchFamily="34" charset="0"/>
              <a:ea typeface="宋体" pitchFamily="2" charset="-122"/>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8" name="Notes Placeholder 1048677"/>
          <p:cNvSpPr>
            <a:spLocks noGrp="1"/>
          </p:cNvSpPr>
          <p:nvPr>
            <p:ph type="body"/>
          </p:nvPr>
        </p:nvSpPr>
        <p:spPr/>
        <p:txBody>
          <a:bodyPr/>
          <a:lstStyle/>
          <a:p>
            <a:r>
              <a:rPr lang="zh-CN" altLang="en-US" dirty="0"/>
              <a:t>There are various approaches that the hospital can use to deal with staff absenteeism. To improve work-life balance and boost morale, the management should implement flexible work schedules including proper shifts where workers are also given an opportunity to handle other matters (outside work) that affect them (Campbell, 2020)
Workplace bullying demoralizes workers to go to the workplace regularly. Promoting  teamwork, employee engagement, and checking in with employees regularly will ensure that workers work in harmony and have no time for negative politics.
To deal with work-related stress, the hospital should ensure that workers are not overloaded with work, and it should offer wellness programs that boosts their morale, interaction, and commitment. </a:t>
            </a:r>
            <a:endParaRPr lang="en-US" altLang="zh-CN" dirty="0"/>
          </a:p>
          <a:p>
            <a:r>
              <a:rPr lang="zh-CN" altLang="en-US" dirty="0"/>
              <a:t>Mental health problems can  </a:t>
            </a:r>
            <a:r>
              <a:rPr lang="en-US" altLang="zh-CN" dirty="0"/>
              <a:t>be </a:t>
            </a:r>
            <a:r>
              <a:rPr lang="zh-CN" altLang="en-US" dirty="0"/>
              <a:t>monitored by providing mental health support programs like counselling and medical intervention (Kandemir and Şahin, 2017).
Offering rewards to employees who demonstrate good attendance motivates the team to continue being active and productive. The hospital can also offer party, a picnic, or a corporate gift for perfect attendance. Better re</a:t>
            </a:r>
            <a:r>
              <a:rPr lang="en-US" altLang="zh-CN" dirty="0"/>
              <a:t>m</a:t>
            </a:r>
            <a:r>
              <a:rPr lang="zh-CN" altLang="en-US" dirty="0"/>
              <a:t>u</a:t>
            </a:r>
            <a:r>
              <a:rPr lang="en-US" altLang="zh-CN" dirty="0"/>
              <a:t>n</a:t>
            </a:r>
            <a:r>
              <a:rPr lang="zh-CN" altLang="en-US" dirty="0"/>
              <a:t>eration also enables workers to have improved living standards, thus reducing stress which reduce absenteeism (Kocakulah et al., 201</a:t>
            </a:r>
            <a:r>
              <a:rPr lang="en-US" altLang="zh-CN" dirty="0"/>
              <a:t>6</a:t>
            </a:r>
            <a:r>
              <a:rPr lang="zh-CN" altLang="en-US" dirty="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4" name="Notes Placeholder 1048723"/>
          <p:cNvSpPr>
            <a:spLocks noGrp="1"/>
          </p:cNvSpPr>
          <p:nvPr>
            <p:ph type="body"/>
          </p:nvPr>
        </p:nvSpPr>
        <p:spPr/>
        <p:txBody>
          <a:bodyPr/>
          <a:lstStyle/>
          <a:p>
            <a:endParaRPr lang="zh-CN"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7" name="Notes Placeholder 1048726"/>
          <p:cNvSpPr>
            <a:spLocks noGrp="1"/>
          </p:cNvSpPr>
          <p:nvPr>
            <p:ph type="body"/>
          </p:nvPr>
        </p:nvSpPr>
        <p:spPr/>
        <p:txBody>
          <a:bodyPr/>
          <a:lstStyle/>
          <a:p>
            <a:r>
              <a:rPr lang="zh-CN" altLang="en-US" dirty="0"/>
              <a:t>The Grid Analysis is useful in making a decision between the available options, while taking different factors into consideration. To address the issue of absenteeism, there are four viable Solutions to the problem and three major factors or parameters indicating the effectiveness of the solution. Each choice for each factor is scored using numbers from 0 (poor) to </a:t>
            </a:r>
            <a:r>
              <a:rPr lang="en-US" altLang="zh-CN" dirty="0"/>
              <a:t>3</a:t>
            </a:r>
            <a:r>
              <a:rPr lang="zh-CN" altLang="en-US" dirty="0"/>
              <a:t> (very good). Each score is multiplied by the weight of the factor, to indicate how they contribute to th</a:t>
            </a:r>
            <a:r>
              <a:rPr lang="en-US" altLang="zh-CN" dirty="0"/>
              <a:t>e</a:t>
            </a:r>
            <a:r>
              <a:rPr lang="zh-CN" altLang="en-US" dirty="0"/>
              <a:t> overall selection. 
The solution with the highest score is </a:t>
            </a:r>
            <a:r>
              <a:rPr lang="en-US" altLang="zh-CN" dirty="0"/>
              <a:t>creating positive work environment.</a:t>
            </a:r>
            <a:r>
              <a:rPr lang="zh-CN" altLang="en-US" dirty="0"/>
              <a:t>Indeed  </a:t>
            </a:r>
            <a:r>
              <a:rPr lang="en-US" altLang="zh-CN" dirty="0"/>
              <a:t>this</a:t>
            </a:r>
            <a:r>
              <a:rPr lang="zh-CN" altLang="en-US" dirty="0"/>
              <a:t> </a:t>
            </a:r>
            <a:r>
              <a:rPr lang="en-US" altLang="zh-CN" dirty="0"/>
              <a:t>solution</a:t>
            </a:r>
            <a:r>
              <a:rPr lang="zh-CN" altLang="en-US" dirty="0"/>
              <a:t> </a:t>
            </a:r>
            <a:r>
              <a:rPr lang="en-US" altLang="zh-CN" dirty="0"/>
              <a:t>will</a:t>
            </a:r>
            <a:r>
              <a:rPr lang="zh-CN" altLang="en-US" dirty="0"/>
              <a:t> </a:t>
            </a:r>
            <a:r>
              <a:rPr lang="en-US" altLang="zh-CN" dirty="0"/>
              <a:t>have</a:t>
            </a:r>
            <a:r>
              <a:rPr lang="zh-CN" altLang="en-US" dirty="0"/>
              <a:t> </a:t>
            </a:r>
            <a:r>
              <a:rPr lang="en-US" altLang="zh-CN" dirty="0"/>
              <a:t>the</a:t>
            </a:r>
            <a:r>
              <a:rPr lang="zh-CN" altLang="en-US" dirty="0"/>
              <a:t> </a:t>
            </a:r>
            <a:r>
              <a:rPr lang="en-US" altLang="zh-CN" dirty="0"/>
              <a:t>minimum</a:t>
            </a:r>
            <a:r>
              <a:rPr lang="zh-CN" altLang="en-US" dirty="0"/>
              <a:t> </a:t>
            </a:r>
            <a:r>
              <a:rPr lang="en-US" altLang="zh-CN" dirty="0"/>
              <a:t>cost</a:t>
            </a:r>
            <a:r>
              <a:rPr lang="zh-CN" altLang="en-US" dirty="0"/>
              <a:t> </a:t>
            </a:r>
            <a:r>
              <a:rPr lang="en-US" altLang="zh-CN" dirty="0"/>
              <a:t>for</a:t>
            </a:r>
            <a:r>
              <a:rPr lang="zh-CN" altLang="en-US" dirty="0"/>
              <a:t> </a:t>
            </a:r>
            <a:r>
              <a:rPr lang="en-US" altLang="zh-CN" dirty="0"/>
              <a:t>the</a:t>
            </a:r>
            <a:r>
              <a:rPr lang="zh-CN" altLang="en-US" dirty="0"/>
              <a:t> </a:t>
            </a:r>
            <a:r>
              <a:rPr lang="en-US" altLang="zh-CN" dirty="0"/>
              <a:t>hospital</a:t>
            </a:r>
            <a:r>
              <a:rPr lang="zh-CN" altLang="en-US" dirty="0"/>
              <a:t> </a:t>
            </a:r>
            <a:r>
              <a:rPr lang="en-US" altLang="zh-CN" dirty="0"/>
              <a:t>and</a:t>
            </a:r>
            <a:r>
              <a:rPr lang="zh-CN" altLang="en-US" dirty="0"/>
              <a:t> </a:t>
            </a:r>
            <a:r>
              <a:rPr lang="en-US" altLang="zh-CN" dirty="0"/>
              <a:t>will</a:t>
            </a:r>
            <a:r>
              <a:rPr lang="zh-CN" altLang="en-US" dirty="0"/>
              <a:t> </a:t>
            </a:r>
            <a:r>
              <a:rPr lang="en-US" altLang="zh-CN" dirty="0"/>
              <a:t>have</a:t>
            </a:r>
            <a:r>
              <a:rPr lang="zh-CN" altLang="en-US" dirty="0"/>
              <a:t> </a:t>
            </a:r>
            <a:r>
              <a:rPr lang="en-US" altLang="zh-CN" dirty="0"/>
              <a:t>a</a:t>
            </a:r>
            <a:r>
              <a:rPr lang="zh-CN" altLang="en-US" dirty="0"/>
              <a:t> </a:t>
            </a:r>
            <a:r>
              <a:rPr lang="en-US" altLang="zh-CN" dirty="0"/>
              <a:t>big</a:t>
            </a:r>
            <a:r>
              <a:rPr lang="zh-CN" altLang="en-US" dirty="0"/>
              <a:t> </a:t>
            </a:r>
            <a:r>
              <a:rPr lang="en-US" altLang="zh-CN" dirty="0"/>
              <a:t>impact</a:t>
            </a:r>
            <a:r>
              <a:rPr lang="zh-CN" altLang="en-US" dirty="0"/>
              <a:t> </a:t>
            </a:r>
            <a:r>
              <a:rPr lang="en-US" altLang="zh-CN" dirty="0"/>
              <a:t>on</a:t>
            </a:r>
            <a:r>
              <a:rPr lang="zh-CN" altLang="en-US" dirty="0"/>
              <a:t> </a:t>
            </a:r>
            <a:r>
              <a:rPr lang="en-US" altLang="zh-CN" dirty="0"/>
              <a:t>the</a:t>
            </a:r>
            <a:r>
              <a:rPr lang="zh-CN" altLang="en-US" dirty="0"/>
              <a:t> </a:t>
            </a:r>
            <a:r>
              <a:rPr lang="en-US" altLang="zh-CN" dirty="0"/>
              <a:t>attendance</a:t>
            </a:r>
            <a:r>
              <a:rPr lang="zh-CN" altLang="en-US" dirty="0"/>
              <a:t> </a:t>
            </a:r>
            <a:r>
              <a:rPr lang="en-US" altLang="zh-CN" dirty="0"/>
              <a:t>because</a:t>
            </a:r>
            <a:r>
              <a:rPr lang="zh-CN" altLang="en-US" dirty="0"/>
              <a:t> </a:t>
            </a:r>
            <a:r>
              <a:rPr lang="en-US" altLang="zh-CN" dirty="0"/>
              <a:t>if</a:t>
            </a:r>
            <a:r>
              <a:rPr lang="zh-CN" altLang="en-US" dirty="0"/>
              <a:t> </a:t>
            </a:r>
            <a:r>
              <a:rPr lang="en-US" altLang="zh-CN" dirty="0"/>
              <a:t>the</a:t>
            </a:r>
            <a:r>
              <a:rPr lang="zh-CN" altLang="en-US" dirty="0"/>
              <a:t> </a:t>
            </a:r>
            <a:r>
              <a:rPr lang="en-US" altLang="zh-CN" dirty="0"/>
              <a:t>staff</a:t>
            </a:r>
            <a:r>
              <a:rPr lang="zh-CN" altLang="en-US" dirty="0"/>
              <a:t> </a:t>
            </a:r>
            <a:r>
              <a:rPr lang="en-US" altLang="zh-CN" dirty="0"/>
              <a:t>are</a:t>
            </a:r>
            <a:r>
              <a:rPr lang="zh-CN" altLang="en-US" dirty="0"/>
              <a:t> </a:t>
            </a:r>
            <a:r>
              <a:rPr lang="en-US" altLang="zh-CN" dirty="0"/>
              <a:t>working</a:t>
            </a:r>
            <a:r>
              <a:rPr lang="zh-CN" altLang="en-US" dirty="0"/>
              <a:t> </a:t>
            </a:r>
            <a:r>
              <a:rPr lang="en-US" altLang="zh-CN" dirty="0"/>
              <a:t>in</a:t>
            </a:r>
            <a:r>
              <a:rPr lang="zh-CN" altLang="en-US" dirty="0"/>
              <a:t> </a:t>
            </a:r>
            <a:r>
              <a:rPr lang="en-US" altLang="zh-CN" dirty="0"/>
              <a:t>a</a:t>
            </a:r>
            <a:r>
              <a:rPr lang="zh-CN" altLang="en-US" dirty="0"/>
              <a:t> </a:t>
            </a:r>
            <a:r>
              <a:rPr lang="en-US" altLang="zh-CN" dirty="0"/>
              <a:t>pace</a:t>
            </a:r>
            <a:r>
              <a:rPr lang="zh-CN" altLang="en-US" dirty="0"/>
              <a:t> </a:t>
            </a:r>
            <a:r>
              <a:rPr lang="en-US" altLang="zh-CN" dirty="0"/>
              <a:t>and</a:t>
            </a:r>
            <a:r>
              <a:rPr lang="zh-CN" altLang="en-US" dirty="0"/>
              <a:t> </a:t>
            </a:r>
            <a:r>
              <a:rPr lang="en-US" altLang="zh-CN" dirty="0"/>
              <a:t>safe</a:t>
            </a:r>
            <a:r>
              <a:rPr lang="zh-CN" altLang="en-US" dirty="0"/>
              <a:t> </a:t>
            </a:r>
            <a:r>
              <a:rPr lang="en-US" altLang="zh-CN" dirty="0"/>
              <a:t>environment</a:t>
            </a:r>
            <a:r>
              <a:rPr lang="zh-CN" altLang="en-US" dirty="0"/>
              <a:t> t</a:t>
            </a:r>
            <a:r>
              <a:rPr lang="en-US" altLang="zh-CN" dirty="0"/>
              <a:t>hey</a:t>
            </a:r>
            <a:r>
              <a:rPr lang="zh-CN" altLang="en-US" dirty="0"/>
              <a:t> </a:t>
            </a:r>
            <a:r>
              <a:rPr lang="en-US" altLang="zh-CN" dirty="0"/>
              <a:t>attend</a:t>
            </a:r>
            <a:r>
              <a:rPr lang="zh-CN" altLang="en-US" dirty="0"/>
              <a:t> </a:t>
            </a:r>
            <a:r>
              <a:rPr lang="en-US" altLang="zh-CN" dirty="0"/>
              <a:t>gladly</a:t>
            </a:r>
            <a:r>
              <a:rPr lang="zh-CN" altLang="en-US" dirty="0"/>
              <a:t> </a:t>
            </a:r>
            <a:r>
              <a:rPr lang="en-US" altLang="zh-CN" dirty="0"/>
              <a:t>the</a:t>
            </a:r>
            <a:r>
              <a:rPr lang="zh-CN" altLang="en-US" dirty="0"/>
              <a:t> </a:t>
            </a:r>
            <a:r>
              <a:rPr lang="en-US" altLang="zh-CN" dirty="0"/>
              <a:t>working</a:t>
            </a:r>
            <a:r>
              <a:rPr lang="zh-CN" altLang="en-US" dirty="0"/>
              <a:t> </a:t>
            </a:r>
            <a:r>
              <a:rPr lang="en-US" altLang="zh-CN" dirty="0"/>
              <a:t>hours</a:t>
            </a:r>
            <a:r>
              <a:rPr lang="zh-CN" altLang="en-US" dirty="0"/>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DCBD4F5-C395-41F4-8D18-FAF6772786EA}" type="slidenum">
              <a:rPr lang="en-GB" smtClean="0"/>
              <a:t>15</a:t>
            </a:fld>
            <a:endParaRPr lang="en-GB"/>
          </a:p>
        </p:txBody>
      </p:sp>
    </p:spTree>
    <p:extLst>
      <p:ext uri="{BB962C8B-B14F-4D97-AF65-F5344CB8AC3E}">
        <p14:creationId xmlns:p14="http://schemas.microsoft.com/office/powerpoint/2010/main" val="1309656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B4FA6F-85E7-43D3-81F5-6A17D70E8C7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618023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4FA6F-85E7-43D3-81F5-6A17D70E8C7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5330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B4FA6F-85E7-43D3-81F5-6A17D70E8C7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56842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B4FA6F-85E7-43D3-81F5-6A17D70E8C7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242794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B4FA6F-85E7-43D3-81F5-6A17D70E8C70}" type="datetimeFigureOut">
              <a:rPr lang="en-GB" smtClean="0"/>
              <a:t>09/03/2022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3078559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B4FA6F-85E7-43D3-81F5-6A17D70E8C70}" type="datetimeFigureOut">
              <a:rPr lang="en-GB" smtClean="0"/>
              <a:t>09/03/2022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3071876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B4FA6F-85E7-43D3-81F5-6A17D70E8C70}" type="datetimeFigureOut">
              <a:rPr lang="en-GB" smtClean="0"/>
              <a:t>09/03/2022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381379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B4FA6F-85E7-43D3-81F5-6A17D70E8C7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35053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B4FA6F-85E7-43D3-81F5-6A17D70E8C70}" type="datetimeFigureOut">
              <a:rPr lang="en-GB" smtClean="0"/>
              <a:t>09/03/2022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72483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4FA6F-85E7-43D3-81F5-6A17D70E8C7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2848903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B4FA6F-85E7-43D3-81F5-6A17D70E8C70}" type="datetimeFigureOut">
              <a:rPr lang="en-GB" smtClean="0"/>
              <a:t>09/03/2022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E1430C-98F4-479E-BB95-D5F58944DCDA}" type="slidenum">
              <a:rPr lang="en-GB" smtClean="0"/>
              <a:t>‹#›</a:t>
            </a:fld>
            <a:endParaRPr lang="en-GB"/>
          </a:p>
        </p:txBody>
      </p:sp>
    </p:spTree>
    <p:extLst>
      <p:ext uri="{BB962C8B-B14F-4D97-AF65-F5344CB8AC3E}">
        <p14:creationId xmlns:p14="http://schemas.microsoft.com/office/powerpoint/2010/main" val="12127847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48675" name="Title 1"/>
          <p:cNvSpPr>
            <a:spLocks noGrp="1"/>
          </p:cNvSpPr>
          <p:nvPr>
            <p:ph type="ctrTitle"/>
          </p:nvPr>
        </p:nvSpPr>
        <p:spPr>
          <a:xfrm>
            <a:off x="1524000" y="846137"/>
            <a:ext cx="9144000" cy="1125538"/>
          </a:xfrm>
        </p:spPr>
        <p:txBody>
          <a:bodyPr anchor="b">
            <a:normAutofit/>
          </a:bodyPr>
          <a:lstStyle>
            <a:lvl1pPr algn="ctr">
              <a:defRPr sz="3600"/>
            </a:lvl1pPr>
          </a:lstStyle>
          <a:p>
            <a:r>
              <a:rPr lang="zh-CN" altLang="en-US" dirty="0"/>
              <a:t>单击此处编辑母版标题样式</a:t>
            </a:r>
            <a:endParaRPr lang="en-US" dirty="0"/>
          </a:p>
        </p:txBody>
      </p:sp>
      <p:sp>
        <p:nvSpPr>
          <p:cNvPr id="1048676" name="Subtitle 2"/>
          <p:cNvSpPr>
            <a:spLocks noGrp="1"/>
          </p:cNvSpPr>
          <p:nvPr>
            <p:ph type="subTitle" idx="1"/>
          </p:nvPr>
        </p:nvSpPr>
        <p:spPr>
          <a:xfrm>
            <a:off x="1524000" y="2116138"/>
            <a:ext cx="9144000" cy="730249"/>
          </a:xfrm>
        </p:spPr>
        <p:txBody>
          <a:bodyPr/>
          <a:lstStyle>
            <a:lvl1pPr marL="0" indent="0" algn="ctr">
              <a:buNone/>
              <a:defRPr sz="2400">
                <a:solidFill>
                  <a:schemeClr val="accent4">
                    <a:lumMod val="60000"/>
                    <a:lumOff val="4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1048677" name="Date Placeholder 3"/>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678" name="Footer Placeholder 4"/>
          <p:cNvSpPr>
            <a:spLocks noGrp="1"/>
          </p:cNvSpPr>
          <p:nvPr>
            <p:ph type="ftr" sz="quarter" idx="11"/>
          </p:nvPr>
        </p:nvSpPr>
        <p:spPr/>
        <p:txBody>
          <a:bodyPr/>
          <a:lstStyle/>
          <a:p>
            <a:endParaRPr lang="zh-CN" altLang="en-US"/>
          </a:p>
        </p:txBody>
      </p:sp>
      <p:sp>
        <p:nvSpPr>
          <p:cNvPr id="1048679" name="Slide Number Placeholder 5"/>
          <p:cNvSpPr>
            <a:spLocks noGrp="1"/>
          </p:cNvSpPr>
          <p:nvPr>
            <p:ph type="sldNum" sz="quarter" idx="12"/>
          </p:nvPr>
        </p:nvSpPr>
        <p:spPr/>
        <p:txBody>
          <a:bodyPr/>
          <a:lstStyle/>
          <a:p>
            <a:fld id="{112BCFE8-AB45-4CE0-AC07-8F1CF089FFE0}" type="slidenum">
              <a:rPr lang="zh-CN" altLang="en-US" smtClean="0"/>
              <a:t>‹#›</a:t>
            </a:fld>
            <a:endParaRPr lang="zh-CN" altLang="en-US"/>
          </a:p>
        </p:txBody>
      </p:sp>
      <p:pic>
        <p:nvPicPr>
          <p:cNvPr id="2097153" name="图片 9"/>
          <p:cNvPicPr>
            <a:picLocks noChangeAspect="1"/>
          </p:cNvPicPr>
          <p:nvPr userDrawn="1"/>
        </p:nvPicPr>
        <p:blipFill>
          <a:blip r:embed="rId3" cstate="print"/>
          <a:stretch>
            <a:fillRect/>
          </a:stretch>
        </p:blipFill>
        <p:spPr>
          <a:xfrm>
            <a:off x="3194721" y="4152917"/>
            <a:ext cx="5802558" cy="1828637"/>
          </a:xfrm>
          <a:prstGeom prst="rect">
            <a:avLst/>
          </a:prstGeom>
        </p:spPr>
      </p:pic>
    </p:spTree>
    <p:extLst>
      <p:ext uri="{BB962C8B-B14F-4D97-AF65-F5344CB8AC3E}">
        <p14:creationId xmlns:p14="http://schemas.microsoft.com/office/powerpoint/2010/main" val="684153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4" name="Title 1"/>
          <p:cNvSpPr>
            <a:spLocks noGrp="1"/>
          </p:cNvSpPr>
          <p:nvPr>
            <p:ph type="title"/>
          </p:nvPr>
        </p:nvSpPr>
        <p:spPr/>
        <p:txBody>
          <a:bodyPr/>
          <a:lstStyle/>
          <a:p>
            <a:r>
              <a:rPr lang="zh-CN" altLang="en-US"/>
              <a:t>单击此处编辑母版标题样式</a:t>
            </a:r>
            <a:endParaRPr lang="en-US" dirty="0"/>
          </a:p>
        </p:txBody>
      </p:sp>
      <p:sp>
        <p:nvSpPr>
          <p:cNvPr id="1048585" name="Content Placeholder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1048586" name="Date Placeholder 3"/>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587" name="Footer Placeholder 4"/>
          <p:cNvSpPr>
            <a:spLocks noGrp="1"/>
          </p:cNvSpPr>
          <p:nvPr>
            <p:ph type="ftr" sz="quarter" idx="11"/>
          </p:nvPr>
        </p:nvSpPr>
        <p:spPr/>
        <p:txBody>
          <a:bodyPr/>
          <a:lstStyle/>
          <a:p>
            <a:endParaRPr lang="zh-CN" altLang="en-US"/>
          </a:p>
        </p:txBody>
      </p:sp>
      <p:sp>
        <p:nvSpPr>
          <p:cNvPr id="1048588" name="Slide Number Placeholder 5"/>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789489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title">
    <p:spTree>
      <p:nvGrpSpPr>
        <p:cNvPr id="1" name=""/>
        <p:cNvGrpSpPr/>
        <p:nvPr/>
      </p:nvGrpSpPr>
      <p:grpSpPr>
        <a:xfrm>
          <a:off x="0" y="0"/>
          <a:ext cx="0" cy="0"/>
          <a:chOff x="0" y="0"/>
          <a:chExt cx="0" cy="0"/>
        </a:xfrm>
      </p:grpSpPr>
      <p:sp>
        <p:nvSpPr>
          <p:cNvPr id="1048661" name="云形 7"/>
          <p:cNvSpPr/>
          <p:nvPr userDrawn="1"/>
        </p:nvSpPr>
        <p:spPr>
          <a:xfrm>
            <a:off x="4677410" y="1920831"/>
            <a:ext cx="2837180" cy="1640503"/>
          </a:xfrm>
          <a:prstGeom prst="cloud">
            <a:avLst/>
          </a:prstGeom>
          <a:solidFill>
            <a:schemeClr val="accent1">
              <a:lumMod val="20000"/>
              <a:lumOff val="80000"/>
            </a:schemeClr>
          </a:solidFill>
          <a:ln w="19050" cap="flat" cmpd="sng" algn="ctr">
            <a:solidFill>
              <a:schemeClr val="accent1">
                <a:lumMod val="40000"/>
                <a:lumOff val="60000"/>
              </a:schemeClr>
            </a:solidFill>
            <a:prstDash val="solid"/>
            <a:miter lim="800000"/>
          </a:ln>
          <a:effectLst/>
        </p:spPr>
        <p:txBody>
          <a:bodyPr lIns="0" tIns="0" rIns="0" bIns="0" anchor="ctr"/>
          <a:lstStyle/>
          <a:p>
            <a:pPr algn="ctr" eaLnBrk="1" hangingPunct="1">
              <a:spcBef>
                <a:spcPts val="0"/>
              </a:spcBef>
              <a:spcAft>
                <a:spcPts val="0"/>
              </a:spcAft>
            </a:pPr>
            <a:endParaRPr lang="zh-CN" altLang="en-US" sz="2800" b="1" kern="0" dirty="0">
              <a:solidFill>
                <a:schemeClr val="accent1">
                  <a:lumMod val="75000"/>
                </a:schemeClr>
              </a:solidFill>
              <a:latin typeface="Arial Black" pitchFamily="34" charset="0"/>
              <a:ea typeface="黑体" pitchFamily="49" charset="-122"/>
              <a:cs typeface="Microsoft New Tai Lue" pitchFamily="34" charset="0"/>
            </a:endParaRPr>
          </a:p>
        </p:txBody>
      </p:sp>
      <p:sp>
        <p:nvSpPr>
          <p:cNvPr id="1048662" name="Title 1"/>
          <p:cNvSpPr>
            <a:spLocks noGrp="1"/>
          </p:cNvSpPr>
          <p:nvPr>
            <p:ph type="title"/>
          </p:nvPr>
        </p:nvSpPr>
        <p:spPr>
          <a:xfrm>
            <a:off x="5018087" y="2320020"/>
            <a:ext cx="2143125" cy="842124"/>
          </a:xfrm>
        </p:spPr>
        <p:txBody>
          <a:bodyPr anchor="ctr">
            <a:normAutofit/>
          </a:bodyPr>
          <a:lstStyle>
            <a:lvl1pPr algn="ctr">
              <a:defRPr sz="2400">
                <a:solidFill>
                  <a:schemeClr val="accent5">
                    <a:lumMod val="50000"/>
                  </a:schemeClr>
                </a:solidFill>
              </a:defRPr>
            </a:lvl1pPr>
          </a:lstStyle>
          <a:p>
            <a:r>
              <a:rPr lang="zh-CN" altLang="en-US" dirty="0"/>
              <a:t>单击此处编辑母版标题样式</a:t>
            </a:r>
            <a:endParaRPr lang="en-US" dirty="0"/>
          </a:p>
        </p:txBody>
      </p:sp>
      <p:sp>
        <p:nvSpPr>
          <p:cNvPr id="1048663" name="Text Placeholder 2"/>
          <p:cNvSpPr>
            <a:spLocks noGrp="1"/>
          </p:cNvSpPr>
          <p:nvPr>
            <p:ph type="body" idx="1"/>
          </p:nvPr>
        </p:nvSpPr>
        <p:spPr>
          <a:xfrm>
            <a:off x="4092575" y="3620579"/>
            <a:ext cx="4006850" cy="501869"/>
          </a:xfrm>
        </p:spPr>
        <p:txBody>
          <a:bodyPr/>
          <a:lstStyle>
            <a:lvl1pPr marL="0" indent="0" algn="ctr">
              <a:buNone/>
              <a:defRPr sz="2400" b="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1048664" name="Date Placeholder 3"/>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665" name="Footer Placeholder 4"/>
          <p:cNvSpPr>
            <a:spLocks noGrp="1"/>
          </p:cNvSpPr>
          <p:nvPr>
            <p:ph type="ftr" sz="quarter" idx="11"/>
          </p:nvPr>
        </p:nvSpPr>
        <p:spPr/>
        <p:txBody>
          <a:bodyPr/>
          <a:lstStyle/>
          <a:p>
            <a:endParaRPr lang="zh-CN" altLang="en-US"/>
          </a:p>
        </p:txBody>
      </p:sp>
      <p:sp>
        <p:nvSpPr>
          <p:cNvPr id="1048666" name="Slide Number Placeholder 5"/>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2503652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column content">
    <p:spTree>
      <p:nvGrpSpPr>
        <p:cNvPr id="1" name=""/>
        <p:cNvGrpSpPr/>
        <p:nvPr/>
      </p:nvGrpSpPr>
      <p:grpSpPr>
        <a:xfrm>
          <a:off x="0" y="0"/>
          <a:ext cx="0" cy="0"/>
          <a:chOff x="0" y="0"/>
          <a:chExt cx="0" cy="0"/>
        </a:xfrm>
      </p:grpSpPr>
      <p:sp>
        <p:nvSpPr>
          <p:cNvPr id="1048616" name="Title 1"/>
          <p:cNvSpPr>
            <a:spLocks noGrp="1"/>
          </p:cNvSpPr>
          <p:nvPr>
            <p:ph type="title"/>
          </p:nvPr>
        </p:nvSpPr>
        <p:spPr/>
        <p:txBody>
          <a:bodyPr/>
          <a:lstStyle/>
          <a:p>
            <a:r>
              <a:rPr lang="zh-CN" altLang="en-US"/>
              <a:t>单击此处编辑母版标题样式</a:t>
            </a:r>
            <a:endParaRPr lang="en-US" dirty="0"/>
          </a:p>
        </p:txBody>
      </p:sp>
      <p:sp>
        <p:nvSpPr>
          <p:cNvPr id="1048617" name="Content Placeholder 2"/>
          <p:cNvSpPr>
            <a:spLocks noGrp="1"/>
          </p:cNvSpPr>
          <p:nvPr>
            <p:ph sz="half" idx="1"/>
          </p:nvPr>
        </p:nvSpPr>
        <p:spPr>
          <a:xfrm>
            <a:off x="838200" y="1605776"/>
            <a:ext cx="5181600" cy="4571187"/>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1048618" name="Content Placeholder 3"/>
          <p:cNvSpPr>
            <a:spLocks noGrp="1"/>
          </p:cNvSpPr>
          <p:nvPr>
            <p:ph sz="half" idx="2"/>
          </p:nvPr>
        </p:nvSpPr>
        <p:spPr>
          <a:xfrm>
            <a:off x="6172200" y="1605776"/>
            <a:ext cx="5181600" cy="457118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1048619" name="Date Placeholder 4"/>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620" name="Footer Placeholder 5"/>
          <p:cNvSpPr>
            <a:spLocks noGrp="1"/>
          </p:cNvSpPr>
          <p:nvPr>
            <p:ph type="ftr" sz="quarter" idx="11"/>
          </p:nvPr>
        </p:nvSpPr>
        <p:spPr/>
        <p:txBody>
          <a:bodyPr/>
          <a:lstStyle/>
          <a:p>
            <a:endParaRPr lang="zh-CN" altLang="en-US"/>
          </a:p>
        </p:txBody>
      </p:sp>
      <p:sp>
        <p:nvSpPr>
          <p:cNvPr id="1048621" name="Slide Number Placeholder 6"/>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53963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96" name="Title 1"/>
          <p:cNvSpPr>
            <a:spLocks noGrp="1"/>
          </p:cNvSpPr>
          <p:nvPr>
            <p:ph type="title"/>
          </p:nvPr>
        </p:nvSpPr>
        <p:spPr>
          <a:xfrm>
            <a:off x="839788" y="365125"/>
            <a:ext cx="10515600" cy="1149351"/>
          </a:xfrm>
        </p:spPr>
        <p:txBody>
          <a:bodyPr/>
          <a:lstStyle/>
          <a:p>
            <a:r>
              <a:rPr lang="zh-CN" altLang="en-US"/>
              <a:t>单击此处编辑母版标题样式</a:t>
            </a:r>
            <a:endParaRPr lang="en-US" dirty="0"/>
          </a:p>
        </p:txBody>
      </p:sp>
      <p:sp>
        <p:nvSpPr>
          <p:cNvPr id="1048697"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698" name="Content Placeholder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1048699"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700" name="Content Placeholder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1048701" name="Date Placeholder 6"/>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702" name="Footer Placeholder 7"/>
          <p:cNvSpPr>
            <a:spLocks noGrp="1"/>
          </p:cNvSpPr>
          <p:nvPr>
            <p:ph type="ftr" sz="quarter" idx="11"/>
          </p:nvPr>
        </p:nvSpPr>
        <p:spPr/>
        <p:txBody>
          <a:bodyPr/>
          <a:lstStyle/>
          <a:p>
            <a:endParaRPr lang="zh-CN" altLang="en-US"/>
          </a:p>
        </p:txBody>
      </p:sp>
      <p:sp>
        <p:nvSpPr>
          <p:cNvPr id="1048703" name="Slide Number Placeholder 8"/>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39682910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80" name="Date Placeholder 2"/>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681" name="Footer Placeholder 3"/>
          <p:cNvSpPr>
            <a:spLocks noGrp="1"/>
          </p:cNvSpPr>
          <p:nvPr>
            <p:ph type="ftr" sz="quarter" idx="11"/>
          </p:nvPr>
        </p:nvSpPr>
        <p:spPr/>
        <p:txBody>
          <a:bodyPr/>
          <a:lstStyle/>
          <a:p>
            <a:endParaRPr lang="zh-CN" altLang="en-US"/>
          </a:p>
        </p:txBody>
      </p:sp>
      <p:sp>
        <p:nvSpPr>
          <p:cNvPr id="1048682" name="Slide Number Placeholder 4"/>
          <p:cNvSpPr>
            <a:spLocks noGrp="1"/>
          </p:cNvSpPr>
          <p:nvPr>
            <p:ph type="sldNum" sz="quarter" idx="12"/>
          </p:nvPr>
        </p:nvSpPr>
        <p:spPr/>
        <p:txBody>
          <a:bodyPr/>
          <a:lstStyle/>
          <a:p>
            <a:fld id="{112BCFE8-AB45-4CE0-AC07-8F1CF089FFE0}" type="slidenum">
              <a:rPr lang="zh-CN" altLang="en-US" smtClean="0"/>
              <a:t>‹#›</a:t>
            </a:fld>
            <a:endParaRPr lang="zh-CN" altLang="en-US"/>
          </a:p>
        </p:txBody>
      </p:sp>
      <p:sp>
        <p:nvSpPr>
          <p:cNvPr id="1048683" name="任意多边形 8"/>
          <p:cNvSpPr/>
          <p:nvPr userDrawn="1"/>
        </p:nvSpPr>
        <p:spPr>
          <a:xfrm>
            <a:off x="3607363" y="3013519"/>
            <a:ext cx="4960869" cy="782860"/>
          </a:xfrm>
          <a:custGeom>
            <a:avLst/>
            <a:gdLst>
              <a:gd name="connsiteX0" fmla="*/ 304800 w 4800600"/>
              <a:gd name="connsiteY0" fmla="*/ 0 h 640080"/>
              <a:gd name="connsiteX1" fmla="*/ 4800600 w 4800600"/>
              <a:gd name="connsiteY1" fmla="*/ 7620 h 640080"/>
              <a:gd name="connsiteX2" fmla="*/ 4495800 w 4800600"/>
              <a:gd name="connsiteY2" fmla="*/ 640080 h 640080"/>
              <a:gd name="connsiteX3" fmla="*/ 0 w 4800600"/>
              <a:gd name="connsiteY3" fmla="*/ 640080 h 640080"/>
              <a:gd name="connsiteX4" fmla="*/ 304800 w 4800600"/>
              <a:gd name="connsiteY4" fmla="*/ 0 h 640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00600" h="640080">
                <a:moveTo>
                  <a:pt x="304800" y="0"/>
                </a:moveTo>
                <a:lnTo>
                  <a:pt x="4800600" y="7620"/>
                </a:lnTo>
                <a:lnTo>
                  <a:pt x="4495800" y="640080"/>
                </a:lnTo>
                <a:lnTo>
                  <a:pt x="0" y="640080"/>
                </a:lnTo>
                <a:lnTo>
                  <a:pt x="304800"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eaLnBrk="1" hangingPunct="1">
              <a:spcBef>
                <a:spcPts val="0"/>
              </a:spcBef>
              <a:spcAft>
                <a:spcPts val="0"/>
              </a:spcAft>
            </a:pPr>
            <a:endParaRPr lang="zh-CN" altLang="en-US" sz="4400" i="1" dirty="0">
              <a:solidFill>
                <a:srgbClr val="FFFFFF"/>
              </a:solidFill>
              <a:latin typeface="Bodoni MT Black" pitchFamily="18" charset="0"/>
              <a:ea typeface="HanWangWCL10" panose="02020500000000000000" pitchFamily="18" charset="-120"/>
              <a:cs typeface="Aharoni" pitchFamily="2" charset="-79"/>
            </a:endParaRPr>
          </a:p>
        </p:txBody>
      </p:sp>
      <p:sp>
        <p:nvSpPr>
          <p:cNvPr id="1048684" name="任意多边形 9"/>
          <p:cNvSpPr/>
          <p:nvPr userDrawn="1"/>
        </p:nvSpPr>
        <p:spPr>
          <a:xfrm>
            <a:off x="8290989" y="3227205"/>
            <a:ext cx="716897" cy="672133"/>
          </a:xfrm>
          <a:custGeom>
            <a:avLst/>
            <a:gdLst>
              <a:gd name="connsiteX0" fmla="*/ 274320 w 693420"/>
              <a:gd name="connsiteY0" fmla="*/ 0 h 548640"/>
              <a:gd name="connsiteX1" fmla="*/ 693420 w 693420"/>
              <a:gd name="connsiteY1" fmla="*/ 7620 h 548640"/>
              <a:gd name="connsiteX2" fmla="*/ 449580 w 693420"/>
              <a:gd name="connsiteY2" fmla="*/ 259080 h 548640"/>
              <a:gd name="connsiteX3" fmla="*/ 571500 w 693420"/>
              <a:gd name="connsiteY3" fmla="*/ 548640 h 548640"/>
              <a:gd name="connsiteX4" fmla="*/ 0 w 693420"/>
              <a:gd name="connsiteY4" fmla="*/ 533400 h 548640"/>
              <a:gd name="connsiteX5" fmla="*/ 274320 w 693420"/>
              <a:gd name="connsiteY5" fmla="*/ 0 h 548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420" h="548640">
                <a:moveTo>
                  <a:pt x="274320" y="0"/>
                </a:moveTo>
                <a:lnTo>
                  <a:pt x="693420" y="7620"/>
                </a:lnTo>
                <a:lnTo>
                  <a:pt x="449580" y="259080"/>
                </a:lnTo>
                <a:lnTo>
                  <a:pt x="571500" y="548640"/>
                </a:lnTo>
                <a:lnTo>
                  <a:pt x="0" y="533400"/>
                </a:lnTo>
                <a:lnTo>
                  <a:pt x="27432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eaLnBrk="1" hangingPunct="1">
              <a:spcBef>
                <a:spcPts val="0"/>
              </a:spcBef>
              <a:spcAft>
                <a:spcPts val="0"/>
              </a:spcAft>
            </a:pPr>
            <a:endParaRPr lang="zh-CN" altLang="en-US" sz="1800">
              <a:solidFill>
                <a:srgbClr val="FFFFFF"/>
              </a:solidFill>
            </a:endParaRPr>
          </a:p>
        </p:txBody>
      </p:sp>
      <p:sp>
        <p:nvSpPr>
          <p:cNvPr id="1048685" name="任意多边形 10"/>
          <p:cNvSpPr/>
          <p:nvPr userDrawn="1"/>
        </p:nvSpPr>
        <p:spPr>
          <a:xfrm flipH="1" flipV="1">
            <a:off x="3184115" y="2883365"/>
            <a:ext cx="715258" cy="670191"/>
          </a:xfrm>
          <a:custGeom>
            <a:avLst/>
            <a:gdLst>
              <a:gd name="connsiteX0" fmla="*/ 274320 w 693420"/>
              <a:gd name="connsiteY0" fmla="*/ 0 h 548640"/>
              <a:gd name="connsiteX1" fmla="*/ 693420 w 693420"/>
              <a:gd name="connsiteY1" fmla="*/ 7620 h 548640"/>
              <a:gd name="connsiteX2" fmla="*/ 449580 w 693420"/>
              <a:gd name="connsiteY2" fmla="*/ 259080 h 548640"/>
              <a:gd name="connsiteX3" fmla="*/ 571500 w 693420"/>
              <a:gd name="connsiteY3" fmla="*/ 548640 h 548640"/>
              <a:gd name="connsiteX4" fmla="*/ 0 w 693420"/>
              <a:gd name="connsiteY4" fmla="*/ 533400 h 548640"/>
              <a:gd name="connsiteX5" fmla="*/ 274320 w 693420"/>
              <a:gd name="connsiteY5" fmla="*/ 0 h 548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420" h="548640">
                <a:moveTo>
                  <a:pt x="274320" y="0"/>
                </a:moveTo>
                <a:lnTo>
                  <a:pt x="693420" y="7620"/>
                </a:lnTo>
                <a:lnTo>
                  <a:pt x="449580" y="259080"/>
                </a:lnTo>
                <a:lnTo>
                  <a:pt x="571500" y="548640"/>
                </a:lnTo>
                <a:lnTo>
                  <a:pt x="0" y="533400"/>
                </a:lnTo>
                <a:lnTo>
                  <a:pt x="27432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eaLnBrk="1" hangingPunct="1">
              <a:spcBef>
                <a:spcPts val="0"/>
              </a:spcBef>
              <a:spcAft>
                <a:spcPts val="0"/>
              </a:spcAft>
            </a:pPr>
            <a:endParaRPr lang="zh-CN" altLang="en-US" sz="1800">
              <a:solidFill>
                <a:srgbClr val="FFFFFF"/>
              </a:solidFill>
            </a:endParaRPr>
          </a:p>
        </p:txBody>
      </p:sp>
      <p:sp>
        <p:nvSpPr>
          <p:cNvPr id="1048686" name="Title 1"/>
          <p:cNvSpPr>
            <a:spLocks noGrp="1"/>
          </p:cNvSpPr>
          <p:nvPr userDrawn="1">
            <p:ph type="title" hasCustomPrompt="1"/>
          </p:nvPr>
        </p:nvSpPr>
        <p:spPr>
          <a:xfrm>
            <a:off x="3842524" y="3087463"/>
            <a:ext cx="4469525" cy="634972"/>
          </a:xfrm>
        </p:spPr>
        <p:txBody>
          <a:bodyPr/>
          <a:lstStyle>
            <a:lvl1pPr algn="ctr"/>
          </a:lstStyle>
          <a:p>
            <a:r>
              <a:rPr lang="zh-CN" altLang="en-US" dirty="0"/>
              <a:t>编辑标题</a:t>
            </a:r>
            <a:endParaRPr lang="en-US" dirty="0"/>
          </a:p>
        </p:txBody>
      </p:sp>
    </p:spTree>
    <p:extLst>
      <p:ext uri="{BB962C8B-B14F-4D97-AF65-F5344CB8AC3E}">
        <p14:creationId xmlns:p14="http://schemas.microsoft.com/office/powerpoint/2010/main" val="30937415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01" name="Date Placeholder 1"/>
          <p:cNvSpPr>
            <a:spLocks noGrp="1"/>
          </p:cNvSpPr>
          <p:nvPr>
            <p:ph type="dt" sz="half" idx="10"/>
          </p:nvPr>
        </p:nvSpPr>
        <p:spPr/>
        <p:txBody>
          <a:bodyPr/>
          <a:lstStyle/>
          <a:p>
            <a:fld id="{03C7616F-2C6D-4E4B-9A0E-EB47A9E9DAFF}" type="datetimeFigureOut">
              <a:rPr lang="zh-CN" altLang="en-US" smtClean="0"/>
              <a:t>2022/3/9</a:t>
            </a:fld>
            <a:endParaRPr lang="zh-CN" altLang="en-US"/>
          </a:p>
        </p:txBody>
      </p:sp>
      <p:sp>
        <p:nvSpPr>
          <p:cNvPr id="1048602" name="Footer Placeholder 2"/>
          <p:cNvSpPr>
            <a:spLocks noGrp="1"/>
          </p:cNvSpPr>
          <p:nvPr>
            <p:ph type="ftr" sz="quarter" idx="11"/>
          </p:nvPr>
        </p:nvSpPr>
        <p:spPr/>
        <p:txBody>
          <a:bodyPr/>
          <a:lstStyle/>
          <a:p>
            <a:endParaRPr lang="zh-CN" altLang="en-US"/>
          </a:p>
        </p:txBody>
      </p:sp>
      <p:sp>
        <p:nvSpPr>
          <p:cNvPr id="1048603" name="Slide Number Placeholder 3"/>
          <p:cNvSpPr>
            <a:spLocks noGrp="1"/>
          </p:cNvSpPr>
          <p:nvPr>
            <p:ph type="sldNum" sz="quarter" idx="12"/>
          </p:nvPr>
        </p:nvSpPr>
        <p:spPr/>
        <p:txBody>
          <a:bodyPr/>
          <a:lstStyle/>
          <a:p>
            <a:fld id="{0465C654-C0F5-4C87-9856-8AAB82CD5973}" type="slidenum">
              <a:rPr lang="zh-CN" altLang="en-US" smtClean="0"/>
              <a:t>‹#›</a:t>
            </a:fld>
            <a:endParaRPr lang="zh-CN" altLang="en-US"/>
          </a:p>
        </p:txBody>
      </p:sp>
      <p:pic>
        <p:nvPicPr>
          <p:cNvPr id="2097152" name="图片 4"/>
          <p:cNvPicPr>
            <a:picLocks noChangeAspect="1"/>
          </p:cNvPicPr>
          <p:nvPr userDrawn="1"/>
        </p:nvPicPr>
        <p:blipFill rotWithShape="1">
          <a:blip r:embed="rId2"/>
          <a:srcRect l="14032" t="113" r="610" b="13860"/>
          <a:stretch>
            <a:fillRect/>
          </a:stretch>
        </p:blipFill>
        <p:spPr>
          <a:xfrm>
            <a:off x="-11805" y="0"/>
            <a:ext cx="12203805" cy="6858000"/>
          </a:xfrm>
          <a:prstGeom prst="rect">
            <a:avLst/>
          </a:prstGeom>
        </p:spPr>
      </p:pic>
      <p:sp>
        <p:nvSpPr>
          <p:cNvPr id="1048604" name="任意多边形 5"/>
          <p:cNvSpPr/>
          <p:nvPr userDrawn="1"/>
        </p:nvSpPr>
        <p:spPr>
          <a:xfrm>
            <a:off x="8695557" y="0"/>
            <a:ext cx="3496643" cy="1696338"/>
          </a:xfrm>
          <a:custGeom>
            <a:avLst/>
            <a:gdLst>
              <a:gd name="connsiteX0" fmla="*/ 1162691 w 2622482"/>
              <a:gd name="connsiteY0" fmla="*/ 0 h 1696338"/>
              <a:gd name="connsiteX1" fmla="*/ 2622482 w 2622482"/>
              <a:gd name="connsiteY1" fmla="*/ 0 h 1696338"/>
              <a:gd name="connsiteX2" fmla="*/ 2622482 w 2622482"/>
              <a:gd name="connsiteY2" fmla="*/ 1452169 h 1696338"/>
              <a:gd name="connsiteX3" fmla="*/ 2598950 w 2622482"/>
              <a:gd name="connsiteY3" fmla="*/ 1457772 h 1696338"/>
              <a:gd name="connsiteX4" fmla="*/ 2252397 w 2622482"/>
              <a:gd name="connsiteY4" fmla="*/ 1415703 h 1696338"/>
              <a:gd name="connsiteX5" fmla="*/ 1867328 w 2622482"/>
              <a:gd name="connsiteY5" fmla="*/ 1685434 h 1696338"/>
              <a:gd name="connsiteX6" fmla="*/ 1301149 w 2622482"/>
              <a:gd name="connsiteY6" fmla="*/ 1520791 h 1696338"/>
              <a:gd name="connsiteX7" fmla="*/ 460112 w 2622482"/>
              <a:gd name="connsiteY7" fmla="*/ 1358121 h 1696338"/>
              <a:gd name="connsiteX8" fmla="*/ 90326 w 2622482"/>
              <a:gd name="connsiteY8" fmla="*/ 1177100 h 1696338"/>
              <a:gd name="connsiteX9" fmla="*/ 169341 w 2622482"/>
              <a:gd name="connsiteY9" fmla="*/ 932752 h 1696338"/>
              <a:gd name="connsiteX10" fmla="*/ 2488 w 2622482"/>
              <a:gd name="connsiteY10" fmla="*/ 682058 h 1696338"/>
              <a:gd name="connsiteX11" fmla="*/ 307203 w 2622482"/>
              <a:gd name="connsiteY11" fmla="*/ 459233 h 1696338"/>
              <a:gd name="connsiteX12" fmla="*/ 310118 w 2622482"/>
              <a:gd name="connsiteY12" fmla="*/ 453359 h 1696338"/>
              <a:gd name="connsiteX13" fmla="*/ 445853 w 2622482"/>
              <a:gd name="connsiteY13" fmla="*/ 133378 h 1696338"/>
              <a:gd name="connsiteX14" fmla="*/ 1106173 w 2622482"/>
              <a:gd name="connsiteY14" fmla="*/ 60275 h 1696338"/>
              <a:gd name="connsiteX15" fmla="*/ 1106299 w 2622482"/>
              <a:gd name="connsiteY15" fmla="*/ 60140 h 16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22482" h="1696338">
                <a:moveTo>
                  <a:pt x="1162691" y="0"/>
                </a:moveTo>
                <a:lnTo>
                  <a:pt x="2622482" y="0"/>
                </a:lnTo>
                <a:lnTo>
                  <a:pt x="2622482" y="1452169"/>
                </a:lnTo>
                <a:lnTo>
                  <a:pt x="2598950" y="1457772"/>
                </a:lnTo>
                <a:cubicBezTo>
                  <a:pt x="2483186" y="1478070"/>
                  <a:pt x="2358206" y="1464581"/>
                  <a:pt x="2252397" y="1415703"/>
                </a:cubicBezTo>
                <a:cubicBezTo>
                  <a:pt x="2197646" y="1550032"/>
                  <a:pt x="2051039" y="1652720"/>
                  <a:pt x="1867328" y="1685434"/>
                </a:cubicBezTo>
                <a:cubicBezTo>
                  <a:pt x="1650846" y="1723979"/>
                  <a:pt x="1424910" y="1658293"/>
                  <a:pt x="1301149" y="1520791"/>
                </a:cubicBezTo>
                <a:cubicBezTo>
                  <a:pt x="1009039" y="1651305"/>
                  <a:pt x="629643" y="1577945"/>
                  <a:pt x="460112" y="1358121"/>
                </a:cubicBezTo>
                <a:cubicBezTo>
                  <a:pt x="293574" y="1372570"/>
                  <a:pt x="137199" y="1296037"/>
                  <a:pt x="90326" y="1177100"/>
                </a:cubicBezTo>
                <a:cubicBezTo>
                  <a:pt x="56373" y="1091049"/>
                  <a:pt x="86387" y="998180"/>
                  <a:pt x="169341" y="932752"/>
                </a:cubicBezTo>
                <a:cubicBezTo>
                  <a:pt x="51646" y="881430"/>
                  <a:pt x="-13898" y="782944"/>
                  <a:pt x="2488" y="682058"/>
                </a:cubicBezTo>
                <a:cubicBezTo>
                  <a:pt x="21710" y="563935"/>
                  <a:pt x="148228" y="471410"/>
                  <a:pt x="307203" y="459233"/>
                </a:cubicBezTo>
                <a:cubicBezTo>
                  <a:pt x="308148" y="457261"/>
                  <a:pt x="309172" y="455331"/>
                  <a:pt x="310118" y="453359"/>
                </a:cubicBezTo>
                <a:cubicBezTo>
                  <a:pt x="288769" y="337038"/>
                  <a:pt x="338557" y="219730"/>
                  <a:pt x="445853" y="133378"/>
                </a:cubicBezTo>
                <a:cubicBezTo>
                  <a:pt x="615384" y="-3009"/>
                  <a:pt x="890241" y="-33408"/>
                  <a:pt x="1106173" y="60275"/>
                </a:cubicBezTo>
                <a:lnTo>
                  <a:pt x="1106299" y="60140"/>
                </a:lnTo>
                <a:close/>
              </a:path>
            </a:pathLst>
          </a:custGeom>
          <a:solidFill>
            <a:srgbClr val="8EC9EE">
              <a:alpha val="1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048605" name="云形 6"/>
          <p:cNvSpPr/>
          <p:nvPr userDrawn="1"/>
        </p:nvSpPr>
        <p:spPr>
          <a:xfrm>
            <a:off x="6096001" y="617001"/>
            <a:ext cx="1254035" cy="511888"/>
          </a:xfrm>
          <a:prstGeom prst="cloud">
            <a:avLst/>
          </a:prstGeom>
          <a:solidFill>
            <a:srgbClr val="8EC9EE">
              <a:alpha val="1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048606" name="云形 7"/>
          <p:cNvSpPr/>
          <p:nvPr userDrawn="1"/>
        </p:nvSpPr>
        <p:spPr>
          <a:xfrm>
            <a:off x="155833" y="647009"/>
            <a:ext cx="682369" cy="278538"/>
          </a:xfrm>
          <a:prstGeom prst="cloud">
            <a:avLst/>
          </a:prstGeom>
          <a:solidFill>
            <a:srgbClr val="8EC9EE">
              <a:alpha val="1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15693617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and title">
    <p:spTree>
      <p:nvGrpSpPr>
        <p:cNvPr id="1" name=""/>
        <p:cNvGrpSpPr/>
        <p:nvPr/>
      </p:nvGrpSpPr>
      <p:grpSpPr>
        <a:xfrm>
          <a:off x="0" y="0"/>
          <a:ext cx="0" cy="0"/>
          <a:chOff x="0" y="0"/>
          <a:chExt cx="0" cy="0"/>
        </a:xfrm>
      </p:grpSpPr>
      <p:sp>
        <p:nvSpPr>
          <p:cNvPr id="1048704" name="Title 1"/>
          <p:cNvSpPr>
            <a:spLocks noGrp="1"/>
          </p:cNvSpPr>
          <p:nvPr>
            <p:ph type="title"/>
          </p:nvPr>
        </p:nvSpPr>
        <p:spPr>
          <a:xfrm>
            <a:off x="1562818" y="536677"/>
            <a:ext cx="9259049" cy="868423"/>
          </a:xfrm>
        </p:spPr>
        <p:txBody>
          <a:bodyPr anchor="ctr"/>
          <a:lstStyle>
            <a:lvl1pPr algn="ctr">
              <a:defRPr sz="3200">
                <a:solidFill>
                  <a:schemeClr val="tx1"/>
                </a:solidFill>
              </a:defRPr>
            </a:lvl1pPr>
          </a:lstStyle>
          <a:p>
            <a:r>
              <a:rPr lang="zh-CN" altLang="en-US"/>
              <a:t>单击此处编辑母版标题样式</a:t>
            </a:r>
            <a:endParaRPr lang="en-US" dirty="0"/>
          </a:p>
        </p:txBody>
      </p:sp>
      <p:sp>
        <p:nvSpPr>
          <p:cNvPr id="1048705" name="Picture Placeholder 2"/>
          <p:cNvSpPr>
            <a:spLocks noGrp="1" noChangeAspect="1"/>
          </p:cNvSpPr>
          <p:nvPr>
            <p:ph type="pic" idx="1"/>
          </p:nvPr>
        </p:nvSpPr>
        <p:spPr>
          <a:xfrm>
            <a:off x="1562818" y="1742537"/>
            <a:ext cx="3647537" cy="4096240"/>
          </a:xfrm>
        </p:spPr>
        <p:txBody>
          <a:bodyPr anchor="ctr">
            <a:normAutofit/>
          </a:bodyPr>
          <a:lstStyle>
            <a:lvl1pPr marL="0" indent="0">
              <a:buNone/>
              <a:defRPr sz="24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dirty="0"/>
              <a:t>单击图标添加图片</a:t>
            </a:r>
            <a:endParaRPr lang="en-US" dirty="0"/>
          </a:p>
        </p:txBody>
      </p:sp>
      <p:sp>
        <p:nvSpPr>
          <p:cNvPr id="1048706" name="Text Placeholder 3"/>
          <p:cNvSpPr>
            <a:spLocks noGrp="1"/>
          </p:cNvSpPr>
          <p:nvPr>
            <p:ph type="body" sz="half" idx="2"/>
          </p:nvPr>
        </p:nvSpPr>
        <p:spPr>
          <a:xfrm>
            <a:off x="5262114" y="1742537"/>
            <a:ext cx="5611512" cy="4096240"/>
          </a:xfrm>
        </p:spPr>
        <p:txBody>
          <a:bodyPr>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p>
        </p:txBody>
      </p:sp>
      <p:sp>
        <p:nvSpPr>
          <p:cNvPr id="1048707" name="Date Placeholder 4"/>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708" name="Footer Placeholder 5"/>
          <p:cNvSpPr>
            <a:spLocks noGrp="1"/>
          </p:cNvSpPr>
          <p:nvPr>
            <p:ph type="ftr" sz="quarter" idx="11"/>
          </p:nvPr>
        </p:nvSpPr>
        <p:spPr/>
        <p:txBody>
          <a:bodyPr/>
          <a:lstStyle/>
          <a:p>
            <a:endParaRPr lang="zh-CN" altLang="en-US"/>
          </a:p>
        </p:txBody>
      </p:sp>
      <p:sp>
        <p:nvSpPr>
          <p:cNvPr id="1048709" name="Slide Number Placeholder 6"/>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25051668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ly-arranged title and text">
    <p:spTree>
      <p:nvGrpSpPr>
        <p:cNvPr id="1" name=""/>
        <p:cNvGrpSpPr/>
        <p:nvPr/>
      </p:nvGrpSpPr>
      <p:grpSpPr>
        <a:xfrm>
          <a:off x="0" y="0"/>
          <a:ext cx="0" cy="0"/>
          <a:chOff x="0" y="0"/>
          <a:chExt cx="0" cy="0"/>
        </a:xfrm>
      </p:grpSpPr>
      <p:sp>
        <p:nvSpPr>
          <p:cNvPr id="1048687" name="Vertical Title 1"/>
          <p:cNvSpPr>
            <a:spLocks noGrp="1"/>
          </p:cNvSpPr>
          <p:nvPr>
            <p:ph type="title" orient="vert"/>
          </p:nvPr>
        </p:nvSpPr>
        <p:spPr>
          <a:xfrm>
            <a:off x="10144664" y="365125"/>
            <a:ext cx="1209136" cy="5811838"/>
          </a:xfrm>
        </p:spPr>
        <p:txBody>
          <a:bodyPr vert="eaVert"/>
          <a:lstStyle>
            <a:lvl1pPr>
              <a:defRPr>
                <a:solidFill>
                  <a:schemeClr val="tx1"/>
                </a:solidFill>
              </a:defRPr>
            </a:lvl1pPr>
          </a:lstStyle>
          <a:p>
            <a:r>
              <a:rPr lang="zh-CN" altLang="en-US" dirty="0"/>
              <a:t>单击此处编辑母版标题样式</a:t>
            </a:r>
            <a:endParaRPr lang="en-US" dirty="0"/>
          </a:p>
        </p:txBody>
      </p:sp>
      <p:sp>
        <p:nvSpPr>
          <p:cNvPr id="1048688" name="Vertical Text Placeholder 2"/>
          <p:cNvSpPr>
            <a:spLocks noGrp="1"/>
          </p:cNvSpPr>
          <p:nvPr>
            <p:ph type="body" orient="vert" idx="1"/>
          </p:nvPr>
        </p:nvSpPr>
        <p:spPr>
          <a:xfrm>
            <a:off x="838200" y="365125"/>
            <a:ext cx="9168442" cy="5811838"/>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1048689" name="Date Placeholder 3"/>
          <p:cNvSpPr>
            <a:spLocks noGrp="1"/>
          </p:cNvSpPr>
          <p:nvPr>
            <p:ph type="dt" sz="half" idx="10"/>
          </p:nvPr>
        </p:nvSpPr>
        <p:spPr/>
        <p:txBody>
          <a:bodyPr/>
          <a:lstStyle/>
          <a:p>
            <a:fld id="{461429F3-70FF-4BD1-912A-25B696348CFF}" type="datetimeFigureOut">
              <a:rPr lang="zh-CN" altLang="en-US" smtClean="0"/>
              <a:t>2022/3/9</a:t>
            </a:fld>
            <a:endParaRPr lang="zh-CN" altLang="en-US"/>
          </a:p>
        </p:txBody>
      </p:sp>
      <p:sp>
        <p:nvSpPr>
          <p:cNvPr id="1048690" name="Footer Placeholder 4"/>
          <p:cNvSpPr>
            <a:spLocks noGrp="1"/>
          </p:cNvSpPr>
          <p:nvPr>
            <p:ph type="ftr" sz="quarter" idx="11"/>
          </p:nvPr>
        </p:nvSpPr>
        <p:spPr/>
        <p:txBody>
          <a:bodyPr/>
          <a:lstStyle/>
          <a:p>
            <a:endParaRPr lang="zh-CN" altLang="en-US"/>
          </a:p>
        </p:txBody>
      </p:sp>
      <p:sp>
        <p:nvSpPr>
          <p:cNvPr id="1048691" name="Slide Number Placeholder 5"/>
          <p:cNvSpPr>
            <a:spLocks noGrp="1"/>
          </p:cNvSpPr>
          <p:nvPr>
            <p:ph type="sldNum" sz="quarter" idx="12"/>
          </p:nvPr>
        </p:nvSpPr>
        <p:spPr/>
        <p:txBody>
          <a:bodyPr/>
          <a:lstStyle/>
          <a:p>
            <a:fld id="{112BCFE8-AB45-4CE0-AC07-8F1CF089FFE0}" type="slidenum">
              <a:rPr lang="zh-CN" altLang="en-US" smtClean="0"/>
              <a:t>‹#›</a:t>
            </a:fld>
            <a:endParaRPr lang="zh-CN" altLang="en-US"/>
          </a:p>
        </p:txBody>
      </p:sp>
    </p:spTree>
    <p:extLst>
      <p:ext uri="{BB962C8B-B14F-4D97-AF65-F5344CB8AC3E}">
        <p14:creationId xmlns:p14="http://schemas.microsoft.com/office/powerpoint/2010/main" val="19735368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048692" name="内容占位符 2"/>
          <p:cNvSpPr>
            <a:spLocks noGrp="1"/>
          </p:cNvSpPr>
          <p:nvPr>
            <p:ph idx="1"/>
          </p:nvPr>
        </p:nvSpPr>
        <p:spPr>
          <a:xfrm>
            <a:off x="837600" y="408675"/>
            <a:ext cx="10516800" cy="5810400"/>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1048693" name="日期占位符 3"/>
          <p:cNvSpPr>
            <a:spLocks noGrp="1"/>
          </p:cNvSpPr>
          <p:nvPr>
            <p:ph type="dt" sz="half" idx="10"/>
          </p:nvPr>
        </p:nvSpPr>
        <p:spPr/>
        <p:txBody>
          <a:bodyPr/>
          <a:lstStyle/>
          <a:p>
            <a:fld id="{6EF2F5ED-D19D-4097-92A9-D6092B3D6E68}" type="datetimeFigureOut">
              <a:rPr lang="zh-CN" altLang="en-US" smtClean="0"/>
              <a:t>2022/3/9</a:t>
            </a:fld>
            <a:endParaRPr lang="zh-CN" altLang="en-US"/>
          </a:p>
        </p:txBody>
      </p:sp>
      <p:sp>
        <p:nvSpPr>
          <p:cNvPr id="1048694" name="页脚占位符 4"/>
          <p:cNvSpPr>
            <a:spLocks noGrp="1"/>
          </p:cNvSpPr>
          <p:nvPr>
            <p:ph type="ftr" sz="quarter" idx="11"/>
          </p:nvPr>
        </p:nvSpPr>
        <p:spPr/>
        <p:txBody>
          <a:bodyPr/>
          <a:lstStyle/>
          <a:p>
            <a:endParaRPr lang="zh-CN" altLang="en-US"/>
          </a:p>
        </p:txBody>
      </p:sp>
      <p:sp>
        <p:nvSpPr>
          <p:cNvPr id="1048695" name="灯片编号占位符 5"/>
          <p:cNvSpPr>
            <a:spLocks noGrp="1"/>
          </p:cNvSpPr>
          <p:nvPr>
            <p:ph type="sldNum" sz="quarter" idx="12"/>
          </p:nvPr>
        </p:nvSpPr>
        <p:spPr/>
        <p:txBody>
          <a:bodyPr/>
          <a:lstStyle/>
          <a:p>
            <a:fld id="{A7AAEAA2-D029-4D23-B6D5-DE004B8B3ED2}" type="slidenum">
              <a:rPr lang="zh-CN" altLang="en-US" smtClean="0"/>
              <a:t>‹#›</a:t>
            </a:fld>
            <a:endParaRPr lang="zh-CN" altLang="en-US"/>
          </a:p>
        </p:txBody>
      </p:sp>
    </p:spTree>
    <p:extLst>
      <p:ext uri="{BB962C8B-B14F-4D97-AF65-F5344CB8AC3E}">
        <p14:creationId xmlns:p14="http://schemas.microsoft.com/office/powerpoint/2010/main" val="1559712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ags" Target="../tags/tag1.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B4FA6F-85E7-43D3-81F5-6A17D70E8C70}" type="datetimeFigureOut">
              <a:rPr lang="en-GB" smtClean="0"/>
              <a:t>09/03/2022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E1430C-98F4-479E-BB95-D5F58944DCDA}" type="slidenum">
              <a:rPr lang="en-GB" smtClean="0"/>
              <a:t>‹#›</a:t>
            </a:fld>
            <a:endParaRPr lang="en-GB"/>
          </a:p>
        </p:txBody>
      </p:sp>
    </p:spTree>
    <p:extLst>
      <p:ext uri="{BB962C8B-B14F-4D97-AF65-F5344CB8AC3E}">
        <p14:creationId xmlns:p14="http://schemas.microsoft.com/office/powerpoint/2010/main" val="1492543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48576" name="Title Placeholder 1"/>
          <p:cNvSpPr>
            <a:spLocks noGrp="1"/>
          </p:cNvSpPr>
          <p:nvPr>
            <p:ph type="title"/>
            <p:custDataLst>
              <p:tags r:id="rId12"/>
            </p:custDataLst>
          </p:nvPr>
        </p:nvSpPr>
        <p:spPr>
          <a:xfrm>
            <a:off x="838200" y="365126"/>
            <a:ext cx="10515600" cy="1035050"/>
          </a:xfrm>
          <a:prstGeom prst="rect">
            <a:avLst/>
          </a:prstGeom>
        </p:spPr>
        <p:txBody>
          <a:bodyPr vert="horz" lIns="91440" tIns="45720" rIns="91440" bIns="45720" rtlCol="0" anchor="ctr">
            <a:normAutofit/>
          </a:bodyPr>
          <a:lstStyle/>
          <a:p>
            <a:r>
              <a:rPr lang="zh-CN" altLang="en-US" dirty="0"/>
              <a:t>单击此处编辑母版标题样式</a:t>
            </a:r>
            <a:endParaRPr lang="en-US" dirty="0"/>
          </a:p>
        </p:txBody>
      </p:sp>
      <p:sp>
        <p:nvSpPr>
          <p:cNvPr id="1048577" name="Text Placeholder 2"/>
          <p:cNvSpPr>
            <a:spLocks noGrp="1"/>
          </p:cNvSpPr>
          <p:nvPr>
            <p:ph type="body" idx="1"/>
            <p:custDataLst>
              <p:tags r:id="rId13"/>
            </p:custDataLst>
          </p:nvPr>
        </p:nvSpPr>
        <p:spPr>
          <a:xfrm>
            <a:off x="838200" y="1652051"/>
            <a:ext cx="10515600" cy="4524912"/>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dirty="0"/>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1429F3-70FF-4BD1-912A-25B696348CFF}" type="datetimeFigureOut">
              <a:rPr lang="zh-CN" altLang="en-US" smtClean="0"/>
              <a:t>2022/3/9</a:t>
            </a:fld>
            <a:endParaRPr lang="zh-CN" altLang="en-US"/>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2BCFE8-AB45-4CE0-AC07-8F1CF089FFE0}" type="slidenum">
              <a:rPr lang="zh-CN" altLang="en-US" smtClean="0"/>
              <a:t>‹#›</a:t>
            </a:fld>
            <a:endParaRPr lang="zh-CN" altLang="en-US"/>
          </a:p>
        </p:txBody>
      </p:sp>
      <p:sp>
        <p:nvSpPr>
          <p:cNvPr id="1048581" name="任意多边形 7"/>
          <p:cNvSpPr/>
          <p:nvPr userDrawn="1"/>
        </p:nvSpPr>
        <p:spPr>
          <a:xfrm>
            <a:off x="9569518" y="0"/>
            <a:ext cx="2622482" cy="1696338"/>
          </a:xfrm>
          <a:custGeom>
            <a:avLst/>
            <a:gdLst>
              <a:gd name="connsiteX0" fmla="*/ 1162691 w 2622482"/>
              <a:gd name="connsiteY0" fmla="*/ 0 h 1696338"/>
              <a:gd name="connsiteX1" fmla="*/ 2622482 w 2622482"/>
              <a:gd name="connsiteY1" fmla="*/ 0 h 1696338"/>
              <a:gd name="connsiteX2" fmla="*/ 2622482 w 2622482"/>
              <a:gd name="connsiteY2" fmla="*/ 1452169 h 1696338"/>
              <a:gd name="connsiteX3" fmla="*/ 2598950 w 2622482"/>
              <a:gd name="connsiteY3" fmla="*/ 1457772 h 1696338"/>
              <a:gd name="connsiteX4" fmla="*/ 2252397 w 2622482"/>
              <a:gd name="connsiteY4" fmla="*/ 1415703 h 1696338"/>
              <a:gd name="connsiteX5" fmla="*/ 1867328 w 2622482"/>
              <a:gd name="connsiteY5" fmla="*/ 1685434 h 1696338"/>
              <a:gd name="connsiteX6" fmla="*/ 1301149 w 2622482"/>
              <a:gd name="connsiteY6" fmla="*/ 1520791 h 1696338"/>
              <a:gd name="connsiteX7" fmla="*/ 460112 w 2622482"/>
              <a:gd name="connsiteY7" fmla="*/ 1358121 h 1696338"/>
              <a:gd name="connsiteX8" fmla="*/ 90326 w 2622482"/>
              <a:gd name="connsiteY8" fmla="*/ 1177100 h 1696338"/>
              <a:gd name="connsiteX9" fmla="*/ 169341 w 2622482"/>
              <a:gd name="connsiteY9" fmla="*/ 932752 h 1696338"/>
              <a:gd name="connsiteX10" fmla="*/ 2488 w 2622482"/>
              <a:gd name="connsiteY10" fmla="*/ 682058 h 1696338"/>
              <a:gd name="connsiteX11" fmla="*/ 307203 w 2622482"/>
              <a:gd name="connsiteY11" fmla="*/ 459233 h 1696338"/>
              <a:gd name="connsiteX12" fmla="*/ 310118 w 2622482"/>
              <a:gd name="connsiteY12" fmla="*/ 453359 h 1696338"/>
              <a:gd name="connsiteX13" fmla="*/ 445853 w 2622482"/>
              <a:gd name="connsiteY13" fmla="*/ 133378 h 1696338"/>
              <a:gd name="connsiteX14" fmla="*/ 1106173 w 2622482"/>
              <a:gd name="connsiteY14" fmla="*/ 60275 h 1696338"/>
              <a:gd name="connsiteX15" fmla="*/ 1106299 w 2622482"/>
              <a:gd name="connsiteY15" fmla="*/ 60140 h 16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22482" h="1696338">
                <a:moveTo>
                  <a:pt x="1162691" y="0"/>
                </a:moveTo>
                <a:lnTo>
                  <a:pt x="2622482" y="0"/>
                </a:lnTo>
                <a:lnTo>
                  <a:pt x="2622482" y="1452169"/>
                </a:lnTo>
                <a:lnTo>
                  <a:pt x="2598950" y="1457772"/>
                </a:lnTo>
                <a:cubicBezTo>
                  <a:pt x="2483186" y="1478070"/>
                  <a:pt x="2358206" y="1464581"/>
                  <a:pt x="2252397" y="1415703"/>
                </a:cubicBezTo>
                <a:cubicBezTo>
                  <a:pt x="2197646" y="1550032"/>
                  <a:pt x="2051039" y="1652720"/>
                  <a:pt x="1867328" y="1685434"/>
                </a:cubicBezTo>
                <a:cubicBezTo>
                  <a:pt x="1650846" y="1723979"/>
                  <a:pt x="1424910" y="1658293"/>
                  <a:pt x="1301149" y="1520791"/>
                </a:cubicBezTo>
                <a:cubicBezTo>
                  <a:pt x="1009039" y="1651305"/>
                  <a:pt x="629643" y="1577945"/>
                  <a:pt x="460112" y="1358121"/>
                </a:cubicBezTo>
                <a:cubicBezTo>
                  <a:pt x="293574" y="1372570"/>
                  <a:pt x="137199" y="1296037"/>
                  <a:pt x="90326" y="1177100"/>
                </a:cubicBezTo>
                <a:cubicBezTo>
                  <a:pt x="56373" y="1091049"/>
                  <a:pt x="86387" y="998180"/>
                  <a:pt x="169341" y="932752"/>
                </a:cubicBezTo>
                <a:cubicBezTo>
                  <a:pt x="51646" y="881430"/>
                  <a:pt x="-13898" y="782944"/>
                  <a:pt x="2488" y="682058"/>
                </a:cubicBezTo>
                <a:cubicBezTo>
                  <a:pt x="21710" y="563935"/>
                  <a:pt x="148228" y="471410"/>
                  <a:pt x="307203" y="459233"/>
                </a:cubicBezTo>
                <a:cubicBezTo>
                  <a:pt x="308148" y="457261"/>
                  <a:pt x="309172" y="455331"/>
                  <a:pt x="310118" y="453359"/>
                </a:cubicBezTo>
                <a:cubicBezTo>
                  <a:pt x="288769" y="337038"/>
                  <a:pt x="338557" y="219730"/>
                  <a:pt x="445853" y="133378"/>
                </a:cubicBezTo>
                <a:cubicBezTo>
                  <a:pt x="615384" y="-3009"/>
                  <a:pt x="890241" y="-33408"/>
                  <a:pt x="1106173" y="60275"/>
                </a:cubicBezTo>
                <a:lnTo>
                  <a:pt x="1106299" y="60140"/>
                </a:lnTo>
                <a:close/>
              </a:path>
            </a:pathLst>
          </a:custGeom>
          <a:solidFill>
            <a:srgbClr val="8EC9EE">
              <a:alpha val="1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048582" name="云形 8"/>
          <p:cNvSpPr/>
          <p:nvPr userDrawn="1"/>
        </p:nvSpPr>
        <p:spPr>
          <a:xfrm>
            <a:off x="7619851" y="617001"/>
            <a:ext cx="940526" cy="511888"/>
          </a:xfrm>
          <a:prstGeom prst="cloud">
            <a:avLst/>
          </a:prstGeom>
          <a:solidFill>
            <a:srgbClr val="8EC9EE">
              <a:alpha val="1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
        <p:nvSpPr>
          <p:cNvPr id="1048583" name="云形 9"/>
          <p:cNvSpPr/>
          <p:nvPr userDrawn="1"/>
        </p:nvSpPr>
        <p:spPr>
          <a:xfrm>
            <a:off x="116875" y="647009"/>
            <a:ext cx="511777" cy="278538"/>
          </a:xfrm>
          <a:prstGeom prst="cloud">
            <a:avLst/>
          </a:prstGeom>
          <a:solidFill>
            <a:srgbClr val="8EC9EE">
              <a:alpha val="1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a:p>
        </p:txBody>
      </p:sp>
    </p:spTree>
    <p:extLst>
      <p:ext uri="{BB962C8B-B14F-4D97-AF65-F5344CB8AC3E}">
        <p14:creationId xmlns:p14="http://schemas.microsoft.com/office/powerpoint/2010/main" val="16999820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Lst>
  <p:txStyles>
    <p:titleStyle>
      <a:lvl1pPr algn="l" defTabSz="914400" rtl="0" eaLnBrk="1" latinLnBrk="0" hangingPunct="1">
        <a:lnSpc>
          <a:spcPct val="90000"/>
        </a:lnSpc>
        <a:spcBef>
          <a:spcPct val="0"/>
        </a:spcBef>
        <a:buNone/>
        <a:defRPr sz="3200" b="1"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Webdings" panose="05030102010509060703" pitchFamily="18" charset="2"/>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黑体" panose="02010609060101010101" pitchFamily="49" charset="-122"/>
          <a:ea typeface="黑体" panose="02010609060101010101" pitchFamily="49"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黑体" panose="02010609060101010101" pitchFamily="49" charset="-122"/>
          <a:ea typeface="黑体" panose="02010609060101010101" pitchFamily="49"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黑体" panose="02010609060101010101" pitchFamily="49" charset="-122"/>
          <a:ea typeface="黑体" panose="02010609060101010101" pitchFamily="49"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黑体" panose="02010609060101010101" pitchFamily="49" charset="-122"/>
          <a:ea typeface="黑体" panose="02010609060101010101" pitchFamily="49"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slideLayout" Target="../slideLayouts/slideLayout2.xml"/><Relationship Id="rId7" Type="http://schemas.openxmlformats.org/officeDocument/2006/relationships/diagramData" Target="../diagrams/data1.xml"/><Relationship Id="rId12" Type="http://schemas.openxmlformats.org/officeDocument/2006/relationships/hyperlink" Target="https://creativecommons.org/licenses/by-nc-sa/3.0/" TargetMode="Externa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hyperlink" Target="https://www.peoplematters.in/article/compensation-benefits/changing-framework-of-leave-structure-in-the-future-of-work-16873" TargetMode="External"/><Relationship Id="rId11" Type="http://schemas.microsoft.com/office/2007/relationships/diagramDrawing" Target="../diagrams/drawing1.xml"/><Relationship Id="rId5" Type="http://schemas.openxmlformats.org/officeDocument/2006/relationships/image" Target="../media/image6.jpg"/><Relationship Id="rId10" Type="http://schemas.openxmlformats.org/officeDocument/2006/relationships/diagramColors" Target="../diagrams/colors1.xml"/><Relationship Id="rId4" Type="http://schemas.openxmlformats.org/officeDocument/2006/relationships/notesSlide" Target="../notesSlides/notesSlide1.xml"/><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4.xml"/><Relationship Id="rId7" Type="http://schemas.openxmlformats.org/officeDocument/2006/relationships/diagramQuickStyle" Target="../diagrams/quickStyle2.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notesSlide" Target="../notesSlides/notesSlide2.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6.jp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hyperlink" Target="https://www.publicdomainpictures.net/view-image.php?image=272611&amp;picture=brexit-background" TargetMode="Externa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hyperlink" Target="http://itinerantchurch.com/umc-discipline-word-clouds/" TargetMode="External"/><Relationship Id="rId7" Type="http://schemas.openxmlformats.org/officeDocument/2006/relationships/diagramQuickStyle" Target="../diagrams/quickStyle6.xml"/><Relationship Id="rId2"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hyperlink" Target="https://creativecommons.org/licenses/by-nc-sa/3.0/" TargetMode="Externa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tags" Target="../tags/tag8.xml"/><Relationship Id="rId1" Type="http://schemas.openxmlformats.org/officeDocument/2006/relationships/tags" Target="../tags/tag7.xml"/><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8" Type="http://schemas.openxmlformats.org/officeDocument/2006/relationships/hyperlink" Target="https://www.saviom.com/blog/how-to-reduce-absenteeism-workplace/" TargetMode="External"/><Relationship Id="rId3" Type="http://schemas.openxmlformats.org/officeDocument/2006/relationships/hyperlink" Target="https://wheniwork.com/blog/flexible-scheduling-in-healthcare" TargetMode="External"/><Relationship Id="rId7" Type="http://schemas.openxmlformats.org/officeDocument/2006/relationships/hyperlink" Target="https://www.google.com/amp/s/mdxminds.com/2020/02/19/the-depressing-state-of-bullying-in-the-nhs/am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clutejournals.com/index.php/iber/article/view/9673" TargetMode="External"/><Relationship Id="rId5" Type="http://schemas.openxmlformats.org/officeDocument/2006/relationships/hyperlink" Target="https://www.ceeol.com/search/article-detail?id=572136" TargetMode="External"/><Relationship Id="rId10" Type="http://schemas.openxmlformats.org/officeDocument/2006/relationships/hyperlink" Target="https://www.aihr.com/blog/absenteeism/" TargetMode="External"/><Relationship Id="rId4" Type="http://schemas.openxmlformats.org/officeDocument/2006/relationships/hyperlink" Target="https://www.google.com/url?sa=t&amp;source=web&amp;rct=j&amp;url=https://committees.parliament.uk/publications/6158/documents/68766/default/&amp;ved=2ahukewjaq4_cs7p2ahuj7rsihynvbpgqfnoecayqaq&amp;usg=aovvaw3ckgokgu8pqo4ivow208gv" TargetMode="External"/><Relationship Id="rId9" Type="http://schemas.openxmlformats.org/officeDocument/2006/relationships/hyperlink" Target="https://www.perkbox.com/uk/platform/medical/5-ways-to-reduce-absentee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46">
            <a:extLst>
              <a:ext uri="{FF2B5EF4-FFF2-40B4-BE49-F238E27FC236}">
                <a16:creationId xmlns:a16="http://schemas.microsoft.com/office/drawing/2014/main" id="{1DF91F20-B96F-4F77-AC3E-2CDD3BAA1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48">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8111296"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50">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58281" y="-401562"/>
            <a:ext cx="6858004" cy="7661129"/>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5" name="Rectangle 52">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1"/>
            <a:ext cx="8118331" cy="6858000"/>
          </a:xfrm>
          <a:prstGeom prst="rect">
            <a:avLst/>
          </a:prstGeom>
          <a:gradFill>
            <a:gsLst>
              <a:gs pos="14000">
                <a:schemeClr val="accent1">
                  <a:alpha val="0"/>
                </a:schemeClr>
              </a:gs>
              <a:gs pos="100000">
                <a:srgbClr val="000000">
                  <a:alpha val="82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9" name="Oval 54">
            <a:extLst>
              <a:ext uri="{FF2B5EF4-FFF2-40B4-BE49-F238E27FC236}">
                <a16:creationId xmlns:a16="http://schemas.microsoft.com/office/drawing/2014/main" id="{87B6A113-58CD-406C-BCE4-6E1F1F2B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49520">
            <a:off x="2569700" y="983306"/>
            <a:ext cx="5005754" cy="5005754"/>
          </a:xfrm>
          <a:prstGeom prst="ellipse">
            <a:avLst/>
          </a:prstGeom>
          <a:gradFill>
            <a:gsLst>
              <a:gs pos="17000">
                <a:schemeClr val="accent1">
                  <a:lumMod val="75000"/>
                  <a:alpha val="0"/>
                </a:schemeClr>
              </a:gs>
              <a:gs pos="82000">
                <a:srgbClr val="000000">
                  <a:alpha val="24000"/>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595654-CCB6-46CF-857B-673076FAD89A}"/>
              </a:ext>
            </a:extLst>
          </p:cNvPr>
          <p:cNvSpPr>
            <a:spLocks noGrp="1"/>
          </p:cNvSpPr>
          <p:nvPr>
            <p:ph type="ctrTitle"/>
          </p:nvPr>
        </p:nvSpPr>
        <p:spPr>
          <a:xfrm>
            <a:off x="1011948" y="857251"/>
            <a:ext cx="6219582" cy="3160113"/>
          </a:xfrm>
        </p:spPr>
        <p:txBody>
          <a:bodyPr anchor="b">
            <a:normAutofit/>
          </a:bodyPr>
          <a:lstStyle/>
          <a:p>
            <a:pPr algn="l"/>
            <a:r>
              <a:rPr lang="en-US" sz="3000">
                <a:solidFill>
                  <a:srgbClr val="FFFFFF"/>
                </a:solidFill>
              </a:rPr>
              <a:t>Problem Solving and Decision Making</a:t>
            </a:r>
            <a:br>
              <a:rPr lang="en-US" sz="3000">
                <a:solidFill>
                  <a:srgbClr val="FFFFFF"/>
                </a:solidFill>
              </a:rPr>
            </a:br>
            <a:r>
              <a:rPr lang="en-US" sz="3000">
                <a:solidFill>
                  <a:srgbClr val="FFFFFF"/>
                </a:solidFill>
              </a:rPr>
              <a:t>BMSW-4004</a:t>
            </a:r>
            <a:br>
              <a:rPr lang="en-US" sz="3000">
                <a:solidFill>
                  <a:srgbClr val="FFFFFF"/>
                </a:solidFill>
              </a:rPr>
            </a:br>
            <a:r>
              <a:rPr lang="en-US" sz="3000">
                <a:solidFill>
                  <a:srgbClr val="FFFFFF"/>
                </a:solidFill>
              </a:rPr>
              <a:t>Lecturer : Chijioke Uba                                  Student : Liliana-Claudia Costache</a:t>
            </a:r>
            <a:br>
              <a:rPr lang="en-US" sz="3000">
                <a:solidFill>
                  <a:srgbClr val="FFFFFF"/>
                </a:solidFill>
              </a:rPr>
            </a:br>
            <a:r>
              <a:rPr lang="en-US" sz="3000">
                <a:solidFill>
                  <a:srgbClr val="FFFFFF"/>
                </a:solidFill>
              </a:rPr>
              <a:t>Student number: 2111821</a:t>
            </a:r>
            <a:br>
              <a:rPr lang="en-US" sz="3000">
                <a:solidFill>
                  <a:srgbClr val="FFFFFF"/>
                </a:solidFill>
              </a:rPr>
            </a:br>
            <a:br>
              <a:rPr lang="en-US" sz="3000">
                <a:solidFill>
                  <a:srgbClr val="FFFFFF"/>
                </a:solidFill>
              </a:rPr>
            </a:br>
            <a:endParaRPr lang="en-GB" sz="3000">
              <a:solidFill>
                <a:srgbClr val="FFFFFF"/>
              </a:solidFill>
            </a:endParaRPr>
          </a:p>
        </p:txBody>
      </p:sp>
      <p:sp>
        <p:nvSpPr>
          <p:cNvPr id="132" name="Rectangle 56">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4354178"/>
            <a:ext cx="8118330" cy="2503817"/>
          </a:xfrm>
          <a:prstGeom prst="rect">
            <a:avLst/>
          </a:prstGeom>
          <a:gradFill>
            <a:gsLst>
              <a:gs pos="0">
                <a:schemeClr val="accent1">
                  <a:lumMod val="75000"/>
                  <a:alpha val="33000"/>
                </a:schemeClr>
              </a:gs>
              <a:gs pos="83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2D846E1D-B47C-4C2D-A27F-53F28E7A0BBE}"/>
              </a:ext>
            </a:extLst>
          </p:cNvPr>
          <p:cNvSpPr>
            <a:spLocks noGrp="1"/>
          </p:cNvSpPr>
          <p:nvPr>
            <p:ph type="subTitle" idx="1"/>
          </p:nvPr>
        </p:nvSpPr>
        <p:spPr>
          <a:xfrm>
            <a:off x="612844" y="4518010"/>
            <a:ext cx="7445270" cy="1482739"/>
          </a:xfrm>
        </p:spPr>
        <p:txBody>
          <a:bodyPr anchor="t">
            <a:normAutofit/>
          </a:bodyPr>
          <a:lstStyle/>
          <a:p>
            <a:pPr algn="l"/>
            <a:r>
              <a:rPr lang="en-US" sz="2000">
                <a:solidFill>
                  <a:srgbClr val="FFFFFF"/>
                </a:solidFill>
              </a:rPr>
              <a:t>An HR point of view regarding the complex problem of  long-term absenteeism in Mid Cheshire Hospital NHS Foundation Trust (MCHT).</a:t>
            </a:r>
            <a:endParaRPr lang="en-GB" sz="2000">
              <a:solidFill>
                <a:srgbClr val="FFFFFF"/>
              </a:solidFill>
            </a:endParaRPr>
          </a:p>
        </p:txBody>
      </p:sp>
      <p:pic>
        <p:nvPicPr>
          <p:cNvPr id="5" name="Picture 4" descr="A picture containing person, wall, clothing, indoor&#10;&#10;Description automatically generated">
            <a:extLst>
              <a:ext uri="{FF2B5EF4-FFF2-40B4-BE49-F238E27FC236}">
                <a16:creationId xmlns:a16="http://schemas.microsoft.com/office/drawing/2014/main" id="{50149E0F-3591-4B96-8C64-8172B9895B77}"/>
              </a:ext>
            </a:extLst>
          </p:cNvPr>
          <p:cNvPicPr>
            <a:picLocks noChangeAspect="1"/>
          </p:cNvPicPr>
          <p:nvPr/>
        </p:nvPicPr>
        <p:blipFill rotWithShape="1">
          <a:blip r:embed="rId2">
            <a:extLst>
              <a:ext uri="{28A0092B-C50C-407E-A947-70E740481C1C}">
                <a14:useLocalDpi xmlns:a14="http://schemas.microsoft.com/office/drawing/2010/main" val="0"/>
              </a:ext>
            </a:extLst>
          </a:blip>
          <a:srcRect l="442" r="4988"/>
          <a:stretch/>
        </p:blipFill>
        <p:spPr>
          <a:xfrm>
            <a:off x="8560981" y="1082110"/>
            <a:ext cx="3173819" cy="4693779"/>
          </a:xfrm>
          <a:prstGeom prst="rect">
            <a:avLst/>
          </a:prstGeom>
        </p:spPr>
      </p:pic>
    </p:spTree>
    <p:extLst>
      <p:ext uri="{BB962C8B-B14F-4D97-AF65-F5344CB8AC3E}">
        <p14:creationId xmlns:p14="http://schemas.microsoft.com/office/powerpoint/2010/main" val="137990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628" name="Rectangle 1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11" name="标题 5"/>
          <p:cNvSpPr>
            <a:spLocks noGrp="1"/>
          </p:cNvSpPr>
          <p:nvPr>
            <p:ph type="title"/>
            <p:custDataLst>
              <p:tags r:id="rId2"/>
            </p:custDataLst>
          </p:nvPr>
        </p:nvSpPr>
        <p:spPr>
          <a:xfrm>
            <a:off x="793662" y="386930"/>
            <a:ext cx="10066122" cy="1298448"/>
          </a:xfrm>
        </p:spPr>
        <p:txBody>
          <a:bodyPr anchor="b">
            <a:normAutofit/>
          </a:bodyPr>
          <a:lstStyle/>
          <a:p>
            <a:r>
              <a:rPr lang="en-US" altLang="en-US" dirty="0">
                <a:effectLst>
                  <a:outerShdw blurRad="38100" dist="38100" dir="2700000" algn="br" rotWithShape="0">
                    <a:srgbClr val="000000"/>
                  </a:outerShdw>
                </a:effectLst>
                <a:latin typeface="+mj-lt"/>
                <a:ea typeface="+mj-ea"/>
              </a:rPr>
              <a:t>Nature of Staff Absenteeism in the Mid Cheshire Hospitals</a:t>
            </a:r>
            <a:endParaRPr lang="zh-CN" altLang="en-US" dirty="0">
              <a:effectLst>
                <a:outerShdw blurRad="38100" dist="38100" dir="2700000" algn="br" rotWithShape="0">
                  <a:srgbClr val="000000"/>
                </a:outerShdw>
              </a:effectLst>
              <a:latin typeface="+mj-lt"/>
              <a:ea typeface="+mj-ea"/>
            </a:endParaRPr>
          </a:p>
        </p:txBody>
      </p:sp>
      <p:sp>
        <p:nvSpPr>
          <p:cNvPr id="1048629" name="Rectangle 1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30" name="Rectangle 1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yellow sign with black text&#10;&#10;Description automatically generated with low confidence">
            <a:extLst>
              <a:ext uri="{FF2B5EF4-FFF2-40B4-BE49-F238E27FC236}">
                <a16:creationId xmlns:a16="http://schemas.microsoft.com/office/drawing/2014/main" id="{F6E0EF80-7CDA-4D03-A095-C5C4C10EBF5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11532" y="2892862"/>
            <a:ext cx="5150277" cy="2897030"/>
          </a:xfrm>
          <a:prstGeom prst="rect">
            <a:avLst/>
          </a:prstGeom>
        </p:spPr>
      </p:pic>
      <p:sp>
        <p:nvSpPr>
          <p:cNvPr id="1048631" name="Rectangle 1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48622" name="内容占位符 6">
            <a:extLst>
              <a:ext uri="{FF2B5EF4-FFF2-40B4-BE49-F238E27FC236}">
                <a16:creationId xmlns:a16="http://schemas.microsoft.com/office/drawing/2014/main" id="{7C60773F-68C1-44A7-8545-9350ED928C7F}"/>
              </a:ext>
            </a:extLst>
          </p:cNvPr>
          <p:cNvGraphicFramePr>
            <a:graphicFrameLocks noGrp="1"/>
          </p:cNvGraphicFramePr>
          <p:nvPr>
            <p:ph idx="1"/>
            <p:extLst>
              <p:ext uri="{D42A27DB-BD31-4B8C-83A1-F6EECF244321}">
                <p14:modId xmlns:p14="http://schemas.microsoft.com/office/powerpoint/2010/main" val="2561318133"/>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TextBox 3">
            <a:extLst>
              <a:ext uri="{FF2B5EF4-FFF2-40B4-BE49-F238E27FC236}">
                <a16:creationId xmlns:a16="http://schemas.microsoft.com/office/drawing/2014/main" id="{04F1DFE6-7B30-4898-A2FA-FB81DB9C6DAD}"/>
              </a:ext>
            </a:extLst>
          </p:cNvPr>
          <p:cNvSpPr txBox="1"/>
          <p:nvPr/>
        </p:nvSpPr>
        <p:spPr>
          <a:xfrm>
            <a:off x="8621718" y="5589837"/>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peoplematters.in/article/compensation-benefits/changing-framework-of-leave-structure-in-the-future-of-work-168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标题 2"/>
          <p:cNvSpPr>
            <a:spLocks noGrp="1"/>
          </p:cNvSpPr>
          <p:nvPr>
            <p:ph type="title"/>
            <p:custDataLst>
              <p:tags r:id="rId2"/>
            </p:custDataLst>
          </p:nvPr>
        </p:nvSpPr>
        <p:spPr>
          <a:xfrm>
            <a:off x="369651" y="365125"/>
            <a:ext cx="10984149" cy="1325563"/>
          </a:xfrm>
        </p:spPr>
        <p:txBody>
          <a:bodyPr>
            <a:normAutofit/>
          </a:bodyPr>
          <a:lstStyle/>
          <a:p>
            <a:r>
              <a:rPr lang="en-US" altLang="en-US" u="none" dirty="0">
                <a:effectLst>
                  <a:outerShdw blurRad="38100" dist="38100" dir="2700000" algn="br" rotWithShape="0">
                    <a:srgbClr val="000000"/>
                  </a:outerShdw>
                </a:effectLst>
                <a:latin typeface="+mj-lt"/>
                <a:ea typeface="+mj-ea"/>
              </a:rPr>
              <a:t>Impact of long-term Absenteeism on employees</a:t>
            </a:r>
            <a:endParaRPr lang="zh-CN" altLang="en-US" u="none" dirty="0">
              <a:effectLst>
                <a:outerShdw blurRad="38100" dist="38100" dir="2700000" algn="br" rotWithShape="0">
                  <a:srgbClr val="000000"/>
                </a:outerShdw>
              </a:effectLst>
              <a:latin typeface="+mj-lt"/>
              <a:ea typeface="+mj-ea"/>
            </a:endParaRPr>
          </a:p>
        </p:txBody>
      </p:sp>
      <p:graphicFrame>
        <p:nvGraphicFramePr>
          <p:cNvPr id="1048626" name="内容占位符 3">
            <a:extLst>
              <a:ext uri="{FF2B5EF4-FFF2-40B4-BE49-F238E27FC236}">
                <a16:creationId xmlns:a16="http://schemas.microsoft.com/office/drawing/2014/main" id="{B70CFB46-5D76-4B9C-A4D2-5D9A58CB132A}"/>
              </a:ext>
            </a:extLst>
          </p:cNvPr>
          <p:cNvGraphicFramePr>
            <a:graphicFrameLocks noGrp="1"/>
          </p:cNvGraphicFramePr>
          <p:nvPr>
            <p:ph sz="half" idx="1"/>
            <p:extLst>
              <p:ext uri="{D42A27DB-BD31-4B8C-83A1-F6EECF244321}">
                <p14:modId xmlns:p14="http://schemas.microsoft.com/office/powerpoint/2010/main" val="547677150"/>
              </p:ext>
            </p:extLst>
          </p:nvPr>
        </p:nvGraphicFramePr>
        <p:xfrm>
          <a:off x="505838" y="1575880"/>
          <a:ext cx="4771887" cy="40901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48624" name="TextBox 1048623"/>
          <p:cNvSpPr txBox="1"/>
          <p:nvPr/>
        </p:nvSpPr>
        <p:spPr>
          <a:xfrm>
            <a:off x="6096000" y="1868652"/>
            <a:ext cx="5188086" cy="3913059"/>
          </a:xfrm>
          <a:prstGeom prst="rect">
            <a:avLst/>
          </a:prstGeom>
        </p:spPr>
        <p:txBody>
          <a:bodyPr wrap="square" rtlCol="0">
            <a:spAutoFit/>
          </a:bodyPr>
          <a:lstStyle/>
          <a:p>
            <a:pPr>
              <a:lnSpc>
                <a:spcPct val="150000"/>
              </a:lnSpc>
            </a:pPr>
            <a:r>
              <a:rPr lang="en-US" altLang="en-US" sz="2400" dirty="0"/>
              <a:t>-Absenteeism leads to reduced productivity.</a:t>
            </a:r>
          </a:p>
          <a:p>
            <a:pPr>
              <a:lnSpc>
                <a:spcPct val="150000"/>
              </a:lnSpc>
            </a:pPr>
            <a:r>
              <a:rPr lang="en-US" altLang="en-US" sz="2400" dirty="0"/>
              <a:t>-Employees can have lower income.</a:t>
            </a:r>
          </a:p>
          <a:p>
            <a:pPr>
              <a:lnSpc>
                <a:spcPct val="150000"/>
              </a:lnSpc>
            </a:pPr>
            <a:r>
              <a:rPr lang="en-US" altLang="zh-CN" sz="2400" dirty="0"/>
              <a:t>-Discover new</a:t>
            </a:r>
            <a:r>
              <a:rPr lang="zh-CN" altLang="en-US" sz="2400" dirty="0"/>
              <a:t> </a:t>
            </a:r>
            <a:r>
              <a:rPr lang="en-US" altLang="zh-CN" sz="2400" dirty="0"/>
              <a:t>perspective</a:t>
            </a:r>
            <a:r>
              <a:rPr lang="zh-CN" altLang="en-US" sz="2400" dirty="0"/>
              <a:t> </a:t>
            </a:r>
            <a:r>
              <a:rPr lang="en-US" altLang="zh-CN" sz="2400" dirty="0"/>
              <a:t>on</a:t>
            </a:r>
            <a:r>
              <a:rPr lang="zh-CN" altLang="en-US" sz="2400" dirty="0"/>
              <a:t> </a:t>
            </a:r>
            <a:r>
              <a:rPr lang="en-US" altLang="zh-CN" sz="2400" dirty="0"/>
              <a:t>the</a:t>
            </a:r>
            <a:r>
              <a:rPr lang="zh-CN" altLang="en-US" sz="2400" dirty="0"/>
              <a:t> </a:t>
            </a:r>
            <a:r>
              <a:rPr lang="en-US" altLang="zh-CN" sz="2400" dirty="0"/>
              <a:t>workplace</a:t>
            </a:r>
            <a:r>
              <a:rPr lang="zh-CN" altLang="en-US" sz="2400" dirty="0"/>
              <a:t> </a:t>
            </a:r>
            <a:r>
              <a:rPr lang="en-US" altLang="zh-CN" sz="2400" dirty="0"/>
              <a:t>market.</a:t>
            </a:r>
            <a:r>
              <a:rPr lang="zh-CN" altLang="en-US" sz="2400" dirty="0"/>
              <a:t> </a:t>
            </a:r>
            <a:endParaRPr lang="en-US" altLang="zh-CN" sz="2400" dirty="0"/>
          </a:p>
          <a:p>
            <a:pPr>
              <a:lnSpc>
                <a:spcPct val="150000"/>
              </a:lnSpc>
            </a:pPr>
            <a:r>
              <a:rPr lang="en-US" altLang="en-US" sz="2400" dirty="0"/>
              <a:t>-Health and Safety issues coming back  after a long absence.</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Freeform: Shape 12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6" name="Group 12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2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3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1048628" name="Title 1048627"/>
          <p:cNvSpPr>
            <a:spLocks noGrp="1"/>
          </p:cNvSpPr>
          <p:nvPr>
            <p:ph type="title"/>
          </p:nvPr>
        </p:nvSpPr>
        <p:spPr>
          <a:xfrm>
            <a:off x="197544" y="1760706"/>
            <a:ext cx="3158029" cy="2431915"/>
          </a:xfrm>
        </p:spPr>
        <p:txBody>
          <a:bodyPr>
            <a:normAutofit fontScale="90000"/>
          </a:bodyPr>
          <a:lstStyle/>
          <a:p>
            <a:r>
              <a:rPr lang="en-US" sz="3700" dirty="0">
                <a:solidFill>
                  <a:srgbClr val="FFFFFF"/>
                </a:solidFill>
                <a:effectLst>
                  <a:outerShdw blurRad="38100" dist="38100" dir="2700000" algn="br" rotWithShape="0">
                    <a:srgbClr val="000000"/>
                  </a:outerShdw>
                </a:effectLst>
              </a:rPr>
              <a:t>Impact of Staff Absenteeism on the Mid Cheshire hospital</a:t>
            </a:r>
          </a:p>
        </p:txBody>
      </p:sp>
      <p:graphicFrame>
        <p:nvGraphicFramePr>
          <p:cNvPr id="1048631" name="Content Placeholder 1048628">
            <a:extLst>
              <a:ext uri="{FF2B5EF4-FFF2-40B4-BE49-F238E27FC236}">
                <a16:creationId xmlns:a16="http://schemas.microsoft.com/office/drawing/2014/main" id="{88ACA0AD-9D18-429C-BD6F-FF81261B2B50}"/>
              </a:ext>
            </a:extLst>
          </p:cNvPr>
          <p:cNvGraphicFramePr>
            <a:graphicFrameLocks noGrp="1"/>
          </p:cNvGraphicFramePr>
          <p:nvPr>
            <p:ph idx="1"/>
            <p:extLst>
              <p:ext uri="{D42A27DB-BD31-4B8C-83A1-F6EECF244321}">
                <p14:modId xmlns:p14="http://schemas.microsoft.com/office/powerpoint/2010/main" val="361476202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14">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44" name="Oval 15">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17">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22">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27">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1" name="Group 30">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53" name="Straight Connector 31">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32">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33">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34">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7" name="Rectangle 36">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38">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9" name="Straight Connector 39">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184FDE3-44C2-4185-B125-32B5B1B7A51A}"/>
              </a:ext>
            </a:extLst>
          </p:cNvPr>
          <p:cNvSpPr>
            <a:spLocks noGrp="1"/>
          </p:cNvSpPr>
          <p:nvPr>
            <p:ph type="title"/>
          </p:nvPr>
        </p:nvSpPr>
        <p:spPr>
          <a:xfrm>
            <a:off x="630936" y="630935"/>
            <a:ext cx="5107366" cy="5481275"/>
          </a:xfrm>
          <a:noFill/>
        </p:spPr>
        <p:txBody>
          <a:bodyPr vert="horz" lIns="91440" tIns="45720" rIns="91440" bIns="45720" rtlCol="0" anchor="t">
            <a:normAutofit/>
          </a:bodyPr>
          <a:lstStyle/>
          <a:p>
            <a:br>
              <a:rPr lang="en-US" sz="2300" kern="1200">
                <a:solidFill>
                  <a:schemeClr val="bg1"/>
                </a:solidFill>
                <a:latin typeface="+mj-lt"/>
                <a:ea typeface="+mj-ea"/>
                <a:cs typeface="+mj-cs"/>
              </a:rPr>
            </a:br>
            <a:br>
              <a:rPr lang="en-US" sz="2300" kern="1200">
                <a:solidFill>
                  <a:schemeClr val="bg1"/>
                </a:solidFill>
                <a:latin typeface="+mj-lt"/>
                <a:ea typeface="+mj-ea"/>
                <a:cs typeface="+mj-cs"/>
              </a:rPr>
            </a:br>
            <a:r>
              <a:rPr lang="en-US" sz="2300" kern="1200">
                <a:solidFill>
                  <a:schemeClr val="bg1"/>
                </a:solidFill>
                <a:latin typeface="+mj-lt"/>
                <a:ea typeface="+mj-ea"/>
                <a:cs typeface="+mj-cs"/>
              </a:rPr>
              <a:t>PESTEL is an acronym and it stands for Political, Economic, Social, Technological, Environmental and Legal external factors that can influence a business.</a:t>
            </a:r>
            <a:br>
              <a:rPr lang="en-US" sz="2300" kern="1200">
                <a:solidFill>
                  <a:schemeClr val="bg1"/>
                </a:solidFill>
                <a:latin typeface="+mj-lt"/>
                <a:ea typeface="+mj-ea"/>
                <a:cs typeface="+mj-cs"/>
              </a:rPr>
            </a:br>
            <a:br>
              <a:rPr lang="en-US" sz="2300" kern="1200">
                <a:solidFill>
                  <a:schemeClr val="bg1"/>
                </a:solidFill>
                <a:latin typeface="+mj-lt"/>
                <a:ea typeface="+mj-ea"/>
                <a:cs typeface="+mj-cs"/>
              </a:rPr>
            </a:br>
            <a:r>
              <a:rPr lang="en-US" sz="2300" kern="1200">
                <a:solidFill>
                  <a:schemeClr val="bg1"/>
                </a:solidFill>
                <a:latin typeface="+mj-lt"/>
                <a:ea typeface="+mj-ea"/>
                <a:cs typeface="+mj-cs"/>
              </a:rPr>
              <a:t>External influences are a driving force for the hospitals in their path to the highest level of health performance.</a:t>
            </a:r>
            <a:br>
              <a:rPr lang="en-US" sz="2300" kern="1200">
                <a:solidFill>
                  <a:schemeClr val="bg1"/>
                </a:solidFill>
                <a:latin typeface="+mj-lt"/>
                <a:ea typeface="+mj-ea"/>
                <a:cs typeface="+mj-cs"/>
              </a:rPr>
            </a:br>
            <a:br>
              <a:rPr lang="en-US" sz="2300" kern="1200">
                <a:solidFill>
                  <a:schemeClr val="bg1"/>
                </a:solidFill>
                <a:latin typeface="+mj-lt"/>
                <a:ea typeface="+mj-ea"/>
                <a:cs typeface="+mj-cs"/>
              </a:rPr>
            </a:br>
            <a:r>
              <a:rPr lang="en-US" sz="2300" kern="1200">
                <a:solidFill>
                  <a:schemeClr val="bg1"/>
                </a:solidFill>
                <a:latin typeface="+mj-lt"/>
                <a:ea typeface="+mj-ea"/>
                <a:cs typeface="+mj-cs"/>
              </a:rPr>
              <a:t>The main PESTEL factors presented bellow are the most important for Mid Cheshire hospital</a:t>
            </a:r>
            <a:br>
              <a:rPr lang="en-US" sz="2300" kern="1200">
                <a:solidFill>
                  <a:schemeClr val="bg1"/>
                </a:solidFill>
                <a:latin typeface="+mj-lt"/>
                <a:ea typeface="+mj-ea"/>
                <a:cs typeface="+mj-cs"/>
              </a:rPr>
            </a:br>
            <a:endParaRPr lang="en-US" sz="2300" kern="1200">
              <a:solidFill>
                <a:schemeClr val="bg1"/>
              </a:solidFill>
              <a:latin typeface="+mj-lt"/>
              <a:ea typeface="+mj-ea"/>
              <a:cs typeface="+mj-cs"/>
            </a:endParaRPr>
          </a:p>
        </p:txBody>
      </p:sp>
      <p:pic>
        <p:nvPicPr>
          <p:cNvPr id="6" name="Picture 2" descr="Image result for pestle analysis">
            <a:extLst>
              <a:ext uri="{FF2B5EF4-FFF2-40B4-BE49-F238E27FC236}">
                <a16:creationId xmlns:a16="http://schemas.microsoft.com/office/drawing/2014/main" id="{A2D4755D-C7D3-4CAA-A158-94C1FBD42C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46164" y="1596610"/>
            <a:ext cx="5314900" cy="3002919"/>
          </a:xfrm>
          <a:prstGeom prst="rect">
            <a:avLst/>
          </a:prstGeom>
          <a:extLst>
            <a:ext uri="{909E8E84-426E-40DD-AFC4-6F175D3DCCD1}">
              <a14:hiddenFill xmlns:a14="http://schemas.microsoft.com/office/drawing/2010/main">
                <a:solidFill>
                  <a:srgbClr val="FFFFFF"/>
                </a:solidFill>
              </a14:hiddenFill>
            </a:ext>
          </a:extLst>
        </p:spPr>
      </p:pic>
      <p:grpSp>
        <p:nvGrpSpPr>
          <p:cNvPr id="45" name="Group 44">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46" name="Straight Connector 45">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95289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652" name="Title 1048651"/>
          <p:cNvSpPr>
            <a:spLocks noGrp="1"/>
          </p:cNvSpPr>
          <p:nvPr>
            <p:ph type="title"/>
          </p:nvPr>
        </p:nvSpPr>
        <p:spPr>
          <a:xfrm>
            <a:off x="1013391" y="671209"/>
            <a:ext cx="10165218" cy="1604118"/>
          </a:xfrm>
        </p:spPr>
        <p:txBody>
          <a:bodyPr anchor="b" anchorCtr="1">
            <a:normAutofit/>
          </a:bodyPr>
          <a:lstStyle/>
          <a:p>
            <a:r>
              <a:rPr lang="en-US" sz="4000" dirty="0">
                <a:solidFill>
                  <a:srgbClr val="000000"/>
                </a:solidFill>
                <a:effectLst>
                  <a:outerShdw blurRad="38100" dist="38100" dir="2700000" algn="br" rotWithShape="0">
                    <a:srgbClr val="000000"/>
                  </a:outerShdw>
                </a:effectLst>
              </a:rPr>
              <a:t>External Factors that can Contribute to Staff Absenteeism in Mid Cheshire hospital</a:t>
            </a:r>
          </a:p>
        </p:txBody>
      </p:sp>
      <p:graphicFrame>
        <p:nvGraphicFramePr>
          <p:cNvPr id="1048655" name="Content Placeholder 1048652">
            <a:extLst>
              <a:ext uri="{FF2B5EF4-FFF2-40B4-BE49-F238E27FC236}">
                <a16:creationId xmlns:a16="http://schemas.microsoft.com/office/drawing/2014/main" id="{EC2FE791-2EA0-4FCA-BF97-3F21B196848C}"/>
              </a:ext>
            </a:extLst>
          </p:cNvPr>
          <p:cNvGraphicFramePr>
            <a:graphicFrameLocks noGrp="1"/>
          </p:cNvGraphicFramePr>
          <p:nvPr>
            <p:ph idx="1"/>
            <p:extLst>
              <p:ext uri="{D42A27DB-BD31-4B8C-83A1-F6EECF244321}">
                <p14:modId xmlns:p14="http://schemas.microsoft.com/office/powerpoint/2010/main" val="2751747907"/>
              </p:ext>
            </p:extLst>
          </p:nvPr>
        </p:nvGraphicFramePr>
        <p:xfrm>
          <a:off x="838200" y="3526300"/>
          <a:ext cx="10165218" cy="2588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Isosceles Triangle 8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orange&#10;&#10;Description automatically generated">
            <a:extLst>
              <a:ext uri="{FF2B5EF4-FFF2-40B4-BE49-F238E27FC236}">
                <a16:creationId xmlns:a16="http://schemas.microsoft.com/office/drawing/2014/main" id="{A0268887-C937-4298-9B03-076EA30B88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9869" y="2284683"/>
            <a:ext cx="3428663" cy="2288632"/>
          </a:xfrm>
          <a:prstGeom prst="rect">
            <a:avLst/>
          </a:prstGeom>
        </p:spPr>
      </p:pic>
      <p:grpSp>
        <p:nvGrpSpPr>
          <p:cNvPr id="91" name="Group 90">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92" name="Isosceles Triangle 9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92">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0" name="TextBox 2">
            <a:extLst>
              <a:ext uri="{FF2B5EF4-FFF2-40B4-BE49-F238E27FC236}">
                <a16:creationId xmlns:a16="http://schemas.microsoft.com/office/drawing/2014/main" id="{75CEDFA0-29EA-4ACA-ABB1-0E9D9CE71E62}"/>
              </a:ext>
            </a:extLst>
          </p:cNvPr>
          <p:cNvGraphicFramePr/>
          <p:nvPr>
            <p:extLst>
              <p:ext uri="{D42A27DB-BD31-4B8C-83A1-F6EECF244321}">
                <p14:modId xmlns:p14="http://schemas.microsoft.com/office/powerpoint/2010/main" val="1561754286"/>
              </p:ext>
            </p:extLst>
          </p:nvPr>
        </p:nvGraphicFramePr>
        <p:xfrm>
          <a:off x="643468" y="1782981"/>
          <a:ext cx="6901193"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7011382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1" name="Rectangle 1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21CA9BD-6F09-4001-907F-40D867AB8B4E}"/>
              </a:ext>
            </a:extLst>
          </p:cNvPr>
          <p:cNvSpPr txBox="1"/>
          <p:nvPr/>
        </p:nvSpPr>
        <p:spPr>
          <a:xfrm>
            <a:off x="1243586" y="1353555"/>
            <a:ext cx="4008384" cy="4393982"/>
          </a:xfrm>
          <a:prstGeom prst="rect">
            <a:avLst/>
          </a:prstGeom>
        </p:spPr>
        <p:txBody>
          <a:bodyPr vert="horz" lIns="91440" tIns="45720" rIns="91440" bIns="45720" rtlCol="0">
            <a:normAutofit/>
          </a:bodyPr>
          <a:lstStyle/>
          <a:p>
            <a:pPr lvl="0" defTabSz="914400">
              <a:lnSpc>
                <a:spcPct val="90000"/>
              </a:lnSpc>
              <a:spcBef>
                <a:spcPct val="20000"/>
              </a:spcBef>
              <a:spcAft>
                <a:spcPts val="600"/>
              </a:spcAft>
              <a:buClr>
                <a:schemeClr val="tx2"/>
              </a:buClr>
              <a:buSzPct val="70000"/>
            </a:pPr>
            <a:r>
              <a:rPr lang="en-US" altLang="en-US" sz="1700" b="1" dirty="0">
                <a:ln>
                  <a:solidFill>
                    <a:schemeClr val="bg1">
                      <a:lumMod val="75000"/>
                      <a:lumOff val="25000"/>
                      <a:alpha val="10000"/>
                    </a:schemeClr>
                  </a:solidFill>
                </a:ln>
                <a:effectLst>
                  <a:outerShdw blurRad="9525" dist="25400" dir="14640000" algn="tl" rotWithShape="0">
                    <a:schemeClr val="bg1">
                      <a:alpha val="30000"/>
                    </a:schemeClr>
                  </a:outerShdw>
                </a:effectLst>
              </a:rPr>
              <a:t>   Economic  factors</a:t>
            </a:r>
          </a:p>
          <a:p>
            <a:pPr lvl="0" defTabSz="914400">
              <a:lnSpc>
                <a:spcPct val="90000"/>
              </a:lnSpc>
              <a:spcBef>
                <a:spcPct val="20000"/>
              </a:spcBef>
              <a:spcAft>
                <a:spcPts val="600"/>
              </a:spcAft>
              <a:buClr>
                <a:schemeClr val="tx2"/>
              </a:buClr>
              <a:buSzPct val="70000"/>
            </a:pPr>
            <a:endParaRPr lang="en-US" altLang="en-US" sz="1700" b="1"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lvl="0" indent="-228600" defTabSz="914400">
              <a:lnSpc>
                <a:spcPct val="90000"/>
              </a:lnSpc>
              <a:spcBef>
                <a:spcPct val="20000"/>
              </a:spcBef>
              <a:spcAft>
                <a:spcPts val="600"/>
              </a:spcAft>
              <a:buClr>
                <a:schemeClr val="tx2"/>
              </a:buClr>
              <a:buSzPct val="70000"/>
              <a:buFont typeface="Arial" panose="020B0604020202020204" pitchFamily="34" charset="0"/>
              <a:buChar char="•"/>
            </a:pPr>
            <a:r>
              <a:rPr lang="en-US" altLang="en-US" sz="1700" b="1" dirty="0">
                <a:ln>
                  <a:solidFill>
                    <a:schemeClr val="bg1">
                      <a:lumMod val="75000"/>
                      <a:lumOff val="25000"/>
                      <a:alpha val="10000"/>
                    </a:schemeClr>
                  </a:solidFill>
                </a:ln>
                <a:effectLst>
                  <a:outerShdw blurRad="9525" dist="25400" dir="14640000" algn="tl" rotWithShape="0">
                    <a:schemeClr val="bg1">
                      <a:alpha val="30000"/>
                    </a:schemeClr>
                  </a:outerShdw>
                </a:effectLst>
              </a:rPr>
              <a:t>Economic instability , high taxes and increased cost of living  .</a:t>
            </a:r>
          </a:p>
          <a:p>
            <a:pPr lvl="0" indent="-228600" defTabSz="914400">
              <a:lnSpc>
                <a:spcPct val="90000"/>
              </a:lnSpc>
              <a:spcBef>
                <a:spcPct val="20000"/>
              </a:spcBef>
              <a:spcAft>
                <a:spcPts val="600"/>
              </a:spcAft>
              <a:buClr>
                <a:schemeClr val="tx2"/>
              </a:buClr>
              <a:buSzPct val="70000"/>
              <a:buFont typeface="Arial" panose="020B0604020202020204" pitchFamily="34" charset="0"/>
              <a:buChar char="•"/>
            </a:pPr>
            <a:r>
              <a:rPr lang="en-US" altLang="en-US" sz="1700" dirty="0">
                <a:ln>
                  <a:solidFill>
                    <a:schemeClr val="bg1">
                      <a:lumMod val="75000"/>
                      <a:lumOff val="25000"/>
                      <a:alpha val="10000"/>
                    </a:schemeClr>
                  </a:solidFill>
                </a:ln>
                <a:effectLst>
                  <a:outerShdw blurRad="9525" dist="25400" dir="14640000" algn="tl" rotWithShape="0">
                    <a:schemeClr val="bg1">
                      <a:alpha val="30000"/>
                    </a:schemeClr>
                  </a:outerShdw>
                </a:effectLst>
              </a:rPr>
              <a:t>Absenteeism is linked to workers having to do a second job to get more money to accomplish family  and personal needs .</a:t>
            </a:r>
          </a:p>
          <a:p>
            <a:pPr lvl="0" indent="-228600" defTabSz="914400">
              <a:lnSpc>
                <a:spcPct val="90000"/>
              </a:lnSpc>
              <a:spcBef>
                <a:spcPct val="20000"/>
              </a:spcBef>
              <a:spcAft>
                <a:spcPts val="600"/>
              </a:spcAft>
              <a:buClr>
                <a:schemeClr val="tx2"/>
              </a:buClr>
              <a:buSzPct val="70000"/>
              <a:buFont typeface="Arial" panose="020B0604020202020204" pitchFamily="34" charset="0"/>
              <a:buChar char="•"/>
            </a:pPr>
            <a:r>
              <a:rPr lang="en-US" altLang="en-US" sz="1700" dirty="0">
                <a:ln>
                  <a:solidFill>
                    <a:schemeClr val="bg1">
                      <a:lumMod val="75000"/>
                      <a:lumOff val="25000"/>
                      <a:alpha val="10000"/>
                    </a:schemeClr>
                  </a:solidFill>
                </a:ln>
                <a:effectLst>
                  <a:outerShdw blurRad="9525" dist="25400" dir="14640000" algn="tl" rotWithShape="0">
                    <a:schemeClr val="bg1">
                      <a:alpha val="30000"/>
                    </a:schemeClr>
                  </a:outerShdw>
                </a:effectLst>
              </a:rPr>
              <a:t>Some are compelled for additional work to supplement their income  .</a:t>
            </a:r>
          </a:p>
          <a:p>
            <a:pPr lvl="0" indent="-228600" defTabSz="914400">
              <a:lnSpc>
                <a:spcPct val="90000"/>
              </a:lnSpc>
              <a:spcBef>
                <a:spcPct val="20000"/>
              </a:spcBef>
              <a:spcAft>
                <a:spcPts val="600"/>
              </a:spcAft>
              <a:buClr>
                <a:schemeClr val="tx2"/>
              </a:buClr>
              <a:buSzPct val="70000"/>
              <a:buFont typeface="Arial" panose="020B0604020202020204" pitchFamily="34" charset="0"/>
              <a:buChar char="•"/>
            </a:pPr>
            <a:endParaRPr lang="en-US" altLang="en-US" sz="1700" dirty="0">
              <a:ln>
                <a:solidFill>
                  <a:schemeClr val="bg1">
                    <a:lumMod val="75000"/>
                    <a:lumOff val="25000"/>
                    <a:alpha val="10000"/>
                  </a:schemeClr>
                </a:solidFill>
              </a:ln>
              <a:effectLst>
                <a:outerShdw blurRad="9525" dist="25400" dir="14640000" algn="tl" rotWithShape="0">
                  <a:schemeClr val="bg1">
                    <a:alpha val="30000"/>
                  </a:schemeClr>
                </a:outerShdw>
              </a:effectLst>
            </a:endParaRPr>
          </a:p>
          <a:p>
            <a:pPr lvl="0" indent="-228600" defTabSz="914400">
              <a:lnSpc>
                <a:spcPct val="90000"/>
              </a:lnSpc>
              <a:spcBef>
                <a:spcPct val="20000"/>
              </a:spcBef>
              <a:spcAft>
                <a:spcPts val="600"/>
              </a:spcAft>
              <a:buClr>
                <a:schemeClr val="tx2"/>
              </a:buClr>
              <a:buSzPct val="70000"/>
              <a:buFont typeface="Arial" panose="020B0604020202020204" pitchFamily="34" charset="0"/>
              <a:buChar char="•"/>
            </a:pPr>
            <a:r>
              <a:rPr lang="en-US" altLang="zh-CN" sz="1700" dirty="0">
                <a:ln>
                  <a:solidFill>
                    <a:schemeClr val="bg1">
                      <a:lumMod val="75000"/>
                      <a:lumOff val="25000"/>
                      <a:alpha val="10000"/>
                    </a:schemeClr>
                  </a:solidFill>
                </a:ln>
                <a:effectLst>
                  <a:outerShdw blurRad="9525" dist="25400" dir="14640000" algn="tl" rotWithShape="0">
                    <a:schemeClr val="bg1">
                      <a:alpha val="30000"/>
                    </a:schemeClr>
                  </a:outerShdw>
                </a:effectLst>
              </a:rPr>
              <a:t> As a result of lack of resources and numerous economic regulations , the NHS was forced to reduce the salaries and as a result the staff resigned creating a huge pressure on the remaining staff.</a:t>
            </a:r>
          </a:p>
        </p:txBody>
      </p:sp>
      <p:grpSp>
        <p:nvGrpSpPr>
          <p:cNvPr id="132" name="Group 1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14" name="Isosceles Triangle 1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Old wrinkled hands with some coins">
            <a:extLst>
              <a:ext uri="{FF2B5EF4-FFF2-40B4-BE49-F238E27FC236}">
                <a16:creationId xmlns:a16="http://schemas.microsoft.com/office/drawing/2014/main" id="{F2B48F0C-D295-4FD7-A9AC-B7F038FC4859}"/>
              </a:ext>
            </a:extLst>
          </p:cNvPr>
          <p:cNvPicPr>
            <a:picLocks noChangeAspect="1"/>
          </p:cNvPicPr>
          <p:nvPr/>
        </p:nvPicPr>
        <p:blipFill rotWithShape="1">
          <a:blip r:embed="rId2"/>
          <a:srcRect l="246" r="21162" b="-1"/>
          <a:stretch/>
        </p:blipFill>
        <p:spPr>
          <a:xfrm>
            <a:off x="5854088" y="1782981"/>
            <a:ext cx="5135676" cy="4361892"/>
          </a:xfrm>
          <a:prstGeom prst="rect">
            <a:avLst/>
          </a:prstGeom>
        </p:spPr>
      </p:pic>
      <p:grpSp>
        <p:nvGrpSpPr>
          <p:cNvPr id="134" name="Group 1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18" name="Rectangle 1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Isosceles Triangle 1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9263966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7" name="Rectangle 15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8" name="Group 153">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19" name="Rectangle 154">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0" name="Isosceles Triangle 155">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1" name="Group 15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22" name="Isosceles Triangle 1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Rectangle 15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icture containing text, newspaper&#10;&#10;Description automatically generated">
            <a:extLst>
              <a:ext uri="{FF2B5EF4-FFF2-40B4-BE49-F238E27FC236}">
                <a16:creationId xmlns:a16="http://schemas.microsoft.com/office/drawing/2014/main" id="{20E211FD-3466-4B73-A15E-1B2A8E0FE7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56296" y="1921092"/>
            <a:ext cx="4839708" cy="2480349"/>
          </a:xfrm>
          <a:prstGeom prst="rect">
            <a:avLst/>
          </a:prstGeom>
        </p:spPr>
      </p:pic>
      <p:sp>
        <p:nvSpPr>
          <p:cNvPr id="5" name="TextBox 4">
            <a:extLst>
              <a:ext uri="{FF2B5EF4-FFF2-40B4-BE49-F238E27FC236}">
                <a16:creationId xmlns:a16="http://schemas.microsoft.com/office/drawing/2014/main" id="{048C671E-D5D2-4790-A9E8-966A27E690F6}"/>
              </a:ext>
            </a:extLst>
          </p:cNvPr>
          <p:cNvSpPr txBox="1"/>
          <p:nvPr/>
        </p:nvSpPr>
        <p:spPr>
          <a:xfrm>
            <a:off x="9001437" y="4401442"/>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itinerantchurch.com/umc-discipline-word-cloud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graphicFrame>
        <p:nvGraphicFramePr>
          <p:cNvPr id="94" name="TextBox 2">
            <a:extLst>
              <a:ext uri="{FF2B5EF4-FFF2-40B4-BE49-F238E27FC236}">
                <a16:creationId xmlns:a16="http://schemas.microsoft.com/office/drawing/2014/main" id="{B1FC76A1-FD63-46A4-BA67-A5969E6180B4}"/>
              </a:ext>
            </a:extLst>
          </p:cNvPr>
          <p:cNvGraphicFramePr/>
          <p:nvPr>
            <p:extLst>
              <p:ext uri="{D42A27DB-BD31-4B8C-83A1-F6EECF244321}">
                <p14:modId xmlns:p14="http://schemas.microsoft.com/office/powerpoint/2010/main" val="4040560"/>
              </p:ext>
            </p:extLst>
          </p:nvPr>
        </p:nvGraphicFramePr>
        <p:xfrm>
          <a:off x="643468" y="1782981"/>
          <a:ext cx="6842935"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6206982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7E4DE"/>
        </a:solidFill>
        <a:effectLst/>
      </p:bgPr>
    </p:bg>
    <p:spTree>
      <p:nvGrpSpPr>
        <p:cNvPr id="1" name=""/>
        <p:cNvGrpSpPr/>
        <p:nvPr/>
      </p:nvGrpSpPr>
      <p:grpSpPr>
        <a:xfrm>
          <a:off x="0" y="0"/>
          <a:ext cx="0" cy="0"/>
          <a:chOff x="0" y="0"/>
          <a:chExt cx="0" cy="0"/>
        </a:xfrm>
      </p:grpSpPr>
      <p:sp>
        <p:nvSpPr>
          <p:cNvPr id="1048631" name="文本框 2"/>
          <p:cNvSpPr txBox="1"/>
          <p:nvPr>
            <p:custDataLst>
              <p:tags r:id="rId2"/>
            </p:custDataLst>
          </p:nvPr>
        </p:nvSpPr>
        <p:spPr>
          <a:xfrm>
            <a:off x="976570" y="308897"/>
            <a:ext cx="10238859" cy="649953"/>
          </a:xfrm>
          <a:prstGeom prst="rect">
            <a:avLst/>
          </a:prstGeom>
        </p:spPr>
        <p:txBody>
          <a:bodyPr anchor="ctr">
            <a:normAutofit/>
          </a:bodyPr>
          <a:lstStyle>
            <a:defPPr>
              <a:defRPr lang="zh-CN"/>
            </a:defPPr>
            <a:lvl1pPr defTabSz="685800">
              <a:lnSpc>
                <a:spcPct val="90000"/>
              </a:lnSpc>
              <a:spcBef>
                <a:spcPct val="0"/>
              </a:spcBef>
              <a:buNone/>
              <a:defRPr sz="3600" b="1" i="0" baseline="0">
                <a:effectLst/>
                <a:latin typeface="Arial" pitchFamily="34" charset="0"/>
                <a:ea typeface="黑体" pitchFamily="49" charset="-122"/>
                <a:cs typeface="+mj-cs"/>
              </a:defRPr>
            </a:lvl1pPr>
          </a:lstStyle>
          <a:p>
            <a:pPr marL="0" marR="0" lvl="0" indent="0" algn="ctr" defTabSz="685800" rtl="0" eaLnBrk="1" fontAlgn="auto" latinLnBrk="0" hangingPunct="1">
              <a:lnSpc>
                <a:spcPct val="90000"/>
              </a:lnSpc>
              <a:spcBef>
                <a:spcPct val="0"/>
              </a:spcBef>
              <a:spcAft>
                <a:spcPts val="0"/>
              </a:spcAft>
              <a:buClrTx/>
              <a:buSzTx/>
              <a:buFontTx/>
              <a:buNone/>
              <a:tabLst/>
              <a:defRPr/>
            </a:pPr>
            <a:r>
              <a:rPr kumimoji="0" lang="en-US" altLang="en-US" sz="2800" b="1" i="0" u="none" strike="noStrike" kern="1200" cap="none" spc="0" normalizeH="0" baseline="0" noProof="0" dirty="0">
                <a:ln>
                  <a:noFill/>
                </a:ln>
                <a:solidFill>
                  <a:srgbClr val="FFFFFF"/>
                </a:solidFill>
                <a:effectLst>
                  <a:outerShdw blurRad="38100" dist="38100" dir="2700000" algn="br" rotWithShape="0">
                    <a:srgbClr val="000000"/>
                  </a:outerShdw>
                </a:effectLst>
                <a:uLnTx/>
                <a:uFillTx/>
                <a:latin typeface="Arial" panose="020B0604020202020204"/>
                <a:ea typeface="黑体" pitchFamily="49" charset="-122"/>
                <a:cs typeface="+mj-cs"/>
              </a:rPr>
              <a:t>Possible Causes of staff Absenteeism (Fishbone Diagram)</a:t>
            </a:r>
            <a:endParaRPr kumimoji="0" lang="zh-CN" altLang="en-US" sz="2800" b="1" i="0" u="none" strike="noStrike" kern="1200" cap="none" spc="0" normalizeH="0" baseline="0" noProof="0" dirty="0">
              <a:ln>
                <a:noFill/>
              </a:ln>
              <a:solidFill>
                <a:srgbClr val="FFFFFF"/>
              </a:solidFill>
              <a:effectLst>
                <a:outerShdw blurRad="38100" dist="38100" dir="2700000" algn="br" rotWithShape="0">
                  <a:srgbClr val="000000"/>
                </a:outerShdw>
              </a:effectLst>
              <a:uLnTx/>
              <a:uFillTx/>
              <a:latin typeface="Arial" panose="020B0604020202020204"/>
              <a:ea typeface="黑体" panose="02010609060101010101" pitchFamily="49" charset="-122"/>
              <a:cs typeface="+mj-cs"/>
            </a:endParaRPr>
          </a:p>
        </p:txBody>
      </p:sp>
      <p:cxnSp>
        <p:nvCxnSpPr>
          <p:cNvPr id="3145729" name="Straight Arrow Connector 3145728"/>
          <p:cNvCxnSpPr>
            <a:cxnSpLocks/>
          </p:cNvCxnSpPr>
          <p:nvPr/>
        </p:nvCxnSpPr>
        <p:spPr>
          <a:xfrm flipV="1">
            <a:off x="1579134" y="3500705"/>
            <a:ext cx="8297068" cy="9923"/>
          </a:xfrm>
          <a:prstGeom prst="straightConnector1">
            <a:avLst/>
          </a:prstGeom>
          <a:solidFill>
            <a:srgbClr val="FFFFFF"/>
          </a:solidFill>
          <a:ln w="25400">
            <a:solidFill>
              <a:srgbClr val="FFFFFF"/>
            </a:solidFill>
            <a:prstDash val="solid"/>
            <a:tailEnd type="triangle" w="lg" len="lg"/>
          </a:ln>
        </p:spPr>
      </p:cxnSp>
      <p:sp>
        <p:nvSpPr>
          <p:cNvPr id="1048632" name="TextBox 1048631"/>
          <p:cNvSpPr txBox="1"/>
          <p:nvPr/>
        </p:nvSpPr>
        <p:spPr>
          <a:xfrm>
            <a:off x="9845609" y="3031375"/>
            <a:ext cx="2573930" cy="929639"/>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FFFFFF"/>
                </a:solidFill>
                <a:effectLst>
                  <a:outerShdw blurRad="38100" dist="38100" dir="2700000" algn="br" rotWithShape="0">
                    <a:srgbClr val="000000"/>
                  </a:outerShdw>
                </a:effectLst>
                <a:uLnTx/>
                <a:uFillTx/>
                <a:latin typeface="Arial" panose="020B0604020202020204"/>
                <a:ea typeface="+mn-ea"/>
                <a:cs typeface="+mn-cs"/>
              </a:rPr>
              <a:t>Staff Absenteeism</a:t>
            </a:r>
          </a:p>
        </p:txBody>
      </p:sp>
      <p:cxnSp>
        <p:nvCxnSpPr>
          <p:cNvPr id="3145730" name="Straight Arrow Connector 3145729"/>
          <p:cNvCxnSpPr>
            <a:cxnSpLocks/>
          </p:cNvCxnSpPr>
          <p:nvPr/>
        </p:nvCxnSpPr>
        <p:spPr>
          <a:xfrm rot="10860000" flipH="1">
            <a:off x="2586422" y="3548080"/>
            <a:ext cx="1449363" cy="1864144"/>
          </a:xfrm>
          <a:prstGeom prst="straightConnector1">
            <a:avLst/>
          </a:prstGeom>
          <a:solidFill>
            <a:srgbClr val="FFFFFF"/>
          </a:solidFill>
          <a:ln w="25400">
            <a:solidFill>
              <a:srgbClr val="FFFFFF"/>
            </a:solidFill>
            <a:tailEnd type="triangle" w="lg" len="lg"/>
          </a:ln>
        </p:spPr>
      </p:cxnSp>
      <p:cxnSp>
        <p:nvCxnSpPr>
          <p:cNvPr id="3145731" name="Straight Arrow Connector 3145730"/>
          <p:cNvCxnSpPr>
            <a:cxnSpLocks/>
          </p:cNvCxnSpPr>
          <p:nvPr/>
        </p:nvCxnSpPr>
        <p:spPr>
          <a:xfrm rot="11100000" flipH="1">
            <a:off x="6547316" y="3527109"/>
            <a:ext cx="1272555" cy="1898768"/>
          </a:xfrm>
          <a:prstGeom prst="straightConnector1">
            <a:avLst/>
          </a:prstGeom>
          <a:ln w="25400">
            <a:solidFill>
              <a:srgbClr val="FFFFFF"/>
            </a:solidFill>
            <a:tailEnd type="triangle" w="lg" len="lg"/>
          </a:ln>
        </p:spPr>
      </p:cxnSp>
      <p:cxnSp>
        <p:nvCxnSpPr>
          <p:cNvPr id="3145732" name="Straight Arrow Connector 3145731"/>
          <p:cNvCxnSpPr>
            <a:cxnSpLocks/>
          </p:cNvCxnSpPr>
          <p:nvPr/>
        </p:nvCxnSpPr>
        <p:spPr>
          <a:xfrm rot="10980000" flipH="1" flipV="1">
            <a:off x="3492214" y="1989016"/>
            <a:ext cx="816500" cy="1441535"/>
          </a:xfrm>
          <a:prstGeom prst="straightConnector1">
            <a:avLst/>
          </a:prstGeom>
          <a:solidFill>
            <a:srgbClr val="FFFFFF"/>
          </a:solidFill>
          <a:ln w="25400">
            <a:solidFill>
              <a:srgbClr val="FFFFFF"/>
            </a:solidFill>
            <a:tailEnd type="triangle" w="lg" len="lg"/>
          </a:ln>
        </p:spPr>
      </p:cxnSp>
      <p:cxnSp>
        <p:nvCxnSpPr>
          <p:cNvPr id="3145733" name="Straight Arrow Connector 3145732"/>
          <p:cNvCxnSpPr>
            <a:cxnSpLocks/>
          </p:cNvCxnSpPr>
          <p:nvPr/>
        </p:nvCxnSpPr>
        <p:spPr>
          <a:xfrm rot="10200000" flipH="1" flipV="1">
            <a:off x="7772546" y="2048981"/>
            <a:ext cx="609165" cy="1492549"/>
          </a:xfrm>
          <a:prstGeom prst="straightConnector1">
            <a:avLst/>
          </a:prstGeom>
          <a:solidFill>
            <a:srgbClr val="FFFFFF"/>
          </a:solidFill>
          <a:ln w="25400">
            <a:solidFill>
              <a:srgbClr val="FFFFFF"/>
            </a:solidFill>
            <a:tailEnd type="triangle" w="lg" len="lg"/>
          </a:ln>
        </p:spPr>
      </p:cxnSp>
      <p:cxnSp>
        <p:nvCxnSpPr>
          <p:cNvPr id="3145734" name="Straight Connector 3145733"/>
          <p:cNvCxnSpPr>
            <a:cxnSpLocks/>
          </p:cNvCxnSpPr>
          <p:nvPr/>
        </p:nvCxnSpPr>
        <p:spPr>
          <a:xfrm>
            <a:off x="3723892" y="4014800"/>
            <a:ext cx="210536" cy="931045"/>
          </a:xfrm>
          <a:prstGeom prst="line">
            <a:avLst/>
          </a:prstGeom>
          <a:solidFill>
            <a:srgbClr val="FFFFFF"/>
          </a:solidFill>
          <a:ln w="25400">
            <a:solidFill>
              <a:srgbClr val="FFFFFF"/>
            </a:solidFill>
          </a:ln>
        </p:spPr>
      </p:cxnSp>
      <p:cxnSp>
        <p:nvCxnSpPr>
          <p:cNvPr id="3145735" name="Straight Connector 3145734"/>
          <p:cNvCxnSpPr>
            <a:cxnSpLocks/>
          </p:cNvCxnSpPr>
          <p:nvPr/>
        </p:nvCxnSpPr>
        <p:spPr>
          <a:xfrm flipV="1">
            <a:off x="3972684" y="2130928"/>
            <a:ext cx="225036" cy="645177"/>
          </a:xfrm>
          <a:prstGeom prst="line">
            <a:avLst/>
          </a:prstGeom>
          <a:solidFill>
            <a:srgbClr val="FFFFFF"/>
          </a:solidFill>
          <a:ln w="25400">
            <a:solidFill>
              <a:srgbClr val="FFFFFF"/>
            </a:solidFill>
          </a:ln>
        </p:spPr>
      </p:cxnSp>
      <p:cxnSp>
        <p:nvCxnSpPr>
          <p:cNvPr id="3145736" name="Straight Connector 3145735"/>
          <p:cNvCxnSpPr>
            <a:cxnSpLocks/>
          </p:cNvCxnSpPr>
          <p:nvPr/>
        </p:nvCxnSpPr>
        <p:spPr>
          <a:xfrm flipV="1">
            <a:off x="7197119" y="2963110"/>
            <a:ext cx="902606" cy="268"/>
          </a:xfrm>
          <a:prstGeom prst="line">
            <a:avLst/>
          </a:prstGeom>
          <a:solidFill>
            <a:srgbClr val="FFFFFF"/>
          </a:solidFill>
          <a:ln w="25400">
            <a:solidFill>
              <a:srgbClr val="FFFFFF"/>
            </a:solidFill>
          </a:ln>
        </p:spPr>
      </p:cxnSp>
      <p:cxnSp>
        <p:nvCxnSpPr>
          <p:cNvPr id="3145737" name="Straight Connector 3145736"/>
          <p:cNvCxnSpPr>
            <a:cxnSpLocks/>
          </p:cNvCxnSpPr>
          <p:nvPr/>
        </p:nvCxnSpPr>
        <p:spPr>
          <a:xfrm flipH="1" flipV="1">
            <a:off x="2368250" y="4530245"/>
            <a:ext cx="840691" cy="40112"/>
          </a:xfrm>
          <a:prstGeom prst="line">
            <a:avLst/>
          </a:prstGeom>
          <a:solidFill>
            <a:srgbClr val="FFFFFF"/>
          </a:solidFill>
          <a:ln w="25400">
            <a:solidFill>
              <a:srgbClr val="FFFFFF"/>
            </a:solidFill>
          </a:ln>
        </p:spPr>
      </p:cxnSp>
      <p:cxnSp>
        <p:nvCxnSpPr>
          <p:cNvPr id="3145738" name="Straight Connector 3145738"/>
          <p:cNvCxnSpPr>
            <a:cxnSpLocks/>
          </p:cNvCxnSpPr>
          <p:nvPr/>
        </p:nvCxnSpPr>
        <p:spPr>
          <a:xfrm>
            <a:off x="2894756" y="2813387"/>
            <a:ext cx="1065441" cy="74833"/>
          </a:xfrm>
          <a:prstGeom prst="line">
            <a:avLst/>
          </a:prstGeom>
          <a:solidFill>
            <a:srgbClr val="FFFFFF"/>
          </a:solidFill>
          <a:ln w="25400">
            <a:solidFill>
              <a:srgbClr val="FFFFFF"/>
            </a:solidFill>
          </a:ln>
        </p:spPr>
      </p:cxnSp>
      <p:sp>
        <p:nvSpPr>
          <p:cNvPr id="1048633" name="TextBox 1048633"/>
          <p:cNvSpPr txBox="1"/>
          <p:nvPr/>
        </p:nvSpPr>
        <p:spPr>
          <a:xfrm>
            <a:off x="1362664" y="5363687"/>
            <a:ext cx="2011171" cy="52322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rPr>
              <a:t>People</a:t>
            </a:r>
          </a:p>
        </p:txBody>
      </p:sp>
      <p:sp>
        <p:nvSpPr>
          <p:cNvPr id="1048634" name="TextBox 1048636"/>
          <p:cNvSpPr txBox="1"/>
          <p:nvPr/>
        </p:nvSpPr>
        <p:spPr>
          <a:xfrm>
            <a:off x="6348303" y="1061247"/>
            <a:ext cx="2793810" cy="95410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rPr>
              <a:t>Workplace environment</a:t>
            </a:r>
          </a:p>
        </p:txBody>
      </p:sp>
      <p:cxnSp>
        <p:nvCxnSpPr>
          <p:cNvPr id="3145739" name="Straight Connector 3145740"/>
          <p:cNvCxnSpPr>
            <a:cxnSpLocks/>
          </p:cNvCxnSpPr>
          <p:nvPr/>
        </p:nvCxnSpPr>
        <p:spPr>
          <a:xfrm flipV="1">
            <a:off x="8056524" y="2325151"/>
            <a:ext cx="592037" cy="214367"/>
          </a:xfrm>
          <a:prstGeom prst="line">
            <a:avLst/>
          </a:prstGeom>
          <a:solidFill>
            <a:srgbClr val="FFFFFF"/>
          </a:solidFill>
          <a:ln w="25400">
            <a:solidFill>
              <a:srgbClr val="FFFFFF"/>
            </a:solidFill>
          </a:ln>
        </p:spPr>
      </p:cxnSp>
      <p:cxnSp>
        <p:nvCxnSpPr>
          <p:cNvPr id="3145740" name="Straight Connector 3145741"/>
          <p:cNvCxnSpPr>
            <a:cxnSpLocks/>
          </p:cNvCxnSpPr>
          <p:nvPr/>
        </p:nvCxnSpPr>
        <p:spPr>
          <a:xfrm flipH="1" flipV="1">
            <a:off x="7528035" y="4120410"/>
            <a:ext cx="384811" cy="692351"/>
          </a:xfrm>
          <a:prstGeom prst="line">
            <a:avLst/>
          </a:prstGeom>
          <a:solidFill>
            <a:srgbClr val="FFFFFF"/>
          </a:solidFill>
          <a:ln w="25400">
            <a:solidFill>
              <a:srgbClr val="FFFFFF"/>
            </a:solidFill>
          </a:ln>
        </p:spPr>
      </p:cxnSp>
      <p:sp>
        <p:nvSpPr>
          <p:cNvPr id="1048635" name="TextBox 1048637"/>
          <p:cNvSpPr txBox="1"/>
          <p:nvPr/>
        </p:nvSpPr>
        <p:spPr>
          <a:xfrm>
            <a:off x="5123902" y="2654720"/>
            <a:ext cx="2106589" cy="51054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800" b="0" i="0" u="none" strike="noStrike" kern="1200" cap="none" spc="0" normalizeH="0" baseline="0" noProof="0">
                <a:ln>
                  <a:noFill/>
                </a:ln>
                <a:solidFill>
                  <a:srgbClr val="000000"/>
                </a:solidFill>
                <a:effectLst/>
                <a:uLnTx/>
                <a:uFillTx/>
                <a:latin typeface="Arial" panose="020B0604020202020204"/>
                <a:ea typeface="+mn-ea"/>
                <a:cs typeface="+mn-cs"/>
              </a:rPr>
              <a:t>Harassment</a:t>
            </a:r>
            <a:endParaRPr kumimoji="0" lang="zh-CN" altLang="en-US" sz="1800" b="0" i="0" u="none" strike="noStrike" kern="1200" cap="none" spc="0" normalizeH="0" baseline="0" noProof="0">
              <a:ln>
                <a:noFill/>
              </a:ln>
              <a:solidFill>
                <a:srgbClr val="FFFFFF"/>
              </a:solidFill>
              <a:effectLst/>
              <a:uLnTx/>
              <a:uFillTx/>
              <a:latin typeface="Arial" panose="020B0604020202020204"/>
              <a:ea typeface="黑体" panose="02010609060101010101" pitchFamily="49" charset="-122"/>
              <a:cs typeface="+mn-cs"/>
            </a:endParaRPr>
          </a:p>
        </p:txBody>
      </p:sp>
      <p:sp>
        <p:nvSpPr>
          <p:cNvPr id="1048636" name="TextBox 1048639"/>
          <p:cNvSpPr txBox="1"/>
          <p:nvPr/>
        </p:nvSpPr>
        <p:spPr>
          <a:xfrm>
            <a:off x="8648561" y="1609878"/>
            <a:ext cx="2793809" cy="95410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rPr>
              <a:t>Workplace bullying</a:t>
            </a:r>
          </a:p>
        </p:txBody>
      </p:sp>
      <p:sp>
        <p:nvSpPr>
          <p:cNvPr id="1048637" name="TextBox 1048642"/>
          <p:cNvSpPr txBox="1"/>
          <p:nvPr/>
        </p:nvSpPr>
        <p:spPr>
          <a:xfrm>
            <a:off x="1001949" y="2325151"/>
            <a:ext cx="2676195" cy="95410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800" dirty="0">
                <a:solidFill>
                  <a:srgbClr val="000000"/>
                </a:solidFill>
                <a:latin typeface="Arial" panose="020B0604020202020204"/>
                <a:ea typeface="黑体" panose="02010609060101010101" pitchFamily="49" charset="-122"/>
              </a:rPr>
              <a:t>Lack of recognition</a:t>
            </a:r>
            <a:endParaRPr kumimoji="0" lang="zh-CN" altLang="en-US" sz="1800" b="0" i="0" u="none" strike="noStrike" kern="1200" cap="none" spc="0" normalizeH="0" baseline="0" noProof="0" dirty="0">
              <a:ln>
                <a:noFill/>
              </a:ln>
              <a:solidFill>
                <a:srgbClr val="FFFFFF"/>
              </a:solidFill>
              <a:effectLst/>
              <a:uLnTx/>
              <a:uFillTx/>
              <a:latin typeface="Arial" panose="020B0604020202020204"/>
              <a:ea typeface="黑体" panose="02010609060101010101" pitchFamily="49" charset="-122"/>
              <a:cs typeface="+mn-cs"/>
            </a:endParaRPr>
          </a:p>
        </p:txBody>
      </p:sp>
      <p:sp>
        <p:nvSpPr>
          <p:cNvPr id="1048638" name="TextBox 1048643"/>
          <p:cNvSpPr txBox="1"/>
          <p:nvPr/>
        </p:nvSpPr>
        <p:spPr>
          <a:xfrm>
            <a:off x="2290523" y="1372516"/>
            <a:ext cx="1994782" cy="52322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2800" b="0" i="0" u="none" strike="noStrike" kern="1200" cap="none" spc="0" normalizeH="0" baseline="0" noProof="0" dirty="0">
                <a:ln>
                  <a:noFill/>
                </a:ln>
                <a:solidFill>
                  <a:srgbClr val="000000"/>
                </a:solidFill>
                <a:effectLst/>
                <a:uLnTx/>
                <a:uFillTx/>
                <a:latin typeface="Arial" panose="020B0604020202020204"/>
                <a:ea typeface="黑体" panose="02010609060101010101" pitchFamily="49" charset="-122"/>
                <a:cs typeface="+mn-cs"/>
              </a:rPr>
              <a:t>Stress</a:t>
            </a:r>
            <a:endParaRPr kumimoji="0" lang="zh-CN" altLang="en-US" sz="1800" b="0" i="0" u="none" strike="noStrike" kern="1200" cap="none" spc="0" normalizeH="0" baseline="0" noProof="0" dirty="0">
              <a:ln>
                <a:noFill/>
              </a:ln>
              <a:solidFill>
                <a:srgbClr val="FFFFFF"/>
              </a:solidFill>
              <a:effectLst/>
              <a:uLnTx/>
              <a:uFillTx/>
              <a:latin typeface="Arial" panose="020B0604020202020204"/>
              <a:ea typeface="黑体" panose="02010609060101010101" pitchFamily="49" charset="-122"/>
              <a:cs typeface="+mn-cs"/>
            </a:endParaRPr>
          </a:p>
        </p:txBody>
      </p:sp>
      <p:sp>
        <p:nvSpPr>
          <p:cNvPr id="1048639" name="TextBox 1048645"/>
          <p:cNvSpPr txBox="1"/>
          <p:nvPr/>
        </p:nvSpPr>
        <p:spPr>
          <a:xfrm>
            <a:off x="3373834" y="4853146"/>
            <a:ext cx="2410284" cy="52322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800" dirty="0">
                <a:solidFill>
                  <a:srgbClr val="000000"/>
                </a:solidFill>
                <a:latin typeface="Arial" panose="020B0604020202020204"/>
              </a:rPr>
              <a:t>Low pay</a:t>
            </a:r>
            <a:endParaRPr kumimoji="0" lang="zh-CN" altLang="en-US" sz="1800" b="0" i="0" u="none" strike="noStrike" kern="1200" cap="none" spc="0" normalizeH="0" baseline="0" noProof="0" dirty="0">
              <a:ln>
                <a:noFill/>
              </a:ln>
              <a:solidFill>
                <a:srgbClr val="FFFFFF"/>
              </a:solidFill>
              <a:effectLst/>
              <a:uLnTx/>
              <a:uFillTx/>
              <a:latin typeface="Arial" panose="020B0604020202020204"/>
              <a:ea typeface="黑体" panose="02010609060101010101" pitchFamily="49" charset="-122"/>
              <a:cs typeface="+mn-cs"/>
            </a:endParaRPr>
          </a:p>
        </p:txBody>
      </p:sp>
      <p:cxnSp>
        <p:nvCxnSpPr>
          <p:cNvPr id="3145741" name="Straight Connector 3145743"/>
          <p:cNvCxnSpPr>
            <a:cxnSpLocks/>
          </p:cNvCxnSpPr>
          <p:nvPr/>
        </p:nvCxnSpPr>
        <p:spPr>
          <a:xfrm flipH="1" flipV="1">
            <a:off x="6629987" y="4452033"/>
            <a:ext cx="456972" cy="56239"/>
          </a:xfrm>
          <a:prstGeom prst="line">
            <a:avLst/>
          </a:prstGeom>
          <a:solidFill>
            <a:srgbClr val="FFFFFF"/>
          </a:solidFill>
          <a:ln w="25400">
            <a:solidFill>
              <a:srgbClr val="FFFFFF"/>
            </a:solidFill>
          </a:ln>
        </p:spPr>
      </p:cxnSp>
      <p:sp>
        <p:nvSpPr>
          <p:cNvPr id="1048640" name="TextBox 1048646"/>
          <p:cNvSpPr txBox="1"/>
          <p:nvPr/>
        </p:nvSpPr>
        <p:spPr>
          <a:xfrm rot="19995432">
            <a:off x="5546379" y="5298017"/>
            <a:ext cx="2105259" cy="95410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rPr>
              <a:t>Medical issues</a:t>
            </a:r>
          </a:p>
        </p:txBody>
      </p:sp>
      <p:sp>
        <p:nvSpPr>
          <p:cNvPr id="1048641" name="TextBox 1048719"/>
          <p:cNvSpPr txBox="1"/>
          <p:nvPr/>
        </p:nvSpPr>
        <p:spPr>
          <a:xfrm>
            <a:off x="7850038" y="4666554"/>
            <a:ext cx="2447921" cy="52322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800" b="0" i="0" u="none" strike="noStrike" kern="1200" cap="none" spc="0" normalizeH="0" baseline="0" noProof="0" dirty="0">
                <a:ln>
                  <a:noFill/>
                </a:ln>
                <a:solidFill>
                  <a:srgbClr val="000000"/>
                </a:solidFill>
                <a:effectLst/>
                <a:uLnTx/>
                <a:uFillTx/>
                <a:latin typeface="Arial" panose="020B0604020202020204"/>
                <a:ea typeface="+mn-ea"/>
                <a:cs typeface="+mn-cs"/>
              </a:rPr>
              <a:t>Mental health</a:t>
            </a:r>
            <a:endParaRPr kumimoji="0" lang="zh-CN" altLang="en-US" sz="1800" b="0" i="0" u="none" strike="noStrike" kern="1200" cap="none" spc="0" normalizeH="0" baseline="0" noProof="0" dirty="0">
              <a:ln>
                <a:noFill/>
              </a:ln>
              <a:solidFill>
                <a:srgbClr val="FFFFFF"/>
              </a:solidFill>
              <a:effectLst/>
              <a:uLnTx/>
              <a:uFillTx/>
              <a:latin typeface="Arial" panose="020B0604020202020204"/>
              <a:ea typeface="黑体" panose="02010609060101010101" pitchFamily="49" charset="-122"/>
              <a:cs typeface="+mn-cs"/>
            </a:endParaRPr>
          </a:p>
        </p:txBody>
      </p:sp>
      <p:sp>
        <p:nvSpPr>
          <p:cNvPr id="1048642" name="TextBox 1048720"/>
          <p:cNvSpPr txBox="1"/>
          <p:nvPr/>
        </p:nvSpPr>
        <p:spPr>
          <a:xfrm rot="19686688">
            <a:off x="5284538" y="3938742"/>
            <a:ext cx="2127531" cy="929638"/>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srgbClr val="000000"/>
                </a:solidFill>
                <a:effectLst/>
                <a:uLnTx/>
                <a:uFillTx/>
                <a:latin typeface="Arial" panose="020B0604020202020204"/>
                <a:ea typeface="+mn-ea"/>
                <a:cs typeface="+mn-cs"/>
              </a:rPr>
              <a:t>Physical injuries</a:t>
            </a:r>
          </a:p>
        </p:txBody>
      </p:sp>
      <p:sp>
        <p:nvSpPr>
          <p:cNvPr id="1048643" name="TextBox 1048642"/>
          <p:cNvSpPr txBox="1"/>
          <p:nvPr/>
        </p:nvSpPr>
        <p:spPr>
          <a:xfrm>
            <a:off x="4197719" y="1347940"/>
            <a:ext cx="1449987" cy="802640"/>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a:ea typeface="+mn-ea"/>
                <a:cs typeface="+mn-cs"/>
              </a:rPr>
              <a:t>Higher workload</a:t>
            </a:r>
          </a:p>
        </p:txBody>
      </p:sp>
      <p:sp>
        <p:nvSpPr>
          <p:cNvPr id="1048644" name="TextBox 1048643"/>
          <p:cNvSpPr txBox="1"/>
          <p:nvPr/>
        </p:nvSpPr>
        <p:spPr>
          <a:xfrm>
            <a:off x="172502" y="3952811"/>
            <a:ext cx="2397762" cy="954107"/>
          </a:xfrm>
          <a:prstGeom prst="rect">
            <a:avLst/>
          </a:prstGeom>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rPr>
              <a:t>Poor working</a:t>
            </a:r>
            <a:r>
              <a:rPr lang="en-US" sz="2800" dirty="0">
                <a:solidFill>
                  <a:srgbClr val="000000"/>
                </a:solidFill>
                <a:latin typeface="Arial" panose="020B0604020202020204"/>
              </a:rPr>
              <a:t>-life balance</a:t>
            </a:r>
            <a:endParaRPr kumimoji="0" lang="en-US" sz="2800" b="0" i="0" u="none" strike="noStrike" kern="1200" cap="none" spc="0" normalizeH="0" baseline="0" noProof="0" dirty="0">
              <a:ln>
                <a:noFill/>
              </a:ln>
              <a:solidFill>
                <a:srgbClr val="000000"/>
              </a:solidFill>
              <a:effectLst/>
              <a:uLnTx/>
              <a:uFillTx/>
              <a:latin typeface="Arial" panose="020B0604020202020204"/>
              <a:ea typeface="+mn-ea"/>
              <a:cs typeface="+mn-cs"/>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677" name="Title 1048676"/>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effectLst>
                  <a:outerShdw blurRad="38100" dist="38100" dir="2700000" algn="br" rotWithShape="0">
                    <a:srgbClr val="000000"/>
                  </a:outerShdw>
                </a:effectLst>
                <a:latin typeface="+mj-lt"/>
                <a:ea typeface="+mj-ea"/>
                <a:cs typeface="+mj-cs"/>
              </a:rPr>
              <a:t>Solutions to Staff Absenteeism in Mid Cheshire hospital</a:t>
            </a:r>
          </a:p>
        </p:txBody>
      </p:sp>
      <p:graphicFrame>
        <p:nvGraphicFramePr>
          <p:cNvPr id="4194305" name="Table 4194304"/>
          <p:cNvGraphicFramePr>
            <a:graphicFrameLocks/>
          </p:cNvGraphicFramePr>
          <p:nvPr>
            <p:extLst>
              <p:ext uri="{D42A27DB-BD31-4B8C-83A1-F6EECF244321}">
                <p14:modId xmlns:p14="http://schemas.microsoft.com/office/powerpoint/2010/main" val="1160641252"/>
              </p:ext>
            </p:extLst>
          </p:nvPr>
        </p:nvGraphicFramePr>
        <p:xfrm>
          <a:off x="6096000" y="968150"/>
          <a:ext cx="5608320" cy="4877253"/>
        </p:xfrm>
        <a:graphic>
          <a:graphicData uri="http://schemas.openxmlformats.org/drawingml/2006/table">
            <a:tbl>
              <a:tblPr firstRow="1" bandRow="1">
                <a:noFill/>
              </a:tblPr>
              <a:tblGrid>
                <a:gridCol w="2282722">
                  <a:extLst>
                    <a:ext uri="{9D8B030D-6E8A-4147-A177-3AD203B41FA5}">
                      <a16:colId xmlns:a16="http://schemas.microsoft.com/office/drawing/2014/main" val="20000"/>
                    </a:ext>
                  </a:extLst>
                </a:gridCol>
                <a:gridCol w="3325598">
                  <a:extLst>
                    <a:ext uri="{9D8B030D-6E8A-4147-A177-3AD203B41FA5}">
                      <a16:colId xmlns:a16="http://schemas.microsoft.com/office/drawing/2014/main" val="20001"/>
                    </a:ext>
                  </a:extLst>
                </a:gridCol>
              </a:tblGrid>
              <a:tr h="747949">
                <a:tc>
                  <a:txBody>
                    <a:bodyPr/>
                    <a:lstStyle/>
                    <a:p>
                      <a:r>
                        <a:rPr lang="en-US" altLang="en-US" sz="2300" b="1" cap="none" spc="0">
                          <a:solidFill>
                            <a:schemeClr val="tx1">
                              <a:lumMod val="75000"/>
                              <a:lumOff val="25000"/>
                            </a:schemeClr>
                          </a:solidFill>
                        </a:rPr>
                        <a:t>Cause</a:t>
                      </a:r>
                    </a:p>
                  </a:txBody>
                  <a:tcPr marL="292168" marR="175301" marT="175301" marB="175301"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r>
                        <a:rPr lang="en-US" altLang="en-US" sz="2300" b="1" cap="none" spc="0">
                          <a:solidFill>
                            <a:schemeClr val="tx1">
                              <a:lumMod val="75000"/>
                              <a:lumOff val="25000"/>
                            </a:schemeClr>
                          </a:solidFill>
                        </a:rPr>
                        <a:t>Solution</a:t>
                      </a:r>
                    </a:p>
                  </a:txBody>
                  <a:tcPr marL="292168" marR="175301" marT="175301" marB="175301"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10000"/>
                  </a:ext>
                </a:extLst>
              </a:tr>
              <a:tr h="895981">
                <a:tc>
                  <a:txBody>
                    <a:bodyPr/>
                    <a:lstStyle/>
                    <a:p>
                      <a:r>
                        <a:rPr lang="en-US" altLang="en-US" sz="1800" cap="none" spc="0">
                          <a:solidFill>
                            <a:schemeClr val="tx1">
                              <a:lumMod val="75000"/>
                              <a:lumOff val="25000"/>
                            </a:schemeClr>
                          </a:solidFill>
                        </a:rPr>
                        <a:t>Poor working-life balance</a:t>
                      </a:r>
                    </a:p>
                  </a:txBody>
                  <a:tcPr marL="292168" marR="151927" marT="151927" marB="151927">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r>
                        <a:rPr lang="en-US" altLang="en-US" sz="1800" cap="none" spc="0">
                          <a:solidFill>
                            <a:schemeClr val="tx1">
                              <a:lumMod val="75000"/>
                              <a:lumOff val="25000"/>
                            </a:schemeClr>
                          </a:solidFill>
                        </a:rPr>
                        <a:t>Flexible scheduling</a:t>
                      </a:r>
                    </a:p>
                  </a:txBody>
                  <a:tcPr marL="292168" marR="151927" marT="151927" marB="151927">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001"/>
                  </a:ext>
                </a:extLst>
              </a:tr>
              <a:tr h="1168671">
                <a:tc>
                  <a:txBody>
                    <a:bodyPr/>
                    <a:lstStyle/>
                    <a:p>
                      <a:r>
                        <a:rPr lang="en-US" altLang="en-US" sz="1800" cap="none" spc="0">
                          <a:solidFill>
                            <a:schemeClr val="tx1">
                              <a:lumMod val="75000"/>
                              <a:lumOff val="25000"/>
                            </a:schemeClr>
                          </a:solidFill>
                        </a:rPr>
                        <a:t>Workplace bullying</a:t>
                      </a: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r>
                        <a:rPr lang="en-US" altLang="en-US" sz="1800" cap="none" spc="0">
                          <a:solidFill>
                            <a:schemeClr val="tx1">
                              <a:lumMod val="75000"/>
                              <a:lumOff val="25000"/>
                            </a:schemeClr>
                          </a:solidFill>
                        </a:rPr>
                        <a:t>Create a positive work environment</a:t>
                      </a:r>
                    </a:p>
                    <a:p>
                      <a:endParaRPr lang="en-US" altLang="en-US" sz="1800" cap="none" spc="0">
                        <a:solidFill>
                          <a:schemeClr val="tx1">
                            <a:lumMod val="75000"/>
                            <a:lumOff val="25000"/>
                          </a:schemeClr>
                        </a:solidFill>
                      </a:endParaRP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002"/>
                  </a:ext>
                </a:extLst>
              </a:tr>
              <a:tr h="895981">
                <a:tc>
                  <a:txBody>
                    <a:bodyPr/>
                    <a:lstStyle/>
                    <a:p>
                      <a:r>
                        <a:rPr lang="en-US" altLang="en-US" sz="1800" cap="none" spc="0">
                          <a:solidFill>
                            <a:schemeClr val="tx1">
                              <a:lumMod val="75000"/>
                              <a:lumOff val="25000"/>
                            </a:schemeClr>
                          </a:solidFill>
                        </a:rPr>
                        <a:t>Low pay  </a:t>
                      </a: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r>
                        <a:rPr lang="en-US" altLang="en-US" sz="1800" cap="none" spc="0">
                          <a:solidFill>
                            <a:schemeClr val="tx1">
                              <a:lumMod val="75000"/>
                              <a:lumOff val="25000"/>
                            </a:schemeClr>
                          </a:solidFill>
                        </a:rPr>
                        <a:t>Rewards and remuneration</a:t>
                      </a:r>
                    </a:p>
                    <a:p>
                      <a:endParaRPr lang="en-US" altLang="en-US" sz="1800" cap="none" spc="0">
                        <a:solidFill>
                          <a:schemeClr val="tx1">
                            <a:lumMod val="75000"/>
                            <a:lumOff val="25000"/>
                          </a:schemeClr>
                        </a:solidFill>
                      </a:endParaRP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003"/>
                  </a:ext>
                </a:extLst>
              </a:tr>
              <a:tr h="1168671">
                <a:tc>
                  <a:txBody>
                    <a:bodyPr/>
                    <a:lstStyle/>
                    <a:p>
                      <a:r>
                        <a:rPr lang="en-US" altLang="en-US" sz="1800" cap="none" spc="0">
                          <a:solidFill>
                            <a:schemeClr val="tx1">
                              <a:lumMod val="75000"/>
                              <a:lumOff val="25000"/>
                            </a:schemeClr>
                          </a:solidFill>
                        </a:rPr>
                        <a:t>Mental and physical health issues </a:t>
                      </a: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r>
                        <a:rPr lang="en-US" altLang="en-US" sz="1800" cap="none" spc="0">
                          <a:solidFill>
                            <a:schemeClr val="tx1">
                              <a:lumMod val="75000"/>
                              <a:lumOff val="25000"/>
                            </a:schemeClr>
                          </a:solidFill>
                        </a:rPr>
                        <a:t>Employee wellness programs</a:t>
                      </a:r>
                    </a:p>
                  </a:txBody>
                  <a:tcPr marL="292168" marR="151927" marT="151927" marB="151927">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723" name="TextBox 1048722"/>
          <p:cNvSpPr txBox="1"/>
          <p:nvPr/>
        </p:nvSpPr>
        <p:spPr>
          <a:xfrm>
            <a:off x="838199" y="291090"/>
            <a:ext cx="10515599" cy="932688"/>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5000" b="1" kern="1200">
                <a:solidFill>
                  <a:schemeClr val="tx1"/>
                </a:solidFill>
                <a:effectLst>
                  <a:outerShdw blurRad="38100" dist="38100" dir="2700000" algn="br" rotWithShape="0">
                    <a:srgbClr val="000000"/>
                  </a:outerShdw>
                </a:effectLst>
                <a:latin typeface="+mj-lt"/>
                <a:ea typeface="+mj-ea"/>
                <a:cs typeface="+mj-cs"/>
              </a:rPr>
              <a:t>Grid Analysis of the alternative solutions</a:t>
            </a:r>
          </a:p>
        </p:txBody>
      </p:sp>
      <p:graphicFrame>
        <p:nvGraphicFramePr>
          <p:cNvPr id="4194306" name="Table 4194305"/>
          <p:cNvGraphicFramePr>
            <a:graphicFrameLocks/>
          </p:cNvGraphicFramePr>
          <p:nvPr>
            <p:extLst>
              <p:ext uri="{D42A27DB-BD31-4B8C-83A1-F6EECF244321}">
                <p14:modId xmlns:p14="http://schemas.microsoft.com/office/powerpoint/2010/main" val="4146052431"/>
              </p:ext>
            </p:extLst>
          </p:nvPr>
        </p:nvGraphicFramePr>
        <p:xfrm>
          <a:off x="838200" y="1883301"/>
          <a:ext cx="10515602" cy="4401750"/>
        </p:xfrm>
        <a:graphic>
          <a:graphicData uri="http://schemas.openxmlformats.org/drawingml/2006/table">
            <a:tbl>
              <a:tblPr firstRow="1" bandRow="1">
                <a:tableStyleId>{5940675A-B579-460E-94D1-54222C63F5DA}</a:tableStyleId>
              </a:tblPr>
              <a:tblGrid>
                <a:gridCol w="3212791">
                  <a:extLst>
                    <a:ext uri="{9D8B030D-6E8A-4147-A177-3AD203B41FA5}">
                      <a16:colId xmlns:a16="http://schemas.microsoft.com/office/drawing/2014/main" val="20000"/>
                    </a:ext>
                  </a:extLst>
                </a:gridCol>
                <a:gridCol w="1811772">
                  <a:extLst>
                    <a:ext uri="{9D8B030D-6E8A-4147-A177-3AD203B41FA5}">
                      <a16:colId xmlns:a16="http://schemas.microsoft.com/office/drawing/2014/main" val="20001"/>
                    </a:ext>
                  </a:extLst>
                </a:gridCol>
                <a:gridCol w="1342113">
                  <a:extLst>
                    <a:ext uri="{9D8B030D-6E8A-4147-A177-3AD203B41FA5}">
                      <a16:colId xmlns:a16="http://schemas.microsoft.com/office/drawing/2014/main" val="20002"/>
                    </a:ext>
                  </a:extLst>
                </a:gridCol>
                <a:gridCol w="2337154">
                  <a:extLst>
                    <a:ext uri="{9D8B030D-6E8A-4147-A177-3AD203B41FA5}">
                      <a16:colId xmlns:a16="http://schemas.microsoft.com/office/drawing/2014/main" val="20003"/>
                    </a:ext>
                  </a:extLst>
                </a:gridCol>
                <a:gridCol w="1811772">
                  <a:extLst>
                    <a:ext uri="{9D8B030D-6E8A-4147-A177-3AD203B41FA5}">
                      <a16:colId xmlns:a16="http://schemas.microsoft.com/office/drawing/2014/main" val="20004"/>
                    </a:ext>
                  </a:extLst>
                </a:gridCol>
              </a:tblGrid>
              <a:tr h="848254">
                <a:tc>
                  <a:txBody>
                    <a:bodyPr/>
                    <a:lstStyle/>
                    <a:p>
                      <a:r>
                        <a:rPr lang="en-US" altLang="en-US" sz="2300">
                          <a:solidFill>
                            <a:srgbClr val="FFFFFF"/>
                          </a:solidFill>
                        </a:rPr>
                        <a:t>Factors</a:t>
                      </a:r>
                    </a:p>
                  </a:txBody>
                  <a:tcPr marL="114629" marR="114629" marT="57314" marB="57314"/>
                </a:tc>
                <a:tc>
                  <a:txBody>
                    <a:bodyPr/>
                    <a:lstStyle/>
                    <a:p>
                      <a:r>
                        <a:rPr lang="en-US" altLang="en-US" sz="2300">
                          <a:solidFill>
                            <a:srgbClr val="FFFFFF"/>
                          </a:solidFill>
                        </a:rPr>
                        <a:t>Consistent attendance</a:t>
                      </a:r>
                    </a:p>
                  </a:txBody>
                  <a:tcPr marL="114629" marR="114629" marT="57314" marB="57314"/>
                </a:tc>
                <a:tc>
                  <a:txBody>
                    <a:bodyPr/>
                    <a:lstStyle/>
                    <a:p>
                      <a:r>
                        <a:rPr lang="en-US" altLang="en-US" sz="2300">
                          <a:solidFill>
                            <a:srgbClr val="FFFFFF"/>
                          </a:solidFill>
                        </a:rPr>
                        <a:t>Cost</a:t>
                      </a:r>
                    </a:p>
                  </a:txBody>
                  <a:tcPr marL="114629" marR="114629" marT="57314" marB="57314"/>
                </a:tc>
                <a:tc>
                  <a:txBody>
                    <a:bodyPr/>
                    <a:lstStyle/>
                    <a:p>
                      <a:r>
                        <a:rPr lang="en-US" altLang="en-US" sz="2300">
                          <a:solidFill>
                            <a:srgbClr val="FFFFFF"/>
                          </a:solidFill>
                        </a:rPr>
                        <a:t>Time of implementation</a:t>
                      </a:r>
                    </a:p>
                  </a:txBody>
                  <a:tcPr marL="114629" marR="114629" marT="57314" marB="57314"/>
                </a:tc>
                <a:tc>
                  <a:txBody>
                    <a:bodyPr/>
                    <a:lstStyle/>
                    <a:p>
                      <a:r>
                        <a:rPr lang="en-US" altLang="en-US" sz="2300">
                          <a:solidFill>
                            <a:srgbClr val="FFFFFF"/>
                          </a:solidFill>
                        </a:rPr>
                        <a:t>Total score</a:t>
                      </a:r>
                    </a:p>
                  </a:txBody>
                  <a:tcPr marL="114629" marR="114629" marT="57314" marB="57314"/>
                </a:tc>
                <a:extLst>
                  <a:ext uri="{0D108BD9-81ED-4DB2-BD59-A6C34878D82A}">
                    <a16:rowId xmlns:a16="http://schemas.microsoft.com/office/drawing/2014/main" val="10000"/>
                  </a:ext>
                </a:extLst>
              </a:tr>
              <a:tr h="504367">
                <a:tc>
                  <a:txBody>
                    <a:bodyPr/>
                    <a:lstStyle/>
                    <a:p>
                      <a:r>
                        <a:rPr lang="en-US" altLang="en-US" sz="2300">
                          <a:solidFill>
                            <a:srgbClr val="FFFFFF"/>
                          </a:solidFill>
                        </a:rPr>
                        <a:t>Weight</a:t>
                      </a:r>
                    </a:p>
                  </a:txBody>
                  <a:tcPr marL="114629" marR="114629" marT="57314" marB="57314"/>
                </a:tc>
                <a:tc>
                  <a:txBody>
                    <a:bodyPr/>
                    <a:lstStyle/>
                    <a:p>
                      <a:r>
                        <a:rPr lang="en-US" altLang="en-US" sz="2300">
                          <a:solidFill>
                            <a:srgbClr val="FFFFFF"/>
                          </a:solidFill>
                        </a:rPr>
                        <a:t>4</a:t>
                      </a:r>
                    </a:p>
                  </a:txBody>
                  <a:tcPr marL="114629" marR="114629" marT="57314" marB="57314"/>
                </a:tc>
                <a:tc>
                  <a:txBody>
                    <a:bodyPr/>
                    <a:lstStyle/>
                    <a:p>
                      <a:r>
                        <a:rPr lang="en-US" altLang="en-US" sz="2300">
                          <a:solidFill>
                            <a:srgbClr val="FFFFFF"/>
                          </a:solidFill>
                        </a:rPr>
                        <a:t>5</a:t>
                      </a:r>
                    </a:p>
                  </a:txBody>
                  <a:tcPr marL="114629" marR="114629" marT="57314" marB="57314"/>
                </a:tc>
                <a:tc>
                  <a:txBody>
                    <a:bodyPr/>
                    <a:lstStyle/>
                    <a:p>
                      <a:r>
                        <a:rPr lang="en-US" altLang="en-US" sz="2300">
                          <a:solidFill>
                            <a:srgbClr val="FFFFFF"/>
                          </a:solidFill>
                        </a:rPr>
                        <a:t>3</a:t>
                      </a:r>
                    </a:p>
                  </a:txBody>
                  <a:tcPr marL="114629" marR="114629" marT="57314" marB="57314"/>
                </a:tc>
                <a:tc>
                  <a:txBody>
                    <a:bodyPr/>
                    <a:lstStyle/>
                    <a:p>
                      <a:endParaRPr lang="en-US" altLang="en-US" sz="2300">
                        <a:solidFill>
                          <a:srgbClr val="FFFFFF"/>
                        </a:solidFill>
                      </a:endParaRPr>
                    </a:p>
                  </a:txBody>
                  <a:tcPr marL="114629" marR="114629" marT="57314" marB="57314"/>
                </a:tc>
                <a:extLst>
                  <a:ext uri="{0D108BD9-81ED-4DB2-BD59-A6C34878D82A}">
                    <a16:rowId xmlns:a16="http://schemas.microsoft.com/office/drawing/2014/main" val="10001"/>
                  </a:ext>
                </a:extLst>
              </a:tr>
              <a:tr h="504367">
                <a:tc>
                  <a:txBody>
                    <a:bodyPr/>
                    <a:lstStyle/>
                    <a:p>
                      <a:r>
                        <a:rPr lang="en-US" altLang="en-US" sz="2300">
                          <a:solidFill>
                            <a:srgbClr val="FFFFFF"/>
                          </a:solidFill>
                        </a:rPr>
                        <a:t>Flexible Scheduling</a:t>
                      </a:r>
                    </a:p>
                  </a:txBody>
                  <a:tcPr marL="114629" marR="114629" marT="57314" marB="57314"/>
                </a:tc>
                <a:tc>
                  <a:txBody>
                    <a:bodyPr/>
                    <a:lstStyle/>
                    <a:p>
                      <a:r>
                        <a:rPr lang="en-US" altLang="en-US" sz="2300">
                          <a:solidFill>
                            <a:srgbClr val="FFFFFF"/>
                          </a:solidFill>
                        </a:rPr>
                        <a:t>3x4=12</a:t>
                      </a:r>
                    </a:p>
                  </a:txBody>
                  <a:tcPr marL="114629" marR="114629" marT="57314" marB="57314"/>
                </a:tc>
                <a:tc>
                  <a:txBody>
                    <a:bodyPr/>
                    <a:lstStyle/>
                    <a:p>
                      <a:r>
                        <a:rPr lang="en-US" altLang="en-US" sz="2300" dirty="0">
                          <a:solidFill>
                            <a:srgbClr val="FFFFFF"/>
                          </a:solidFill>
                        </a:rPr>
                        <a:t>2x5=10</a:t>
                      </a:r>
                    </a:p>
                  </a:txBody>
                  <a:tcPr marL="114629" marR="114629" marT="57314" marB="57314"/>
                </a:tc>
                <a:tc>
                  <a:txBody>
                    <a:bodyPr/>
                    <a:lstStyle/>
                    <a:p>
                      <a:r>
                        <a:rPr lang="en-US" altLang="en-US" sz="2300">
                          <a:solidFill>
                            <a:srgbClr val="FFFFFF"/>
                          </a:solidFill>
                        </a:rPr>
                        <a:t>1x3=3</a:t>
                      </a:r>
                    </a:p>
                  </a:txBody>
                  <a:tcPr marL="114629" marR="114629" marT="57314" marB="57314"/>
                </a:tc>
                <a:tc>
                  <a:txBody>
                    <a:bodyPr/>
                    <a:lstStyle/>
                    <a:p>
                      <a:r>
                        <a:rPr lang="en-US" altLang="en-US" sz="2300">
                          <a:solidFill>
                            <a:srgbClr val="FFFFFF"/>
                          </a:solidFill>
                        </a:rPr>
                        <a:t>25</a:t>
                      </a:r>
                    </a:p>
                  </a:txBody>
                  <a:tcPr marL="114629" marR="114629" marT="57314" marB="57314"/>
                </a:tc>
                <a:extLst>
                  <a:ext uri="{0D108BD9-81ED-4DB2-BD59-A6C34878D82A}">
                    <a16:rowId xmlns:a16="http://schemas.microsoft.com/office/drawing/2014/main" val="10002"/>
                  </a:ext>
                </a:extLst>
              </a:tr>
              <a:tr h="848254">
                <a:tc>
                  <a:txBody>
                    <a:bodyPr/>
                    <a:lstStyle/>
                    <a:p>
                      <a:r>
                        <a:rPr lang="en-US" altLang="en-US" sz="2300">
                          <a:solidFill>
                            <a:srgbClr val="FFFFFF"/>
                          </a:solidFill>
                        </a:rPr>
                        <a:t>Rewards and remuneration</a:t>
                      </a:r>
                    </a:p>
                  </a:txBody>
                  <a:tcPr marL="114629" marR="114629" marT="57314" marB="57314"/>
                </a:tc>
                <a:tc>
                  <a:txBody>
                    <a:bodyPr/>
                    <a:lstStyle/>
                    <a:p>
                      <a:r>
                        <a:rPr lang="en-US" altLang="en-US" sz="2300">
                          <a:solidFill>
                            <a:srgbClr val="FFFFFF"/>
                          </a:solidFill>
                        </a:rPr>
                        <a:t>3x4=12</a:t>
                      </a:r>
                    </a:p>
                  </a:txBody>
                  <a:tcPr marL="114629" marR="114629" marT="57314" marB="57314"/>
                </a:tc>
                <a:tc>
                  <a:txBody>
                    <a:bodyPr/>
                    <a:lstStyle/>
                    <a:p>
                      <a:r>
                        <a:rPr lang="en-US" altLang="en-US" sz="2300">
                          <a:solidFill>
                            <a:srgbClr val="FFFFFF"/>
                          </a:solidFill>
                        </a:rPr>
                        <a:t>1x5=5</a:t>
                      </a:r>
                    </a:p>
                  </a:txBody>
                  <a:tcPr marL="114629" marR="114629" marT="57314" marB="57314"/>
                </a:tc>
                <a:tc>
                  <a:txBody>
                    <a:bodyPr/>
                    <a:lstStyle/>
                    <a:p>
                      <a:r>
                        <a:rPr lang="en-US" altLang="en-US" sz="2300">
                          <a:solidFill>
                            <a:srgbClr val="FFFFFF"/>
                          </a:solidFill>
                        </a:rPr>
                        <a:t>2x3=6</a:t>
                      </a:r>
                    </a:p>
                  </a:txBody>
                  <a:tcPr marL="114629" marR="114629" marT="57314" marB="57314"/>
                </a:tc>
                <a:tc>
                  <a:txBody>
                    <a:bodyPr/>
                    <a:lstStyle/>
                    <a:p>
                      <a:r>
                        <a:rPr lang="en-US" altLang="en-US" sz="2300">
                          <a:solidFill>
                            <a:srgbClr val="FFFFFF"/>
                          </a:solidFill>
                        </a:rPr>
                        <a:t>23</a:t>
                      </a:r>
                    </a:p>
                  </a:txBody>
                  <a:tcPr marL="114629" marR="114629" marT="57314" marB="57314"/>
                </a:tc>
                <a:extLst>
                  <a:ext uri="{0D108BD9-81ED-4DB2-BD59-A6C34878D82A}">
                    <a16:rowId xmlns:a16="http://schemas.microsoft.com/office/drawing/2014/main" val="10003"/>
                  </a:ext>
                </a:extLst>
              </a:tr>
              <a:tr h="848254">
                <a:tc>
                  <a:txBody>
                    <a:bodyPr/>
                    <a:lstStyle/>
                    <a:p>
                      <a:r>
                        <a:rPr lang="en-US" altLang="en-US" sz="2300">
                          <a:solidFill>
                            <a:srgbClr val="FFFFFF"/>
                          </a:solidFill>
                        </a:rPr>
                        <a:t>Offering employee wellness programs</a:t>
                      </a:r>
                    </a:p>
                  </a:txBody>
                  <a:tcPr marL="114629" marR="114629" marT="57314" marB="57314"/>
                </a:tc>
                <a:tc>
                  <a:txBody>
                    <a:bodyPr/>
                    <a:lstStyle/>
                    <a:p>
                      <a:r>
                        <a:rPr lang="en-US" altLang="en-US" sz="2300">
                          <a:solidFill>
                            <a:srgbClr val="FFFFFF"/>
                          </a:solidFill>
                        </a:rPr>
                        <a:t>3x4=12</a:t>
                      </a:r>
                    </a:p>
                  </a:txBody>
                  <a:tcPr marL="114629" marR="114629" marT="57314" marB="57314"/>
                </a:tc>
                <a:tc>
                  <a:txBody>
                    <a:bodyPr/>
                    <a:lstStyle/>
                    <a:p>
                      <a:r>
                        <a:rPr lang="en-US" altLang="en-US" sz="2300">
                          <a:solidFill>
                            <a:srgbClr val="FFFFFF"/>
                          </a:solidFill>
                        </a:rPr>
                        <a:t>0x5=0</a:t>
                      </a:r>
                    </a:p>
                  </a:txBody>
                  <a:tcPr marL="114629" marR="114629" marT="57314" marB="57314"/>
                </a:tc>
                <a:tc>
                  <a:txBody>
                    <a:bodyPr/>
                    <a:lstStyle/>
                    <a:p>
                      <a:r>
                        <a:rPr lang="en-US" altLang="en-US" sz="2300">
                          <a:solidFill>
                            <a:srgbClr val="FFFFFF"/>
                          </a:solidFill>
                        </a:rPr>
                        <a:t>1x3=3</a:t>
                      </a:r>
                    </a:p>
                  </a:txBody>
                  <a:tcPr marL="114629" marR="114629" marT="57314" marB="57314"/>
                </a:tc>
                <a:tc>
                  <a:txBody>
                    <a:bodyPr/>
                    <a:lstStyle/>
                    <a:p>
                      <a:r>
                        <a:rPr lang="en-US" altLang="en-US" sz="2300">
                          <a:solidFill>
                            <a:srgbClr val="FFFFFF"/>
                          </a:solidFill>
                        </a:rPr>
                        <a:t>15</a:t>
                      </a:r>
                    </a:p>
                  </a:txBody>
                  <a:tcPr marL="114629" marR="114629" marT="57314" marB="57314"/>
                </a:tc>
                <a:extLst>
                  <a:ext uri="{0D108BD9-81ED-4DB2-BD59-A6C34878D82A}">
                    <a16:rowId xmlns:a16="http://schemas.microsoft.com/office/drawing/2014/main" val="10005"/>
                  </a:ext>
                </a:extLst>
              </a:tr>
              <a:tr h="848254">
                <a:tc>
                  <a:txBody>
                    <a:bodyPr/>
                    <a:lstStyle/>
                    <a:p>
                      <a:r>
                        <a:rPr lang="en-US" altLang="en-US" sz="2300">
                          <a:solidFill>
                            <a:srgbClr val="FFFFFF"/>
                          </a:solidFill>
                        </a:rPr>
                        <a:t>Creating positive work environment</a:t>
                      </a:r>
                    </a:p>
                  </a:txBody>
                  <a:tcPr marL="114629" marR="114629" marT="57314" marB="57314"/>
                </a:tc>
                <a:tc>
                  <a:txBody>
                    <a:bodyPr/>
                    <a:lstStyle/>
                    <a:p>
                      <a:r>
                        <a:rPr lang="en-US" altLang="en-US" sz="2300">
                          <a:solidFill>
                            <a:srgbClr val="FFFFFF"/>
                          </a:solidFill>
                        </a:rPr>
                        <a:t>2x4=8</a:t>
                      </a:r>
                    </a:p>
                  </a:txBody>
                  <a:tcPr marL="114629" marR="114629" marT="57314" marB="57314"/>
                </a:tc>
                <a:tc>
                  <a:txBody>
                    <a:bodyPr/>
                    <a:lstStyle/>
                    <a:p>
                      <a:r>
                        <a:rPr lang="en-US" altLang="en-US" sz="2300">
                          <a:solidFill>
                            <a:srgbClr val="FFFFFF"/>
                          </a:solidFill>
                        </a:rPr>
                        <a:t>3x5=15</a:t>
                      </a:r>
                    </a:p>
                  </a:txBody>
                  <a:tcPr marL="114629" marR="114629" marT="57314" marB="57314"/>
                </a:tc>
                <a:tc>
                  <a:txBody>
                    <a:bodyPr/>
                    <a:lstStyle/>
                    <a:p>
                      <a:r>
                        <a:rPr lang="en-US" altLang="en-US" sz="2300">
                          <a:solidFill>
                            <a:srgbClr val="FFFFFF"/>
                          </a:solidFill>
                        </a:rPr>
                        <a:t>3x3=9</a:t>
                      </a:r>
                    </a:p>
                  </a:txBody>
                  <a:tcPr marL="114629" marR="114629" marT="57314" marB="57314"/>
                </a:tc>
                <a:tc>
                  <a:txBody>
                    <a:bodyPr/>
                    <a:lstStyle/>
                    <a:p>
                      <a:r>
                        <a:rPr lang="en-US" altLang="en-US" sz="2300" dirty="0">
                          <a:solidFill>
                            <a:srgbClr val="FFFFFF"/>
                          </a:solidFill>
                        </a:rPr>
                        <a:t>32</a:t>
                      </a:r>
                    </a:p>
                  </a:txBody>
                  <a:tcPr marL="114629" marR="114629" marT="57314" marB="57314"/>
                </a:tc>
                <a:extLst>
                  <a:ext uri="{0D108BD9-81ED-4DB2-BD59-A6C34878D82A}">
                    <a16:rowId xmlns:a16="http://schemas.microsoft.com/office/drawing/2014/main" val="10006"/>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750" name="Rectangle 19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725" name="Title 1048724"/>
          <p:cNvSpPr>
            <a:spLocks noGrp="1"/>
          </p:cNvSpPr>
          <p:nvPr>
            <p:ph type="title"/>
          </p:nvPr>
        </p:nvSpPr>
        <p:spPr>
          <a:xfrm>
            <a:off x="838200" y="557188"/>
            <a:ext cx="10515600" cy="1133499"/>
          </a:xfrm>
        </p:spPr>
        <p:txBody>
          <a:bodyPr>
            <a:normAutofit/>
          </a:bodyPr>
          <a:lstStyle/>
          <a:p>
            <a:pPr algn="ctr"/>
            <a:r>
              <a:rPr lang="en-US" sz="3600"/>
              <a:t>Most ideal solutions to staff absenteeism</a:t>
            </a:r>
            <a:br>
              <a:rPr lang="en-US" sz="3600"/>
            </a:br>
            <a:r>
              <a:rPr lang="en-US" sz="3600"/>
              <a:t>in order of importance </a:t>
            </a:r>
          </a:p>
        </p:txBody>
      </p:sp>
      <p:graphicFrame>
        <p:nvGraphicFramePr>
          <p:cNvPr id="1048744" name="Content Placeholder 2">
            <a:extLst>
              <a:ext uri="{FF2B5EF4-FFF2-40B4-BE49-F238E27FC236}">
                <a16:creationId xmlns:a16="http://schemas.microsoft.com/office/drawing/2014/main" id="{E9C51A13-7E37-4C20-9010-8F190CAA3DE9}"/>
              </a:ext>
            </a:extLst>
          </p:cNvPr>
          <p:cNvGraphicFramePr>
            <a:graphicFrameLocks noGrp="1"/>
          </p:cNvGraphicFramePr>
          <p:nvPr>
            <p:ph idx="1"/>
            <p:extLst>
              <p:ext uri="{D42A27DB-BD31-4B8C-83A1-F6EECF244321}">
                <p14:modId xmlns:p14="http://schemas.microsoft.com/office/powerpoint/2010/main" val="337879949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ACCAF-D557-4D2E-A574-FA689BD5FD93}"/>
              </a:ext>
            </a:extLst>
          </p:cNvPr>
          <p:cNvSpPr>
            <a:spLocks noGrp="1"/>
          </p:cNvSpPr>
          <p:nvPr>
            <p:ph type="title"/>
          </p:nvPr>
        </p:nvSpPr>
        <p:spPr>
          <a:xfrm>
            <a:off x="1171074" y="1396686"/>
            <a:ext cx="3240506" cy="4064628"/>
          </a:xfrm>
        </p:spPr>
        <p:txBody>
          <a:bodyPr>
            <a:normAutofit/>
          </a:bodyPr>
          <a:lstStyle/>
          <a:p>
            <a:r>
              <a:rPr lang="en-US">
                <a:solidFill>
                  <a:srgbClr val="FFFFFF"/>
                </a:solidFill>
              </a:rPr>
              <a:t>Conclusion</a:t>
            </a:r>
            <a:endParaRPr lang="en-GB">
              <a:solidFill>
                <a:srgbClr val="FFFFFF"/>
              </a:solidFill>
            </a:endParaRP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5" name="Content Placeholder 2">
            <a:extLst>
              <a:ext uri="{FF2B5EF4-FFF2-40B4-BE49-F238E27FC236}">
                <a16:creationId xmlns:a16="http://schemas.microsoft.com/office/drawing/2014/main" id="{E73357DE-222C-4522-9888-1F7C3078EA37}"/>
              </a:ext>
            </a:extLst>
          </p:cNvPr>
          <p:cNvGraphicFramePr>
            <a:graphicFrameLocks noGrp="1"/>
          </p:cNvGraphicFramePr>
          <p:nvPr>
            <p:ph idx="1"/>
          </p:nvPr>
        </p:nvGraphicFramePr>
        <p:xfrm>
          <a:off x="5370153" y="1526033"/>
          <a:ext cx="5536397" cy="3935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0030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8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Freeform: Shape 9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5" name="Rectangle 9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589" name="Title 1048588"/>
          <p:cNvSpPr>
            <a:spLocks noGrp="1"/>
          </p:cNvSpPr>
          <p:nvPr>
            <p:ph type="title"/>
          </p:nvPr>
        </p:nvSpPr>
        <p:spPr>
          <a:xfrm>
            <a:off x="466722" y="586855"/>
            <a:ext cx="3201366" cy="3387497"/>
          </a:xfrm>
        </p:spPr>
        <p:txBody>
          <a:bodyPr anchor="b">
            <a:normAutofit/>
          </a:bodyPr>
          <a:lstStyle/>
          <a:p>
            <a:pPr algn="r"/>
            <a:r>
              <a:rPr lang="en-US" sz="4000">
                <a:solidFill>
                  <a:srgbClr val="FFFFFF"/>
                </a:solidFill>
                <a:effectLst>
                  <a:outerShdw blurRad="38100" dist="38100" dir="2700000" algn="br" rotWithShape="0">
                    <a:srgbClr val="000000"/>
                  </a:outerShdw>
                </a:effectLst>
              </a:rPr>
              <a:t>References</a:t>
            </a:r>
          </a:p>
        </p:txBody>
      </p:sp>
      <p:sp>
        <p:nvSpPr>
          <p:cNvPr id="1048590" name="Content Placeholder 1048589"/>
          <p:cNvSpPr>
            <a:spLocks noGrp="1"/>
          </p:cNvSpPr>
          <p:nvPr>
            <p:ph idx="1"/>
          </p:nvPr>
        </p:nvSpPr>
        <p:spPr>
          <a:xfrm>
            <a:off x="4698459" y="661482"/>
            <a:ext cx="6605081" cy="5991246"/>
          </a:xfrm>
        </p:spPr>
        <p:txBody>
          <a:bodyPr anchor="ctr">
            <a:normAutofit/>
          </a:bodyPr>
          <a:lstStyle/>
          <a:p>
            <a:r>
              <a:rPr lang="en-US" sz="1100" dirty="0"/>
              <a:t> </a:t>
            </a:r>
            <a:r>
              <a:rPr lang="en-US" sz="1100" dirty="0" err="1"/>
              <a:t>Alreshidi</a:t>
            </a:r>
            <a:r>
              <a:rPr lang="en-US" sz="1100" dirty="0"/>
              <a:t> NM, </a:t>
            </a:r>
            <a:r>
              <a:rPr lang="en-US" sz="1100" dirty="0" err="1"/>
              <a:t>Alaseeri</a:t>
            </a:r>
            <a:r>
              <a:rPr lang="en-US" sz="1100" dirty="0"/>
              <a:t> RM, and Garcia M. (2019) Factors Influencing Absenteeism among Nursing Staff in the Primary Health Care Centers in Hail: A Preliminary Study for Enhancing Staff Commitment. Health Sci J Vol.13. No.3:658. </a:t>
            </a:r>
          </a:p>
          <a:p>
            <a:r>
              <a:rPr lang="en-US" sz="1100" dirty="0"/>
              <a:t>Campbell, S. 2020. How flexible scheduling in healthcare benefits staff, patients, and organizational outcomes [Online] Available at: </a:t>
            </a:r>
            <a:r>
              <a:rPr lang="en-US" sz="1100" dirty="0">
                <a:hlinkClick r:id="rId3"/>
              </a:rPr>
              <a:t>https://wheniwork.com/blog/flexible-scheduling-in-healthcare</a:t>
            </a:r>
            <a:r>
              <a:rPr lang="en-US" sz="1100" dirty="0"/>
              <a:t> (Accessed 28 February, 2022). </a:t>
            </a:r>
          </a:p>
          <a:p>
            <a:r>
              <a:rPr lang="en-US" sz="1100" dirty="0"/>
              <a:t>House of Commons Health and Social Care Committee. 2021. Workforce burnout and resilience in the NHS and social care. Second Report of Session 2021–22. [Online] Available at: </a:t>
            </a:r>
            <a:r>
              <a:rPr lang="en-US" sz="1100" dirty="0">
                <a:hlinkClick r:id="rId4"/>
              </a:rPr>
              <a:t>https://www.google.com/url?sa=t&amp;source=web&amp;rct=j&amp;url=https://committees.parliament.uk/publications/6158/documents/68766/default/&amp;ved=2ahUKEwjAq4_Cs7P2AhUj7rsIHYNVBpgQFnoECAYQAQ&amp;usg=AOvVaw3CKgokGu8pQO4ivOw208gv</a:t>
            </a:r>
            <a:r>
              <a:rPr lang="en-US" sz="1100" dirty="0"/>
              <a:t> (Accessed 6 March, 2022). </a:t>
            </a:r>
          </a:p>
          <a:p>
            <a:pPr marL="0" indent="0">
              <a:buNone/>
            </a:pPr>
            <a:r>
              <a:rPr lang="en-US" sz="1100" dirty="0"/>
              <a:t>      </a:t>
            </a:r>
            <a:r>
              <a:rPr lang="en-US" sz="1100" dirty="0" err="1"/>
              <a:t>Kandemir</a:t>
            </a:r>
            <a:r>
              <a:rPr lang="en-US" sz="1100" dirty="0"/>
              <a:t>, A. and </a:t>
            </a:r>
            <a:r>
              <a:rPr lang="en-US" sz="1100" dirty="0" err="1"/>
              <a:t>Şahin</a:t>
            </a:r>
            <a:r>
              <a:rPr lang="en-US" sz="1100" dirty="0"/>
              <a:t>, B. 2017. The level and cost burden of absenteeism among health care professionals. Journal of Business, 5(2), pp.1-23. Available at:   </a:t>
            </a:r>
            <a:r>
              <a:rPr lang="en-US" sz="1100" dirty="0">
                <a:hlinkClick r:id="rId5"/>
              </a:rPr>
              <a:t>https://www.ceeol.com/search/article-detail?id=572136</a:t>
            </a:r>
            <a:r>
              <a:rPr lang="en-US" sz="1100" dirty="0"/>
              <a:t> (Accessed 1 March, 2022)</a:t>
            </a:r>
          </a:p>
          <a:p>
            <a:r>
              <a:rPr lang="en-US" sz="1100" dirty="0" err="1"/>
              <a:t>Kocakulah</a:t>
            </a:r>
            <a:r>
              <a:rPr lang="en-US" sz="1100" dirty="0"/>
              <a:t>, M.C., Kelley, A.G., Mitchell, K.M. and Ruggieri, M.P., 2016. Absenteeism problems and costs: causes, effects and cures. International Business &amp; Economics Research Journal (IBER), 15(3), pp.89-96. Available at: </a:t>
            </a:r>
            <a:r>
              <a:rPr lang="en-US" sz="1100" dirty="0">
                <a:hlinkClick r:id="rId6"/>
              </a:rPr>
              <a:t>https://www.clutejournals.com/index.php/IBER/article/view/9673</a:t>
            </a:r>
            <a:r>
              <a:rPr lang="en-US" sz="1100" dirty="0"/>
              <a:t> (Accessed 28 February, 2022).</a:t>
            </a:r>
          </a:p>
          <a:p>
            <a:r>
              <a:rPr lang="en-US" sz="1100" dirty="0"/>
              <a:t> Kline, R. 2020. The depressing state of bullying in the NHS [Online] Available at: </a:t>
            </a:r>
            <a:r>
              <a:rPr lang="en-US" sz="1100" dirty="0">
                <a:hlinkClick r:id="rId7"/>
              </a:rPr>
              <a:t>https://www.google.com/amp/s/mdxminds.com/2020/02/19/the-depressing-state-of-bullying-in-the-nhs/amp/</a:t>
            </a:r>
            <a:r>
              <a:rPr lang="en-US" sz="1100" dirty="0"/>
              <a:t> (Accessed 6 March, 2022).</a:t>
            </a:r>
          </a:p>
          <a:p>
            <a:r>
              <a:rPr lang="en-US" sz="1100" dirty="0" err="1"/>
              <a:t>Mansinghka</a:t>
            </a:r>
            <a:r>
              <a:rPr lang="en-US" sz="1100" dirty="0"/>
              <a:t> and Mohan,. 2021. How to Reduce Absenteeism in the Workplace [online] Available at: </a:t>
            </a:r>
            <a:r>
              <a:rPr lang="en-US" sz="1100" dirty="0">
                <a:hlinkClick r:id="rId8"/>
              </a:rPr>
              <a:t>https://www.saviom.com/blog/how-to-reduce-absenteeism-workplace/</a:t>
            </a:r>
            <a:r>
              <a:rPr lang="en-US" sz="1100" dirty="0"/>
              <a:t> (Accessed 1 March, 2022)  </a:t>
            </a:r>
          </a:p>
          <a:p>
            <a:r>
              <a:rPr lang="en-US" sz="1100" dirty="0" err="1"/>
              <a:t>Perkbox</a:t>
            </a:r>
            <a:r>
              <a:rPr lang="en-US" sz="1100" dirty="0"/>
              <a:t>, 2020. 5 ways to reduce absenteeism [Online] Available at: </a:t>
            </a:r>
            <a:r>
              <a:rPr lang="en-US" sz="1100" dirty="0">
                <a:hlinkClick r:id="rId9"/>
              </a:rPr>
              <a:t>https://www.perkbox.com/uk/platform/medical/5-ways-to-reduce-absenteeism</a:t>
            </a:r>
            <a:r>
              <a:rPr lang="en-US" sz="1100" dirty="0"/>
              <a:t> (Accessed 27 February, 2022)</a:t>
            </a:r>
          </a:p>
          <a:p>
            <a:r>
              <a:rPr lang="en-US" sz="1100" dirty="0" err="1"/>
              <a:t>Vulpen</a:t>
            </a:r>
            <a:r>
              <a:rPr lang="en-US" sz="1100" dirty="0"/>
              <a:t>, A.2021. Absenteeism in the Workplace: A Full Guide [Online] Available at: </a:t>
            </a:r>
            <a:r>
              <a:rPr lang="en-US" sz="1100" dirty="0">
                <a:hlinkClick r:id="rId10"/>
              </a:rPr>
              <a:t>https://www.aihr.com/blog/absenteeism/</a:t>
            </a:r>
            <a:r>
              <a:rPr lang="en-US" sz="1100" dirty="0"/>
              <a:t> (Accessed 4 March,2022).</a:t>
            </a:r>
          </a:p>
          <a:p>
            <a:pPr marL="0" indent="0">
              <a:buNone/>
            </a:pPr>
            <a:endParaRPr lang="en-US" sz="1100" dirty="0"/>
          </a:p>
          <a:p>
            <a:endParaRPr lang="en-US" sz="11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160415"/>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160415"/>
</p:tagLst>
</file>

<file path=ppt/tags/tag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160415"/>
  <p:tag name="KSO_WM_TAG_VERSION" val="1.0"/>
  <p:tag name="KSO_WM_SLIDE_ID" val="custom160415_2"/>
  <p:tag name="KSO_WM_SLIDE_INDEX" val="2"/>
  <p:tag name="KSO_WM_SLIDE_ITEM_CNT" val="1"/>
  <p:tag name="KSO_WM_SLIDE_LAYOUT" val="a_f"/>
  <p:tag name="KSO_WM_SLIDE_LAYOUT_CNT" val="1_1"/>
  <p:tag name="KSO_WM_SLIDE_TYPE" val="text"/>
  <p:tag name="KSO_WM_BEAUTIFY_FLAG" val="#wm#"/>
  <p:tag name="KSO_WM_SLIDE_POSITION" val="66*130"/>
  <p:tag name="KSO_WM_SLIDE_SIZE" val="828*356"/>
</p:tagLst>
</file>

<file path=ppt/tags/tag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415"/>
  <p:tag name="KSO_WM_UNIT_TYPE" val="a"/>
  <p:tag name="KSO_WM_UNIT_INDEX" val="1"/>
  <p:tag name="KSO_WM_UNIT_ID" val="custom160415_2*a*1"/>
  <p:tag name="KSO_WM_UNIT_CLEAR" val="1"/>
  <p:tag name="KSO_WM_UNIT_LAYERLEVEL" val="1"/>
  <p:tag name="KSO_WM_UNIT_VALUE" val="58"/>
  <p:tag name="KSO_WM_UNIT_ISCONTENTSTITLE" val="0"/>
  <p:tag name="KSO_WM_UNIT_HIGHLIGHT" val="0"/>
  <p:tag name="KSO_WM_UNIT_COMPATIBLE" val="0"/>
  <p:tag name="KSO_WM_UNIT_PRESET_TEXT_INDEX" val="3"/>
  <p:tag name="KSO_WM_UNIT_PRESET_TEXT_LEN" val="17"/>
</p:tagLst>
</file>

<file path=ppt/tags/tag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160415"/>
  <p:tag name="KSO_WM_TAG_VERSION" val="1.0"/>
  <p:tag name="KSO_WM_SLIDE_ID" val="custom160415_3"/>
  <p:tag name="KSO_WM_SLIDE_INDEX" val="3"/>
  <p:tag name="KSO_WM_SLIDE_ITEM_CNT" val="2"/>
  <p:tag name="KSO_WM_SLIDE_LAYOUT" val="a_f"/>
  <p:tag name="KSO_WM_SLIDE_LAYOUT_CNT" val="1_2"/>
  <p:tag name="KSO_WM_SLIDE_TYPE" val="text"/>
  <p:tag name="KSO_WM_BEAUTIFY_FLAG" val="#wm#"/>
  <p:tag name="KSO_WM_SLIDE_POSITION" val="66*126"/>
  <p:tag name="KSO_WM_SLIDE_SIZE" val="828*360"/>
</p:tagLst>
</file>

<file path=ppt/tags/tag6.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415"/>
  <p:tag name="KSO_WM_UNIT_TYPE" val="a"/>
  <p:tag name="KSO_WM_UNIT_INDEX" val="1"/>
  <p:tag name="KSO_WM_UNIT_ID" val="custom160415_3*a*1"/>
  <p:tag name="KSO_WM_UNIT_CLEAR" val="1"/>
  <p:tag name="KSO_WM_UNIT_LAYERLEVEL" val="1"/>
  <p:tag name="KSO_WM_UNIT_VALUE" val="58"/>
  <p:tag name="KSO_WM_UNIT_ISCONTENTSTITLE" val="0"/>
  <p:tag name="KSO_WM_UNIT_HIGHLIGHT" val="0"/>
  <p:tag name="KSO_WM_UNIT_COMPATIBLE" val="0"/>
  <p:tag name="KSO_WM_UNIT_PRESET_TEXT_INDEX" val="3"/>
  <p:tag name="KSO_WM_UNIT_PRESET_TEXT_LEN" val="17"/>
</p:tagLst>
</file>

<file path=ppt/tags/tag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160415"/>
  <p:tag name="KSO_WM_TAG_VERSION" val="1.0"/>
  <p:tag name="KSO_WM_SLIDE_ID" val="custom160415_16"/>
  <p:tag name="KSO_WM_SLIDE_INDEX" val="16"/>
  <p:tag name="KSO_WM_SLIDE_ITEM_CNT" val="5"/>
  <p:tag name="KSO_WM_SLIDE_LAYOUT" val="a_f_d"/>
  <p:tag name="KSO_WM_SLIDE_LAYOUT_CNT" val="1_1_4"/>
  <p:tag name="KSO_WM_SLIDE_TYPE" val="text"/>
  <p:tag name="KSO_WM_BEAUTIFY_FLAG" val="#wm#"/>
  <p:tag name="KSO_WM_SLIDE_POSITION" val="175*138"/>
  <p:tag name="KSO_WM_SLIDE_SIZE" val="606*355"/>
</p:tagLst>
</file>

<file path=ppt/tags/tag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160415"/>
  <p:tag name="KSO_WM_UNIT_TYPE" val="a"/>
  <p:tag name="KSO_WM_UNIT_INDEX" val="1"/>
  <p:tag name="KSO_WM_UNIT_ID" val="custom160415_16*a*1"/>
  <p:tag name="KSO_WM_UNIT_CLEAR" val="1"/>
  <p:tag name="KSO_WM_UNIT_LAYERLEVEL" val="1"/>
  <p:tag name="KSO_WM_UNIT_VALUE" val="28"/>
  <p:tag name="KSO_WM_UNIT_ISCONTENTSTITLE" val="0"/>
  <p:tag name="KSO_WM_UNIT_HIGHLIGHT" val="0"/>
  <p:tag name="KSO_WM_UNIT_COMPATIBLE" val="0"/>
  <p:tag name="KSO_WM_UNIT_PRESET_TEXT_INDEX" val="3"/>
  <p:tag name="KSO_WM_UNIT_PRESET_TEXT_LEN" val="17"/>
</p:tagLst>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1_Office Theme">
  <a:themeElements>
    <a:clrScheme name="127">
      <a:dk1>
        <a:srgbClr val="FFFFFF"/>
      </a:dk1>
      <a:lt1>
        <a:srgbClr val="454749"/>
      </a:lt1>
      <a:dk2>
        <a:srgbClr val="FFFFFF"/>
      </a:dk2>
      <a:lt2>
        <a:srgbClr val="454749"/>
      </a:lt2>
      <a:accent1>
        <a:srgbClr val="8EC9EE"/>
      </a:accent1>
      <a:accent2>
        <a:srgbClr val="8ADCDE"/>
      </a:accent2>
      <a:accent3>
        <a:srgbClr val="ACDDC7"/>
      </a:accent3>
      <a:accent4>
        <a:srgbClr val="8BE1FF"/>
      </a:accent4>
      <a:accent5>
        <a:srgbClr val="A3C2EB"/>
      </a:accent5>
      <a:accent6>
        <a:srgbClr val="FFC000"/>
      </a:accent6>
      <a:hlink>
        <a:srgbClr val="00B0F0"/>
      </a:hlink>
      <a:folHlink>
        <a:srgbClr val="AFB2B4"/>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27ad4c65c2cb53b223af47fc29e73b26">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fba59ac85168166f40fe390902992e3"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171BEC7-C8BC-41D4-8C3B-EC98E38E2B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89A0B6-75BF-47A8-8093-A0AE19352C2E}">
  <ds:schemaRef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www.w3.org/XML/1998/namespace"/>
    <ds:schemaRef ds:uri="http://purl.org/dc/terms/"/>
    <ds:schemaRef ds:uri="http://purl.org/dc/dcmitype/"/>
    <ds:schemaRef ds:uri="http://schemas.openxmlformats.org/package/2006/metadata/core-properties"/>
    <ds:schemaRef ds:uri="90b58af8-24e5-4252-ab67-b2f2985aee88"/>
    <ds:schemaRef ds:uri="be49ff73-cec0-4379-9da8-63ff3cc411bb"/>
  </ds:schemaRefs>
</ds:datastoreItem>
</file>

<file path=customXml/itemProps3.xml><?xml version="1.0" encoding="utf-8"?>
<ds:datastoreItem xmlns:ds="http://schemas.openxmlformats.org/officeDocument/2006/customXml" ds:itemID="{BE0EA4C5-F0F2-4134-9AAC-1AC879158C7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1054</TotalTime>
  <Words>5533</Words>
  <Application>Microsoft Office PowerPoint</Application>
  <PresentationFormat>Widescreen</PresentationFormat>
  <Paragraphs>131</Paragraphs>
  <Slides>15</Slides>
  <Notes>10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黑体</vt:lpstr>
      <vt:lpstr>Arial</vt:lpstr>
      <vt:lpstr>Arial Black</vt:lpstr>
      <vt:lpstr>Bodoni MT Black</vt:lpstr>
      <vt:lpstr>Calibri</vt:lpstr>
      <vt:lpstr>Calibri Light</vt:lpstr>
      <vt:lpstr>Webdings</vt:lpstr>
      <vt:lpstr>Office Theme</vt:lpstr>
      <vt:lpstr>1_Office Theme</vt:lpstr>
      <vt:lpstr>Problem Solving and Decision Making BMSW-4004 Lecturer : Chijioke Uba                                  Student : Liliana-Claudia Costache Student number: 2111821  </vt:lpstr>
      <vt:lpstr>Nature of Staff Absenteeism in the Mid Cheshire Hospitals</vt:lpstr>
      <vt:lpstr>Impact of long-term Absenteeism on employees</vt:lpstr>
      <vt:lpstr>Impact of Staff Absenteeism on the Mid Cheshire hospital</vt:lpstr>
      <vt:lpstr>  PESTEL is an acronym and it stands for Political, Economic, Social, Technological, Environmental and Legal external factors that can influence a business.  External influences are a driving force for the hospitals in their path to the highest level of health performance.  The main PESTEL factors presented bellow are the most important for Mid Cheshire hospital </vt:lpstr>
      <vt:lpstr>External Factors that can Contribute to Staff Absenteeism in Mid Cheshire hospital</vt:lpstr>
      <vt:lpstr>PowerPoint Presentation</vt:lpstr>
      <vt:lpstr>PowerPoint Presentation</vt:lpstr>
      <vt:lpstr>PowerPoint Presentation</vt:lpstr>
      <vt:lpstr>PowerPoint Presentation</vt:lpstr>
      <vt:lpstr>Solutions to Staff Absenteeism in Mid Cheshire hospital</vt:lpstr>
      <vt:lpstr>PowerPoint Presentation</vt:lpstr>
      <vt:lpstr>Most ideal solutions to staff absenteeism in order of importance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BMSW4004 Lecturer : Chijioke Uba Student : Liliana Claudia Costache 2111821</dc:title>
  <dc:creator>Liliana Costache</dc:creator>
  <cp:lastModifiedBy>Liliana Costache</cp:lastModifiedBy>
  <cp:revision>2</cp:revision>
  <dcterms:created xsi:type="dcterms:W3CDTF">2022-02-12T14:53:01Z</dcterms:created>
  <dcterms:modified xsi:type="dcterms:W3CDTF">2022-03-09T16:01:04Z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