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1"/>
  </p:notesMasterIdLst>
  <p:sldIdLst>
    <p:sldId id="719" r:id="rId24"/>
    <p:sldId id="309" r:id="rId25"/>
    <p:sldId id="262" r:id="rId26"/>
    <p:sldId id="265" r:id="rId27"/>
    <p:sldId id="266" r:id="rId28"/>
    <p:sldId id="267" r:id="rId29"/>
    <p:sldId id="289" r:id="rId30"/>
    <p:sldId id="294" r:id="rId31"/>
    <p:sldId id="301" r:id="rId32"/>
    <p:sldId id="311" r:id="rId33"/>
    <p:sldId id="317" r:id="rId34"/>
    <p:sldId id="303" r:id="rId35"/>
    <p:sldId id="304" r:id="rId36"/>
    <p:sldId id="305" r:id="rId37"/>
    <p:sldId id="306" r:id="rId38"/>
    <p:sldId id="307" r:id="rId39"/>
    <p:sldId id="765" r:id="rId4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7896B4E-BC3E-45C3-A299-ECF6C936C83B}" v="31" dt="2023-10-10T13:01:50.57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75" y="3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microsoft.com/office/2015/10/relationships/revisionInfo" Target="revisionInfo.xml"/><Relationship Id="rId20" Type="http://schemas.openxmlformats.org/officeDocument/2006/relationships/slideMaster" Target="slideMasters/slideMaster17.xml"/><Relationship Id="rId41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1F7F842-EB39-44D5-BA63-D6C6D82B292D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2_Passive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DB439-8C28-47B5-9176-E6565324007F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2_Passive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8B360CD-D901-427C-8EA2-39493D75F597}" type="datetime1">
              <a:rPr lang="en-GB" smtClean="0"/>
              <a:t>10/10/2023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2_Passive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0D9CC78-9509-4B83-A39C-70F1AE3DCE2F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2_Passive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773C8-2514-49A1-A4F2-265F89174084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2_Passive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7BC8BD9-EBDC-4B8A-A5AD-ED19F09B1883}" type="datetime1">
              <a:rPr lang="en-GB" smtClean="0"/>
              <a:t>10/10/2023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2_Passive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45E87912-D9E5-4F17-BA7A-2EAC892B8E5D}" type="datetime1">
              <a:rPr lang="en-GB" noProof="0" smtClean="0"/>
              <a:t>10/10/2023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2_Passive Components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6B2CE6B-BCA6-40D4-A632-328F3266AB05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2_Passive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F6E1D-1111-4802-A1A4-D6E20DCE4114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2_Passive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AB6CB3A-C12D-43E5-8D15-4482AB9BA1AE}" type="datetime1">
              <a:rPr lang="en-GB" smtClean="0"/>
              <a:t>10/10/2023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2_Passive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43012AD1-7F93-47FC-8C25-5DD15622B326}" type="datetime1">
              <a:rPr lang="en-GB" noProof="0" smtClean="0"/>
              <a:t>10/10/2023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2_Passive Components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8031A2C-9DE3-4310-BB88-995040B936C0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2_Passive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1428D-0325-460C-A77D-5E412900E834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2_Passive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44DAF88-4D5F-4FCF-9D9B-9EA117099F8E}" type="datetime1">
              <a:rPr lang="en-GB" smtClean="0"/>
              <a:t>10/10/2023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2_Passive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B1D-F8F9-484F-BE4F-2ED9C98D8AD8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2_Passive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02336" y="1600200"/>
            <a:ext cx="5547360" cy="47548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6197600" y="1600200"/>
            <a:ext cx="5547360" cy="47548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40B443B-0AE3-0ED3-52D5-CB2E843631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D7F405-C898-47A6-A625-5B6B6CBB5BEA}" type="datetimeFigureOut">
              <a:rPr lang="en-US"/>
              <a:pPr>
                <a:defRPr/>
              </a:pPr>
              <a:t>10/10/2023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46F48365-EFF9-F37C-16D4-2FB2885182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1CF55B0-3993-CA2D-61C5-D3F6BCB650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5550384-3746-42C8-82FE-05542756556F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9218056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8FCF9E4-D3CE-4976-B95D-A7735F796DBB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2_Passive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AA6DB-8AD2-458D-81F5-57001D851EE5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2_Passive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5AA696C-5690-4DD1-9715-A54C36CDE96A}" type="datetime1">
              <a:rPr lang="en-GB" smtClean="0"/>
              <a:t>10/10/2023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2_Passive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1C41FA90-7308-4F40-8E4F-D1F345E497FF}" type="datetime1">
              <a:rPr lang="en-GB" noProof="0" smtClean="0"/>
              <a:t>10/10/2023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2_Passive Components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9465079-CBDD-4F22-A8EB-A1EC0490585A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2_Passive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6F2AAE-3B1E-4FB5-9D75-697AE741ABEE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2_Passive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B386974-C5D1-4F2F-9C82-DF7E1EE422E1}" type="datetime1">
              <a:rPr lang="en-GB" smtClean="0"/>
              <a:t>10/10/2023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2_Passive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FBAD4BA5-DDF2-44AD-B8B6-FA06A291BF49}" type="datetime1">
              <a:rPr lang="en-GB" noProof="0" smtClean="0"/>
              <a:t>10/10/2023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2_Passive Components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E520AB5-A061-4AEF-97DF-E0AD349EF473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2_Passive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1E5E8-7DEC-431A-A25E-1DB05B3A65CB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2_Passive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DB38F4B-CBCD-439A-AC71-8E1494684D99}" type="datetime1">
              <a:rPr lang="en-GB" smtClean="0"/>
              <a:t>10/10/2023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2_Passive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8D9FA70B-4B00-46C7-9EB3-E5C652D979FE}" type="datetime1">
              <a:rPr lang="en-GB" noProof="0" smtClean="0"/>
              <a:t>10/10/2023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2_Passive Components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2CB1574D-05F1-4063-AC1E-7D7AA2D64EB1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2_Passive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D841CA-FC20-4BB4-9F09-7086AE5CA8B8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2_Passive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949977C-70E7-444E-B7F1-97106242B8FE}" type="datetime1">
              <a:rPr lang="en-GB" smtClean="0"/>
              <a:t>10/10/2023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2_Passive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F68D9770-10F6-4110-99D5-7533D340DF6A}" type="datetime1">
              <a:rPr lang="en-GB" noProof="0" smtClean="0"/>
              <a:t>10/10/2023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2_Passive Components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08931D0-D409-4D6F-96C9-C10586817FD4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2_Passive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E2E57F-2112-47D2-A302-B182298EC533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2_Passive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EE1E5A4-EDF5-4865-A779-DCC61DE00ED0}" type="datetime1">
              <a:rPr lang="en-GB" smtClean="0"/>
              <a:t>10/10/2023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2_Passive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A0197BB4-E323-4E25-9775-05C25B01658B}" type="datetime1">
              <a:rPr lang="en-GB" noProof="0" smtClean="0"/>
              <a:t>10/10/2023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2_Passive Components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60D1788-34C8-472F-B8E9-784881E8BC9C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2_Passive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4CA605-4975-43EF-865F-65101FEEA395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2_Passive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3932C53-F2A0-466C-9538-2C148B1EC80A}" type="datetime1">
              <a:rPr lang="en-GB" smtClean="0"/>
              <a:t>10/10/2023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2_Passive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2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w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wmf"/><Relationship Id="rId2" Type="http://schemas.openxmlformats.org/officeDocument/2006/relationships/oleObject" Target="../embeddings/oleObject2.bin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3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3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3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3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3C383E07-45E2-EB5D-ED8D-52954F6234A3}"/>
              </a:ext>
            </a:extLst>
          </p:cNvPr>
          <p:cNvSpPr txBox="1">
            <a:spLocks/>
          </p:cNvSpPr>
          <p:nvPr/>
        </p:nvSpPr>
        <p:spPr>
          <a:xfrm>
            <a:off x="1823594" y="171688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Name	: Electronics I</a:t>
            </a:r>
          </a:p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Code	: ACDB5002</a:t>
            </a:r>
          </a:p>
          <a:p>
            <a:r>
              <a:rPr lang="en-GB" sz="2400" b="1" dirty="0">
                <a:latin typeface="Arial"/>
                <a:cs typeface="Arial"/>
              </a:rPr>
              <a:t>Lecture 		: 5</a:t>
            </a:r>
          </a:p>
          <a:p>
            <a:r>
              <a:rPr lang="en-GB" sz="2400" b="1" dirty="0">
                <a:latin typeface="Arial"/>
                <a:cs typeface="Arial"/>
              </a:rPr>
              <a:t>Topic			: Voltage Regulators</a:t>
            </a:r>
          </a:p>
          <a:p>
            <a:endParaRPr lang="en-GB" sz="2400" b="1" dirty="0">
              <a:latin typeface="Arial" panose="020B0604020202020204" pitchFamily="34" charset="0"/>
              <a:cs typeface="Arial"/>
            </a:endParaRP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A3972B7B-831A-C363-877B-3CA72E8947A3}"/>
              </a:ext>
            </a:extLst>
          </p:cNvPr>
          <p:cNvSpPr txBox="1">
            <a:spLocks/>
          </p:cNvSpPr>
          <p:nvPr/>
        </p:nvSpPr>
        <p:spPr>
          <a:xfrm>
            <a:off x="6876182" y="433528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9CCE15-36F3-6734-6FD4-B32E7874A6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320" y="1795816"/>
            <a:ext cx="10972800" cy="3917032"/>
          </a:xfrm>
        </p:spPr>
        <p:txBody>
          <a:bodyPr/>
          <a:lstStyle/>
          <a:p>
            <a:pPr>
              <a:buFont typeface="Wingdings 2" panose="05020102010507070707" pitchFamily="18" charset="2"/>
              <a:buNone/>
              <a:defRPr/>
            </a:pPr>
            <a:r>
              <a:rPr lang="en-US" sz="2400" b="1" i="1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endParaRPr lang="en-US" sz="2400" dirty="0"/>
          </a:p>
          <a:p>
            <a:pPr>
              <a:defRPr/>
            </a:pPr>
            <a:r>
              <a:rPr lang="en-US" sz="2400" dirty="0"/>
              <a:t>For </a:t>
            </a:r>
            <a:r>
              <a:rPr lang="en-US" sz="2400" b="1" dirty="0"/>
              <a:t>low current power supplies </a:t>
            </a:r>
            <a:r>
              <a:rPr lang="en-US" sz="2400" dirty="0"/>
              <a:t>- a simple voltage regulator can be made with a resistor and a </a:t>
            </a:r>
            <a:r>
              <a:rPr lang="en-US" sz="2400" dirty="0" err="1"/>
              <a:t>zener</a:t>
            </a:r>
            <a:r>
              <a:rPr lang="en-US" sz="2400" dirty="0"/>
              <a:t> diode connected in reverse.</a:t>
            </a:r>
          </a:p>
          <a:p>
            <a:pPr>
              <a:defRPr/>
            </a:pPr>
            <a:r>
              <a:rPr lang="en-US" sz="2400" dirty="0"/>
              <a:t>Zener diodes are rated for their breakdown voltage </a:t>
            </a:r>
            <a:r>
              <a:rPr lang="en-US" sz="2400" dirty="0" err="1"/>
              <a:t>V</a:t>
            </a:r>
            <a:r>
              <a:rPr lang="en-US" sz="2400" baseline="-25000" dirty="0" err="1"/>
              <a:t>z</a:t>
            </a:r>
            <a:r>
              <a:rPr lang="en-US" sz="2400" dirty="0"/>
              <a:t> and maximum power </a:t>
            </a:r>
            <a:r>
              <a:rPr lang="en-US" sz="2400" dirty="0" err="1"/>
              <a:t>P</a:t>
            </a:r>
            <a:r>
              <a:rPr lang="en-US" sz="2400" baseline="-25000" dirty="0" err="1"/>
              <a:t>z</a:t>
            </a:r>
            <a:endParaRPr lang="en-US" sz="2400" dirty="0"/>
          </a:p>
        </p:txBody>
      </p:sp>
      <p:pic>
        <p:nvPicPr>
          <p:cNvPr id="22532" name="Picture 8">
            <a:extLst>
              <a:ext uri="{FF2B5EF4-FFF2-40B4-BE49-F238E27FC236}">
                <a16:creationId xmlns:a16="http://schemas.microsoft.com/office/drawing/2014/main" id="{21D39304-86D8-8FD2-E7A2-D3F26AD45F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4041" y="4003041"/>
            <a:ext cx="561975" cy="2466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3" name="Picture 9">
            <a:extLst>
              <a:ext uri="{FF2B5EF4-FFF2-40B4-BE49-F238E27FC236}">
                <a16:creationId xmlns:a16="http://schemas.microsoft.com/office/drawing/2014/main" id="{08107E54-F97E-53A2-ED33-88346EDC3E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8844" y="3827473"/>
            <a:ext cx="3856037" cy="247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116CCFF-9CF4-3E98-4357-D41A520827D7}"/>
              </a:ext>
            </a:extLst>
          </p:cNvPr>
          <p:cNvSpPr txBox="1"/>
          <p:nvPr/>
        </p:nvSpPr>
        <p:spPr>
          <a:xfrm>
            <a:off x="0" y="1211041"/>
            <a:ext cx="6096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b="1" dirty="0"/>
              <a:t> Zener diode regulator</a:t>
            </a:r>
            <a:endParaRPr lang="en-GB" sz="3200" b="1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BF5D6F6-F850-D017-CA4C-5023FEBCAD40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Voltage Regulators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CEC4A9C0-6E62-BFAE-067C-A386C985DF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49E666-2A8F-4C6A-8991-D9ACA0770C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US" sz="2400" dirty="0"/>
              <a:t>Two basic categories of voltage regulation are:</a:t>
            </a:r>
          </a:p>
          <a:p>
            <a:pPr lvl="1">
              <a:lnSpc>
                <a:spcPct val="150000"/>
              </a:lnSpc>
              <a:spcBef>
                <a:spcPts val="0"/>
              </a:spcBef>
              <a:buClr>
                <a:srgbClr val="FF0000"/>
              </a:buClr>
              <a:buFont typeface="Wingdings" pitchFamily="2" charset="2"/>
              <a:buChar char="q"/>
              <a:defRPr/>
            </a:pPr>
            <a:r>
              <a:rPr lang="en-US" sz="2000" dirty="0"/>
              <a:t>line regulation</a:t>
            </a:r>
          </a:p>
          <a:p>
            <a:pPr lvl="1">
              <a:lnSpc>
                <a:spcPct val="150000"/>
              </a:lnSpc>
              <a:spcBef>
                <a:spcPts val="0"/>
              </a:spcBef>
              <a:buClr>
                <a:srgbClr val="FF0000"/>
              </a:buClr>
              <a:buFont typeface="Wingdings" pitchFamily="2" charset="2"/>
              <a:buChar char="q"/>
              <a:defRPr/>
            </a:pPr>
            <a:r>
              <a:rPr lang="en-US" sz="2000" dirty="0"/>
              <a:t>load regulation</a:t>
            </a:r>
          </a:p>
          <a:p>
            <a:pPr>
              <a:spcBef>
                <a:spcPts val="0"/>
              </a:spcBef>
              <a:buClr>
                <a:srgbClr val="FF0000"/>
              </a:buClr>
              <a:defRPr/>
            </a:pPr>
            <a:endParaRPr lang="en-US" sz="2400" dirty="0"/>
          </a:p>
          <a:p>
            <a:pPr>
              <a:lnSpc>
                <a:spcPct val="150000"/>
              </a:lnSpc>
              <a:spcBef>
                <a:spcPts val="0"/>
              </a:spcBef>
              <a:buClr>
                <a:srgbClr val="FF0000"/>
              </a:buClr>
              <a:defRPr/>
            </a:pPr>
            <a:r>
              <a:rPr lang="en-US" sz="2400" dirty="0"/>
              <a:t>The purpose of </a:t>
            </a:r>
            <a:r>
              <a:rPr 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line regulation</a:t>
            </a:r>
            <a:r>
              <a:rPr lang="en-US" sz="2400" dirty="0"/>
              <a:t> is to maintain a nearly constant output voltage when the </a:t>
            </a:r>
            <a:r>
              <a:rPr 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input voltage</a:t>
            </a:r>
            <a:r>
              <a:rPr lang="en-US" sz="2400" dirty="0"/>
              <a:t> varies.</a:t>
            </a:r>
          </a:p>
          <a:p>
            <a:pPr>
              <a:lnSpc>
                <a:spcPct val="150000"/>
              </a:lnSpc>
              <a:spcBef>
                <a:spcPts val="0"/>
              </a:spcBef>
              <a:buClr>
                <a:srgbClr val="FF0000"/>
              </a:buClr>
              <a:defRPr/>
            </a:pPr>
            <a:r>
              <a:rPr lang="en-US" sz="2400" dirty="0"/>
              <a:t>The purpose of </a:t>
            </a:r>
            <a:r>
              <a:rPr 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load regulation</a:t>
            </a:r>
            <a:r>
              <a:rPr lang="en-US" sz="2400" dirty="0"/>
              <a:t> is to maintain a nearly constant output voltage when the </a:t>
            </a:r>
            <a:r>
              <a:rPr 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load</a:t>
            </a:r>
            <a:r>
              <a:rPr lang="en-US" sz="2400" dirty="0"/>
              <a:t> varies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FE42F628-CABE-04FD-B444-F8AD46F7B7F7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Voltage Regulators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AE510B34-205D-C46F-9CC0-1CCB4CFFFF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8" name="Title 1">
            <a:extLst>
              <a:ext uri="{FF2B5EF4-FFF2-40B4-BE49-F238E27FC236}">
                <a16:creationId xmlns:a16="http://schemas.microsoft.com/office/drawing/2014/main" id="{D6756049-2B56-29C1-C514-623D653933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9897" y="857046"/>
            <a:ext cx="11594969" cy="1325563"/>
          </a:xfrm>
        </p:spPr>
        <p:txBody>
          <a:bodyPr/>
          <a:lstStyle/>
          <a:p>
            <a:pPr eaLnBrk="1" hangingPunct="1"/>
            <a:r>
              <a:rPr lang="en-US" altLang="en-US" b="1" dirty="0"/>
              <a:t>Line Regulation</a:t>
            </a:r>
            <a:endParaRPr lang="en-US" altLang="en-US" dirty="0"/>
          </a:p>
        </p:txBody>
      </p:sp>
      <p:sp>
        <p:nvSpPr>
          <p:cNvPr id="1029" name="Content Placeholder 2">
            <a:extLst>
              <a:ext uri="{FF2B5EF4-FFF2-40B4-BE49-F238E27FC236}">
                <a16:creationId xmlns:a16="http://schemas.microsoft.com/office/drawing/2014/main" id="{66A6C207-C0C1-4DCC-C664-7CA24014BE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560" y="2083922"/>
            <a:ext cx="10972800" cy="3917032"/>
          </a:xfrm>
        </p:spPr>
        <p:txBody>
          <a:bodyPr/>
          <a:lstStyle/>
          <a:p>
            <a:pPr eaLnBrk="1" hangingPunct="1"/>
            <a:r>
              <a:rPr lang="en-US" altLang="en-US" sz="2400" dirty="0"/>
              <a:t>Line regulation can be defined as the percentage change in the output voltage for a given change in the input voltage.</a:t>
            </a:r>
          </a:p>
          <a:p>
            <a:pPr eaLnBrk="1" hangingPunct="1"/>
            <a:endParaRPr lang="en-US" altLang="en-US" sz="2400" dirty="0"/>
          </a:p>
          <a:p>
            <a:pPr eaLnBrk="1" hangingPunct="1"/>
            <a:endParaRPr lang="en-US" altLang="en-US" sz="2400" dirty="0"/>
          </a:p>
          <a:p>
            <a:pPr eaLnBrk="1" hangingPunct="1"/>
            <a:endParaRPr lang="en-US" altLang="en-US" sz="2400" dirty="0"/>
          </a:p>
          <a:p>
            <a:pPr eaLnBrk="1" hangingPunct="1">
              <a:buFont typeface="Wingdings 2" panose="05020102010507070707" pitchFamily="18" charset="2"/>
              <a:buNone/>
            </a:pPr>
            <a:r>
              <a:rPr lang="en-US" altLang="en-US" sz="2400" dirty="0"/>
              <a:t>	</a:t>
            </a:r>
          </a:p>
          <a:p>
            <a:pPr eaLnBrk="1" hangingPunct="1">
              <a:buFont typeface="Wingdings 2" panose="05020102010507070707" pitchFamily="18" charset="2"/>
              <a:buNone/>
            </a:pPr>
            <a:r>
              <a:rPr lang="el-GR" altLang="en-US" sz="2400" dirty="0"/>
              <a:t>Δ</a:t>
            </a:r>
            <a:r>
              <a:rPr lang="en-US" altLang="en-US" sz="2400" dirty="0"/>
              <a:t> means “a change in”</a:t>
            </a:r>
          </a:p>
        </p:txBody>
      </p:sp>
      <p:graphicFrame>
        <p:nvGraphicFramePr>
          <p:cNvPr id="1026" name="Object 8">
            <a:extLst>
              <a:ext uri="{FF2B5EF4-FFF2-40B4-BE49-F238E27FC236}">
                <a16:creationId xmlns:a16="http://schemas.microsoft.com/office/drawing/2014/main" id="{BE7E983A-3027-7407-19F8-6EE17BDE3D83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05525359"/>
              </p:ext>
            </p:extLst>
          </p:nvPr>
        </p:nvGraphicFramePr>
        <p:xfrm>
          <a:off x="2816225" y="2943225"/>
          <a:ext cx="5889625" cy="13144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2" imgW="2158920" imgH="482400" progId="Equation.3">
                  <p:embed/>
                </p:oleObj>
              </mc:Choice>
              <mc:Fallback>
                <p:oleObj name="Equation" r:id="rId2" imgW="2158920" imgH="482400" progId="Equation.3">
                  <p:embed/>
                  <p:pic>
                    <p:nvPicPr>
                      <p:cNvPr id="1026" name="Object 8">
                        <a:extLst>
                          <a:ext uri="{FF2B5EF4-FFF2-40B4-BE49-F238E27FC236}">
                            <a16:creationId xmlns:a16="http://schemas.microsoft.com/office/drawing/2014/main" id="{BE7E983A-3027-7407-19F8-6EE17BDE3D83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16225" y="2943225"/>
                        <a:ext cx="5889625" cy="1314450"/>
                      </a:xfrm>
                      <a:prstGeom prst="rect">
                        <a:avLst/>
                      </a:prstGeom>
                      <a:solidFill>
                        <a:srgbClr val="FFFF99"/>
                      </a:solidFill>
                      <a:ln>
                        <a:noFill/>
                      </a:ln>
                      <a:effectLst/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D3245FBC-833D-E770-EF14-9E4DF95134A2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Voltage Regulators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12A0EAF6-31BA-B744-57F9-CF9B70351F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Title 1">
            <a:extLst>
              <a:ext uri="{FF2B5EF4-FFF2-40B4-BE49-F238E27FC236}">
                <a16:creationId xmlns:a16="http://schemas.microsoft.com/office/drawing/2014/main" id="{161BC445-9FC1-0F6D-5D8E-98E02B2570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297" y="795337"/>
            <a:ext cx="11594969" cy="1325563"/>
          </a:xfrm>
        </p:spPr>
        <p:txBody>
          <a:bodyPr/>
          <a:lstStyle/>
          <a:p>
            <a:pPr eaLnBrk="1" hangingPunct="1"/>
            <a:r>
              <a:rPr lang="en-US" altLang="en-US" b="1" dirty="0"/>
              <a:t>Load Regulation</a:t>
            </a:r>
            <a:endParaRPr lang="en-US" altLang="en-US" dirty="0"/>
          </a:p>
        </p:txBody>
      </p:sp>
      <p:sp>
        <p:nvSpPr>
          <p:cNvPr id="2052" name="Content Placeholder 2">
            <a:extLst>
              <a:ext uri="{FF2B5EF4-FFF2-40B4-BE49-F238E27FC236}">
                <a16:creationId xmlns:a16="http://schemas.microsoft.com/office/drawing/2014/main" id="{C39A2929-AB15-FAAF-C88E-AEA1AF37A0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2219961"/>
            <a:ext cx="10972800" cy="3917032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en-US" altLang="en-US" sz="2400" dirty="0"/>
              <a:t>Load regulation can be defined as the percentage change in the output voltage from no-load (NL) to full-load (FL).</a:t>
            </a:r>
          </a:p>
          <a:p>
            <a:pPr eaLnBrk="1" hangingPunct="1"/>
            <a:endParaRPr lang="en-US" altLang="en-US" sz="2400" dirty="0"/>
          </a:p>
          <a:p>
            <a:pPr eaLnBrk="1" hangingPunct="1"/>
            <a:endParaRPr lang="en-US" altLang="en-US" sz="2400" dirty="0"/>
          </a:p>
          <a:p>
            <a:pPr eaLnBrk="1" hangingPunct="1"/>
            <a:endParaRPr lang="en-US" altLang="en-US" sz="2400" dirty="0"/>
          </a:p>
          <a:p>
            <a:pPr eaLnBrk="1" hangingPunct="1"/>
            <a:endParaRPr lang="en-US" altLang="en-US" sz="2400" dirty="0"/>
          </a:p>
          <a:p>
            <a:pPr eaLnBrk="1" hangingPunct="1"/>
            <a:r>
              <a:rPr lang="en-US" altLang="en-US" sz="2400" dirty="0"/>
              <a:t>Where:</a:t>
            </a:r>
          </a:p>
          <a:p>
            <a:pPr eaLnBrk="1" hangingPunct="1">
              <a:buFont typeface="Wingdings 2" panose="05020102010507070707" pitchFamily="18" charset="2"/>
              <a:buNone/>
            </a:pPr>
            <a:r>
              <a:rPr lang="en-US" altLang="en-US" sz="2400" dirty="0"/>
              <a:t>		V</a:t>
            </a:r>
            <a:r>
              <a:rPr lang="en-US" altLang="en-US" sz="2400" baseline="-25000" dirty="0"/>
              <a:t>NL </a:t>
            </a:r>
            <a:r>
              <a:rPr lang="en-US" altLang="en-US" sz="2400" dirty="0"/>
              <a:t> = the no-load output voltage</a:t>
            </a:r>
          </a:p>
          <a:p>
            <a:pPr eaLnBrk="1" hangingPunct="1">
              <a:buFont typeface="Wingdings 2" panose="05020102010507070707" pitchFamily="18" charset="2"/>
              <a:buNone/>
            </a:pPr>
            <a:r>
              <a:rPr lang="en-US" altLang="en-US" sz="2400" dirty="0"/>
              <a:t>		V</a:t>
            </a:r>
            <a:r>
              <a:rPr lang="en-US" altLang="en-US" sz="2400" baseline="-25000" dirty="0"/>
              <a:t>FL </a:t>
            </a:r>
            <a:r>
              <a:rPr lang="en-US" altLang="en-US" sz="2400" dirty="0"/>
              <a:t> = the full-load output voltage</a:t>
            </a:r>
          </a:p>
        </p:txBody>
      </p:sp>
      <p:graphicFrame>
        <p:nvGraphicFramePr>
          <p:cNvPr id="2050" name="Object 7">
            <a:extLst>
              <a:ext uri="{FF2B5EF4-FFF2-40B4-BE49-F238E27FC236}">
                <a16:creationId xmlns:a16="http://schemas.microsoft.com/office/drawing/2014/main" id="{2C9A9434-6BE8-A41E-33CE-0F823ABD43C7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15736033"/>
              </p:ext>
            </p:extLst>
          </p:nvPr>
        </p:nvGraphicFramePr>
        <p:xfrm>
          <a:off x="2721294" y="3342640"/>
          <a:ext cx="6505575" cy="1320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2" imgW="2374560" imgH="482400" progId="Equation.3">
                  <p:embed/>
                </p:oleObj>
              </mc:Choice>
              <mc:Fallback>
                <p:oleObj name="Equation" r:id="rId2" imgW="2374560" imgH="482400" progId="Equation.3">
                  <p:embed/>
                  <p:pic>
                    <p:nvPicPr>
                      <p:cNvPr id="2050" name="Object 7">
                        <a:extLst>
                          <a:ext uri="{FF2B5EF4-FFF2-40B4-BE49-F238E27FC236}">
                            <a16:creationId xmlns:a16="http://schemas.microsoft.com/office/drawing/2014/main" id="{2C9A9434-6BE8-A41E-33CE-0F823ABD43C7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21294" y="3342640"/>
                        <a:ext cx="6505575" cy="1320800"/>
                      </a:xfrm>
                      <a:prstGeom prst="rect">
                        <a:avLst/>
                      </a:prstGeom>
                      <a:solidFill>
                        <a:srgbClr val="FFFF99"/>
                      </a:solidFill>
                      <a:ln>
                        <a:noFill/>
                      </a:ln>
                      <a:effectLst/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498A2885-243F-1F8E-BC42-A039A00EA36F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Voltage Regulators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B82F77D2-F5F8-22A2-0C29-5D53BD383E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>
            <a:extLst>
              <a:ext uri="{FF2B5EF4-FFF2-40B4-BE49-F238E27FC236}">
                <a16:creationId xmlns:a16="http://schemas.microsoft.com/office/drawing/2014/main" id="{8E0DAEF7-D47B-C52B-4729-19C8C8BF32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057" y="922583"/>
            <a:ext cx="11594969" cy="1325563"/>
          </a:xfrm>
        </p:spPr>
        <p:txBody>
          <a:bodyPr/>
          <a:lstStyle/>
          <a:p>
            <a:pPr eaLnBrk="1" hangingPunct="1"/>
            <a:r>
              <a:rPr lang="en-US" altLang="en-US" dirty="0"/>
              <a:t>Types of Regulator</a:t>
            </a:r>
          </a:p>
        </p:txBody>
      </p:sp>
      <p:sp>
        <p:nvSpPr>
          <p:cNvPr id="27651" name="Content Placeholder 2">
            <a:extLst>
              <a:ext uri="{FF2B5EF4-FFF2-40B4-BE49-F238E27FC236}">
                <a16:creationId xmlns:a16="http://schemas.microsoft.com/office/drawing/2014/main" id="{288E0109-92D7-0B7B-7AE8-D98D5D890C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4941" y="2264798"/>
            <a:ext cx="10972800" cy="3917032"/>
          </a:xfrm>
        </p:spPr>
        <p:txBody>
          <a:bodyPr/>
          <a:lstStyle/>
          <a:p>
            <a:pPr eaLnBrk="1" hangingPunct="1"/>
            <a:r>
              <a:rPr lang="en-US" altLang="en-US" sz="2400" dirty="0"/>
              <a:t>Fundamental classes of voltage regulators are </a:t>
            </a:r>
            <a:r>
              <a:rPr lang="en-US" altLang="en-US" sz="2400" b="1" dirty="0"/>
              <a:t>linear regulators</a:t>
            </a:r>
            <a:r>
              <a:rPr lang="en-US" altLang="en-US" sz="2400" dirty="0"/>
              <a:t> and </a:t>
            </a:r>
            <a:r>
              <a:rPr lang="en-US" altLang="en-US" sz="2400" b="1" dirty="0"/>
              <a:t>switching regulators</a:t>
            </a:r>
            <a:r>
              <a:rPr lang="en-US" altLang="en-US" sz="2400" dirty="0"/>
              <a:t>.</a:t>
            </a:r>
          </a:p>
          <a:p>
            <a:pPr eaLnBrk="1" hangingPunct="1"/>
            <a:r>
              <a:rPr lang="en-US" altLang="en-US" sz="2400" dirty="0"/>
              <a:t>Two basic types of </a:t>
            </a:r>
            <a:r>
              <a:rPr lang="en-US" altLang="en-US" sz="2400" b="1" dirty="0"/>
              <a:t>linear</a:t>
            </a:r>
            <a:r>
              <a:rPr lang="en-US" altLang="en-US" sz="2400" dirty="0"/>
              <a:t> regulator are the </a:t>
            </a:r>
            <a:r>
              <a:rPr lang="en-US" altLang="en-US" sz="2400" b="1" dirty="0"/>
              <a:t>series regulator</a:t>
            </a:r>
            <a:r>
              <a:rPr lang="en-US" altLang="en-US" sz="2400" dirty="0"/>
              <a:t> and the </a:t>
            </a:r>
            <a:r>
              <a:rPr lang="en-US" altLang="en-US" sz="2400" b="1" dirty="0"/>
              <a:t>shunt regulator</a:t>
            </a:r>
            <a:r>
              <a:rPr lang="en-US" altLang="en-US" sz="2400" dirty="0"/>
              <a:t> .</a:t>
            </a:r>
            <a:endParaRPr lang="en-US" altLang="en-US" sz="2400" b="1" dirty="0"/>
          </a:p>
          <a:p>
            <a:pPr eaLnBrk="1" hangingPunct="1"/>
            <a:r>
              <a:rPr lang="en-US" altLang="en-US" sz="2400" dirty="0"/>
              <a:t>The series regulator is connected in </a:t>
            </a:r>
            <a:r>
              <a:rPr lang="en-US" altLang="en-US" sz="2400" b="1" dirty="0"/>
              <a:t>series</a:t>
            </a:r>
            <a:r>
              <a:rPr lang="en-US" altLang="en-US" sz="2400" dirty="0"/>
              <a:t> with the load and the shunt regulator is connected in </a:t>
            </a:r>
            <a:r>
              <a:rPr lang="en-US" altLang="en-US" sz="2400" b="1" dirty="0"/>
              <a:t>parallel</a:t>
            </a:r>
            <a:r>
              <a:rPr lang="en-US" altLang="en-US" sz="2400" dirty="0"/>
              <a:t> with the load.</a:t>
            </a:r>
          </a:p>
        </p:txBody>
      </p:sp>
      <p:pic>
        <p:nvPicPr>
          <p:cNvPr id="27652" name="Picture 7" descr="F21-03">
            <a:extLst>
              <a:ext uri="{FF2B5EF4-FFF2-40B4-BE49-F238E27FC236}">
                <a16:creationId xmlns:a16="http://schemas.microsoft.com/office/drawing/2014/main" id="{0AD14EF8-B458-BFB2-5F71-A903AFAECC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49" t="9206" r="1755" b="9079"/>
          <a:stretch>
            <a:fillRect/>
          </a:stretch>
        </p:blipFill>
        <p:spPr bwMode="auto">
          <a:xfrm>
            <a:off x="2057400" y="4343400"/>
            <a:ext cx="8305800" cy="2057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68E9961-5AFE-E6B2-A315-05B06734262C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Voltage Regulators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FBDC527B-31F6-B177-0B9B-20181D20D5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>
            <a:extLst>
              <a:ext uri="{FF2B5EF4-FFF2-40B4-BE49-F238E27FC236}">
                <a16:creationId xmlns:a16="http://schemas.microsoft.com/office/drawing/2014/main" id="{CEFEB171-95BB-53F4-6FE2-4DC8074CE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9183" y="846886"/>
            <a:ext cx="11594969" cy="1325563"/>
          </a:xfrm>
        </p:spPr>
        <p:txBody>
          <a:bodyPr/>
          <a:lstStyle/>
          <a:p>
            <a:pPr eaLnBrk="1" hangingPunct="1"/>
            <a:r>
              <a:rPr lang="en-US" altLang="en-US" b="1" dirty="0"/>
              <a:t>Series Regulator Circuit</a:t>
            </a:r>
            <a:endParaRPr lang="en-US" altLang="en-US" dirty="0"/>
          </a:p>
        </p:txBody>
      </p:sp>
      <p:sp>
        <p:nvSpPr>
          <p:cNvPr id="28675" name="Content Placeholder 2">
            <a:extLst>
              <a:ext uri="{FF2B5EF4-FFF2-40B4-BE49-F238E27FC236}">
                <a16:creationId xmlns:a16="http://schemas.microsoft.com/office/drawing/2014/main" id="{906B0BC7-188E-F7CE-F30B-9550873ECC0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84504" y="2103437"/>
            <a:ext cx="5865495" cy="3946843"/>
          </a:xfrm>
        </p:spPr>
        <p:txBody>
          <a:bodyPr/>
          <a:lstStyle/>
          <a:p>
            <a:pPr eaLnBrk="1" hangingPunct="1"/>
            <a:r>
              <a:rPr lang="en-US" altLang="en-US" sz="2400" b="1" dirty="0"/>
              <a:t>Control element</a:t>
            </a:r>
            <a:r>
              <a:rPr lang="en-US" altLang="en-US" sz="2400" dirty="0"/>
              <a:t> in series with load between input and output.</a:t>
            </a:r>
          </a:p>
          <a:p>
            <a:pPr eaLnBrk="1" hangingPunct="1"/>
            <a:r>
              <a:rPr lang="en-US" altLang="en-US" sz="2400" dirty="0"/>
              <a:t>Output </a:t>
            </a:r>
            <a:r>
              <a:rPr lang="en-US" altLang="en-US" sz="2400" b="1" dirty="0"/>
              <a:t>sample circuit </a:t>
            </a:r>
            <a:r>
              <a:rPr lang="en-US" altLang="en-US" sz="2400" dirty="0"/>
              <a:t>senses a change in output voltage.</a:t>
            </a:r>
          </a:p>
          <a:p>
            <a:pPr eaLnBrk="1" hangingPunct="1"/>
            <a:r>
              <a:rPr lang="en-US" altLang="en-US" sz="2400" b="1" dirty="0"/>
              <a:t>Error detector </a:t>
            </a:r>
            <a:r>
              <a:rPr lang="en-US" altLang="en-US" sz="2400" dirty="0"/>
              <a:t>compares sample voltage with reference voltage → causes control element to compensate in order to maintain a constant output voltage.</a:t>
            </a:r>
          </a:p>
        </p:txBody>
      </p:sp>
      <p:pic>
        <p:nvPicPr>
          <p:cNvPr id="28676" name="Picture 4" descr="4">
            <a:extLst>
              <a:ext uri="{FF2B5EF4-FFF2-40B4-BE49-F238E27FC236}">
                <a16:creationId xmlns:a16="http://schemas.microsoft.com/office/drawing/2014/main" id="{18A05A44-0E1A-1ADD-5771-49B30195EA01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944" b="34418"/>
          <a:stretch>
            <a:fillRect/>
          </a:stretch>
        </p:blipFill>
        <p:spPr>
          <a:xfrm>
            <a:off x="6507481" y="2172449"/>
            <a:ext cx="4614863" cy="2895600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1472604-0D39-8CB4-00E4-B0838C90BF9F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Voltage Regulators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C6089F1F-E33A-D4AB-C2CD-A24C537097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6" descr="fg15_02000">
            <a:extLst>
              <a:ext uri="{FF2B5EF4-FFF2-40B4-BE49-F238E27FC236}">
                <a16:creationId xmlns:a16="http://schemas.microsoft.com/office/drawing/2014/main" id="{A109ACD9-4F51-6D32-0F97-CD6F2E50597D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832600" y="1676400"/>
            <a:ext cx="4953000" cy="3124200"/>
          </a:xfrm>
          <a:noFill/>
        </p:spPr>
      </p:pic>
      <p:sp>
        <p:nvSpPr>
          <p:cNvPr id="33795" name="Title 1">
            <a:extLst>
              <a:ext uri="{FF2B5EF4-FFF2-40B4-BE49-F238E27FC236}">
                <a16:creationId xmlns:a16="http://schemas.microsoft.com/office/drawing/2014/main" id="{0D770703-1AD6-26B2-EC47-9B46969F65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884236"/>
            <a:ext cx="11594969" cy="1325563"/>
          </a:xfrm>
        </p:spPr>
        <p:txBody>
          <a:bodyPr/>
          <a:lstStyle/>
          <a:p>
            <a:pPr eaLnBrk="1" hangingPunct="1"/>
            <a:r>
              <a:rPr lang="en-US" altLang="en-US" b="1" dirty="0"/>
              <a:t>Shunt Regulator Circuit</a:t>
            </a:r>
            <a:endParaRPr lang="en-US" altLang="en-US" dirty="0"/>
          </a:p>
        </p:txBody>
      </p:sp>
      <p:sp>
        <p:nvSpPr>
          <p:cNvPr id="33796" name="Content Placeholder 4">
            <a:extLst>
              <a:ext uri="{FF2B5EF4-FFF2-40B4-BE49-F238E27FC236}">
                <a16:creationId xmlns:a16="http://schemas.microsoft.com/office/drawing/2014/main" id="{34F8ED5B-EAFC-36CE-5C61-F6B3797C8C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6115" y="2057400"/>
            <a:ext cx="6620445" cy="4434839"/>
          </a:xfrm>
        </p:spPr>
        <p:txBody>
          <a:bodyPr>
            <a:normAutofit/>
          </a:bodyPr>
          <a:lstStyle/>
          <a:p>
            <a:pPr algn="just" eaLnBrk="1" hangingPunct="1"/>
            <a:r>
              <a:rPr lang="en-US" altLang="en-US" sz="2200" dirty="0"/>
              <a:t>The unregulated input voltage provides current to the load.</a:t>
            </a:r>
          </a:p>
          <a:p>
            <a:pPr algn="just" eaLnBrk="1" hangingPunct="1"/>
            <a:r>
              <a:rPr lang="en-US" altLang="en-US" sz="2200" dirty="0"/>
              <a:t>Some of the current is pulled away by the </a:t>
            </a:r>
            <a:r>
              <a:rPr lang="en-US" altLang="en-US" sz="2200" b="1" dirty="0"/>
              <a:t>control element</a:t>
            </a:r>
            <a:r>
              <a:rPr lang="en-US" altLang="en-US" sz="2200" dirty="0"/>
              <a:t>.</a:t>
            </a:r>
          </a:p>
          <a:p>
            <a:pPr algn="just" eaLnBrk="1" hangingPunct="1"/>
            <a:r>
              <a:rPr lang="en-US" altLang="en-US" sz="2200" dirty="0"/>
              <a:t>If the load voltage tries to change due to a change in the load resistance, the </a:t>
            </a:r>
            <a:r>
              <a:rPr lang="en-US" altLang="en-US" sz="2200" b="1" dirty="0"/>
              <a:t>sampling circuit</a:t>
            </a:r>
            <a:r>
              <a:rPr lang="en-US" altLang="en-US" sz="2200" dirty="0"/>
              <a:t> provides a feedback signal to a </a:t>
            </a:r>
            <a:r>
              <a:rPr lang="en-US" altLang="en-US" sz="2200" b="1" dirty="0"/>
              <a:t>comparator</a:t>
            </a:r>
            <a:r>
              <a:rPr lang="en-US" altLang="en-US" sz="2200" dirty="0"/>
              <a:t>.</a:t>
            </a:r>
          </a:p>
          <a:p>
            <a:pPr algn="just" eaLnBrk="1" hangingPunct="1"/>
            <a:r>
              <a:rPr lang="en-US" altLang="en-US" sz="2200" dirty="0"/>
              <a:t>The resulting difference voltage then provides a control signal to vary the amount of the current shunted away from the load to maintain the regulated output voltage across the load.</a:t>
            </a:r>
          </a:p>
          <a:p>
            <a:pPr algn="just"/>
            <a:endParaRPr lang="en-US" altLang="en-US" sz="22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319163-934A-680F-0E3C-DF847E460E13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Voltage Regulators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CC7DE4D0-C36A-47EC-3077-07D9F97EDF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itle 1">
            <a:extLst>
              <a:ext uri="{FF2B5EF4-FFF2-40B4-BE49-F238E27FC236}">
                <a16:creationId xmlns:a16="http://schemas.microsoft.com/office/drawing/2014/main" id="{9FB50908-3125-0FD6-9E72-EA8EDF9E84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297" y="1065326"/>
            <a:ext cx="11594969" cy="1325563"/>
          </a:xfrm>
        </p:spPr>
        <p:txBody>
          <a:bodyPr/>
          <a:lstStyle/>
          <a:p>
            <a:r>
              <a:rPr lang="en-US" altLang="en-US" b="1" dirty="0"/>
              <a:t>Switching Regulator</a:t>
            </a:r>
            <a:endParaRPr lang="en-US" altLang="en-US" dirty="0"/>
          </a:p>
        </p:txBody>
      </p:sp>
      <p:sp>
        <p:nvSpPr>
          <p:cNvPr id="39939" name="Content Placeholder 3">
            <a:extLst>
              <a:ext uri="{FF2B5EF4-FFF2-40B4-BE49-F238E27FC236}">
                <a16:creationId xmlns:a16="http://schemas.microsoft.com/office/drawing/2014/main" id="{23BB3124-6C9F-6802-944D-D003C00015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8762" y="2208009"/>
            <a:ext cx="7334653" cy="4348163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US" altLang="en-US" sz="2400" dirty="0"/>
              <a:t>The switching regulator is a type of regulator circuit which its efficient transfer of power to the load is greater than series  and shunt regulators because the circuit is not always conducting.</a:t>
            </a:r>
          </a:p>
          <a:p>
            <a:pPr>
              <a:lnSpc>
                <a:spcPct val="150000"/>
              </a:lnSpc>
            </a:pPr>
            <a:r>
              <a:rPr lang="en-US" altLang="en-US" sz="2400" dirty="0"/>
              <a:t>The switching regulator passes voltage to the load in pulses, which then filtered to provide a smooth dc voltage.</a:t>
            </a:r>
          </a:p>
          <a:p>
            <a:endParaRPr lang="en-US" altLang="en-US" sz="2400" dirty="0"/>
          </a:p>
        </p:txBody>
      </p:sp>
      <p:pic>
        <p:nvPicPr>
          <p:cNvPr id="39940" name="Picture 6" descr="fg15_02500">
            <a:extLst>
              <a:ext uri="{FF2B5EF4-FFF2-40B4-BE49-F238E27FC236}">
                <a16:creationId xmlns:a16="http://schemas.microsoft.com/office/drawing/2014/main" id="{71301A7F-7D6B-6DE3-9E03-296DC35A9553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748640" y="1940561"/>
            <a:ext cx="4105091" cy="2819399"/>
          </a:xfr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945BE06-51EE-1679-7467-B392064276E8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Voltage Regulators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C3383CC5-473D-996A-FCAF-FCA69B5A6A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itle 1">
            <a:extLst>
              <a:ext uri="{FF2B5EF4-FFF2-40B4-BE49-F238E27FC236}">
                <a16:creationId xmlns:a16="http://schemas.microsoft.com/office/drawing/2014/main" id="{8F1BD099-4E8A-B683-E88F-9DE28C0FC7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9577" y="1004366"/>
            <a:ext cx="11594969" cy="1325563"/>
          </a:xfrm>
        </p:spPr>
        <p:txBody>
          <a:bodyPr/>
          <a:lstStyle/>
          <a:p>
            <a:r>
              <a:rPr lang="en-US" altLang="en-US" b="1" dirty="0"/>
              <a:t>Switching Regulator</a:t>
            </a:r>
            <a:endParaRPr lang="en-US" altLang="en-US" dirty="0"/>
          </a:p>
        </p:txBody>
      </p:sp>
      <p:sp>
        <p:nvSpPr>
          <p:cNvPr id="40963" name="Content Placeholder 4">
            <a:extLst>
              <a:ext uri="{FF2B5EF4-FFF2-40B4-BE49-F238E27FC236}">
                <a16:creationId xmlns:a16="http://schemas.microsoft.com/office/drawing/2014/main" id="{C682A463-817C-5975-1D33-A9031E167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640" y="2214881"/>
            <a:ext cx="10251440" cy="3917032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US" altLang="en-US" sz="2400" dirty="0"/>
              <a:t>The switching regulator is </a:t>
            </a:r>
            <a:r>
              <a:rPr lang="en-US" altLang="en-US" sz="2400" b="1" dirty="0"/>
              <a:t>more efficient </a:t>
            </a:r>
            <a:r>
              <a:rPr lang="en-US" altLang="en-US" sz="2400" dirty="0"/>
              <a:t>than the linear series or shunt type.</a:t>
            </a:r>
          </a:p>
          <a:p>
            <a:pPr>
              <a:lnSpc>
                <a:spcPct val="150000"/>
              </a:lnSpc>
            </a:pPr>
            <a:r>
              <a:rPr lang="en-US" altLang="en-US" sz="2400" dirty="0"/>
              <a:t>This type regulator is ideal for high current applications since less power is dissipated.</a:t>
            </a:r>
          </a:p>
          <a:p>
            <a:pPr>
              <a:lnSpc>
                <a:spcPct val="150000"/>
              </a:lnSpc>
            </a:pPr>
            <a:r>
              <a:rPr lang="en-US" altLang="en-US" sz="2400" dirty="0"/>
              <a:t>Voltage regulation in a switching regulator is achieved by the on and off action.</a:t>
            </a:r>
          </a:p>
          <a:p>
            <a:pPr>
              <a:lnSpc>
                <a:spcPct val="150000"/>
              </a:lnSpc>
            </a:pPr>
            <a:r>
              <a:rPr lang="en-US" altLang="en-US" sz="2400" dirty="0"/>
              <a:t>With switching regulators 90% efficiencies can be achieved.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31EE2C-64B4-7693-D295-5F9BD2A2C8E2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Voltage Regulators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F990FADC-1757-D596-9883-C842CEC37C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Title 1">
            <a:extLst>
              <a:ext uri="{FF2B5EF4-FFF2-40B4-BE49-F238E27FC236}">
                <a16:creationId xmlns:a16="http://schemas.microsoft.com/office/drawing/2014/main" id="{BF50E099-150C-01D6-C919-2738E7219D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777" y="1309166"/>
            <a:ext cx="11594969" cy="1325563"/>
          </a:xfrm>
        </p:spPr>
        <p:txBody>
          <a:bodyPr/>
          <a:lstStyle/>
          <a:p>
            <a:r>
              <a:rPr lang="en-US" altLang="en-US" b="1" dirty="0"/>
              <a:t>IC Voltage Regulators</a:t>
            </a:r>
            <a:endParaRPr lang="en-US" altLang="en-US" dirty="0"/>
          </a:p>
        </p:txBody>
      </p:sp>
      <p:sp>
        <p:nvSpPr>
          <p:cNvPr id="45059" name="Content Placeholder 2">
            <a:extLst>
              <a:ext uri="{FF2B5EF4-FFF2-40B4-BE49-F238E27FC236}">
                <a16:creationId xmlns:a16="http://schemas.microsoft.com/office/drawing/2014/main" id="{42A45888-8DD7-F042-041A-983EB1D13A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640" y="2473961"/>
            <a:ext cx="10972800" cy="3917032"/>
          </a:xfrm>
        </p:spPr>
        <p:txBody>
          <a:bodyPr/>
          <a:lstStyle/>
          <a:p>
            <a:pPr algn="just">
              <a:lnSpc>
                <a:spcPct val="150000"/>
              </a:lnSpc>
              <a:spcBef>
                <a:spcPct val="0"/>
              </a:spcBef>
            </a:pPr>
            <a:r>
              <a:rPr lang="en-US" altLang="en-US" sz="2400" dirty="0"/>
              <a:t>Regulation circuits in integrated circuit form are widely used.</a:t>
            </a:r>
          </a:p>
          <a:p>
            <a:pPr algn="just">
              <a:lnSpc>
                <a:spcPct val="150000"/>
              </a:lnSpc>
              <a:spcBef>
                <a:spcPct val="0"/>
              </a:spcBef>
            </a:pPr>
            <a:r>
              <a:rPr lang="en-US" altLang="en-US" sz="2400" dirty="0"/>
              <a:t>These are generally three terminal devices that provide a positive or negative output.</a:t>
            </a:r>
          </a:p>
          <a:p>
            <a:pPr algn="just">
              <a:lnSpc>
                <a:spcPct val="150000"/>
              </a:lnSpc>
              <a:spcBef>
                <a:spcPct val="0"/>
              </a:spcBef>
            </a:pPr>
            <a:r>
              <a:rPr lang="en-US" altLang="en-US" sz="2400" dirty="0"/>
              <a:t>Some types have variable voltage outputs.</a:t>
            </a:r>
          </a:p>
          <a:p>
            <a:pPr algn="just">
              <a:lnSpc>
                <a:spcPct val="150000"/>
              </a:lnSpc>
              <a:spcBef>
                <a:spcPct val="0"/>
              </a:spcBef>
            </a:pPr>
            <a:r>
              <a:rPr lang="en-US" altLang="en-US" sz="2400" dirty="0"/>
              <a:t>A typical </a:t>
            </a:r>
            <a:r>
              <a:rPr lang="en-US" altLang="en-US" sz="2400" b="1" dirty="0"/>
              <a:t>7800</a:t>
            </a:r>
            <a:r>
              <a:rPr lang="en-US" altLang="en-US" sz="2400" dirty="0"/>
              <a:t> series voltage regulator is used for </a:t>
            </a:r>
            <a:r>
              <a:rPr lang="en-US" altLang="en-US" sz="2400" b="1" dirty="0"/>
              <a:t>positive</a:t>
            </a:r>
            <a:r>
              <a:rPr lang="en-US" altLang="en-US" sz="2400" dirty="0"/>
              <a:t> voltages.</a:t>
            </a:r>
          </a:p>
          <a:p>
            <a:pPr algn="just">
              <a:lnSpc>
                <a:spcPct val="150000"/>
              </a:lnSpc>
              <a:spcBef>
                <a:spcPct val="0"/>
              </a:spcBef>
            </a:pPr>
            <a:r>
              <a:rPr lang="en-US" altLang="en-US" sz="2400" dirty="0"/>
              <a:t>The </a:t>
            </a:r>
            <a:r>
              <a:rPr lang="en-US" altLang="en-US" sz="2400" b="1" dirty="0"/>
              <a:t>7900</a:t>
            </a:r>
            <a:r>
              <a:rPr lang="en-US" altLang="en-US" sz="2400" dirty="0"/>
              <a:t> series are </a:t>
            </a:r>
            <a:r>
              <a:rPr lang="en-US" altLang="en-US" sz="2400" b="1" dirty="0"/>
              <a:t>negative</a:t>
            </a:r>
            <a:r>
              <a:rPr lang="en-US" altLang="en-US" sz="2400" dirty="0"/>
              <a:t> voltage regulators.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784BE3-1292-A1EF-603A-FC56F66EECB2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Voltage Regulators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BEA8BB6C-D2E0-805F-E546-4B24041BB9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Title 1">
            <a:extLst>
              <a:ext uri="{FF2B5EF4-FFF2-40B4-BE49-F238E27FC236}">
                <a16:creationId xmlns:a16="http://schemas.microsoft.com/office/drawing/2014/main" id="{166051AA-91DD-A8BC-9F70-4DF997EBEA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15" y="765846"/>
            <a:ext cx="11594969" cy="1325563"/>
          </a:xfrm>
        </p:spPr>
        <p:txBody>
          <a:bodyPr/>
          <a:lstStyle/>
          <a:p>
            <a:r>
              <a:rPr lang="en-US" altLang="en-US" b="1" dirty="0"/>
              <a:t>Fixed Voltage Regulator</a:t>
            </a:r>
            <a:endParaRPr lang="en-US" alt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8BA642-1618-064B-4CC2-40319BC9C4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2091409"/>
            <a:ext cx="10972800" cy="3917032"/>
          </a:xfrm>
        </p:spPr>
        <p:txBody>
          <a:bodyPr/>
          <a:lstStyle/>
          <a:p>
            <a:pPr>
              <a:defRPr/>
            </a:pPr>
            <a:r>
              <a:rPr lang="en-US" sz="2400" dirty="0"/>
              <a:t>The fixed voltage regulator has an unregulated dc input voltage V</a:t>
            </a:r>
            <a:r>
              <a:rPr lang="en-US" sz="2400" baseline="-25000" dirty="0"/>
              <a:t>i</a:t>
            </a:r>
            <a:r>
              <a:rPr lang="en-US" sz="2400" dirty="0"/>
              <a:t> applied to one input terminal, a regulated output dc voltage V</a:t>
            </a:r>
            <a:r>
              <a:rPr lang="en-US" sz="2400" baseline="-25000" dirty="0"/>
              <a:t>o</a:t>
            </a:r>
            <a:r>
              <a:rPr lang="en-US" sz="2400" dirty="0"/>
              <a:t> from a second terminal, and the third terminal connected to ground.</a:t>
            </a:r>
          </a:p>
          <a:p>
            <a:pPr>
              <a:buFont typeface="Wingdings 2" panose="05020102010507070707" pitchFamily="18" charset="2"/>
              <a:buNone/>
              <a:defRPr/>
            </a:pPr>
            <a:r>
              <a:rPr 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Fixed-Positive Voltage Regulator</a:t>
            </a:r>
          </a:p>
          <a:p>
            <a:pPr>
              <a:defRPr/>
            </a:pPr>
            <a:r>
              <a:rPr lang="en-US" sz="2400" dirty="0"/>
              <a:t>The series 78XX regulators are the three-terminal devices that provide a fixed positive output voltage.</a:t>
            </a:r>
          </a:p>
        </p:txBody>
      </p:sp>
      <p:pic>
        <p:nvPicPr>
          <p:cNvPr id="47108" name="Picture 5">
            <a:extLst>
              <a:ext uri="{FF2B5EF4-FFF2-40B4-BE49-F238E27FC236}">
                <a16:creationId xmlns:a16="http://schemas.microsoft.com/office/drawing/2014/main" id="{9E918421-2B8B-44F9-60FA-12A454D102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9650" y="4446588"/>
            <a:ext cx="4730750" cy="190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7109" name="Picture 8">
            <a:extLst>
              <a:ext uri="{FF2B5EF4-FFF2-40B4-BE49-F238E27FC236}">
                <a16:creationId xmlns:a16="http://schemas.microsoft.com/office/drawing/2014/main" id="{7679B69D-68DC-C7CE-54D4-28E7A773D2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17560" y="4131679"/>
            <a:ext cx="1681480" cy="1960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3695EA8-3EE8-78DB-A896-63CF2C16646D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Voltage Regulators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A13FBFD-E789-27CC-06D9-634E90DE35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Title 3">
            <a:extLst>
              <a:ext uri="{FF2B5EF4-FFF2-40B4-BE49-F238E27FC236}">
                <a16:creationId xmlns:a16="http://schemas.microsoft.com/office/drawing/2014/main" id="{FBB69799-2FA7-ABFC-4629-14938A85D7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217" y="791006"/>
            <a:ext cx="11594969" cy="1325563"/>
          </a:xfrm>
        </p:spPr>
        <p:txBody>
          <a:bodyPr/>
          <a:lstStyle/>
          <a:p>
            <a:r>
              <a:rPr lang="en-US" altLang="en-US" b="1" dirty="0"/>
              <a:t>Fixed Voltage Regulator</a:t>
            </a:r>
            <a:endParaRPr lang="en-US" altLang="en-US" dirty="0"/>
          </a:p>
        </p:txBody>
      </p:sp>
      <p:sp>
        <p:nvSpPr>
          <p:cNvPr id="48131" name="Content Placeholder 4">
            <a:extLst>
              <a:ext uri="{FF2B5EF4-FFF2-40B4-BE49-F238E27FC236}">
                <a16:creationId xmlns:a16="http://schemas.microsoft.com/office/drawing/2014/main" id="{7B441463-E567-AEBA-DAC0-8FC1F4A1492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25424" y="1981201"/>
            <a:ext cx="6470016" cy="4180839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altLang="en-US" sz="2400" dirty="0"/>
              <a:t>An unregulated input voltage V</a:t>
            </a:r>
            <a:r>
              <a:rPr lang="en-US" altLang="en-US" sz="2400" baseline="-25000" dirty="0"/>
              <a:t>i</a:t>
            </a:r>
            <a:r>
              <a:rPr lang="en-US" altLang="en-US" sz="2400" dirty="0"/>
              <a:t> is filtered by a capacitor C</a:t>
            </a:r>
            <a:r>
              <a:rPr lang="en-US" altLang="en-US" sz="2400" baseline="-25000" dirty="0"/>
              <a:t>1</a:t>
            </a:r>
            <a:r>
              <a:rPr lang="en-US" altLang="en-US" sz="2400" dirty="0"/>
              <a:t> and connected to the IC’s IN terminal.</a:t>
            </a:r>
          </a:p>
          <a:p>
            <a:pPr>
              <a:lnSpc>
                <a:spcPct val="150000"/>
              </a:lnSpc>
            </a:pPr>
            <a:r>
              <a:rPr lang="en-US" altLang="en-US" sz="2400" dirty="0"/>
              <a:t>The IC’s OUT terminal provides a regulated +12 V, which is filtered by capacitor  C</a:t>
            </a:r>
            <a:r>
              <a:rPr lang="en-US" altLang="en-US" sz="2400" baseline="-25000" dirty="0"/>
              <a:t>2</a:t>
            </a:r>
            <a:r>
              <a:rPr lang="en-US" altLang="en-US" sz="2400" dirty="0"/>
              <a:t>.</a:t>
            </a:r>
          </a:p>
          <a:p>
            <a:pPr>
              <a:lnSpc>
                <a:spcPct val="150000"/>
              </a:lnSpc>
            </a:pPr>
            <a:r>
              <a:rPr lang="en-US" altLang="en-US" sz="2400" dirty="0"/>
              <a:t>The third IC terminal is connected to ground (GND)</a:t>
            </a:r>
          </a:p>
        </p:txBody>
      </p:sp>
      <p:pic>
        <p:nvPicPr>
          <p:cNvPr id="48132" name="Content Placeholder 6" descr="fg15_02600">
            <a:extLst>
              <a:ext uri="{FF2B5EF4-FFF2-40B4-BE49-F238E27FC236}">
                <a16:creationId xmlns:a16="http://schemas.microsoft.com/office/drawing/2014/main" id="{B684002C-40D1-14D6-EBE9-33D332317303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883400" y="2174241"/>
            <a:ext cx="4495800" cy="2924175"/>
          </a:xfr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BE83C49-A53E-DC67-6CC5-D35BB971BCAD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Voltage Regulators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70910A9-EBEB-2FFF-F256-1DDE870FEA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Title 4">
            <a:extLst>
              <a:ext uri="{FF2B5EF4-FFF2-40B4-BE49-F238E27FC236}">
                <a16:creationId xmlns:a16="http://schemas.microsoft.com/office/drawing/2014/main" id="{BC1FDF6F-F3F9-86D8-F4CE-0FF489B02C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31837"/>
            <a:ext cx="11594969" cy="1325563"/>
          </a:xfrm>
        </p:spPr>
        <p:txBody>
          <a:bodyPr/>
          <a:lstStyle/>
          <a:p>
            <a:r>
              <a:rPr lang="en-US" altLang="en-US" b="1" dirty="0"/>
              <a:t>Fixed Voltage Regulator</a:t>
            </a:r>
            <a:endParaRPr lang="en-US" altLang="en-US" dirty="0"/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2992C223-0EFB-5FF0-A3F7-066A6D032C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54843475"/>
              </p:ext>
            </p:extLst>
          </p:nvPr>
        </p:nvGraphicFramePr>
        <p:xfrm>
          <a:off x="1087120" y="2346960"/>
          <a:ext cx="8534400" cy="4114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44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44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448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IC Part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Output Voltage (V)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Minimum V</a:t>
                      </a:r>
                      <a:r>
                        <a:rPr lang="en-US" sz="2400" baseline="-25000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</a:t>
                      </a:r>
                      <a:r>
                        <a:rPr lang="en-US" sz="2400" baseline="0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(V)</a:t>
                      </a:r>
                      <a:r>
                        <a:rPr lang="en-US" sz="2400" baseline="-25000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</a:t>
                      </a:r>
                      <a:endParaRPr lang="en-US" sz="24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7805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+5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+7.3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7806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+6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+8.3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7808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+8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+10.5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7810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+10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+12.5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7812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+12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+14.5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7815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+15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+17.7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7818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+18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+21.0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7824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+24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+27.1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sp>
        <p:nvSpPr>
          <p:cNvPr id="49197" name="Rectangle 7">
            <a:extLst>
              <a:ext uri="{FF2B5EF4-FFF2-40B4-BE49-F238E27FC236}">
                <a16:creationId xmlns:a16="http://schemas.microsoft.com/office/drawing/2014/main" id="{91401FB3-895C-4FFC-A90A-E05B5DD3D74D}"/>
              </a:ext>
            </a:extLst>
          </p:cNvPr>
          <p:cNvSpPr>
            <a:spLocks noChangeArrowheads="1"/>
          </p:cNvSpPr>
          <p:nvPr/>
        </p:nvSpPr>
        <p:spPr bwMode="auto">
          <a:xfrm>
            <a:off x="-304800" y="1740218"/>
            <a:ext cx="86868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2400" b="1" dirty="0"/>
              <a:t>Positive-Voltage </a:t>
            </a:r>
            <a:r>
              <a:rPr lang="en-US" altLang="en-US" sz="2400" dirty="0"/>
              <a:t>Regulators in the 78XX Series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C9B090-E3A2-7A69-BB05-9F8087966867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Voltage Regulators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6D1EFB7A-21E1-6DFC-D81E-3C79815612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Title 1">
            <a:extLst>
              <a:ext uri="{FF2B5EF4-FFF2-40B4-BE49-F238E27FC236}">
                <a16:creationId xmlns:a16="http://schemas.microsoft.com/office/drawing/2014/main" id="{DCF1F707-70B3-A438-AD94-F01D38B5FA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9897" y="889318"/>
            <a:ext cx="11594969" cy="1325563"/>
          </a:xfrm>
        </p:spPr>
        <p:txBody>
          <a:bodyPr/>
          <a:lstStyle/>
          <a:p>
            <a:r>
              <a:rPr lang="en-US" altLang="en-US" b="1" dirty="0"/>
              <a:t>Fixed Voltage Regulator</a:t>
            </a:r>
            <a:endParaRPr lang="en-US" alt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3C5111-427C-D412-2945-3F4765FE71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480" y="1879601"/>
            <a:ext cx="10972800" cy="3917032"/>
          </a:xfrm>
        </p:spPr>
        <p:txBody>
          <a:bodyPr/>
          <a:lstStyle/>
          <a:p>
            <a:pPr>
              <a:buFont typeface="Wingdings 2" panose="05020102010507070707" pitchFamily="18" charset="2"/>
              <a:buNone/>
              <a:defRPr/>
            </a:pPr>
            <a:r>
              <a:rPr 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Fixed-Negative Voltage Regulator</a:t>
            </a:r>
          </a:p>
          <a:p>
            <a:pPr>
              <a:defRPr/>
            </a:pPr>
            <a:r>
              <a:rPr lang="en-US" sz="2400" dirty="0"/>
              <a:t>The series 79XX regulators are the three-terminal IC regulators that provide a fixed negative output voltage.</a:t>
            </a:r>
          </a:p>
          <a:p>
            <a:pPr>
              <a:defRPr/>
            </a:pPr>
            <a:r>
              <a:rPr lang="en-US" sz="2400" dirty="0"/>
              <a:t>This series has the same features and characteristics as the series 78XX regulators except the pin numbers are different.</a:t>
            </a:r>
          </a:p>
        </p:txBody>
      </p:sp>
      <p:pic>
        <p:nvPicPr>
          <p:cNvPr id="50180" name="Picture 3">
            <a:extLst>
              <a:ext uri="{FF2B5EF4-FFF2-40B4-BE49-F238E27FC236}">
                <a16:creationId xmlns:a16="http://schemas.microsoft.com/office/drawing/2014/main" id="{278B36F2-D43D-D528-65B8-02617DE9F3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8050" y="3995738"/>
            <a:ext cx="7804150" cy="2328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E0775B4-2A9A-EA73-BDDC-EAA7012E632B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Voltage Regulators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5FBF86-1C79-2F5B-A5CC-17FEF3BAA4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Title 1">
            <a:extLst>
              <a:ext uri="{FF2B5EF4-FFF2-40B4-BE49-F238E27FC236}">
                <a16:creationId xmlns:a16="http://schemas.microsoft.com/office/drawing/2014/main" id="{F044A201-234F-563B-9303-68B5C2CDFE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297" y="731837"/>
            <a:ext cx="11594969" cy="1325563"/>
          </a:xfrm>
        </p:spPr>
        <p:txBody>
          <a:bodyPr/>
          <a:lstStyle/>
          <a:p>
            <a:r>
              <a:rPr lang="en-US" altLang="en-US" b="1" dirty="0"/>
              <a:t>Fixed Voltage Regulator</a:t>
            </a:r>
            <a:endParaRPr lang="en-US" altLang="en-US" dirty="0"/>
          </a:p>
        </p:txBody>
      </p:sp>
      <p:graphicFrame>
        <p:nvGraphicFramePr>
          <p:cNvPr id="4" name="Content Placeholder 6">
            <a:extLst>
              <a:ext uri="{FF2B5EF4-FFF2-40B4-BE49-F238E27FC236}">
                <a16:creationId xmlns:a16="http://schemas.microsoft.com/office/drawing/2014/main" id="{F11610C7-17E4-9CAB-C0C3-F5AF9C00A75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354618393"/>
              </p:ext>
            </p:extLst>
          </p:nvPr>
        </p:nvGraphicFramePr>
        <p:xfrm>
          <a:off x="1905000" y="2540000"/>
          <a:ext cx="8534400" cy="4114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44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44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448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IC Part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Output Voltage (V)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Minimum V</a:t>
                      </a:r>
                      <a:r>
                        <a:rPr lang="en-US" sz="2400" baseline="-25000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</a:t>
                      </a:r>
                      <a:r>
                        <a:rPr lang="en-US" sz="2400" baseline="0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(V)</a:t>
                      </a:r>
                      <a:r>
                        <a:rPr lang="en-US" sz="2400" baseline="-25000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</a:t>
                      </a:r>
                      <a:endParaRPr lang="en-US" sz="24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7905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-5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-7.3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7906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-6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-8.4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7908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-8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-10.5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7909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-9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-11.5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7912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-12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-14.6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7915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-15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-17.7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7918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-18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-20.8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7924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-24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-27.1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sp>
        <p:nvSpPr>
          <p:cNvPr id="51245" name="Rectangle 4">
            <a:extLst>
              <a:ext uri="{FF2B5EF4-FFF2-40B4-BE49-F238E27FC236}">
                <a16:creationId xmlns:a16="http://schemas.microsoft.com/office/drawing/2014/main" id="{117F666E-639E-ECF6-641C-D707D836B2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-60960" y="1895158"/>
            <a:ext cx="86868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2400" b="1" dirty="0"/>
              <a:t>Negative-Voltage </a:t>
            </a:r>
            <a:r>
              <a:rPr lang="en-US" altLang="en-US" sz="2400" dirty="0"/>
              <a:t>Regulators in the 79XX Series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B63D94-15CF-1A7C-5505-AE3EFD3C3213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Voltage Regulators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F4423ECC-6B34-49F9-358B-BBA0F2A2CB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3B0EB31-2A87-4BB3-9DAE-4B5261C35B79}"/>
              </a:ext>
            </a:extLst>
          </p:cNvPr>
          <p:cNvSpPr txBox="1">
            <a:spLocks/>
          </p:cNvSpPr>
          <p:nvPr/>
        </p:nvSpPr>
        <p:spPr>
          <a:xfrm>
            <a:off x="5034154" y="332944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317391292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1000</Words>
  <Application>Microsoft Office PowerPoint</Application>
  <PresentationFormat>Widescreen</PresentationFormat>
  <Paragraphs>179</Paragraphs>
  <Slides>17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20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44" baseType="lpstr">
      <vt:lpstr>Arial</vt:lpstr>
      <vt:lpstr>Calibri</vt:lpstr>
      <vt:lpstr>Calibri Light</vt:lpstr>
      <vt:lpstr>Cambria</vt:lpstr>
      <vt:lpstr>Wingdings</vt:lpstr>
      <vt:lpstr>Wingdings 2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Equation</vt:lpstr>
      <vt:lpstr>PowerPoint Presentation</vt:lpstr>
      <vt:lpstr>PowerPoint Presentation</vt:lpstr>
      <vt:lpstr>PowerPoint Presentation</vt:lpstr>
      <vt:lpstr>Line Regulation</vt:lpstr>
      <vt:lpstr>Load Regulation</vt:lpstr>
      <vt:lpstr>Types of Regulator</vt:lpstr>
      <vt:lpstr>Series Regulator Circuit</vt:lpstr>
      <vt:lpstr>Shunt Regulator Circuit</vt:lpstr>
      <vt:lpstr>Switching Regulator</vt:lpstr>
      <vt:lpstr>Switching Regulator</vt:lpstr>
      <vt:lpstr>IC Voltage Regulators</vt:lpstr>
      <vt:lpstr>Fixed Voltage Regulator</vt:lpstr>
      <vt:lpstr>Fixed Voltage Regulator</vt:lpstr>
      <vt:lpstr>Fixed Voltage Regulator</vt:lpstr>
      <vt:lpstr>Fixed Voltage Regulator</vt:lpstr>
      <vt:lpstr>Fixed Voltage Regulator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15</cp:revision>
  <dcterms:created xsi:type="dcterms:W3CDTF">2021-03-09T15:35:42Z</dcterms:created>
  <dcterms:modified xsi:type="dcterms:W3CDTF">2023-10-10T14:01:23Z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