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3"/>
  </p:notesMasterIdLst>
  <p:handoutMasterIdLst>
    <p:handoutMasterId r:id="rId44"/>
  </p:handoutMasterIdLst>
  <p:sldIdLst>
    <p:sldId id="319" r:id="rId2"/>
    <p:sldId id="315" r:id="rId3"/>
    <p:sldId id="318" r:id="rId4"/>
    <p:sldId id="317" r:id="rId5"/>
    <p:sldId id="314" r:id="rId6"/>
    <p:sldId id="325" r:id="rId7"/>
    <p:sldId id="328" r:id="rId8"/>
    <p:sldId id="345" r:id="rId9"/>
    <p:sldId id="330" r:id="rId10"/>
    <p:sldId id="329" r:id="rId11"/>
    <p:sldId id="344" r:id="rId12"/>
    <p:sldId id="347" r:id="rId13"/>
    <p:sldId id="352" r:id="rId14"/>
    <p:sldId id="357" r:id="rId15"/>
    <p:sldId id="358" r:id="rId16"/>
    <p:sldId id="359" r:id="rId17"/>
    <p:sldId id="360" r:id="rId18"/>
    <p:sldId id="300" r:id="rId19"/>
    <p:sldId id="350" r:id="rId20"/>
    <p:sldId id="351" r:id="rId21"/>
    <p:sldId id="353" r:id="rId22"/>
    <p:sldId id="349" r:id="rId23"/>
    <p:sldId id="354" r:id="rId24"/>
    <p:sldId id="361" r:id="rId25"/>
    <p:sldId id="297" r:id="rId26"/>
    <p:sldId id="331" r:id="rId27"/>
    <p:sldId id="332" r:id="rId28"/>
    <p:sldId id="334" r:id="rId29"/>
    <p:sldId id="333" r:id="rId30"/>
    <p:sldId id="335" r:id="rId31"/>
    <p:sldId id="336" r:id="rId32"/>
    <p:sldId id="338" r:id="rId33"/>
    <p:sldId id="337" r:id="rId34"/>
    <p:sldId id="340" r:id="rId35"/>
    <p:sldId id="327" r:id="rId36"/>
    <p:sldId id="346" r:id="rId37"/>
    <p:sldId id="279" r:id="rId38"/>
    <p:sldId id="322" r:id="rId39"/>
    <p:sldId id="270" r:id="rId40"/>
    <p:sldId id="342" r:id="rId41"/>
    <p:sldId id="348" r:id="rId42"/>
  </p:sldIdLst>
  <p:sldSz cx="9144000" cy="6858000" type="screen4x3"/>
  <p:notesSz cx="6669088" cy="9753600"/>
  <p:custShowLst>
    <p:custShow name="Custom Show 1" id="0">
      <p:sldLst>
        <p:sld r:id="rId6"/>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A1A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52" autoAdjust="0"/>
    <p:restoredTop sz="94704" autoAdjust="0"/>
  </p:normalViewPr>
  <p:slideViewPr>
    <p:cSldViewPr>
      <p:cViewPr varScale="1">
        <p:scale>
          <a:sx n="105" d="100"/>
          <a:sy n="105" d="100"/>
        </p:scale>
        <p:origin x="1872" y="184"/>
      </p:cViewPr>
      <p:guideLst>
        <p:guide orient="horz" pos="2160"/>
        <p:guide pos="2880"/>
      </p:guideLst>
    </p:cSldViewPr>
  </p:slideViewPr>
  <p:outlineViewPr>
    <p:cViewPr>
      <p:scale>
        <a:sx n="33" d="100"/>
        <a:sy n="33" d="100"/>
      </p:scale>
      <p:origin x="0" y="-84"/>
    </p:cViewPr>
  </p:outlineViewPr>
  <p:notesTextViewPr>
    <p:cViewPr>
      <p:scale>
        <a:sx n="1" d="1"/>
        <a:sy n="1" d="1"/>
      </p:scale>
      <p:origin x="0" y="0"/>
    </p:cViewPr>
  </p:notesTextViewPr>
  <p:sorterViewPr>
    <p:cViewPr>
      <p:scale>
        <a:sx n="66" d="100"/>
        <a:sy n="66" d="100"/>
      </p:scale>
      <p:origin x="0" y="0"/>
    </p:cViewPr>
  </p:sorterViewPr>
  <p:notesViewPr>
    <p:cSldViewPr>
      <p:cViewPr>
        <p:scale>
          <a:sx n="100" d="100"/>
          <a:sy n="100" d="100"/>
        </p:scale>
        <p:origin x="3612" y="-56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74" tIns="44887" rIns="89774" bIns="44887" rtlCol="0"/>
          <a:lstStyle>
            <a:lvl1pPr algn="r">
              <a:defRPr sz="1200"/>
            </a:lvl1pPr>
          </a:lstStyle>
          <a:p>
            <a:fld id="{B6E37D90-F4BC-47B7-B345-F626178B978F}" type="datetimeFigureOut">
              <a:rPr lang="en-GB" smtClean="0"/>
              <a:pPr/>
              <a:t>02/02/2022</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74" tIns="44887" rIns="89774" bIns="44887" rtlCol="0" anchor="b"/>
          <a:lstStyle>
            <a:lvl1pPr algn="r">
              <a:defRPr sz="1200"/>
            </a:lvl1pPr>
          </a:lstStyle>
          <a:p>
            <a:fld id="{2EE69DF8-9EB0-4F5B-9A24-201C042D3AF9}" type="slidenum">
              <a:rPr lang="en-GB" smtClean="0"/>
              <a:pPr/>
              <a:t>‹#›</a:t>
            </a:fld>
            <a:endParaRPr lang="en-GB"/>
          </a:p>
        </p:txBody>
      </p:sp>
    </p:spTree>
    <p:extLst>
      <p:ext uri="{BB962C8B-B14F-4D97-AF65-F5344CB8AC3E}">
        <p14:creationId xmlns:p14="http://schemas.microsoft.com/office/powerpoint/2010/main" val="19751745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74" tIns="44887" rIns="89774" bIns="44887" rtlCol="0"/>
          <a:lstStyle>
            <a:lvl1pPr algn="r">
              <a:defRPr sz="1200"/>
            </a:lvl1pPr>
          </a:lstStyle>
          <a:p>
            <a:fld id="{117A6365-B80E-43BA-9037-64CB81BB6C4D}" type="datetimeFigureOut">
              <a:rPr lang="en-GB" smtClean="0"/>
              <a:pPr/>
              <a:t>02/02/2022</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74" tIns="44887" rIns="89774" bIns="44887"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74" tIns="44887" rIns="89774" bIns="44887"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74" tIns="44887" rIns="89774" bIns="44887" rtlCol="0" anchor="b"/>
          <a:lstStyle>
            <a:lvl1pPr algn="r">
              <a:defRPr sz="1200"/>
            </a:lvl1pPr>
          </a:lstStyle>
          <a:p>
            <a:fld id="{DC3D3E83-2049-4BD8-9711-C163F77E7D10}" type="slidenum">
              <a:rPr lang="en-GB" smtClean="0"/>
              <a:pPr/>
              <a:t>‹#›</a:t>
            </a:fld>
            <a:endParaRPr lang="en-GB"/>
          </a:p>
        </p:txBody>
      </p:sp>
    </p:spTree>
    <p:extLst>
      <p:ext uri="{BB962C8B-B14F-4D97-AF65-F5344CB8AC3E}">
        <p14:creationId xmlns:p14="http://schemas.microsoft.com/office/powerpoint/2010/main" val="3464446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a:t>
            </a:fld>
            <a:endParaRPr lang="en-GB"/>
          </a:p>
        </p:txBody>
      </p:sp>
    </p:spTree>
    <p:extLst>
      <p:ext uri="{BB962C8B-B14F-4D97-AF65-F5344CB8AC3E}">
        <p14:creationId xmlns:p14="http://schemas.microsoft.com/office/powerpoint/2010/main" val="10824417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3</a:t>
            </a:fld>
            <a:endParaRPr lang="en-GB"/>
          </a:p>
        </p:txBody>
      </p:sp>
    </p:spTree>
    <p:extLst>
      <p:ext uri="{BB962C8B-B14F-4D97-AF65-F5344CB8AC3E}">
        <p14:creationId xmlns:p14="http://schemas.microsoft.com/office/powerpoint/2010/main" val="3202452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4</a:t>
            </a:fld>
            <a:endParaRPr lang="en-GB"/>
          </a:p>
        </p:txBody>
      </p:sp>
    </p:spTree>
    <p:extLst>
      <p:ext uri="{BB962C8B-B14F-4D97-AF65-F5344CB8AC3E}">
        <p14:creationId xmlns:p14="http://schemas.microsoft.com/office/powerpoint/2010/main" val="139856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5</a:t>
            </a:fld>
            <a:endParaRPr lang="en-GB"/>
          </a:p>
        </p:txBody>
      </p:sp>
    </p:spTree>
    <p:extLst>
      <p:ext uri="{BB962C8B-B14F-4D97-AF65-F5344CB8AC3E}">
        <p14:creationId xmlns:p14="http://schemas.microsoft.com/office/powerpoint/2010/main" val="2166385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6</a:t>
            </a:fld>
            <a:endParaRPr lang="en-GB"/>
          </a:p>
        </p:txBody>
      </p:sp>
    </p:spTree>
    <p:extLst>
      <p:ext uri="{BB962C8B-B14F-4D97-AF65-F5344CB8AC3E}">
        <p14:creationId xmlns:p14="http://schemas.microsoft.com/office/powerpoint/2010/main" val="8432418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7</a:t>
            </a:fld>
            <a:endParaRPr lang="en-GB"/>
          </a:p>
        </p:txBody>
      </p:sp>
    </p:spTree>
    <p:extLst>
      <p:ext uri="{BB962C8B-B14F-4D97-AF65-F5344CB8AC3E}">
        <p14:creationId xmlns:p14="http://schemas.microsoft.com/office/powerpoint/2010/main" val="33536739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8</a:t>
            </a:fld>
            <a:endParaRPr lang="en-GB"/>
          </a:p>
        </p:txBody>
      </p:sp>
    </p:spTree>
    <p:extLst>
      <p:ext uri="{BB962C8B-B14F-4D97-AF65-F5344CB8AC3E}">
        <p14:creationId xmlns:p14="http://schemas.microsoft.com/office/powerpoint/2010/main" val="462310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9</a:t>
            </a:fld>
            <a:endParaRPr lang="en-GB"/>
          </a:p>
        </p:txBody>
      </p:sp>
    </p:spTree>
    <p:extLst>
      <p:ext uri="{BB962C8B-B14F-4D97-AF65-F5344CB8AC3E}">
        <p14:creationId xmlns:p14="http://schemas.microsoft.com/office/powerpoint/2010/main" val="2608071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10</a:t>
            </a:fld>
            <a:endParaRPr lang="en-GB"/>
          </a:p>
        </p:txBody>
      </p:sp>
    </p:spTree>
    <p:extLst>
      <p:ext uri="{BB962C8B-B14F-4D97-AF65-F5344CB8AC3E}">
        <p14:creationId xmlns:p14="http://schemas.microsoft.com/office/powerpoint/2010/main" val="189771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11</a:t>
            </a:fld>
            <a:endParaRPr lang="en-GB"/>
          </a:p>
        </p:txBody>
      </p:sp>
    </p:spTree>
    <p:extLst>
      <p:ext uri="{BB962C8B-B14F-4D97-AF65-F5344CB8AC3E}">
        <p14:creationId xmlns:p14="http://schemas.microsoft.com/office/powerpoint/2010/main" val="10751046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12</a:t>
            </a:fld>
            <a:endParaRPr lang="en-GB"/>
          </a:p>
        </p:txBody>
      </p:sp>
    </p:spTree>
    <p:extLst>
      <p:ext uri="{BB962C8B-B14F-4D97-AF65-F5344CB8AC3E}">
        <p14:creationId xmlns:p14="http://schemas.microsoft.com/office/powerpoint/2010/main" val="24206593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18</a:t>
            </a:fld>
            <a:endParaRPr lang="en-GB"/>
          </a:p>
        </p:txBody>
      </p:sp>
    </p:spTree>
    <p:extLst>
      <p:ext uri="{BB962C8B-B14F-4D97-AF65-F5344CB8AC3E}">
        <p14:creationId xmlns:p14="http://schemas.microsoft.com/office/powerpoint/2010/main" val="41618416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24</a:t>
            </a:fld>
            <a:endParaRPr lang="en-GB"/>
          </a:p>
        </p:txBody>
      </p:sp>
    </p:spTree>
    <p:extLst>
      <p:ext uri="{BB962C8B-B14F-4D97-AF65-F5344CB8AC3E}">
        <p14:creationId xmlns:p14="http://schemas.microsoft.com/office/powerpoint/2010/main" val="35795296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25</a:t>
            </a:fld>
            <a:endParaRPr lang="en-US" altLang="en-US"/>
          </a:p>
        </p:txBody>
      </p:sp>
    </p:spTree>
    <p:extLst>
      <p:ext uri="{BB962C8B-B14F-4D97-AF65-F5344CB8AC3E}">
        <p14:creationId xmlns:p14="http://schemas.microsoft.com/office/powerpoint/2010/main" val="34570733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26</a:t>
            </a:fld>
            <a:endParaRPr lang="en-US" altLang="en-US"/>
          </a:p>
        </p:txBody>
      </p:sp>
    </p:spTree>
    <p:extLst>
      <p:ext uri="{BB962C8B-B14F-4D97-AF65-F5344CB8AC3E}">
        <p14:creationId xmlns:p14="http://schemas.microsoft.com/office/powerpoint/2010/main" val="30313637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27</a:t>
            </a:fld>
            <a:endParaRPr lang="en-US" altLang="en-US"/>
          </a:p>
        </p:txBody>
      </p:sp>
    </p:spTree>
    <p:extLst>
      <p:ext uri="{BB962C8B-B14F-4D97-AF65-F5344CB8AC3E}">
        <p14:creationId xmlns:p14="http://schemas.microsoft.com/office/powerpoint/2010/main" val="4345580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28</a:t>
            </a:fld>
            <a:endParaRPr lang="en-US" altLang="en-US"/>
          </a:p>
        </p:txBody>
      </p:sp>
    </p:spTree>
    <p:extLst>
      <p:ext uri="{BB962C8B-B14F-4D97-AF65-F5344CB8AC3E}">
        <p14:creationId xmlns:p14="http://schemas.microsoft.com/office/powerpoint/2010/main" val="29365230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29</a:t>
            </a:fld>
            <a:endParaRPr lang="en-US" altLang="en-US"/>
          </a:p>
        </p:txBody>
      </p:sp>
    </p:spTree>
    <p:extLst>
      <p:ext uri="{BB962C8B-B14F-4D97-AF65-F5344CB8AC3E}">
        <p14:creationId xmlns:p14="http://schemas.microsoft.com/office/powerpoint/2010/main" val="37972920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30</a:t>
            </a:fld>
            <a:endParaRPr lang="en-US" altLang="en-US"/>
          </a:p>
        </p:txBody>
      </p:sp>
    </p:spTree>
    <p:extLst>
      <p:ext uri="{BB962C8B-B14F-4D97-AF65-F5344CB8AC3E}">
        <p14:creationId xmlns:p14="http://schemas.microsoft.com/office/powerpoint/2010/main" val="1946175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31</a:t>
            </a:fld>
            <a:endParaRPr lang="en-US" altLang="en-US"/>
          </a:p>
        </p:txBody>
      </p:sp>
    </p:spTree>
    <p:extLst>
      <p:ext uri="{BB962C8B-B14F-4D97-AF65-F5344CB8AC3E}">
        <p14:creationId xmlns:p14="http://schemas.microsoft.com/office/powerpoint/2010/main" val="35514532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32</a:t>
            </a:fld>
            <a:endParaRPr lang="en-US" altLang="en-US"/>
          </a:p>
        </p:txBody>
      </p:sp>
    </p:spTree>
    <p:extLst>
      <p:ext uri="{BB962C8B-B14F-4D97-AF65-F5344CB8AC3E}">
        <p14:creationId xmlns:p14="http://schemas.microsoft.com/office/powerpoint/2010/main" val="5030903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33</a:t>
            </a:fld>
            <a:endParaRPr lang="en-US" altLang="en-US"/>
          </a:p>
        </p:txBody>
      </p:sp>
    </p:spTree>
    <p:extLst>
      <p:ext uri="{BB962C8B-B14F-4D97-AF65-F5344CB8AC3E}">
        <p14:creationId xmlns:p14="http://schemas.microsoft.com/office/powerpoint/2010/main" val="41468766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34</a:t>
            </a:fld>
            <a:endParaRPr lang="en-US" altLang="en-US"/>
          </a:p>
        </p:txBody>
      </p:sp>
    </p:spTree>
    <p:extLst>
      <p:ext uri="{BB962C8B-B14F-4D97-AF65-F5344CB8AC3E}">
        <p14:creationId xmlns:p14="http://schemas.microsoft.com/office/powerpoint/2010/main" val="19426707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35</a:t>
            </a:fld>
            <a:endParaRPr lang="en-GB"/>
          </a:p>
        </p:txBody>
      </p:sp>
    </p:spTree>
    <p:extLst>
      <p:ext uri="{BB962C8B-B14F-4D97-AF65-F5344CB8AC3E}">
        <p14:creationId xmlns:p14="http://schemas.microsoft.com/office/powerpoint/2010/main" val="15686774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36</a:t>
            </a:fld>
            <a:endParaRPr lang="en-GB"/>
          </a:p>
        </p:txBody>
      </p:sp>
    </p:spTree>
    <p:extLst>
      <p:ext uri="{BB962C8B-B14F-4D97-AF65-F5344CB8AC3E}">
        <p14:creationId xmlns:p14="http://schemas.microsoft.com/office/powerpoint/2010/main" val="10540491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37</a:t>
            </a:fld>
            <a:endParaRPr lang="en-GB"/>
          </a:p>
        </p:txBody>
      </p:sp>
    </p:spTree>
    <p:extLst>
      <p:ext uri="{BB962C8B-B14F-4D97-AF65-F5344CB8AC3E}">
        <p14:creationId xmlns:p14="http://schemas.microsoft.com/office/powerpoint/2010/main" val="14584245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38</a:t>
            </a:fld>
            <a:endParaRPr lang="en-GB"/>
          </a:p>
        </p:txBody>
      </p:sp>
    </p:spTree>
    <p:extLst>
      <p:ext uri="{BB962C8B-B14F-4D97-AF65-F5344CB8AC3E}">
        <p14:creationId xmlns:p14="http://schemas.microsoft.com/office/powerpoint/2010/main" val="29782548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39</a:t>
            </a:fld>
            <a:endParaRPr lang="en-GB"/>
          </a:p>
        </p:txBody>
      </p:sp>
    </p:spTree>
    <p:extLst>
      <p:ext uri="{BB962C8B-B14F-4D97-AF65-F5344CB8AC3E}">
        <p14:creationId xmlns:p14="http://schemas.microsoft.com/office/powerpoint/2010/main" val="24032558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40</a:t>
            </a:fld>
            <a:endParaRPr lang="en-GB"/>
          </a:p>
        </p:txBody>
      </p:sp>
    </p:spTree>
    <p:extLst>
      <p:ext uri="{BB962C8B-B14F-4D97-AF65-F5344CB8AC3E}">
        <p14:creationId xmlns:p14="http://schemas.microsoft.com/office/powerpoint/2010/main" val="32722487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41</a:t>
            </a:fld>
            <a:endParaRPr lang="en-GB"/>
          </a:p>
        </p:txBody>
      </p:sp>
    </p:spTree>
    <p:extLst>
      <p:ext uri="{BB962C8B-B14F-4D97-AF65-F5344CB8AC3E}">
        <p14:creationId xmlns:p14="http://schemas.microsoft.com/office/powerpoint/2010/main" val="353587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02/02/2022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02/02/2022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02/02/2022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02/02/2022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02/02/2022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02/02/2022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02/02/2022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02/02/2022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02/02/2022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02/02/2022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02/02/2022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02/02/2022</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670CD-D0BD-4960-AB59-21CCECBCF2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A0CCB07-BCC0-4A40-8B87-8A9321A0BDAF}"/>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3236D02A-FBEB-42A4-BDA7-8765D5CB7CB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 y="0"/>
            <a:ext cx="9143998" cy="6857998"/>
          </a:xfrm>
          <a:prstGeom prst="rect">
            <a:avLst/>
          </a:prstGeom>
        </p:spPr>
      </p:pic>
      <p:sp>
        <p:nvSpPr>
          <p:cNvPr id="5" name="Title 1">
            <a:extLst>
              <a:ext uri="{FF2B5EF4-FFF2-40B4-BE49-F238E27FC236}">
                <a16:creationId xmlns:a16="http://schemas.microsoft.com/office/drawing/2014/main" id="{0DA91439-D656-4040-8BFE-46CE34900A4B}"/>
              </a:ext>
            </a:extLst>
          </p:cNvPr>
          <p:cNvSpPr txBox="1">
            <a:spLocks/>
          </p:cNvSpPr>
          <p:nvPr/>
        </p:nvSpPr>
        <p:spPr>
          <a:xfrm>
            <a:off x="575556" y="1016731"/>
            <a:ext cx="7992888" cy="4824536"/>
          </a:xfrm>
          <a:prstGeom prst="rect">
            <a:avLst/>
          </a:prstGeom>
        </p:spPr>
        <p:txBody>
          <a:bodyPr vert="horz" lIns="91440" tIns="45720" rIns="91440" bIns="45720" rtlCol="0" anchor="ctr">
            <a:normAutofit fontScale="97500" lnSpcReduction="10000"/>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pPr algn="ctr"/>
            <a:r>
              <a:rPr lang="en-GB" altLang="en-US" sz="2400" b="1" dirty="0">
                <a:solidFill>
                  <a:schemeClr val="bg1"/>
                </a:solidFill>
              </a:rPr>
              <a:t>BSc (Hons) Health &amp; Social Care </a:t>
            </a:r>
            <a:br>
              <a:rPr lang="en-GB" altLang="en-US" sz="2400" dirty="0"/>
            </a:br>
            <a:br>
              <a:rPr lang="en-GB" altLang="en-US" dirty="0"/>
            </a:br>
            <a:r>
              <a:rPr lang="en-GB" dirty="0"/>
              <a:t> </a:t>
            </a:r>
            <a:r>
              <a:rPr lang="en-GB" sz="3700" b="1" dirty="0"/>
              <a:t>Introduction to Research </a:t>
            </a:r>
            <a:br>
              <a:rPr lang="en-GB" sz="3700" b="1" dirty="0"/>
            </a:br>
            <a:r>
              <a:rPr lang="en-GB" sz="3700" b="1" dirty="0"/>
              <a:t>(BMHP 5005)</a:t>
            </a:r>
            <a:br>
              <a:rPr lang="en-GB" sz="3100" b="1" dirty="0">
                <a:solidFill>
                  <a:schemeClr val="accent2">
                    <a:lumMod val="20000"/>
                    <a:lumOff val="80000"/>
                  </a:schemeClr>
                </a:solidFill>
              </a:rPr>
            </a:br>
            <a:br>
              <a:rPr lang="en-GB" sz="3200" b="1" dirty="0">
                <a:solidFill>
                  <a:schemeClr val="accent2">
                    <a:lumMod val="20000"/>
                    <a:lumOff val="80000"/>
                  </a:schemeClr>
                </a:solidFill>
              </a:rPr>
            </a:br>
            <a:r>
              <a:rPr lang="en-US" sz="4900" b="1" dirty="0">
                <a:solidFill>
                  <a:schemeClr val="accent2">
                    <a:lumMod val="20000"/>
                    <a:lumOff val="80000"/>
                  </a:schemeClr>
                </a:solidFill>
              </a:rPr>
              <a:t>Research Question, Aims, Objectives, Search and Designs</a:t>
            </a:r>
          </a:p>
          <a:p>
            <a:pPr algn="ctr"/>
            <a:endParaRPr lang="en-GB" altLang="en-US" sz="4900" dirty="0">
              <a:solidFill>
                <a:schemeClr val="accent2">
                  <a:lumMod val="20000"/>
                  <a:lumOff val="80000"/>
                </a:schemeClr>
              </a:solidFill>
            </a:endParaRPr>
          </a:p>
        </p:txBody>
      </p:sp>
    </p:spTree>
    <p:extLst>
      <p:ext uri="{BB962C8B-B14F-4D97-AF65-F5344CB8AC3E}">
        <p14:creationId xmlns:p14="http://schemas.microsoft.com/office/powerpoint/2010/main" val="2051767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8064" y="692696"/>
            <a:ext cx="6048672" cy="990600"/>
          </a:xfrm>
        </p:spPr>
        <p:txBody>
          <a:bodyPr>
            <a:normAutofit/>
          </a:bodyPr>
          <a:lstStyle/>
          <a:p>
            <a:r>
              <a:rPr lang="en-GB" dirty="0"/>
              <a:t>Module overview</a:t>
            </a:r>
          </a:p>
        </p:txBody>
      </p:sp>
      <p:sp>
        <p:nvSpPr>
          <p:cNvPr id="3" name="Content Placeholder 2"/>
          <p:cNvSpPr>
            <a:spLocks noGrp="1"/>
          </p:cNvSpPr>
          <p:nvPr>
            <p:ph idx="1"/>
          </p:nvPr>
        </p:nvSpPr>
        <p:spPr>
          <a:xfrm>
            <a:off x="457200" y="2060848"/>
            <a:ext cx="8229600" cy="3374504"/>
          </a:xfrm>
        </p:spPr>
        <p:txBody>
          <a:bodyPr>
            <a:normAutofit/>
          </a:bodyPr>
          <a:lstStyle/>
          <a:p>
            <a:pPr marL="0" indent="0">
              <a:buNone/>
            </a:pPr>
            <a:r>
              <a:rPr lang="en-GB" sz="2800" dirty="0"/>
              <a:t>Title -	Introduction to Research</a:t>
            </a:r>
          </a:p>
          <a:p>
            <a:pPr marL="0" indent="0">
              <a:buNone/>
            </a:pPr>
            <a:endParaRPr lang="en-GB" sz="2800" dirty="0"/>
          </a:p>
          <a:p>
            <a:pPr marL="0" indent="0">
              <a:buNone/>
            </a:pPr>
            <a:r>
              <a:rPr lang="en-GB" sz="2800" dirty="0"/>
              <a:t>Module – BMHP 5005</a:t>
            </a:r>
          </a:p>
          <a:p>
            <a:pPr marL="0" indent="0">
              <a:buNone/>
            </a:pPr>
            <a:r>
              <a:rPr lang="en-GB" sz="2800" dirty="0"/>
              <a:t>Code</a:t>
            </a:r>
          </a:p>
          <a:p>
            <a:pPr marL="0" indent="0">
              <a:buNone/>
            </a:pPr>
            <a:endParaRPr lang="en-GB" sz="2800" dirty="0"/>
          </a:p>
          <a:p>
            <a:pPr marL="0" indent="0">
              <a:buNone/>
            </a:pPr>
            <a:r>
              <a:rPr lang="en-GB" sz="2800" dirty="0"/>
              <a:t>Credits - 	20 (Level 5)</a:t>
            </a:r>
          </a:p>
        </p:txBody>
      </p:sp>
      <p:pic>
        <p:nvPicPr>
          <p:cNvPr id="4" name="Picture 3">
            <a:extLst>
              <a:ext uri="{FF2B5EF4-FFF2-40B4-BE49-F238E27FC236}">
                <a16:creationId xmlns:a16="http://schemas.microsoft.com/office/drawing/2014/main" id="{363933B3-5CA4-4E8F-B18F-4B15FC3F9F4A}"/>
              </a:ext>
            </a:extLst>
          </p:cNvPr>
          <p:cNvPicPr>
            <a:picLocks noChangeAspect="1"/>
          </p:cNvPicPr>
          <p:nvPr/>
        </p:nvPicPr>
        <p:blipFill rotWithShape="1">
          <a:blip r:embed="rId3"/>
          <a:srcRect l="13081" r="14732" b="8726"/>
          <a:stretch/>
        </p:blipFill>
        <p:spPr>
          <a:xfrm>
            <a:off x="5508104" y="1683296"/>
            <a:ext cx="3312369" cy="3662536"/>
          </a:xfrm>
          <a:prstGeom prst="rect">
            <a:avLst/>
          </a:prstGeom>
        </p:spPr>
      </p:pic>
    </p:spTree>
    <p:extLst>
      <p:ext uri="{BB962C8B-B14F-4D97-AF65-F5344CB8AC3E}">
        <p14:creationId xmlns:p14="http://schemas.microsoft.com/office/powerpoint/2010/main" val="4148720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26480" y="116632"/>
            <a:ext cx="4114800" cy="720080"/>
          </a:xfrm>
        </p:spPr>
        <p:txBody>
          <a:bodyPr>
            <a:normAutofit/>
          </a:bodyPr>
          <a:lstStyle/>
          <a:p>
            <a:r>
              <a:rPr lang="en-GB" dirty="0"/>
              <a:t>Scheme of work</a:t>
            </a:r>
          </a:p>
        </p:txBody>
      </p:sp>
      <p:graphicFrame>
        <p:nvGraphicFramePr>
          <p:cNvPr id="6" name="Table 6">
            <a:extLst>
              <a:ext uri="{FF2B5EF4-FFF2-40B4-BE49-F238E27FC236}">
                <a16:creationId xmlns:a16="http://schemas.microsoft.com/office/drawing/2014/main" id="{A93F6AB4-CAEB-4FF5-8DC2-B58319E2CBBF}"/>
              </a:ext>
            </a:extLst>
          </p:cNvPr>
          <p:cNvGraphicFramePr>
            <a:graphicFrameLocks noGrp="1"/>
          </p:cNvGraphicFramePr>
          <p:nvPr>
            <p:ph idx="1"/>
            <p:extLst>
              <p:ext uri="{D42A27DB-BD31-4B8C-83A1-F6EECF244321}">
                <p14:modId xmlns:p14="http://schemas.microsoft.com/office/powerpoint/2010/main" val="1337949352"/>
              </p:ext>
            </p:extLst>
          </p:nvPr>
        </p:nvGraphicFramePr>
        <p:xfrm>
          <a:off x="323528" y="980728"/>
          <a:ext cx="8496944" cy="4608510"/>
        </p:xfrm>
        <a:graphic>
          <a:graphicData uri="http://schemas.openxmlformats.org/drawingml/2006/table">
            <a:tbl>
              <a:tblPr firstRow="1" bandRow="1">
                <a:tableStyleId>{7DF18680-E054-41AD-8BC1-D1AEF772440D}</a:tableStyleId>
              </a:tblPr>
              <a:tblGrid>
                <a:gridCol w="1943708">
                  <a:extLst>
                    <a:ext uri="{9D8B030D-6E8A-4147-A177-3AD203B41FA5}">
                      <a16:colId xmlns:a16="http://schemas.microsoft.com/office/drawing/2014/main" val="3140997184"/>
                    </a:ext>
                  </a:extLst>
                </a:gridCol>
                <a:gridCol w="6553236">
                  <a:extLst>
                    <a:ext uri="{9D8B030D-6E8A-4147-A177-3AD203B41FA5}">
                      <a16:colId xmlns:a16="http://schemas.microsoft.com/office/drawing/2014/main" val="1682932204"/>
                    </a:ext>
                  </a:extLst>
                </a:gridCol>
              </a:tblGrid>
              <a:tr h="460851">
                <a:tc>
                  <a:txBody>
                    <a:bodyPr/>
                    <a:lstStyle/>
                    <a:p>
                      <a:r>
                        <a:rPr lang="en-GB" b="0" dirty="0"/>
                        <a:t>Week 1</a:t>
                      </a:r>
                    </a:p>
                  </a:txBody>
                  <a:tcPr>
                    <a:solidFill>
                      <a:srgbClr val="1CA1A4"/>
                    </a:solidFill>
                  </a:tcPr>
                </a:tc>
                <a:tc>
                  <a:txBody>
                    <a:bodyPr/>
                    <a:lstStyle/>
                    <a:p>
                      <a:r>
                        <a:rPr lang="en-GB" b="0" dirty="0"/>
                        <a:t>Introduction / The role of research in HSC</a:t>
                      </a:r>
                    </a:p>
                  </a:txBody>
                  <a:tcPr>
                    <a:solidFill>
                      <a:srgbClr val="1CA1A4"/>
                    </a:solidFill>
                  </a:tcPr>
                </a:tc>
                <a:extLst>
                  <a:ext uri="{0D108BD9-81ED-4DB2-BD59-A6C34878D82A}">
                    <a16:rowId xmlns:a16="http://schemas.microsoft.com/office/drawing/2014/main" val="1595667821"/>
                  </a:ext>
                </a:extLst>
              </a:tr>
              <a:tr h="460851">
                <a:tc>
                  <a:txBody>
                    <a:bodyPr/>
                    <a:lstStyle/>
                    <a:p>
                      <a:r>
                        <a:rPr lang="en-GB" b="1" dirty="0">
                          <a:solidFill>
                            <a:schemeClr val="bg1"/>
                          </a:solidFill>
                        </a:rPr>
                        <a:t>Week 2</a:t>
                      </a:r>
                    </a:p>
                  </a:txBody>
                  <a:tcPr>
                    <a:solidFill>
                      <a:srgbClr val="1CA1A4"/>
                    </a:solidFill>
                  </a:tcPr>
                </a:tc>
                <a:tc>
                  <a:txBody>
                    <a:bodyPr/>
                    <a:lstStyle/>
                    <a:p>
                      <a:r>
                        <a:rPr lang="en-GB" b="1" dirty="0">
                          <a:solidFill>
                            <a:schemeClr val="bg1"/>
                          </a:solidFill>
                        </a:rPr>
                        <a:t>Types of research &amp; research design</a:t>
                      </a:r>
                    </a:p>
                  </a:txBody>
                  <a:tcPr>
                    <a:solidFill>
                      <a:srgbClr val="1CA1A4"/>
                    </a:solidFill>
                  </a:tcPr>
                </a:tc>
                <a:extLst>
                  <a:ext uri="{0D108BD9-81ED-4DB2-BD59-A6C34878D82A}">
                    <a16:rowId xmlns:a16="http://schemas.microsoft.com/office/drawing/2014/main" val="254777990"/>
                  </a:ext>
                </a:extLst>
              </a:tr>
              <a:tr h="460851">
                <a:tc>
                  <a:txBody>
                    <a:bodyPr/>
                    <a:lstStyle/>
                    <a:p>
                      <a:r>
                        <a:rPr lang="en-GB" dirty="0">
                          <a:solidFill>
                            <a:schemeClr val="bg1"/>
                          </a:solidFill>
                        </a:rPr>
                        <a:t>Week 3</a:t>
                      </a:r>
                    </a:p>
                  </a:txBody>
                  <a:tcPr>
                    <a:solidFill>
                      <a:srgbClr val="1CA1A4"/>
                    </a:solidFill>
                  </a:tcPr>
                </a:tc>
                <a:tc>
                  <a:txBody>
                    <a:bodyPr/>
                    <a:lstStyle/>
                    <a:p>
                      <a:r>
                        <a:rPr lang="en-GB" dirty="0">
                          <a:solidFill>
                            <a:schemeClr val="bg1"/>
                          </a:solidFill>
                        </a:rPr>
                        <a:t>The rationale for literature reviews</a:t>
                      </a:r>
                    </a:p>
                  </a:txBody>
                  <a:tcPr>
                    <a:solidFill>
                      <a:srgbClr val="1CA1A4"/>
                    </a:solidFill>
                  </a:tcPr>
                </a:tc>
                <a:extLst>
                  <a:ext uri="{0D108BD9-81ED-4DB2-BD59-A6C34878D82A}">
                    <a16:rowId xmlns:a16="http://schemas.microsoft.com/office/drawing/2014/main" val="3350857944"/>
                  </a:ext>
                </a:extLst>
              </a:tr>
              <a:tr h="460851">
                <a:tc>
                  <a:txBody>
                    <a:bodyPr/>
                    <a:lstStyle/>
                    <a:p>
                      <a:r>
                        <a:rPr lang="en-GB" dirty="0">
                          <a:solidFill>
                            <a:schemeClr val="bg1"/>
                          </a:solidFill>
                        </a:rPr>
                        <a:t>Week 4</a:t>
                      </a:r>
                    </a:p>
                  </a:txBody>
                  <a:tcPr>
                    <a:solidFill>
                      <a:srgbClr val="1CA1A4"/>
                    </a:solidFill>
                  </a:tcPr>
                </a:tc>
                <a:tc>
                  <a:txBody>
                    <a:bodyPr/>
                    <a:lstStyle/>
                    <a:p>
                      <a:r>
                        <a:rPr lang="en-GB" dirty="0">
                          <a:solidFill>
                            <a:schemeClr val="bg1"/>
                          </a:solidFill>
                        </a:rPr>
                        <a:t>How to review the literature  </a:t>
                      </a:r>
                    </a:p>
                  </a:txBody>
                  <a:tcPr>
                    <a:solidFill>
                      <a:srgbClr val="1CA1A4"/>
                    </a:solidFill>
                  </a:tcPr>
                </a:tc>
                <a:extLst>
                  <a:ext uri="{0D108BD9-81ED-4DB2-BD59-A6C34878D82A}">
                    <a16:rowId xmlns:a16="http://schemas.microsoft.com/office/drawing/2014/main" val="1451245146"/>
                  </a:ext>
                </a:extLst>
              </a:tr>
              <a:tr h="460851">
                <a:tc>
                  <a:txBody>
                    <a:bodyPr/>
                    <a:lstStyle/>
                    <a:p>
                      <a:r>
                        <a:rPr lang="en-GB" dirty="0">
                          <a:solidFill>
                            <a:schemeClr val="bg1"/>
                          </a:solidFill>
                        </a:rPr>
                        <a:t>Week 5</a:t>
                      </a:r>
                    </a:p>
                  </a:txBody>
                  <a:tcPr>
                    <a:solidFill>
                      <a:srgbClr val="1CA1A4"/>
                    </a:solidFill>
                  </a:tcPr>
                </a:tc>
                <a:tc>
                  <a:txBody>
                    <a:bodyPr/>
                    <a:lstStyle/>
                    <a:p>
                      <a:r>
                        <a:rPr lang="en-GB" dirty="0">
                          <a:solidFill>
                            <a:schemeClr val="bg1"/>
                          </a:solidFill>
                        </a:rPr>
                        <a:t>Workshop</a:t>
                      </a:r>
                    </a:p>
                  </a:txBody>
                  <a:tcPr>
                    <a:solidFill>
                      <a:srgbClr val="1CA1A4"/>
                    </a:solidFill>
                  </a:tcPr>
                </a:tc>
                <a:extLst>
                  <a:ext uri="{0D108BD9-81ED-4DB2-BD59-A6C34878D82A}">
                    <a16:rowId xmlns:a16="http://schemas.microsoft.com/office/drawing/2014/main" val="2182028435"/>
                  </a:ext>
                </a:extLst>
              </a:tr>
              <a:tr h="460851">
                <a:tc>
                  <a:txBody>
                    <a:bodyPr/>
                    <a:lstStyle/>
                    <a:p>
                      <a:r>
                        <a:rPr lang="en-GB" dirty="0">
                          <a:solidFill>
                            <a:schemeClr val="bg1"/>
                          </a:solidFill>
                        </a:rPr>
                        <a:t>Week 6</a:t>
                      </a:r>
                    </a:p>
                  </a:txBody>
                  <a:tcPr>
                    <a:solidFill>
                      <a:srgbClr val="1CA1A4"/>
                    </a:solidFill>
                  </a:tcPr>
                </a:tc>
                <a:tc>
                  <a:txBody>
                    <a:bodyPr/>
                    <a:lstStyle/>
                    <a:p>
                      <a:r>
                        <a:rPr lang="en-GB" dirty="0">
                          <a:solidFill>
                            <a:schemeClr val="bg1"/>
                          </a:solidFill>
                        </a:rPr>
                        <a:t>Introduction to methodology and methods</a:t>
                      </a:r>
                    </a:p>
                  </a:txBody>
                  <a:tcPr>
                    <a:solidFill>
                      <a:srgbClr val="1CA1A4"/>
                    </a:solidFill>
                  </a:tcPr>
                </a:tc>
                <a:extLst>
                  <a:ext uri="{0D108BD9-81ED-4DB2-BD59-A6C34878D82A}">
                    <a16:rowId xmlns:a16="http://schemas.microsoft.com/office/drawing/2014/main" val="359010168"/>
                  </a:ext>
                </a:extLst>
              </a:tr>
              <a:tr h="460851">
                <a:tc>
                  <a:txBody>
                    <a:bodyPr/>
                    <a:lstStyle/>
                    <a:p>
                      <a:r>
                        <a:rPr lang="en-GB" dirty="0">
                          <a:solidFill>
                            <a:schemeClr val="bg1"/>
                          </a:solidFill>
                        </a:rPr>
                        <a:t>Week 7</a:t>
                      </a:r>
                    </a:p>
                  </a:txBody>
                  <a:tcPr>
                    <a:solidFill>
                      <a:srgbClr val="1CA1A4"/>
                    </a:solidFill>
                  </a:tcPr>
                </a:tc>
                <a:tc>
                  <a:txBody>
                    <a:bodyPr/>
                    <a:lstStyle/>
                    <a:p>
                      <a:r>
                        <a:rPr lang="en-GB" dirty="0">
                          <a:solidFill>
                            <a:schemeClr val="bg1"/>
                          </a:solidFill>
                        </a:rPr>
                        <a:t>Understanding methodology and methods</a:t>
                      </a:r>
                    </a:p>
                  </a:txBody>
                  <a:tcPr>
                    <a:solidFill>
                      <a:srgbClr val="1CA1A4"/>
                    </a:solidFill>
                  </a:tcPr>
                </a:tc>
                <a:extLst>
                  <a:ext uri="{0D108BD9-81ED-4DB2-BD59-A6C34878D82A}">
                    <a16:rowId xmlns:a16="http://schemas.microsoft.com/office/drawing/2014/main" val="2946587158"/>
                  </a:ext>
                </a:extLst>
              </a:tr>
              <a:tr h="460851">
                <a:tc>
                  <a:txBody>
                    <a:bodyPr/>
                    <a:lstStyle/>
                    <a:p>
                      <a:r>
                        <a:rPr lang="en-GB" dirty="0">
                          <a:solidFill>
                            <a:schemeClr val="bg1"/>
                          </a:solidFill>
                        </a:rPr>
                        <a:t>Week 8</a:t>
                      </a:r>
                    </a:p>
                  </a:txBody>
                  <a:tcPr>
                    <a:solidFill>
                      <a:srgbClr val="1CA1A4"/>
                    </a:solidFill>
                  </a:tcPr>
                </a:tc>
                <a:tc>
                  <a:txBody>
                    <a:bodyPr/>
                    <a:lstStyle/>
                    <a:p>
                      <a:r>
                        <a:rPr lang="en-GB" dirty="0">
                          <a:solidFill>
                            <a:schemeClr val="bg1"/>
                          </a:solidFill>
                        </a:rPr>
                        <a:t>Research templates</a:t>
                      </a:r>
                    </a:p>
                  </a:txBody>
                  <a:tcPr>
                    <a:solidFill>
                      <a:srgbClr val="1CA1A4"/>
                    </a:solidFill>
                  </a:tcPr>
                </a:tc>
                <a:extLst>
                  <a:ext uri="{0D108BD9-81ED-4DB2-BD59-A6C34878D82A}">
                    <a16:rowId xmlns:a16="http://schemas.microsoft.com/office/drawing/2014/main" val="1982714365"/>
                  </a:ext>
                </a:extLst>
              </a:tr>
              <a:tr h="460851">
                <a:tc>
                  <a:txBody>
                    <a:bodyPr/>
                    <a:lstStyle/>
                    <a:p>
                      <a:r>
                        <a:rPr lang="en-GB" dirty="0">
                          <a:solidFill>
                            <a:schemeClr val="bg1"/>
                          </a:solidFill>
                        </a:rPr>
                        <a:t>Week 9</a:t>
                      </a:r>
                    </a:p>
                  </a:txBody>
                  <a:tcPr>
                    <a:solidFill>
                      <a:srgbClr val="1CA1A4"/>
                    </a:solidFill>
                  </a:tcPr>
                </a:tc>
                <a:tc>
                  <a:txBody>
                    <a:bodyPr/>
                    <a:lstStyle/>
                    <a:p>
                      <a:r>
                        <a:rPr lang="en-GB" dirty="0">
                          <a:solidFill>
                            <a:schemeClr val="bg1"/>
                          </a:solidFill>
                        </a:rPr>
                        <a:t>Introduction to data analysis  (Assignment submission)</a:t>
                      </a:r>
                    </a:p>
                  </a:txBody>
                  <a:tcPr>
                    <a:solidFill>
                      <a:srgbClr val="1CA1A4"/>
                    </a:solidFill>
                  </a:tcPr>
                </a:tc>
                <a:extLst>
                  <a:ext uri="{0D108BD9-81ED-4DB2-BD59-A6C34878D82A}">
                    <a16:rowId xmlns:a16="http://schemas.microsoft.com/office/drawing/2014/main" val="1528489628"/>
                  </a:ext>
                </a:extLst>
              </a:tr>
              <a:tr h="460851">
                <a:tc>
                  <a:txBody>
                    <a:bodyPr/>
                    <a:lstStyle/>
                    <a:p>
                      <a:r>
                        <a:rPr lang="en-GB" dirty="0">
                          <a:solidFill>
                            <a:schemeClr val="bg1"/>
                          </a:solidFill>
                        </a:rPr>
                        <a:t>Week 10</a:t>
                      </a:r>
                    </a:p>
                  </a:txBody>
                  <a:tcPr>
                    <a:solidFill>
                      <a:srgbClr val="1CA1A4"/>
                    </a:solidFill>
                  </a:tcPr>
                </a:tc>
                <a:tc>
                  <a:txBody>
                    <a:bodyPr/>
                    <a:lstStyle/>
                    <a:p>
                      <a:r>
                        <a:rPr lang="en-GB" dirty="0">
                          <a:solidFill>
                            <a:schemeClr val="bg1"/>
                          </a:solidFill>
                        </a:rPr>
                        <a:t>Revision and workshop (Viva voce examination)</a:t>
                      </a:r>
                    </a:p>
                  </a:txBody>
                  <a:tcPr>
                    <a:solidFill>
                      <a:srgbClr val="1CA1A4"/>
                    </a:solidFill>
                  </a:tcPr>
                </a:tc>
                <a:extLst>
                  <a:ext uri="{0D108BD9-81ED-4DB2-BD59-A6C34878D82A}">
                    <a16:rowId xmlns:a16="http://schemas.microsoft.com/office/drawing/2014/main" val="1797451422"/>
                  </a:ext>
                </a:extLst>
              </a:tr>
            </a:tbl>
          </a:graphicData>
        </a:graphic>
      </p:graphicFrame>
    </p:spTree>
    <p:extLst>
      <p:ext uri="{BB962C8B-B14F-4D97-AF65-F5344CB8AC3E}">
        <p14:creationId xmlns:p14="http://schemas.microsoft.com/office/powerpoint/2010/main" val="2356090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8064" y="692696"/>
            <a:ext cx="6048672" cy="990600"/>
          </a:xfrm>
        </p:spPr>
        <p:txBody>
          <a:bodyPr>
            <a:normAutofit/>
          </a:bodyPr>
          <a:lstStyle/>
          <a:p>
            <a:r>
              <a:rPr lang="en-GB" dirty="0"/>
              <a:t>Assignments</a:t>
            </a:r>
          </a:p>
        </p:txBody>
      </p:sp>
      <p:sp>
        <p:nvSpPr>
          <p:cNvPr id="3" name="Content Placeholder 2"/>
          <p:cNvSpPr>
            <a:spLocks noGrp="1"/>
          </p:cNvSpPr>
          <p:nvPr>
            <p:ph idx="1"/>
          </p:nvPr>
        </p:nvSpPr>
        <p:spPr>
          <a:xfrm>
            <a:off x="457200" y="2564904"/>
            <a:ext cx="5554960" cy="2232248"/>
          </a:xfrm>
        </p:spPr>
        <p:txBody>
          <a:bodyPr>
            <a:normAutofit fontScale="85000" lnSpcReduction="20000"/>
          </a:bodyPr>
          <a:lstStyle/>
          <a:p>
            <a:pPr marL="0" indent="0">
              <a:buNone/>
            </a:pPr>
            <a:r>
              <a:rPr lang="en-US" sz="3200" dirty="0"/>
              <a:t>1. Research project: systematic literature         review –  3500 words  (75%)</a:t>
            </a:r>
          </a:p>
          <a:p>
            <a:pPr marL="0" indent="0">
              <a:buNone/>
            </a:pPr>
            <a:endParaRPr lang="en-US" sz="3200" dirty="0"/>
          </a:p>
          <a:p>
            <a:pPr marL="0" indent="0">
              <a:buNone/>
            </a:pPr>
            <a:r>
              <a:rPr lang="en-US" sz="3200" dirty="0"/>
              <a:t>2. Online viva voce examination - (25%)</a:t>
            </a:r>
            <a:endParaRPr lang="en-GB" sz="3200" dirty="0"/>
          </a:p>
        </p:txBody>
      </p:sp>
      <p:pic>
        <p:nvPicPr>
          <p:cNvPr id="5" name="Picture 4">
            <a:extLst>
              <a:ext uri="{FF2B5EF4-FFF2-40B4-BE49-F238E27FC236}">
                <a16:creationId xmlns:a16="http://schemas.microsoft.com/office/drawing/2014/main" id="{6BA75769-9A9C-4012-8714-DFA4F1C92BF1}"/>
              </a:ext>
            </a:extLst>
          </p:cNvPr>
          <p:cNvPicPr>
            <a:picLocks noChangeAspect="1"/>
          </p:cNvPicPr>
          <p:nvPr/>
        </p:nvPicPr>
        <p:blipFill>
          <a:blip r:embed="rId3"/>
          <a:stretch>
            <a:fillRect/>
          </a:stretch>
        </p:blipFill>
        <p:spPr>
          <a:xfrm>
            <a:off x="5940152" y="836712"/>
            <a:ext cx="3183442" cy="4680520"/>
          </a:xfrm>
          <a:prstGeom prst="rect">
            <a:avLst/>
          </a:prstGeom>
        </p:spPr>
      </p:pic>
    </p:spTree>
    <p:extLst>
      <p:ext uri="{BB962C8B-B14F-4D97-AF65-F5344CB8AC3E}">
        <p14:creationId xmlns:p14="http://schemas.microsoft.com/office/powerpoint/2010/main" val="2151737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7056784" cy="990600"/>
          </a:xfrm>
        </p:spPr>
        <p:txBody>
          <a:bodyPr>
            <a:normAutofit fontScale="90000"/>
          </a:bodyPr>
          <a:lstStyle/>
          <a:p>
            <a:r>
              <a:rPr lang="en-GB" dirty="0"/>
              <a:t>Overview of our discussion today</a:t>
            </a:r>
          </a:p>
        </p:txBody>
      </p:sp>
      <p:sp>
        <p:nvSpPr>
          <p:cNvPr id="3" name="Content Placeholder 2"/>
          <p:cNvSpPr>
            <a:spLocks noGrp="1"/>
          </p:cNvSpPr>
          <p:nvPr>
            <p:ph idx="1"/>
          </p:nvPr>
        </p:nvSpPr>
        <p:spPr>
          <a:xfrm>
            <a:off x="374848" y="1772816"/>
            <a:ext cx="4845224" cy="3888432"/>
          </a:xfrm>
        </p:spPr>
        <p:txBody>
          <a:bodyPr>
            <a:normAutofit fontScale="92500" lnSpcReduction="20000"/>
          </a:bodyPr>
          <a:lstStyle/>
          <a:p>
            <a:pPr>
              <a:buClr>
                <a:srgbClr val="C00000"/>
              </a:buClr>
            </a:pPr>
            <a:r>
              <a:rPr lang="en-GB" sz="2600" dirty="0"/>
              <a:t>Understand what a research question is and how to develop a research question</a:t>
            </a:r>
          </a:p>
          <a:p>
            <a:pPr>
              <a:buClr>
                <a:srgbClr val="C00000"/>
              </a:buClr>
            </a:pPr>
            <a:r>
              <a:rPr lang="en-GB" sz="2600" dirty="0"/>
              <a:t>Understand the role of aims and Objectives are within research</a:t>
            </a:r>
          </a:p>
          <a:p>
            <a:pPr>
              <a:buClr>
                <a:srgbClr val="C00000"/>
              </a:buClr>
            </a:pPr>
            <a:r>
              <a:rPr lang="en-GB" sz="2600" dirty="0"/>
              <a:t>Understand types and categories of research </a:t>
            </a:r>
          </a:p>
          <a:p>
            <a:pPr>
              <a:buClr>
                <a:srgbClr val="C00000"/>
              </a:buClr>
            </a:pPr>
            <a:r>
              <a:rPr lang="en-GB" sz="2600" dirty="0"/>
              <a:t>Understand the research design</a:t>
            </a:r>
          </a:p>
          <a:p>
            <a:pPr>
              <a:buClr>
                <a:srgbClr val="C00000"/>
              </a:buClr>
            </a:pPr>
            <a:r>
              <a:rPr lang="en-GB" sz="2600" dirty="0"/>
              <a:t>Understand and demonstrate how to conduct research strategy  </a:t>
            </a:r>
          </a:p>
          <a:p>
            <a:endParaRPr lang="en-GB" sz="2600" dirty="0"/>
          </a:p>
        </p:txBody>
      </p:sp>
      <p:pic>
        <p:nvPicPr>
          <p:cNvPr id="4" name="Picture 3">
            <a:extLst>
              <a:ext uri="{FF2B5EF4-FFF2-40B4-BE49-F238E27FC236}">
                <a16:creationId xmlns:a16="http://schemas.microsoft.com/office/drawing/2014/main" id="{2E0153E3-10AB-42E1-8ED8-FA45AA7D158A}"/>
              </a:ext>
            </a:extLst>
          </p:cNvPr>
          <p:cNvPicPr>
            <a:picLocks noChangeAspect="1"/>
          </p:cNvPicPr>
          <p:nvPr/>
        </p:nvPicPr>
        <p:blipFill>
          <a:blip r:embed="rId3"/>
          <a:stretch>
            <a:fillRect/>
          </a:stretch>
        </p:blipFill>
        <p:spPr>
          <a:xfrm>
            <a:off x="5148064" y="4670647"/>
            <a:ext cx="3916231" cy="990601"/>
          </a:xfrm>
          <a:prstGeom prst="rect">
            <a:avLst/>
          </a:prstGeom>
        </p:spPr>
      </p:pic>
    </p:spTree>
    <p:extLst>
      <p:ext uri="{BB962C8B-B14F-4D97-AF65-F5344CB8AC3E}">
        <p14:creationId xmlns:p14="http://schemas.microsoft.com/office/powerpoint/2010/main" val="918487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6696744" cy="990600"/>
          </a:xfrm>
        </p:spPr>
        <p:txBody>
          <a:bodyPr>
            <a:normAutofit/>
          </a:bodyPr>
          <a:lstStyle/>
          <a:p>
            <a:r>
              <a:rPr lang="en-GB" dirty="0"/>
              <a:t>What is a research question?</a:t>
            </a:r>
          </a:p>
        </p:txBody>
      </p:sp>
      <p:sp>
        <p:nvSpPr>
          <p:cNvPr id="3" name="Content Placeholder 2"/>
          <p:cNvSpPr>
            <a:spLocks noGrp="1"/>
          </p:cNvSpPr>
          <p:nvPr>
            <p:ph idx="1"/>
          </p:nvPr>
        </p:nvSpPr>
        <p:spPr>
          <a:xfrm>
            <a:off x="435184" y="1628800"/>
            <a:ext cx="5781328" cy="4032448"/>
          </a:xfrm>
        </p:spPr>
        <p:txBody>
          <a:bodyPr>
            <a:normAutofit/>
          </a:bodyPr>
          <a:lstStyle/>
          <a:p>
            <a:pPr>
              <a:buClr>
                <a:srgbClr val="C00000"/>
              </a:buClr>
            </a:pPr>
            <a:r>
              <a:rPr lang="en-GB" sz="2600" dirty="0"/>
              <a:t>What is to be known and the focal point of the research </a:t>
            </a:r>
          </a:p>
          <a:p>
            <a:pPr marL="0" indent="0">
              <a:buClr>
                <a:srgbClr val="C00000"/>
              </a:buClr>
              <a:buNone/>
            </a:pPr>
            <a:endParaRPr lang="en-GB" sz="2600" dirty="0"/>
          </a:p>
          <a:p>
            <a:pPr>
              <a:buClr>
                <a:srgbClr val="C00000"/>
              </a:buClr>
            </a:pPr>
            <a:r>
              <a:rPr lang="en-GB" sz="2600" dirty="0"/>
              <a:t>The bedrock of the research</a:t>
            </a:r>
          </a:p>
          <a:p>
            <a:pPr>
              <a:buClr>
                <a:srgbClr val="C00000"/>
              </a:buClr>
            </a:pPr>
            <a:endParaRPr lang="en-GB" sz="2600" dirty="0"/>
          </a:p>
          <a:p>
            <a:pPr>
              <a:buClr>
                <a:srgbClr val="C00000"/>
              </a:buClr>
            </a:pPr>
            <a:r>
              <a:rPr lang="en-GB" sz="2600" dirty="0"/>
              <a:t>That central and guiding argument for the research  </a:t>
            </a:r>
          </a:p>
          <a:p>
            <a:pPr>
              <a:buClr>
                <a:srgbClr val="C00000"/>
              </a:buClr>
            </a:pPr>
            <a:endParaRPr lang="en-GB" sz="2600" dirty="0"/>
          </a:p>
          <a:p>
            <a:pPr>
              <a:buClr>
                <a:srgbClr val="C00000"/>
              </a:buClr>
            </a:pPr>
            <a:endParaRPr lang="en-GB" sz="2600" dirty="0"/>
          </a:p>
          <a:p>
            <a:pPr>
              <a:buClr>
                <a:srgbClr val="C00000"/>
              </a:buClr>
            </a:pPr>
            <a:endParaRPr lang="en-GB" sz="2600" dirty="0"/>
          </a:p>
          <a:p>
            <a:endParaRPr lang="en-GB" sz="2600" dirty="0"/>
          </a:p>
        </p:txBody>
      </p:sp>
      <p:pic>
        <p:nvPicPr>
          <p:cNvPr id="4" name="Picture 3">
            <a:extLst>
              <a:ext uri="{FF2B5EF4-FFF2-40B4-BE49-F238E27FC236}">
                <a16:creationId xmlns:a16="http://schemas.microsoft.com/office/drawing/2014/main" id="{AB9BE704-D2BC-4D99-870B-589C0C108DC1}"/>
              </a:ext>
            </a:extLst>
          </p:cNvPr>
          <p:cNvPicPr>
            <a:picLocks noChangeAspect="1"/>
          </p:cNvPicPr>
          <p:nvPr/>
        </p:nvPicPr>
        <p:blipFill rotWithShape="1">
          <a:blip r:embed="rId3"/>
          <a:srcRect l="9561"/>
          <a:stretch/>
        </p:blipFill>
        <p:spPr>
          <a:xfrm>
            <a:off x="5982604" y="2564904"/>
            <a:ext cx="3125899" cy="1944216"/>
          </a:xfrm>
          <a:prstGeom prst="rect">
            <a:avLst/>
          </a:prstGeom>
        </p:spPr>
      </p:pic>
    </p:spTree>
    <p:extLst>
      <p:ext uri="{BB962C8B-B14F-4D97-AF65-F5344CB8AC3E}">
        <p14:creationId xmlns:p14="http://schemas.microsoft.com/office/powerpoint/2010/main" val="258466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7488832" cy="990600"/>
          </a:xfrm>
        </p:spPr>
        <p:txBody>
          <a:bodyPr>
            <a:normAutofit/>
          </a:bodyPr>
          <a:lstStyle/>
          <a:p>
            <a:r>
              <a:rPr lang="en-GB" dirty="0"/>
              <a:t>A good research question is …</a:t>
            </a:r>
          </a:p>
        </p:txBody>
      </p:sp>
      <p:sp>
        <p:nvSpPr>
          <p:cNvPr id="3" name="Content Placeholder 2"/>
          <p:cNvSpPr>
            <a:spLocks noGrp="1"/>
          </p:cNvSpPr>
          <p:nvPr>
            <p:ph idx="1"/>
          </p:nvPr>
        </p:nvSpPr>
        <p:spPr>
          <a:xfrm>
            <a:off x="374848" y="1772816"/>
            <a:ext cx="6285384" cy="3672408"/>
          </a:xfrm>
        </p:spPr>
        <p:txBody>
          <a:bodyPr>
            <a:normAutofit/>
          </a:bodyPr>
          <a:lstStyle/>
          <a:p>
            <a:pPr>
              <a:buClr>
                <a:srgbClr val="C00000"/>
              </a:buClr>
            </a:pPr>
            <a:r>
              <a:rPr lang="en-GB" sz="2600" dirty="0"/>
              <a:t>Builds on existing knowledge</a:t>
            </a:r>
          </a:p>
          <a:p>
            <a:pPr>
              <a:buClr>
                <a:srgbClr val="C00000"/>
              </a:buClr>
            </a:pPr>
            <a:r>
              <a:rPr lang="en-GB" sz="2600" dirty="0"/>
              <a:t>Based on gaps in the literature</a:t>
            </a:r>
          </a:p>
          <a:p>
            <a:pPr>
              <a:buClr>
                <a:srgbClr val="C00000"/>
              </a:buClr>
            </a:pPr>
            <a:r>
              <a:rPr lang="en-GB" sz="2600" dirty="0"/>
              <a:t>Contribute to theory development</a:t>
            </a:r>
          </a:p>
          <a:p>
            <a:pPr>
              <a:buClr>
                <a:srgbClr val="C00000"/>
              </a:buClr>
            </a:pPr>
            <a:r>
              <a:rPr lang="en-GB" sz="2600" dirty="0"/>
              <a:t>Defines and gives focus to a research</a:t>
            </a:r>
          </a:p>
          <a:p>
            <a:pPr>
              <a:buClr>
                <a:srgbClr val="C00000"/>
              </a:buClr>
            </a:pPr>
            <a:r>
              <a:rPr lang="en-GB" sz="2600" dirty="0"/>
              <a:t>It is answerable and researchable </a:t>
            </a:r>
          </a:p>
          <a:p>
            <a:endParaRPr lang="en-GB" sz="2600" dirty="0"/>
          </a:p>
        </p:txBody>
      </p:sp>
      <p:pic>
        <p:nvPicPr>
          <p:cNvPr id="4" name="Picture 3">
            <a:extLst>
              <a:ext uri="{FF2B5EF4-FFF2-40B4-BE49-F238E27FC236}">
                <a16:creationId xmlns:a16="http://schemas.microsoft.com/office/drawing/2014/main" id="{0FA140B8-FD97-42CC-856E-0B8F67E03688}"/>
              </a:ext>
            </a:extLst>
          </p:cNvPr>
          <p:cNvPicPr>
            <a:picLocks noChangeAspect="1"/>
          </p:cNvPicPr>
          <p:nvPr/>
        </p:nvPicPr>
        <p:blipFill rotWithShape="1">
          <a:blip r:embed="rId3"/>
          <a:srcRect l="3974" t="9926"/>
          <a:stretch/>
        </p:blipFill>
        <p:spPr>
          <a:xfrm>
            <a:off x="6228183" y="3645024"/>
            <a:ext cx="2880865" cy="2026736"/>
          </a:xfrm>
          <a:prstGeom prst="rect">
            <a:avLst/>
          </a:prstGeom>
        </p:spPr>
      </p:pic>
    </p:spTree>
    <p:extLst>
      <p:ext uri="{BB962C8B-B14F-4D97-AF65-F5344CB8AC3E}">
        <p14:creationId xmlns:p14="http://schemas.microsoft.com/office/powerpoint/2010/main" val="3621577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136904" cy="990600"/>
          </a:xfrm>
        </p:spPr>
        <p:txBody>
          <a:bodyPr>
            <a:normAutofit/>
          </a:bodyPr>
          <a:lstStyle/>
          <a:p>
            <a:r>
              <a:rPr lang="en-GB" sz="3200" dirty="0"/>
              <a:t>How to formulate a good research question? </a:t>
            </a:r>
          </a:p>
        </p:txBody>
      </p:sp>
      <p:sp>
        <p:nvSpPr>
          <p:cNvPr id="3" name="Content Placeholder 2"/>
          <p:cNvSpPr>
            <a:spLocks noGrp="1"/>
          </p:cNvSpPr>
          <p:nvPr>
            <p:ph idx="1"/>
          </p:nvPr>
        </p:nvSpPr>
        <p:spPr>
          <a:xfrm>
            <a:off x="383039" y="1556792"/>
            <a:ext cx="5914728" cy="4176464"/>
          </a:xfrm>
        </p:spPr>
        <p:txBody>
          <a:bodyPr>
            <a:normAutofit fontScale="92500" lnSpcReduction="10000"/>
          </a:bodyPr>
          <a:lstStyle/>
          <a:p>
            <a:pPr>
              <a:buClr>
                <a:srgbClr val="C00000"/>
              </a:buClr>
            </a:pPr>
            <a:r>
              <a:rPr lang="en-GB" sz="2600" dirty="0"/>
              <a:t>Choose a general interesting area of research e.g. mental health, dementia, autism </a:t>
            </a:r>
          </a:p>
          <a:p>
            <a:pPr>
              <a:buClr>
                <a:srgbClr val="C00000"/>
              </a:buClr>
            </a:pPr>
            <a:r>
              <a:rPr lang="en-GB" sz="2600" dirty="0"/>
              <a:t>Conduct a preliminary research on this topic</a:t>
            </a:r>
          </a:p>
          <a:p>
            <a:pPr>
              <a:buClr>
                <a:srgbClr val="C00000"/>
              </a:buClr>
            </a:pPr>
            <a:r>
              <a:rPr lang="en-GB" sz="2600" dirty="0"/>
              <a:t>Determine the scope and audience for the research</a:t>
            </a:r>
          </a:p>
          <a:p>
            <a:pPr>
              <a:buClr>
                <a:srgbClr val="C00000"/>
              </a:buClr>
            </a:pPr>
            <a:r>
              <a:rPr lang="en-GB" sz="2600" dirty="0"/>
              <a:t>Start asking open ended questions. E.g. How, What, Why questions. Example: What are the effects of smoking (or social media) on mental health?</a:t>
            </a:r>
          </a:p>
          <a:p>
            <a:pPr marL="0" indent="0">
              <a:buClr>
                <a:srgbClr val="C00000"/>
              </a:buClr>
              <a:buNone/>
            </a:pPr>
            <a:endParaRPr lang="en-GB" sz="2600" dirty="0"/>
          </a:p>
          <a:p>
            <a:endParaRPr lang="en-GB" sz="2600" dirty="0"/>
          </a:p>
        </p:txBody>
      </p:sp>
      <p:pic>
        <p:nvPicPr>
          <p:cNvPr id="4" name="Picture 3">
            <a:extLst>
              <a:ext uri="{FF2B5EF4-FFF2-40B4-BE49-F238E27FC236}">
                <a16:creationId xmlns:a16="http://schemas.microsoft.com/office/drawing/2014/main" id="{0FA140B8-FD97-42CC-856E-0B8F67E03688}"/>
              </a:ext>
            </a:extLst>
          </p:cNvPr>
          <p:cNvPicPr>
            <a:picLocks noChangeAspect="1"/>
          </p:cNvPicPr>
          <p:nvPr/>
        </p:nvPicPr>
        <p:blipFill rotWithShape="1">
          <a:blip r:embed="rId3"/>
          <a:srcRect l="3974" t="9926"/>
          <a:stretch/>
        </p:blipFill>
        <p:spPr>
          <a:xfrm>
            <a:off x="6228184" y="3645024"/>
            <a:ext cx="2880865" cy="2026736"/>
          </a:xfrm>
          <a:prstGeom prst="rect">
            <a:avLst/>
          </a:prstGeom>
        </p:spPr>
      </p:pic>
    </p:spTree>
    <p:extLst>
      <p:ext uri="{BB962C8B-B14F-4D97-AF65-F5344CB8AC3E}">
        <p14:creationId xmlns:p14="http://schemas.microsoft.com/office/powerpoint/2010/main" val="848649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3456384" cy="990600"/>
          </a:xfrm>
        </p:spPr>
        <p:txBody>
          <a:bodyPr>
            <a:normAutofit/>
          </a:bodyPr>
          <a:lstStyle/>
          <a:p>
            <a:r>
              <a:rPr lang="en-GB" dirty="0"/>
              <a:t>Example: </a:t>
            </a:r>
          </a:p>
        </p:txBody>
      </p:sp>
      <p:sp>
        <p:nvSpPr>
          <p:cNvPr id="3" name="Content Placeholder 2"/>
          <p:cNvSpPr>
            <a:spLocks noGrp="1"/>
          </p:cNvSpPr>
          <p:nvPr>
            <p:ph idx="1"/>
          </p:nvPr>
        </p:nvSpPr>
        <p:spPr>
          <a:xfrm>
            <a:off x="374848" y="1556792"/>
            <a:ext cx="8229600" cy="3888432"/>
          </a:xfrm>
        </p:spPr>
        <p:txBody>
          <a:bodyPr>
            <a:normAutofit/>
          </a:bodyPr>
          <a:lstStyle/>
          <a:p>
            <a:pPr>
              <a:buClr>
                <a:srgbClr val="C00000"/>
              </a:buClr>
            </a:pPr>
            <a:r>
              <a:rPr lang="en-GB" sz="2600" dirty="0"/>
              <a:t>Problem – </a:t>
            </a:r>
          </a:p>
          <a:p>
            <a:pPr lvl="1">
              <a:buClr>
                <a:srgbClr val="C00000"/>
              </a:buClr>
            </a:pPr>
            <a:r>
              <a:rPr lang="en-GB" dirty="0"/>
              <a:t>Covid-19 has been known to significantly affect more people from ethnic minority groups, especially Blacks, Asians and Ethnic Minority (BAME) staff at the NHS. While there are many suggestions for this, we still don’t know why this is.  </a:t>
            </a:r>
          </a:p>
          <a:p>
            <a:pPr marL="274320" lvl="1" indent="0">
              <a:buClr>
                <a:srgbClr val="C00000"/>
              </a:buClr>
              <a:buNone/>
            </a:pPr>
            <a:endParaRPr lang="en-GB" dirty="0"/>
          </a:p>
          <a:p>
            <a:pPr>
              <a:buClr>
                <a:srgbClr val="C00000"/>
              </a:buClr>
            </a:pPr>
            <a:r>
              <a:rPr lang="en-GB" sz="2600" dirty="0"/>
              <a:t>Possible research questions –</a:t>
            </a:r>
          </a:p>
          <a:p>
            <a:pPr lvl="1">
              <a:buClr>
                <a:srgbClr val="C00000"/>
              </a:buClr>
            </a:pPr>
            <a:r>
              <a:rPr lang="en-GB" dirty="0"/>
              <a:t>What factors are responsible for the high mortality rate of NHS BAME staff due to Covid-19?</a:t>
            </a:r>
          </a:p>
          <a:p>
            <a:pPr lvl="1">
              <a:buClr>
                <a:srgbClr val="C00000"/>
              </a:buClr>
            </a:pPr>
            <a:r>
              <a:rPr lang="en-GB" dirty="0"/>
              <a:t>Why are ethnic minorities more like to die from Covid-19?</a:t>
            </a:r>
          </a:p>
          <a:p>
            <a:pPr lvl="1">
              <a:buClr>
                <a:srgbClr val="C00000"/>
              </a:buClr>
            </a:pPr>
            <a:endParaRPr lang="en-GB" sz="2200" dirty="0"/>
          </a:p>
        </p:txBody>
      </p:sp>
    </p:spTree>
    <p:extLst>
      <p:ext uri="{BB962C8B-B14F-4D97-AF65-F5344CB8AC3E}">
        <p14:creationId xmlns:p14="http://schemas.microsoft.com/office/powerpoint/2010/main" val="939201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2520280" cy="990600"/>
          </a:xfrm>
        </p:spPr>
        <p:txBody>
          <a:bodyPr>
            <a:normAutofit/>
          </a:bodyPr>
          <a:lstStyle/>
          <a:p>
            <a:r>
              <a:rPr lang="en-GB" dirty="0"/>
              <a:t>Activity 1 </a:t>
            </a:r>
          </a:p>
        </p:txBody>
      </p:sp>
      <p:sp>
        <p:nvSpPr>
          <p:cNvPr id="3" name="Content Placeholder 2"/>
          <p:cNvSpPr>
            <a:spLocks noGrp="1"/>
          </p:cNvSpPr>
          <p:nvPr>
            <p:ph idx="1"/>
          </p:nvPr>
        </p:nvSpPr>
        <p:spPr>
          <a:xfrm>
            <a:off x="361432" y="1484784"/>
            <a:ext cx="5205264" cy="3672408"/>
          </a:xfrm>
        </p:spPr>
        <p:txBody>
          <a:bodyPr>
            <a:normAutofit fontScale="85000" lnSpcReduction="20000"/>
          </a:bodyPr>
          <a:lstStyle/>
          <a:p>
            <a:pPr marL="0" indent="0">
              <a:buClr>
                <a:srgbClr val="C00000"/>
              </a:buClr>
              <a:buNone/>
            </a:pPr>
            <a:r>
              <a:rPr lang="en-US" sz="2600" dirty="0"/>
              <a:t>Problem - </a:t>
            </a:r>
          </a:p>
          <a:p>
            <a:pPr>
              <a:buClr>
                <a:srgbClr val="C00000"/>
              </a:buClr>
            </a:pPr>
            <a:r>
              <a:rPr lang="en-US" sz="2600" dirty="0"/>
              <a:t>There has been recent report about residents of UWTSD care home falling ill. Many reasons have been given but we do not know exactly what may be responsible for an outbreak of diarrhea and Covid-19 among residents.  </a:t>
            </a:r>
          </a:p>
          <a:p>
            <a:pPr marL="274320" lvl="1" indent="0">
              <a:buClr>
                <a:srgbClr val="C00000"/>
              </a:buClr>
              <a:buNone/>
            </a:pPr>
            <a:endParaRPr lang="en-US" sz="2200" dirty="0"/>
          </a:p>
          <a:p>
            <a:pPr marL="0" indent="0">
              <a:buClr>
                <a:srgbClr val="C00000"/>
              </a:buClr>
              <a:buNone/>
            </a:pPr>
            <a:r>
              <a:rPr lang="en-US" sz="2600" dirty="0"/>
              <a:t>Question – </a:t>
            </a:r>
          </a:p>
          <a:p>
            <a:pPr lvl="1">
              <a:buClr>
                <a:srgbClr val="C00000"/>
              </a:buClr>
            </a:pPr>
            <a:r>
              <a:rPr lang="en-US" sz="2200" dirty="0"/>
              <a:t>Develop a research question to the  problem at UWTSD care home.</a:t>
            </a:r>
          </a:p>
          <a:p>
            <a:pPr lvl="1">
              <a:buClr>
                <a:srgbClr val="C00000"/>
              </a:buClr>
            </a:pPr>
            <a:r>
              <a:rPr lang="en-US" sz="2200" dirty="0"/>
              <a:t>Report back to class (10 minuets)</a:t>
            </a:r>
          </a:p>
          <a:p>
            <a:pPr lvl="1">
              <a:buClr>
                <a:srgbClr val="C00000"/>
              </a:buClr>
            </a:pPr>
            <a:endParaRPr lang="en-GB" sz="2200" dirty="0"/>
          </a:p>
        </p:txBody>
      </p:sp>
      <p:pic>
        <p:nvPicPr>
          <p:cNvPr id="4" name="Picture 3">
            <a:extLst>
              <a:ext uri="{FF2B5EF4-FFF2-40B4-BE49-F238E27FC236}">
                <a16:creationId xmlns:a16="http://schemas.microsoft.com/office/drawing/2014/main" id="{321F3D01-985F-452C-8F9E-75A87C379CCA}"/>
              </a:ext>
            </a:extLst>
          </p:cNvPr>
          <p:cNvPicPr>
            <a:picLocks noChangeAspect="1"/>
          </p:cNvPicPr>
          <p:nvPr/>
        </p:nvPicPr>
        <p:blipFill>
          <a:blip r:embed="rId3"/>
          <a:stretch>
            <a:fillRect/>
          </a:stretch>
        </p:blipFill>
        <p:spPr>
          <a:xfrm>
            <a:off x="6179937" y="3068960"/>
            <a:ext cx="2938335" cy="2649766"/>
          </a:xfrm>
          <a:prstGeom prst="rect">
            <a:avLst/>
          </a:prstGeom>
        </p:spPr>
      </p:pic>
    </p:spTree>
    <p:extLst>
      <p:ext uri="{BB962C8B-B14F-4D97-AF65-F5344CB8AC3E}">
        <p14:creationId xmlns:p14="http://schemas.microsoft.com/office/powerpoint/2010/main" val="2482184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8428428" cy="990600"/>
          </a:xfrm>
        </p:spPr>
        <p:txBody>
          <a:bodyPr>
            <a:noAutofit/>
          </a:bodyPr>
          <a:lstStyle/>
          <a:p>
            <a:r>
              <a:rPr lang="en-US" sz="3200" dirty="0"/>
              <a:t>Three steps to writing a good research question</a:t>
            </a:r>
            <a:endParaRPr lang="en-GB" sz="3200" dirty="0"/>
          </a:p>
        </p:txBody>
      </p:sp>
      <p:sp>
        <p:nvSpPr>
          <p:cNvPr id="3" name="Content Placeholder 2"/>
          <p:cNvSpPr>
            <a:spLocks noGrp="1"/>
          </p:cNvSpPr>
          <p:nvPr>
            <p:ph idx="1"/>
          </p:nvPr>
        </p:nvSpPr>
        <p:spPr>
          <a:xfrm>
            <a:off x="374848" y="1772816"/>
            <a:ext cx="7797552" cy="3672408"/>
          </a:xfrm>
        </p:spPr>
        <p:txBody>
          <a:bodyPr>
            <a:normAutofit/>
          </a:bodyPr>
          <a:lstStyle/>
          <a:p>
            <a:pPr>
              <a:buClr>
                <a:srgbClr val="C00000"/>
              </a:buClr>
            </a:pPr>
            <a:r>
              <a:rPr lang="en-GB" sz="2200" dirty="0"/>
              <a:t>https://www.youtube.com/watch?time_continue=80&amp;v=tuJXwyiR7qg&amp;feature=emb_logo</a:t>
            </a:r>
          </a:p>
        </p:txBody>
      </p:sp>
      <p:pic>
        <p:nvPicPr>
          <p:cNvPr id="4" name="Picture 3">
            <a:extLst>
              <a:ext uri="{FF2B5EF4-FFF2-40B4-BE49-F238E27FC236}">
                <a16:creationId xmlns:a16="http://schemas.microsoft.com/office/drawing/2014/main" id="{C13DF83F-373A-4DB1-B0A8-00F36CFF69A1}"/>
              </a:ext>
            </a:extLst>
          </p:cNvPr>
          <p:cNvPicPr>
            <a:picLocks noChangeAspect="1"/>
          </p:cNvPicPr>
          <p:nvPr/>
        </p:nvPicPr>
        <p:blipFill>
          <a:blip r:embed="rId3"/>
          <a:stretch>
            <a:fillRect/>
          </a:stretch>
        </p:blipFill>
        <p:spPr>
          <a:xfrm>
            <a:off x="1835696" y="3212976"/>
            <a:ext cx="4187957" cy="2355726"/>
          </a:xfrm>
          <a:prstGeom prst="rect">
            <a:avLst/>
          </a:prstGeom>
        </p:spPr>
      </p:pic>
    </p:spTree>
    <p:extLst>
      <p:ext uri="{BB962C8B-B14F-4D97-AF65-F5344CB8AC3E}">
        <p14:creationId xmlns:p14="http://schemas.microsoft.com/office/powerpoint/2010/main" val="1420906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7128792" cy="990600"/>
          </a:xfrm>
        </p:spPr>
        <p:txBody>
          <a:bodyPr>
            <a:normAutofit/>
          </a:bodyPr>
          <a:lstStyle/>
          <a:p>
            <a:r>
              <a:rPr lang="en-GB" dirty="0"/>
              <a:t>Thinking about your assignment  </a:t>
            </a:r>
          </a:p>
        </p:txBody>
      </p:sp>
      <p:sp>
        <p:nvSpPr>
          <p:cNvPr id="3" name="Content Placeholder 2"/>
          <p:cNvSpPr>
            <a:spLocks noGrp="1"/>
          </p:cNvSpPr>
          <p:nvPr>
            <p:ph idx="1"/>
          </p:nvPr>
        </p:nvSpPr>
        <p:spPr>
          <a:xfrm>
            <a:off x="361432" y="1484784"/>
            <a:ext cx="6010768" cy="3672408"/>
          </a:xfrm>
        </p:spPr>
        <p:txBody>
          <a:bodyPr>
            <a:normAutofit/>
          </a:bodyPr>
          <a:lstStyle/>
          <a:p>
            <a:pPr marL="0" indent="0">
              <a:buClr>
                <a:srgbClr val="C00000"/>
              </a:buClr>
              <a:buNone/>
            </a:pPr>
            <a:r>
              <a:rPr lang="en-US" sz="2600" dirty="0"/>
              <a:t>Identify an area of HSC you want to research</a:t>
            </a:r>
          </a:p>
          <a:p>
            <a:pPr marL="0" indent="0">
              <a:buClr>
                <a:srgbClr val="C00000"/>
              </a:buClr>
              <a:buNone/>
            </a:pPr>
            <a:r>
              <a:rPr lang="en-US" sz="2600" dirty="0"/>
              <a:t>Possible areas &amp; subjects include - </a:t>
            </a:r>
          </a:p>
          <a:p>
            <a:pPr lvl="1">
              <a:buClr>
                <a:srgbClr val="C00000"/>
              </a:buClr>
            </a:pPr>
            <a:r>
              <a:rPr lang="en-US" sz="2200" dirty="0"/>
              <a:t>Dementia</a:t>
            </a:r>
          </a:p>
          <a:p>
            <a:pPr lvl="1">
              <a:buClr>
                <a:srgbClr val="C00000"/>
              </a:buClr>
            </a:pPr>
            <a:r>
              <a:rPr lang="en-US" sz="2200" dirty="0"/>
              <a:t>Learning disability </a:t>
            </a:r>
          </a:p>
          <a:p>
            <a:pPr lvl="1">
              <a:buClr>
                <a:srgbClr val="C00000"/>
              </a:buClr>
            </a:pPr>
            <a:r>
              <a:rPr lang="en-US" sz="2200" dirty="0"/>
              <a:t>Mental health</a:t>
            </a:r>
          </a:p>
          <a:p>
            <a:pPr lvl="1">
              <a:buClr>
                <a:srgbClr val="C00000"/>
              </a:buClr>
            </a:pPr>
            <a:r>
              <a:rPr lang="en-US" sz="2200" dirty="0"/>
              <a:t>Drug addiction</a:t>
            </a:r>
          </a:p>
          <a:p>
            <a:pPr lvl="1">
              <a:buClr>
                <a:srgbClr val="C00000"/>
              </a:buClr>
            </a:pPr>
            <a:r>
              <a:rPr lang="en-US" sz="2200" dirty="0"/>
              <a:t>Autism etc.</a:t>
            </a:r>
          </a:p>
        </p:txBody>
      </p:sp>
      <p:pic>
        <p:nvPicPr>
          <p:cNvPr id="4" name="Picture 3">
            <a:extLst>
              <a:ext uri="{FF2B5EF4-FFF2-40B4-BE49-F238E27FC236}">
                <a16:creationId xmlns:a16="http://schemas.microsoft.com/office/drawing/2014/main" id="{321F3D01-985F-452C-8F9E-75A87C379CCA}"/>
              </a:ext>
            </a:extLst>
          </p:cNvPr>
          <p:cNvPicPr>
            <a:picLocks noChangeAspect="1"/>
          </p:cNvPicPr>
          <p:nvPr/>
        </p:nvPicPr>
        <p:blipFill>
          <a:blip r:embed="rId3"/>
          <a:stretch>
            <a:fillRect/>
          </a:stretch>
        </p:blipFill>
        <p:spPr>
          <a:xfrm>
            <a:off x="6179937" y="3068960"/>
            <a:ext cx="2938335" cy="2649766"/>
          </a:xfrm>
          <a:prstGeom prst="rect">
            <a:avLst/>
          </a:prstGeom>
        </p:spPr>
      </p:pic>
    </p:spTree>
    <p:extLst>
      <p:ext uri="{BB962C8B-B14F-4D97-AF65-F5344CB8AC3E}">
        <p14:creationId xmlns:p14="http://schemas.microsoft.com/office/powerpoint/2010/main" val="2398195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0ABDE-BEB3-4649-9742-D017CFF9023A}"/>
              </a:ext>
            </a:extLst>
          </p:cNvPr>
          <p:cNvSpPr>
            <a:spLocks noGrp="1"/>
          </p:cNvSpPr>
          <p:nvPr>
            <p:ph type="title"/>
          </p:nvPr>
        </p:nvSpPr>
        <p:spPr>
          <a:xfrm>
            <a:off x="838200" y="12232"/>
            <a:ext cx="8229600" cy="990600"/>
          </a:xfrm>
        </p:spPr>
        <p:txBody>
          <a:bodyPr anchor="ctr">
            <a:normAutofit/>
          </a:bodyPr>
          <a:lstStyle/>
          <a:p>
            <a:pPr algn="ctr"/>
            <a:r>
              <a:rPr lang="en-US" dirty="0"/>
              <a:t>Aims and Objectives </a:t>
            </a:r>
          </a:p>
        </p:txBody>
      </p:sp>
      <p:sp>
        <p:nvSpPr>
          <p:cNvPr id="3" name="Content Placeholder 2">
            <a:extLst>
              <a:ext uri="{FF2B5EF4-FFF2-40B4-BE49-F238E27FC236}">
                <a16:creationId xmlns:a16="http://schemas.microsoft.com/office/drawing/2014/main" id="{BCE3CE7B-8F2D-EF41-A9BE-E8E65261A33E}"/>
              </a:ext>
            </a:extLst>
          </p:cNvPr>
          <p:cNvSpPr>
            <a:spLocks noGrp="1"/>
          </p:cNvSpPr>
          <p:nvPr>
            <p:ph sz="half" idx="1"/>
          </p:nvPr>
        </p:nvSpPr>
        <p:spPr>
          <a:xfrm>
            <a:off x="914400" y="1288948"/>
            <a:ext cx="4038600" cy="4378452"/>
          </a:xfrm>
        </p:spPr>
        <p:txBody>
          <a:bodyPr>
            <a:normAutofit lnSpcReduction="10000"/>
          </a:bodyPr>
          <a:lstStyle/>
          <a:p>
            <a:pPr marL="0" indent="0">
              <a:lnSpc>
                <a:spcPct val="90000"/>
              </a:lnSpc>
              <a:buNone/>
            </a:pPr>
            <a:r>
              <a:rPr lang="en-US" sz="2200" dirty="0"/>
              <a:t>Just like your research question, your research aim and objectives are equally as important. </a:t>
            </a:r>
          </a:p>
          <a:p>
            <a:pPr marL="0" indent="0">
              <a:lnSpc>
                <a:spcPct val="90000"/>
              </a:lnSpc>
              <a:buNone/>
            </a:pPr>
            <a:endParaRPr lang="en-US" sz="2200" dirty="0"/>
          </a:p>
          <a:p>
            <a:pPr marL="0" indent="0">
              <a:lnSpc>
                <a:spcPct val="90000"/>
              </a:lnSpc>
              <a:buNone/>
            </a:pPr>
            <a:r>
              <a:rPr lang="en-US" sz="2200" b="1" dirty="0"/>
              <a:t>Aim</a:t>
            </a:r>
            <a:r>
              <a:rPr lang="en-US" sz="2200" dirty="0"/>
              <a:t>:</a:t>
            </a:r>
          </a:p>
          <a:p>
            <a:pPr>
              <a:lnSpc>
                <a:spcPct val="90000"/>
              </a:lnSpc>
            </a:pPr>
            <a:r>
              <a:rPr lang="en-US" sz="2200" dirty="0"/>
              <a:t> </a:t>
            </a:r>
            <a:r>
              <a:rPr lang="en-GB" sz="2200" dirty="0"/>
              <a:t>A research aim describes the main goal or the overarching purpose of your research project.</a:t>
            </a:r>
          </a:p>
          <a:p>
            <a:pPr>
              <a:lnSpc>
                <a:spcPct val="90000"/>
              </a:lnSpc>
            </a:pPr>
            <a:r>
              <a:rPr lang="en-GB" sz="2200" dirty="0"/>
              <a:t>Provide readers clarity about what your research is about.</a:t>
            </a:r>
          </a:p>
          <a:p>
            <a:pPr>
              <a:lnSpc>
                <a:spcPct val="90000"/>
              </a:lnSpc>
            </a:pPr>
            <a:r>
              <a:rPr lang="en-GB" sz="2200" dirty="0"/>
              <a:t>Always have their own section </a:t>
            </a:r>
          </a:p>
          <a:p>
            <a:pPr marL="0" indent="0">
              <a:lnSpc>
                <a:spcPct val="90000"/>
              </a:lnSpc>
              <a:buNone/>
            </a:pPr>
            <a:endParaRPr lang="en-US" sz="2200" dirty="0"/>
          </a:p>
        </p:txBody>
      </p:sp>
      <p:pic>
        <p:nvPicPr>
          <p:cNvPr id="1026" name="Picture 2" descr="Ladder Cartoon png download - 1181*1181 - Free Transparent Stairs png  Download. - CleanPNG / KissPNG">
            <a:extLst>
              <a:ext uri="{FF2B5EF4-FFF2-40B4-BE49-F238E27FC236}">
                <a16:creationId xmlns:a16="http://schemas.microsoft.com/office/drawing/2014/main" id="{05A45163-7AF1-CB4A-B841-13E9C142B4B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05400" y="1628800"/>
            <a:ext cx="4038600" cy="40386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87793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0ABDE-BEB3-4649-9742-D017CFF9023A}"/>
              </a:ext>
            </a:extLst>
          </p:cNvPr>
          <p:cNvSpPr>
            <a:spLocks noGrp="1"/>
          </p:cNvSpPr>
          <p:nvPr>
            <p:ph type="title"/>
          </p:nvPr>
        </p:nvSpPr>
        <p:spPr>
          <a:xfrm>
            <a:off x="448832" y="38100"/>
            <a:ext cx="8229600" cy="798612"/>
          </a:xfrm>
        </p:spPr>
        <p:txBody>
          <a:bodyPr/>
          <a:lstStyle/>
          <a:p>
            <a:pPr algn="ctr"/>
            <a:r>
              <a:rPr lang="en-US" dirty="0"/>
              <a:t>Aims and Objectives </a:t>
            </a:r>
          </a:p>
        </p:txBody>
      </p:sp>
      <p:sp>
        <p:nvSpPr>
          <p:cNvPr id="3" name="Content Placeholder 2">
            <a:extLst>
              <a:ext uri="{FF2B5EF4-FFF2-40B4-BE49-F238E27FC236}">
                <a16:creationId xmlns:a16="http://schemas.microsoft.com/office/drawing/2014/main" id="{BCE3CE7B-8F2D-EF41-A9BE-E8E65261A33E}"/>
              </a:ext>
            </a:extLst>
          </p:cNvPr>
          <p:cNvSpPr>
            <a:spLocks noGrp="1"/>
          </p:cNvSpPr>
          <p:nvPr>
            <p:ph idx="1"/>
          </p:nvPr>
        </p:nvSpPr>
        <p:spPr>
          <a:xfrm>
            <a:off x="429416" y="836712"/>
            <a:ext cx="8229600" cy="4876800"/>
          </a:xfrm>
        </p:spPr>
        <p:txBody>
          <a:bodyPr>
            <a:normAutofit/>
          </a:bodyPr>
          <a:lstStyle/>
          <a:p>
            <a:pPr marL="0" indent="0">
              <a:buNone/>
            </a:pPr>
            <a:r>
              <a:rPr lang="en-GB" dirty="0"/>
              <a:t>Where a research aim specifies what your research will answer, your research objectives should  specify how you will answer it.</a:t>
            </a:r>
            <a:endParaRPr lang="en-US" dirty="0"/>
          </a:p>
          <a:p>
            <a:pPr marL="0" indent="0">
              <a:buNone/>
            </a:pPr>
            <a:r>
              <a:rPr lang="en-US" dirty="0"/>
              <a:t>Objectives:</a:t>
            </a:r>
          </a:p>
          <a:p>
            <a:r>
              <a:rPr lang="en-US" dirty="0"/>
              <a:t>They should address your research aim and question. </a:t>
            </a:r>
          </a:p>
          <a:p>
            <a:r>
              <a:rPr lang="en-US" dirty="0"/>
              <a:t>They should abide by the ‘SMART’ analogy. </a:t>
            </a:r>
          </a:p>
          <a:p>
            <a:r>
              <a:rPr lang="en-US" dirty="0">
                <a:solidFill>
                  <a:srgbClr val="FF0000"/>
                </a:solidFill>
              </a:rPr>
              <a:t>S</a:t>
            </a:r>
            <a:r>
              <a:rPr lang="en-US" dirty="0"/>
              <a:t>pecific</a:t>
            </a:r>
          </a:p>
          <a:p>
            <a:r>
              <a:rPr lang="en-US" dirty="0">
                <a:solidFill>
                  <a:srgbClr val="FF0000"/>
                </a:solidFill>
              </a:rPr>
              <a:t>M</a:t>
            </a:r>
            <a:r>
              <a:rPr lang="en-US" dirty="0"/>
              <a:t>easurable</a:t>
            </a:r>
          </a:p>
          <a:p>
            <a:r>
              <a:rPr lang="en-US" dirty="0">
                <a:solidFill>
                  <a:srgbClr val="FF0000"/>
                </a:solidFill>
              </a:rPr>
              <a:t>A</a:t>
            </a:r>
            <a:r>
              <a:rPr lang="en-US" dirty="0"/>
              <a:t>ttainable</a:t>
            </a:r>
          </a:p>
          <a:p>
            <a:r>
              <a:rPr lang="en-US" dirty="0"/>
              <a:t>Realistic</a:t>
            </a:r>
          </a:p>
          <a:p>
            <a:r>
              <a:rPr lang="en-US" dirty="0">
                <a:solidFill>
                  <a:srgbClr val="FF0000"/>
                </a:solidFill>
              </a:rPr>
              <a:t>T</a:t>
            </a:r>
            <a:r>
              <a:rPr lang="en-US" dirty="0"/>
              <a:t>ime-bound</a:t>
            </a:r>
          </a:p>
        </p:txBody>
      </p:sp>
    </p:spTree>
    <p:extLst>
      <p:ext uri="{BB962C8B-B14F-4D97-AF65-F5344CB8AC3E}">
        <p14:creationId xmlns:p14="http://schemas.microsoft.com/office/powerpoint/2010/main" val="35507674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0ABDE-BEB3-4649-9742-D017CFF9023A}"/>
              </a:ext>
            </a:extLst>
          </p:cNvPr>
          <p:cNvSpPr>
            <a:spLocks noGrp="1"/>
          </p:cNvSpPr>
          <p:nvPr>
            <p:ph type="title"/>
          </p:nvPr>
        </p:nvSpPr>
        <p:spPr>
          <a:xfrm>
            <a:off x="448832" y="38100"/>
            <a:ext cx="8229600" cy="990600"/>
          </a:xfrm>
        </p:spPr>
        <p:txBody>
          <a:bodyPr>
            <a:normAutofit fontScale="90000"/>
          </a:bodyPr>
          <a:lstStyle/>
          <a:p>
            <a:pPr algn="ctr"/>
            <a:br>
              <a:rPr lang="en-US" dirty="0"/>
            </a:br>
            <a:r>
              <a:rPr lang="en-US" dirty="0"/>
              <a:t>Aims and Objectives? </a:t>
            </a:r>
          </a:p>
        </p:txBody>
      </p:sp>
      <p:sp>
        <p:nvSpPr>
          <p:cNvPr id="3" name="Content Placeholder 2">
            <a:extLst>
              <a:ext uri="{FF2B5EF4-FFF2-40B4-BE49-F238E27FC236}">
                <a16:creationId xmlns:a16="http://schemas.microsoft.com/office/drawing/2014/main" id="{BCE3CE7B-8F2D-EF41-A9BE-E8E65261A33E}"/>
              </a:ext>
            </a:extLst>
          </p:cNvPr>
          <p:cNvSpPr>
            <a:spLocks noGrp="1"/>
          </p:cNvSpPr>
          <p:nvPr>
            <p:ph idx="1"/>
          </p:nvPr>
        </p:nvSpPr>
        <p:spPr>
          <a:xfrm>
            <a:off x="438176" y="1062636"/>
            <a:ext cx="8229600" cy="4876800"/>
          </a:xfrm>
        </p:spPr>
        <p:txBody>
          <a:bodyPr/>
          <a:lstStyle/>
          <a:p>
            <a:pPr marL="0" indent="0">
              <a:buNone/>
            </a:pPr>
            <a:r>
              <a:rPr lang="en-US" dirty="0"/>
              <a:t>In addition to being SMART objectives, they should also communicate your intent. </a:t>
            </a:r>
          </a:p>
          <a:p>
            <a:pPr marL="0" indent="0">
              <a:buNone/>
            </a:pPr>
            <a:r>
              <a:rPr lang="en-GB" dirty="0"/>
              <a:t>Common research verbs include:</a:t>
            </a:r>
          </a:p>
          <a:p>
            <a:r>
              <a:rPr lang="en-GB" dirty="0"/>
              <a:t>Identify </a:t>
            </a:r>
          </a:p>
          <a:p>
            <a:r>
              <a:rPr lang="en-GB" dirty="0"/>
              <a:t>Analyse </a:t>
            </a:r>
          </a:p>
          <a:p>
            <a:r>
              <a:rPr lang="en-GB" dirty="0"/>
              <a:t>Undertake </a:t>
            </a:r>
          </a:p>
          <a:p>
            <a:r>
              <a:rPr lang="en-GB" dirty="0"/>
              <a:t>Evaluate </a:t>
            </a:r>
          </a:p>
          <a:p>
            <a:r>
              <a:rPr lang="en-GB" dirty="0"/>
              <a:t>Demonstrate </a:t>
            </a:r>
            <a:endParaRPr lang="en-US" dirty="0"/>
          </a:p>
        </p:txBody>
      </p:sp>
    </p:spTree>
    <p:extLst>
      <p:ext uri="{BB962C8B-B14F-4D97-AF65-F5344CB8AC3E}">
        <p14:creationId xmlns:p14="http://schemas.microsoft.com/office/powerpoint/2010/main" val="19709463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05F28-CA2D-5B48-AC4D-5AB98C6E0E32}"/>
              </a:ext>
            </a:extLst>
          </p:cNvPr>
          <p:cNvSpPr>
            <a:spLocks noGrp="1"/>
          </p:cNvSpPr>
          <p:nvPr>
            <p:ph type="title"/>
          </p:nvPr>
        </p:nvSpPr>
        <p:spPr/>
        <p:txBody>
          <a:bodyPr>
            <a:normAutofit fontScale="90000"/>
          </a:bodyPr>
          <a:lstStyle/>
          <a:p>
            <a:r>
              <a:rPr lang="en-US" dirty="0"/>
              <a:t>Research Aim and Objective Examples </a:t>
            </a:r>
          </a:p>
        </p:txBody>
      </p:sp>
      <p:sp>
        <p:nvSpPr>
          <p:cNvPr id="3" name="Content Placeholder 2">
            <a:extLst>
              <a:ext uri="{FF2B5EF4-FFF2-40B4-BE49-F238E27FC236}">
                <a16:creationId xmlns:a16="http://schemas.microsoft.com/office/drawing/2014/main" id="{F09BADFB-BCC7-B045-9D50-A4C64D446EE5}"/>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3120224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66871-340F-CB4E-84FA-39D2D1A946F4}"/>
              </a:ext>
            </a:extLst>
          </p:cNvPr>
          <p:cNvSpPr>
            <a:spLocks noGrp="1"/>
          </p:cNvSpPr>
          <p:nvPr>
            <p:ph type="title"/>
          </p:nvPr>
        </p:nvSpPr>
        <p:spPr/>
        <p:txBody>
          <a:bodyPr/>
          <a:lstStyle/>
          <a:p>
            <a:r>
              <a:rPr lang="en-US" dirty="0"/>
              <a:t>Activity: 2</a:t>
            </a:r>
          </a:p>
        </p:txBody>
      </p:sp>
      <p:sp>
        <p:nvSpPr>
          <p:cNvPr id="3" name="Content Placeholder 2">
            <a:extLst>
              <a:ext uri="{FF2B5EF4-FFF2-40B4-BE49-F238E27FC236}">
                <a16:creationId xmlns:a16="http://schemas.microsoft.com/office/drawing/2014/main" id="{98DD4238-ECB6-6147-85D2-83D09195D6C6}"/>
              </a:ext>
            </a:extLst>
          </p:cNvPr>
          <p:cNvSpPr>
            <a:spLocks noGrp="1"/>
          </p:cNvSpPr>
          <p:nvPr>
            <p:ph idx="1"/>
          </p:nvPr>
        </p:nvSpPr>
        <p:spPr/>
        <p:txBody>
          <a:bodyPr/>
          <a:lstStyle/>
          <a:p>
            <a:pPr algn="ctr"/>
            <a:r>
              <a:rPr lang="en-US" dirty="0"/>
              <a:t>Building upon activity 1 (creating a question), attempt to write a research aim and objectives and report them back to the class. </a:t>
            </a:r>
          </a:p>
        </p:txBody>
      </p:sp>
    </p:spTree>
    <p:extLst>
      <p:ext uri="{BB962C8B-B14F-4D97-AF65-F5344CB8AC3E}">
        <p14:creationId xmlns:p14="http://schemas.microsoft.com/office/powerpoint/2010/main" val="32067596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3768" y="44937"/>
            <a:ext cx="3888432" cy="791775"/>
          </a:xfrm>
        </p:spPr>
        <p:txBody>
          <a:bodyPr/>
          <a:lstStyle/>
          <a:p>
            <a:r>
              <a:rPr lang="en-GB" b="1" dirty="0"/>
              <a:t>SHORT BREAK  </a:t>
            </a:r>
          </a:p>
        </p:txBody>
      </p:sp>
      <p:pic>
        <p:nvPicPr>
          <p:cNvPr id="4" name="Picture 3">
            <a:extLst>
              <a:ext uri="{FF2B5EF4-FFF2-40B4-BE49-F238E27FC236}">
                <a16:creationId xmlns:a16="http://schemas.microsoft.com/office/drawing/2014/main" id="{EF7A0AB0-D11B-4101-9867-6CAA50F56878}"/>
              </a:ext>
            </a:extLst>
          </p:cNvPr>
          <p:cNvPicPr>
            <a:picLocks noChangeAspect="1"/>
          </p:cNvPicPr>
          <p:nvPr/>
        </p:nvPicPr>
        <p:blipFill rotWithShape="1">
          <a:blip r:embed="rId3"/>
          <a:srcRect l="6687" r="5651" b="8272"/>
          <a:stretch/>
        </p:blipFill>
        <p:spPr>
          <a:xfrm>
            <a:off x="564168" y="836712"/>
            <a:ext cx="8015664" cy="4705474"/>
          </a:xfrm>
          <a:prstGeom prst="rect">
            <a:avLst/>
          </a:prstGeom>
        </p:spPr>
      </p:pic>
    </p:spTree>
    <p:extLst>
      <p:ext uri="{BB962C8B-B14F-4D97-AF65-F5344CB8AC3E}">
        <p14:creationId xmlns:p14="http://schemas.microsoft.com/office/powerpoint/2010/main" val="25468362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0BEE7-5A36-AA4D-BBCE-98348C7245D2}"/>
              </a:ext>
            </a:extLst>
          </p:cNvPr>
          <p:cNvSpPr>
            <a:spLocks noGrp="1"/>
          </p:cNvSpPr>
          <p:nvPr>
            <p:ph type="title"/>
          </p:nvPr>
        </p:nvSpPr>
        <p:spPr>
          <a:xfrm>
            <a:off x="457200" y="0"/>
            <a:ext cx="8229600" cy="990600"/>
          </a:xfrm>
        </p:spPr>
        <p:txBody>
          <a:bodyPr/>
          <a:lstStyle/>
          <a:p>
            <a:pPr algn="ctr"/>
            <a:r>
              <a:rPr lang="en-US" dirty="0"/>
              <a:t>Search Strategy </a:t>
            </a:r>
          </a:p>
        </p:txBody>
      </p:sp>
      <p:sp>
        <p:nvSpPr>
          <p:cNvPr id="3" name="Content Placeholder 2">
            <a:extLst>
              <a:ext uri="{FF2B5EF4-FFF2-40B4-BE49-F238E27FC236}">
                <a16:creationId xmlns:a16="http://schemas.microsoft.com/office/drawing/2014/main" id="{C249FCB1-13FB-6640-8D35-11BC1DFB519B}"/>
              </a:ext>
            </a:extLst>
          </p:cNvPr>
          <p:cNvSpPr>
            <a:spLocks noGrp="1"/>
          </p:cNvSpPr>
          <p:nvPr>
            <p:ph idx="1"/>
          </p:nvPr>
        </p:nvSpPr>
        <p:spPr>
          <a:xfrm>
            <a:off x="179512" y="990600"/>
            <a:ext cx="8856984" cy="4876800"/>
          </a:xfrm>
        </p:spPr>
        <p:txBody>
          <a:bodyPr>
            <a:normAutofit/>
          </a:bodyPr>
          <a:lstStyle/>
          <a:p>
            <a:pPr marL="0" indent="0">
              <a:buNone/>
            </a:pPr>
            <a:r>
              <a:rPr lang="en-GB" dirty="0"/>
              <a:t>Systematic literature searching is recognised as a critical component of the systematic review process. </a:t>
            </a:r>
          </a:p>
          <a:p>
            <a:pPr marL="0" indent="0">
              <a:buNone/>
            </a:pPr>
            <a:r>
              <a:rPr lang="en-US" dirty="0"/>
              <a:t>Literature search aims to:</a:t>
            </a:r>
          </a:p>
          <a:p>
            <a:r>
              <a:rPr lang="en-US" dirty="0"/>
              <a:t>Provide transparency of the identification of materials</a:t>
            </a:r>
          </a:p>
          <a:p>
            <a:r>
              <a:rPr lang="en-US" dirty="0"/>
              <a:t> Provides guidance regarding how searches were conducted. </a:t>
            </a:r>
          </a:p>
          <a:p>
            <a:r>
              <a:rPr lang="en-US" dirty="0"/>
              <a:t>Indicates where literature was retrieved. </a:t>
            </a:r>
          </a:p>
          <a:p>
            <a:endParaRPr lang="en-US" dirty="0"/>
          </a:p>
          <a:p>
            <a:r>
              <a:rPr lang="en-US" dirty="0"/>
              <a:t>In other terms, a search strategy should demonstrate how exactly you collected the sources so it could be replicated if someone else were going to conduct the same study. </a:t>
            </a:r>
          </a:p>
          <a:p>
            <a:r>
              <a:rPr lang="en-US" dirty="0"/>
              <a:t>"Step-by-step guide”</a:t>
            </a:r>
          </a:p>
          <a:p>
            <a:endParaRPr lang="en-US" dirty="0"/>
          </a:p>
          <a:p>
            <a:endParaRPr lang="en-US" dirty="0"/>
          </a:p>
        </p:txBody>
      </p:sp>
    </p:spTree>
    <p:extLst>
      <p:ext uri="{BB962C8B-B14F-4D97-AF65-F5344CB8AC3E}">
        <p14:creationId xmlns:p14="http://schemas.microsoft.com/office/powerpoint/2010/main" val="24844690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0ABDE-BEB3-4649-9742-D017CFF9023A}"/>
              </a:ext>
            </a:extLst>
          </p:cNvPr>
          <p:cNvSpPr>
            <a:spLocks noGrp="1"/>
          </p:cNvSpPr>
          <p:nvPr>
            <p:ph type="title"/>
          </p:nvPr>
        </p:nvSpPr>
        <p:spPr/>
        <p:txBody>
          <a:bodyPr/>
          <a:lstStyle/>
          <a:p>
            <a:r>
              <a:rPr lang="en-US" dirty="0"/>
              <a:t>Search Strategy. </a:t>
            </a:r>
          </a:p>
        </p:txBody>
      </p:sp>
      <p:sp>
        <p:nvSpPr>
          <p:cNvPr id="3" name="Content Placeholder 2">
            <a:extLst>
              <a:ext uri="{FF2B5EF4-FFF2-40B4-BE49-F238E27FC236}">
                <a16:creationId xmlns:a16="http://schemas.microsoft.com/office/drawing/2014/main" id="{BCE3CE7B-8F2D-EF41-A9BE-E8E65261A33E}"/>
              </a:ext>
            </a:extLst>
          </p:cNvPr>
          <p:cNvSpPr>
            <a:spLocks noGrp="1"/>
          </p:cNvSpPr>
          <p:nvPr>
            <p:ph idx="1"/>
          </p:nvPr>
        </p:nvSpPr>
        <p:spPr/>
        <p:txBody>
          <a:bodyPr/>
          <a:lstStyle/>
          <a:p>
            <a:r>
              <a:rPr lang="en-US" dirty="0"/>
              <a:t>Before you write your introduction and other areas of a literature review, you must collect the right sources. </a:t>
            </a:r>
          </a:p>
          <a:p>
            <a:pPr marL="0" indent="0">
              <a:buNone/>
            </a:pPr>
            <a:endParaRPr lang="en-US" dirty="0"/>
          </a:p>
          <a:p>
            <a:r>
              <a:rPr lang="en-US" dirty="0"/>
              <a:t>It is not as simple as searching and reading.</a:t>
            </a:r>
          </a:p>
          <a:p>
            <a:endParaRPr lang="en-US" dirty="0"/>
          </a:p>
          <a:p>
            <a:r>
              <a:rPr lang="en-US" dirty="0"/>
              <a:t>You will find abundance of results (sources).</a:t>
            </a:r>
          </a:p>
          <a:p>
            <a:endParaRPr lang="en-US" dirty="0"/>
          </a:p>
          <a:p>
            <a:r>
              <a:rPr lang="en-US" dirty="0"/>
              <a:t>How do you know which is best?</a:t>
            </a:r>
          </a:p>
          <a:p>
            <a:endParaRPr lang="en-US" dirty="0"/>
          </a:p>
        </p:txBody>
      </p:sp>
    </p:spTree>
    <p:extLst>
      <p:ext uri="{BB962C8B-B14F-4D97-AF65-F5344CB8AC3E}">
        <p14:creationId xmlns:p14="http://schemas.microsoft.com/office/powerpoint/2010/main" val="18809764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9C8F3-0522-5143-AACC-4436E374E6FA}"/>
              </a:ext>
            </a:extLst>
          </p:cNvPr>
          <p:cNvSpPr>
            <a:spLocks noGrp="1"/>
          </p:cNvSpPr>
          <p:nvPr>
            <p:ph type="title"/>
          </p:nvPr>
        </p:nvSpPr>
        <p:spPr/>
        <p:txBody>
          <a:bodyPr>
            <a:normAutofit fontScale="90000"/>
          </a:bodyPr>
          <a:lstStyle/>
          <a:p>
            <a:pPr algn="ctr"/>
            <a:r>
              <a:rPr lang="en-US" dirty="0"/>
              <a:t>Search Strategy: Narrowing down searches</a:t>
            </a:r>
          </a:p>
        </p:txBody>
      </p:sp>
      <p:sp>
        <p:nvSpPr>
          <p:cNvPr id="3" name="Content Placeholder 2">
            <a:extLst>
              <a:ext uri="{FF2B5EF4-FFF2-40B4-BE49-F238E27FC236}">
                <a16:creationId xmlns:a16="http://schemas.microsoft.com/office/drawing/2014/main" id="{3C29ED5C-FE62-404C-8E96-8666913ED8BA}"/>
              </a:ext>
            </a:extLst>
          </p:cNvPr>
          <p:cNvSpPr>
            <a:spLocks noGrp="1"/>
          </p:cNvSpPr>
          <p:nvPr>
            <p:ph idx="1"/>
          </p:nvPr>
        </p:nvSpPr>
        <p:spPr/>
        <p:txBody>
          <a:bodyPr/>
          <a:lstStyle/>
          <a:p>
            <a:pPr marL="0" indent="0">
              <a:buNone/>
            </a:pPr>
            <a:r>
              <a:rPr lang="en-US" dirty="0"/>
              <a:t>Initial searches of topic areas may result in numerous results; thus, to find specific and relevant sources, you may need to narrow down your searches by setting search parameters/ inclusion or exclusion criteria's: </a:t>
            </a:r>
          </a:p>
          <a:p>
            <a:r>
              <a:rPr lang="en-US" dirty="0"/>
              <a:t>Year of Publication (5-10 years) </a:t>
            </a:r>
          </a:p>
          <a:p>
            <a:r>
              <a:rPr lang="en-US" dirty="0"/>
              <a:t>Using key terms: ”Obesity” and “Children”</a:t>
            </a:r>
          </a:p>
          <a:p>
            <a:r>
              <a:rPr lang="en-US" dirty="0"/>
              <a:t>Location (U.K., Wales, England, USA, Europe). </a:t>
            </a:r>
          </a:p>
          <a:p>
            <a:r>
              <a:rPr lang="en-US" dirty="0"/>
              <a:t>Sources types: Journal articles, reports, books etc.)</a:t>
            </a:r>
          </a:p>
        </p:txBody>
      </p:sp>
    </p:spTree>
    <p:extLst>
      <p:ext uri="{BB962C8B-B14F-4D97-AF65-F5344CB8AC3E}">
        <p14:creationId xmlns:p14="http://schemas.microsoft.com/office/powerpoint/2010/main" val="24399592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4CE10-C01D-B74B-8AD9-069AF289FD69}"/>
              </a:ext>
            </a:extLst>
          </p:cNvPr>
          <p:cNvSpPr>
            <a:spLocks noGrp="1"/>
          </p:cNvSpPr>
          <p:nvPr>
            <p:ph type="title"/>
          </p:nvPr>
        </p:nvSpPr>
        <p:spPr/>
        <p:txBody>
          <a:bodyPr/>
          <a:lstStyle/>
          <a:p>
            <a:pPr algn="ctr"/>
            <a:r>
              <a:rPr lang="en-US" dirty="0"/>
              <a:t>Search Strategy Guide</a:t>
            </a:r>
          </a:p>
        </p:txBody>
      </p:sp>
      <p:sp>
        <p:nvSpPr>
          <p:cNvPr id="3" name="Content Placeholder 2">
            <a:extLst>
              <a:ext uri="{FF2B5EF4-FFF2-40B4-BE49-F238E27FC236}">
                <a16:creationId xmlns:a16="http://schemas.microsoft.com/office/drawing/2014/main" id="{5819CD89-D91C-EF4F-A933-A3A117D8CD56}"/>
              </a:ext>
            </a:extLst>
          </p:cNvPr>
          <p:cNvSpPr>
            <a:spLocks noGrp="1"/>
          </p:cNvSpPr>
          <p:nvPr>
            <p:ph idx="1"/>
          </p:nvPr>
        </p:nvSpPr>
        <p:spPr/>
        <p:txBody>
          <a:bodyPr/>
          <a:lstStyle/>
          <a:p>
            <a:r>
              <a:rPr lang="en-US" dirty="0"/>
              <a:t>Write it up as if someone needs to follow it step-by-step</a:t>
            </a:r>
          </a:p>
          <a:p>
            <a:r>
              <a:rPr lang="en-US" dirty="0"/>
              <a:t>How did you find research? (i.e., search sheets)</a:t>
            </a:r>
          </a:p>
          <a:p>
            <a:r>
              <a:rPr lang="en-US" dirty="0"/>
              <a:t>How did you validate it? </a:t>
            </a:r>
            <a:endParaRPr lang="en-GB" dirty="0"/>
          </a:p>
          <a:p>
            <a:r>
              <a:rPr lang="en-US" dirty="0"/>
              <a:t>How did you </a:t>
            </a:r>
            <a:r>
              <a:rPr lang="en-US" dirty="0" err="1"/>
              <a:t>analyse</a:t>
            </a:r>
            <a:r>
              <a:rPr lang="en-US" dirty="0"/>
              <a:t> it? </a:t>
            </a:r>
          </a:p>
          <a:p>
            <a:r>
              <a:rPr lang="en-US" dirty="0"/>
              <a:t>Search terms used. </a:t>
            </a:r>
          </a:p>
          <a:p>
            <a:r>
              <a:rPr lang="en-US" dirty="0"/>
              <a:t>Parameters used. </a:t>
            </a:r>
            <a:endParaRPr lang="en-GB" dirty="0"/>
          </a:p>
          <a:p>
            <a:endParaRPr lang="en-US" dirty="0"/>
          </a:p>
          <a:p>
            <a:pPr marL="0" indent="0">
              <a:buNone/>
            </a:pPr>
            <a:endParaRPr lang="en-US" dirty="0"/>
          </a:p>
        </p:txBody>
      </p:sp>
    </p:spTree>
    <p:extLst>
      <p:ext uri="{BB962C8B-B14F-4D97-AF65-F5344CB8AC3E}">
        <p14:creationId xmlns:p14="http://schemas.microsoft.com/office/powerpoint/2010/main" val="39958502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90255-8ED9-0C4D-8E15-72C303B51014}"/>
              </a:ext>
            </a:extLst>
          </p:cNvPr>
          <p:cNvSpPr>
            <a:spLocks noGrp="1"/>
          </p:cNvSpPr>
          <p:nvPr>
            <p:ph type="title"/>
          </p:nvPr>
        </p:nvSpPr>
        <p:spPr/>
        <p:txBody>
          <a:bodyPr/>
          <a:lstStyle/>
          <a:p>
            <a:pPr algn="ctr"/>
            <a:r>
              <a:rPr lang="en-US" dirty="0"/>
              <a:t>Search Strategy Activity: 3</a:t>
            </a:r>
          </a:p>
        </p:txBody>
      </p:sp>
      <p:sp>
        <p:nvSpPr>
          <p:cNvPr id="3" name="Content Placeholder 2">
            <a:extLst>
              <a:ext uri="{FF2B5EF4-FFF2-40B4-BE49-F238E27FC236}">
                <a16:creationId xmlns:a16="http://schemas.microsoft.com/office/drawing/2014/main" id="{AA17D892-43EC-3D41-AC21-1B80D40C4469}"/>
              </a:ext>
            </a:extLst>
          </p:cNvPr>
          <p:cNvSpPr>
            <a:spLocks noGrp="1"/>
          </p:cNvSpPr>
          <p:nvPr>
            <p:ph idx="1"/>
          </p:nvPr>
        </p:nvSpPr>
        <p:spPr/>
        <p:txBody>
          <a:bodyPr/>
          <a:lstStyle/>
          <a:p>
            <a:pPr marL="0" indent="0" algn="ctr">
              <a:buNone/>
            </a:pPr>
            <a:r>
              <a:rPr lang="en-US" dirty="0"/>
              <a:t>Considering your topic area of choice, use the search strategy guidance, including key terms and other parameters to see whether you can reduce the number of results.  </a:t>
            </a:r>
          </a:p>
          <a:p>
            <a:pPr marL="0" indent="0" algn="ctr">
              <a:buNone/>
            </a:pPr>
            <a:r>
              <a:rPr lang="en-US" dirty="0"/>
              <a:t>(10-15 mins) </a:t>
            </a:r>
          </a:p>
        </p:txBody>
      </p:sp>
    </p:spTree>
    <p:extLst>
      <p:ext uri="{BB962C8B-B14F-4D97-AF65-F5344CB8AC3E}">
        <p14:creationId xmlns:p14="http://schemas.microsoft.com/office/powerpoint/2010/main" val="25489434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3768" y="44937"/>
            <a:ext cx="3888432" cy="791775"/>
          </a:xfrm>
        </p:spPr>
        <p:txBody>
          <a:bodyPr/>
          <a:lstStyle/>
          <a:p>
            <a:r>
              <a:rPr lang="en-GB" b="1" dirty="0"/>
              <a:t>SHORT BREAK  </a:t>
            </a:r>
          </a:p>
        </p:txBody>
      </p:sp>
      <p:pic>
        <p:nvPicPr>
          <p:cNvPr id="4" name="Picture 3">
            <a:extLst>
              <a:ext uri="{FF2B5EF4-FFF2-40B4-BE49-F238E27FC236}">
                <a16:creationId xmlns:a16="http://schemas.microsoft.com/office/drawing/2014/main" id="{EF7A0AB0-D11B-4101-9867-6CAA50F56878}"/>
              </a:ext>
            </a:extLst>
          </p:cNvPr>
          <p:cNvPicPr>
            <a:picLocks noChangeAspect="1"/>
          </p:cNvPicPr>
          <p:nvPr/>
        </p:nvPicPr>
        <p:blipFill rotWithShape="1">
          <a:blip r:embed="rId3"/>
          <a:srcRect l="6687" r="5651" b="8272"/>
          <a:stretch/>
        </p:blipFill>
        <p:spPr>
          <a:xfrm>
            <a:off x="564168" y="836712"/>
            <a:ext cx="8015664" cy="4705474"/>
          </a:xfrm>
          <a:prstGeom prst="rect">
            <a:avLst/>
          </a:prstGeom>
        </p:spPr>
      </p:pic>
    </p:spTree>
    <p:extLst>
      <p:ext uri="{BB962C8B-B14F-4D97-AF65-F5344CB8AC3E}">
        <p14:creationId xmlns:p14="http://schemas.microsoft.com/office/powerpoint/2010/main" val="20192503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4546848" cy="990600"/>
          </a:xfrm>
        </p:spPr>
        <p:txBody>
          <a:bodyPr>
            <a:normAutofit/>
          </a:bodyPr>
          <a:lstStyle/>
          <a:p>
            <a:pPr eaLnBrk="1" fontAlgn="auto" hangingPunct="1">
              <a:spcAft>
                <a:spcPts val="0"/>
              </a:spcAft>
              <a:defRPr/>
            </a:pPr>
            <a:r>
              <a:rPr lang="en-GB" sz="3600" dirty="0">
                <a:latin typeface="+mn-lt"/>
              </a:rPr>
              <a:t>Types of research </a:t>
            </a:r>
          </a:p>
        </p:txBody>
      </p:sp>
      <p:sp>
        <p:nvSpPr>
          <p:cNvPr id="18435" name="Content Placeholder 2"/>
          <p:cNvSpPr>
            <a:spLocks noGrp="1"/>
          </p:cNvSpPr>
          <p:nvPr>
            <p:ph sz="quarter" idx="1"/>
          </p:nvPr>
        </p:nvSpPr>
        <p:spPr>
          <a:xfrm>
            <a:off x="395536" y="1292932"/>
            <a:ext cx="8229600" cy="4080284"/>
          </a:xfrm>
        </p:spPr>
        <p:txBody>
          <a:bodyPr>
            <a:normAutofit fontScale="92500"/>
          </a:bodyPr>
          <a:lstStyle/>
          <a:p>
            <a:pPr eaLnBrk="1" hangingPunct="1"/>
            <a:endParaRPr lang="en-GB" altLang="en-US" dirty="0"/>
          </a:p>
          <a:p>
            <a:pPr>
              <a:buClr>
                <a:srgbClr val="C00000"/>
              </a:buClr>
            </a:pPr>
            <a:r>
              <a:rPr lang="en-GB" altLang="en-US" dirty="0"/>
              <a:t>Time of research: cross-sectional and longitudinal research</a:t>
            </a:r>
          </a:p>
          <a:p>
            <a:pPr>
              <a:buClr>
                <a:srgbClr val="C00000"/>
              </a:buClr>
            </a:pPr>
            <a:endParaRPr lang="en-GB" altLang="en-US" dirty="0"/>
          </a:p>
          <a:p>
            <a:pPr>
              <a:buClr>
                <a:srgbClr val="C00000"/>
              </a:buClr>
            </a:pPr>
            <a:r>
              <a:rPr lang="en-GB" altLang="en-US" dirty="0"/>
              <a:t>Theory: inductive and deductive research</a:t>
            </a:r>
          </a:p>
          <a:p>
            <a:pPr>
              <a:buClr>
                <a:srgbClr val="C00000"/>
              </a:buClr>
            </a:pPr>
            <a:endParaRPr lang="en-GB" altLang="en-US" i="1" dirty="0"/>
          </a:p>
          <a:p>
            <a:pPr>
              <a:buClr>
                <a:srgbClr val="C00000"/>
              </a:buClr>
            </a:pPr>
            <a:r>
              <a:rPr lang="en-GB" altLang="en-US" dirty="0"/>
              <a:t>Source of data use for research: primary and secondary research</a:t>
            </a:r>
          </a:p>
          <a:p>
            <a:pPr>
              <a:buClr>
                <a:srgbClr val="C00000"/>
              </a:buClr>
            </a:pPr>
            <a:endParaRPr lang="en-GB" altLang="en-US" i="1" dirty="0"/>
          </a:p>
          <a:p>
            <a:pPr>
              <a:buClr>
                <a:srgbClr val="C00000"/>
              </a:buClr>
            </a:pPr>
            <a:r>
              <a:rPr lang="en-GB" altLang="en-US" dirty="0"/>
              <a:t>Method and type of data: qualitative, quantitative and mixed research</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3970784" cy="759296"/>
          </a:xfrm>
        </p:spPr>
        <p:txBody>
          <a:bodyPr>
            <a:normAutofit/>
          </a:bodyPr>
          <a:lstStyle/>
          <a:p>
            <a:pPr eaLnBrk="1" fontAlgn="auto" hangingPunct="1">
              <a:spcAft>
                <a:spcPts val="0"/>
              </a:spcAft>
              <a:defRPr/>
            </a:pPr>
            <a:r>
              <a:rPr lang="en-GB" sz="3600" dirty="0">
                <a:latin typeface="+mn-lt"/>
              </a:rPr>
              <a:t>Types of research </a:t>
            </a:r>
          </a:p>
        </p:txBody>
      </p:sp>
      <p:sp>
        <p:nvSpPr>
          <p:cNvPr id="18435" name="Content Placeholder 2"/>
          <p:cNvSpPr>
            <a:spLocks noGrp="1"/>
          </p:cNvSpPr>
          <p:nvPr>
            <p:ph sz="quarter" idx="1"/>
          </p:nvPr>
        </p:nvSpPr>
        <p:spPr>
          <a:xfrm>
            <a:off x="251520" y="1412776"/>
            <a:ext cx="5184576" cy="3528392"/>
          </a:xfrm>
        </p:spPr>
        <p:txBody>
          <a:bodyPr>
            <a:normAutofit/>
          </a:bodyPr>
          <a:lstStyle/>
          <a:p>
            <a:pPr>
              <a:buClr>
                <a:srgbClr val="C00000"/>
              </a:buClr>
            </a:pPr>
            <a:r>
              <a:rPr lang="en-GB" altLang="en-US" dirty="0"/>
              <a:t>Cross-sectional research:  research is done at a given point in time. </a:t>
            </a:r>
          </a:p>
          <a:p>
            <a:pPr>
              <a:buClr>
                <a:srgbClr val="C00000"/>
              </a:buClr>
            </a:pPr>
            <a:endParaRPr lang="en-GB" altLang="en-US" i="1" dirty="0"/>
          </a:p>
          <a:p>
            <a:pPr marL="0" indent="0">
              <a:buClr>
                <a:srgbClr val="C00000"/>
              </a:buClr>
              <a:buNone/>
            </a:pPr>
            <a:endParaRPr lang="en-GB" altLang="en-US" i="1" dirty="0"/>
          </a:p>
          <a:p>
            <a:pPr>
              <a:buClr>
                <a:srgbClr val="C00000"/>
              </a:buClr>
            </a:pPr>
            <a:r>
              <a:rPr lang="en-GB" altLang="en-US" dirty="0"/>
              <a:t>Longitudinal research: research is done over a period of years, sometimes lasting a decade. </a:t>
            </a:r>
          </a:p>
          <a:p>
            <a:pPr marL="0" indent="0">
              <a:buClr>
                <a:srgbClr val="C00000"/>
              </a:buClr>
              <a:buNone/>
            </a:pPr>
            <a:endParaRPr lang="en-GB" altLang="en-US" i="1" dirty="0"/>
          </a:p>
        </p:txBody>
      </p:sp>
    </p:spTree>
    <p:extLst>
      <p:ext uri="{BB962C8B-B14F-4D97-AF65-F5344CB8AC3E}">
        <p14:creationId xmlns:p14="http://schemas.microsoft.com/office/powerpoint/2010/main" val="30470789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32656"/>
            <a:ext cx="3970784" cy="759296"/>
          </a:xfrm>
        </p:spPr>
        <p:txBody>
          <a:bodyPr>
            <a:normAutofit/>
          </a:bodyPr>
          <a:lstStyle/>
          <a:p>
            <a:pPr eaLnBrk="1" fontAlgn="auto" hangingPunct="1">
              <a:spcAft>
                <a:spcPts val="0"/>
              </a:spcAft>
              <a:defRPr/>
            </a:pPr>
            <a:r>
              <a:rPr lang="en-GB" sz="3600" dirty="0">
                <a:latin typeface="+mn-lt"/>
              </a:rPr>
              <a:t>Types of research </a:t>
            </a:r>
          </a:p>
        </p:txBody>
      </p:sp>
      <p:graphicFrame>
        <p:nvGraphicFramePr>
          <p:cNvPr id="5" name="Table 5">
            <a:extLst>
              <a:ext uri="{FF2B5EF4-FFF2-40B4-BE49-F238E27FC236}">
                <a16:creationId xmlns:a16="http://schemas.microsoft.com/office/drawing/2014/main" id="{30EBB3CF-D454-4401-9C4D-FFB0D92D18BF}"/>
              </a:ext>
            </a:extLst>
          </p:cNvPr>
          <p:cNvGraphicFramePr>
            <a:graphicFrameLocks noGrp="1"/>
          </p:cNvGraphicFramePr>
          <p:nvPr>
            <p:extLst>
              <p:ext uri="{D42A27DB-BD31-4B8C-83A1-F6EECF244321}">
                <p14:modId xmlns:p14="http://schemas.microsoft.com/office/powerpoint/2010/main" val="3151254990"/>
              </p:ext>
            </p:extLst>
          </p:nvPr>
        </p:nvGraphicFramePr>
        <p:xfrm>
          <a:off x="153852" y="1340768"/>
          <a:ext cx="8882644" cy="4248472"/>
        </p:xfrm>
        <a:graphic>
          <a:graphicData uri="http://schemas.openxmlformats.org/drawingml/2006/table">
            <a:tbl>
              <a:tblPr firstRow="1" bandRow="1">
                <a:tableStyleId>{5C22544A-7EE6-4342-B048-85BDC9FD1C3A}</a:tableStyleId>
              </a:tblPr>
              <a:tblGrid>
                <a:gridCol w="2353521">
                  <a:extLst>
                    <a:ext uri="{9D8B030D-6E8A-4147-A177-3AD203B41FA5}">
                      <a16:colId xmlns:a16="http://schemas.microsoft.com/office/drawing/2014/main" val="2398683301"/>
                    </a:ext>
                  </a:extLst>
                </a:gridCol>
                <a:gridCol w="3212436">
                  <a:extLst>
                    <a:ext uri="{9D8B030D-6E8A-4147-A177-3AD203B41FA5}">
                      <a16:colId xmlns:a16="http://schemas.microsoft.com/office/drawing/2014/main" val="1029490423"/>
                    </a:ext>
                  </a:extLst>
                </a:gridCol>
                <a:gridCol w="3316687">
                  <a:extLst>
                    <a:ext uri="{9D8B030D-6E8A-4147-A177-3AD203B41FA5}">
                      <a16:colId xmlns:a16="http://schemas.microsoft.com/office/drawing/2014/main" val="1898007842"/>
                    </a:ext>
                  </a:extLst>
                </a:gridCol>
              </a:tblGrid>
              <a:tr h="649494">
                <a:tc>
                  <a:txBody>
                    <a:bodyPr/>
                    <a:lstStyle/>
                    <a:p>
                      <a:endParaRPr lang="en-GB"/>
                    </a:p>
                  </a:txBody>
                  <a:tcPr>
                    <a:solidFill>
                      <a:srgbClr val="1CA1A4"/>
                    </a:solidFill>
                  </a:tcPr>
                </a:tc>
                <a:tc>
                  <a:txBody>
                    <a:bodyPr/>
                    <a:lstStyle/>
                    <a:p>
                      <a:r>
                        <a:rPr lang="en-GB" dirty="0"/>
                        <a:t>Longitudinal research</a:t>
                      </a:r>
                    </a:p>
                  </a:txBody>
                  <a:tcPr>
                    <a:solidFill>
                      <a:srgbClr val="1CA1A4"/>
                    </a:solidFill>
                  </a:tcPr>
                </a:tc>
                <a:tc>
                  <a:txBody>
                    <a:bodyPr/>
                    <a:lstStyle/>
                    <a:p>
                      <a:r>
                        <a:rPr lang="en-GB" dirty="0"/>
                        <a:t>Cross-sectional research</a:t>
                      </a:r>
                    </a:p>
                  </a:txBody>
                  <a:tcPr>
                    <a:solidFill>
                      <a:srgbClr val="1CA1A4"/>
                    </a:solidFill>
                  </a:tcPr>
                </a:tc>
                <a:extLst>
                  <a:ext uri="{0D108BD9-81ED-4DB2-BD59-A6C34878D82A}">
                    <a16:rowId xmlns:a16="http://schemas.microsoft.com/office/drawing/2014/main" val="568544719"/>
                  </a:ext>
                </a:extLst>
              </a:tr>
              <a:tr h="1299631">
                <a:tc>
                  <a:txBody>
                    <a:bodyPr/>
                    <a:lstStyle/>
                    <a:p>
                      <a:r>
                        <a:rPr lang="en-GB" b="1" dirty="0">
                          <a:solidFill>
                            <a:schemeClr val="bg1"/>
                          </a:solidFill>
                        </a:rPr>
                        <a:t>Method</a:t>
                      </a:r>
                    </a:p>
                  </a:txBody>
                  <a:tcPr>
                    <a:solidFill>
                      <a:srgbClr val="1CA1A4"/>
                    </a:solidFill>
                  </a:tcPr>
                </a:tc>
                <a:tc>
                  <a:txBody>
                    <a:bodyPr/>
                    <a:lstStyle/>
                    <a:p>
                      <a:r>
                        <a:rPr lang="en-GB" dirty="0">
                          <a:solidFill>
                            <a:schemeClr val="bg1"/>
                          </a:solidFill>
                        </a:rPr>
                        <a:t>Repeated study of the same individuals over a period of time usually for years, to track developmental changes</a:t>
                      </a:r>
                    </a:p>
                  </a:txBody>
                  <a:tcPr>
                    <a:solidFill>
                      <a:srgbClr val="1CA1A4"/>
                    </a:solidFill>
                  </a:tcPr>
                </a:tc>
                <a:tc>
                  <a:txBody>
                    <a:bodyPr/>
                    <a:lstStyle/>
                    <a:p>
                      <a:r>
                        <a:rPr lang="en-GB" dirty="0">
                          <a:solidFill>
                            <a:schemeClr val="bg1"/>
                          </a:solidFill>
                        </a:rPr>
                        <a:t>Comparison of individuals from different age groups or developmental stages at the same time</a:t>
                      </a:r>
                    </a:p>
                  </a:txBody>
                  <a:tcPr>
                    <a:solidFill>
                      <a:srgbClr val="1CA1A4"/>
                    </a:solidFill>
                  </a:tcPr>
                </a:tc>
                <a:extLst>
                  <a:ext uri="{0D108BD9-81ED-4DB2-BD59-A6C34878D82A}">
                    <a16:rowId xmlns:a16="http://schemas.microsoft.com/office/drawing/2014/main" val="548520002"/>
                  </a:ext>
                </a:extLst>
              </a:tr>
              <a:tr h="1299631">
                <a:tc>
                  <a:txBody>
                    <a:bodyPr/>
                    <a:lstStyle/>
                    <a:p>
                      <a:r>
                        <a:rPr lang="en-GB" b="1" dirty="0">
                          <a:solidFill>
                            <a:schemeClr val="bg1"/>
                          </a:solidFill>
                        </a:rPr>
                        <a:t>Study plan</a:t>
                      </a:r>
                    </a:p>
                  </a:txBody>
                  <a:tcPr>
                    <a:solidFill>
                      <a:srgbClr val="1CA1A4"/>
                    </a:solidFill>
                  </a:tcPr>
                </a:tc>
                <a:tc>
                  <a:txBody>
                    <a:bodyPr/>
                    <a:lstStyle/>
                    <a:p>
                      <a:r>
                        <a:rPr lang="en-GB" dirty="0">
                          <a:solidFill>
                            <a:schemeClr val="bg1"/>
                          </a:solidFill>
                        </a:rPr>
                        <a:t>Study the same individuals at intervals. E.g. every 2 , 5 or 10 years</a:t>
                      </a:r>
                    </a:p>
                  </a:txBody>
                  <a:tcPr>
                    <a:solidFill>
                      <a:srgbClr val="1CA1A4"/>
                    </a:solidFill>
                  </a:tcPr>
                </a:tc>
                <a:tc>
                  <a:txBody>
                    <a:bodyPr/>
                    <a:lstStyle/>
                    <a:p>
                      <a:r>
                        <a:rPr lang="en-GB" dirty="0">
                          <a:solidFill>
                            <a:schemeClr val="bg1"/>
                          </a:solidFill>
                        </a:rPr>
                        <a:t>Study some groups of individuals at the same time. E.g. groups of people with dementia at a care home</a:t>
                      </a:r>
                    </a:p>
                  </a:txBody>
                  <a:tcPr>
                    <a:solidFill>
                      <a:srgbClr val="1CA1A4"/>
                    </a:solidFill>
                  </a:tcPr>
                </a:tc>
                <a:extLst>
                  <a:ext uri="{0D108BD9-81ED-4DB2-BD59-A6C34878D82A}">
                    <a16:rowId xmlns:a16="http://schemas.microsoft.com/office/drawing/2014/main" val="129502326"/>
                  </a:ext>
                </a:extLst>
              </a:tr>
              <a:tr h="999716">
                <a:tc>
                  <a:txBody>
                    <a:bodyPr/>
                    <a:lstStyle/>
                    <a:p>
                      <a:r>
                        <a:rPr lang="en-GB" b="1" dirty="0">
                          <a:solidFill>
                            <a:schemeClr val="bg1"/>
                          </a:solidFill>
                        </a:rPr>
                        <a:t>Strengths and weaknesses</a:t>
                      </a:r>
                    </a:p>
                  </a:txBody>
                  <a:tcPr>
                    <a:solidFill>
                      <a:srgbClr val="1CA1A4"/>
                    </a:solidFill>
                  </a:tcPr>
                </a:tc>
                <a:tc>
                  <a:txBody>
                    <a:bodyPr/>
                    <a:lstStyle/>
                    <a:p>
                      <a:r>
                        <a:rPr lang="en-GB" dirty="0">
                          <a:solidFill>
                            <a:schemeClr val="bg1"/>
                          </a:solidFill>
                        </a:rPr>
                        <a:t>It is rigorous and robust</a:t>
                      </a:r>
                    </a:p>
                    <a:p>
                      <a:endParaRPr lang="en-GB" dirty="0">
                        <a:solidFill>
                          <a:schemeClr val="bg1"/>
                        </a:solidFill>
                      </a:endParaRPr>
                    </a:p>
                    <a:p>
                      <a:r>
                        <a:rPr lang="en-GB" dirty="0">
                          <a:solidFill>
                            <a:schemeClr val="bg1"/>
                          </a:solidFill>
                        </a:rPr>
                        <a:t>Costly and time consuming</a:t>
                      </a:r>
                    </a:p>
                  </a:txBody>
                  <a:tcPr>
                    <a:solidFill>
                      <a:srgbClr val="1CA1A4"/>
                    </a:solidFill>
                  </a:tcPr>
                </a:tc>
                <a:tc>
                  <a:txBody>
                    <a:bodyPr/>
                    <a:lstStyle/>
                    <a:p>
                      <a:r>
                        <a:rPr lang="en-GB" dirty="0">
                          <a:solidFill>
                            <a:schemeClr val="bg1"/>
                          </a:solidFill>
                        </a:rPr>
                        <a:t>Less costly and more efficient</a:t>
                      </a:r>
                    </a:p>
                    <a:p>
                      <a:r>
                        <a:rPr lang="en-GB" dirty="0">
                          <a:solidFill>
                            <a:schemeClr val="bg1"/>
                          </a:solidFill>
                        </a:rPr>
                        <a:t>More efficient</a:t>
                      </a:r>
                    </a:p>
                  </a:txBody>
                  <a:tcPr>
                    <a:solidFill>
                      <a:srgbClr val="1CA1A4"/>
                    </a:solidFill>
                  </a:tcPr>
                </a:tc>
                <a:extLst>
                  <a:ext uri="{0D108BD9-81ED-4DB2-BD59-A6C34878D82A}">
                    <a16:rowId xmlns:a16="http://schemas.microsoft.com/office/drawing/2014/main" val="2403670190"/>
                  </a:ext>
                </a:extLst>
              </a:tr>
            </a:tbl>
          </a:graphicData>
        </a:graphic>
      </p:graphicFrame>
    </p:spTree>
    <p:extLst>
      <p:ext uri="{BB962C8B-B14F-4D97-AF65-F5344CB8AC3E}">
        <p14:creationId xmlns:p14="http://schemas.microsoft.com/office/powerpoint/2010/main" val="29539697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3970784" cy="759296"/>
          </a:xfrm>
        </p:spPr>
        <p:txBody>
          <a:bodyPr>
            <a:normAutofit/>
          </a:bodyPr>
          <a:lstStyle/>
          <a:p>
            <a:pPr eaLnBrk="1" fontAlgn="auto" hangingPunct="1">
              <a:spcAft>
                <a:spcPts val="0"/>
              </a:spcAft>
              <a:defRPr/>
            </a:pPr>
            <a:r>
              <a:rPr lang="en-GB" sz="3600" dirty="0">
                <a:latin typeface="+mn-lt"/>
              </a:rPr>
              <a:t>Types of research </a:t>
            </a:r>
          </a:p>
        </p:txBody>
      </p:sp>
      <p:sp>
        <p:nvSpPr>
          <p:cNvPr id="18435" name="Content Placeholder 2"/>
          <p:cNvSpPr>
            <a:spLocks noGrp="1"/>
          </p:cNvSpPr>
          <p:nvPr>
            <p:ph sz="quarter" idx="1"/>
          </p:nvPr>
        </p:nvSpPr>
        <p:spPr>
          <a:xfrm>
            <a:off x="251520" y="1412776"/>
            <a:ext cx="5184576" cy="3528392"/>
          </a:xfrm>
        </p:spPr>
        <p:txBody>
          <a:bodyPr>
            <a:normAutofit/>
          </a:bodyPr>
          <a:lstStyle/>
          <a:p>
            <a:pPr>
              <a:buClr>
                <a:srgbClr val="C00000"/>
              </a:buClr>
            </a:pPr>
            <a:r>
              <a:rPr lang="en-GB" altLang="en-US" dirty="0"/>
              <a:t>Inductive research:  generation of theory from research data.  </a:t>
            </a:r>
          </a:p>
          <a:p>
            <a:pPr>
              <a:buClr>
                <a:srgbClr val="C00000"/>
              </a:buClr>
            </a:pPr>
            <a:endParaRPr lang="en-GB" altLang="en-US" i="1" dirty="0"/>
          </a:p>
          <a:p>
            <a:pPr marL="0" indent="0">
              <a:buClr>
                <a:srgbClr val="C00000"/>
              </a:buClr>
              <a:buNone/>
            </a:pPr>
            <a:endParaRPr lang="en-GB" altLang="en-US" i="1" dirty="0"/>
          </a:p>
          <a:p>
            <a:pPr>
              <a:buClr>
                <a:srgbClr val="C00000"/>
              </a:buClr>
            </a:pPr>
            <a:r>
              <a:rPr lang="en-GB" altLang="en-US" dirty="0"/>
              <a:t>Deductive research: testing of existing theory from research data.  </a:t>
            </a:r>
          </a:p>
          <a:p>
            <a:pPr marL="0" indent="0">
              <a:buClr>
                <a:srgbClr val="C00000"/>
              </a:buClr>
              <a:buNone/>
            </a:pPr>
            <a:endParaRPr lang="en-GB" altLang="en-US" i="1" dirty="0"/>
          </a:p>
        </p:txBody>
      </p:sp>
    </p:spTree>
    <p:extLst>
      <p:ext uri="{BB962C8B-B14F-4D97-AF65-F5344CB8AC3E}">
        <p14:creationId xmlns:p14="http://schemas.microsoft.com/office/powerpoint/2010/main" val="25708790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928" y="188640"/>
            <a:ext cx="3970784" cy="759296"/>
          </a:xfrm>
        </p:spPr>
        <p:txBody>
          <a:bodyPr>
            <a:normAutofit/>
          </a:bodyPr>
          <a:lstStyle/>
          <a:p>
            <a:pPr eaLnBrk="1" fontAlgn="auto" hangingPunct="1">
              <a:spcAft>
                <a:spcPts val="0"/>
              </a:spcAft>
              <a:defRPr/>
            </a:pPr>
            <a:r>
              <a:rPr lang="en-GB" sz="3600" dirty="0">
                <a:latin typeface="+mn-lt"/>
              </a:rPr>
              <a:t>Types of research </a:t>
            </a:r>
          </a:p>
        </p:txBody>
      </p:sp>
      <p:graphicFrame>
        <p:nvGraphicFramePr>
          <p:cNvPr id="3" name="Table 4">
            <a:extLst>
              <a:ext uri="{FF2B5EF4-FFF2-40B4-BE49-F238E27FC236}">
                <a16:creationId xmlns:a16="http://schemas.microsoft.com/office/drawing/2014/main" id="{FFBC979B-0C51-4219-B82F-6F7BFFB41E98}"/>
              </a:ext>
            </a:extLst>
          </p:cNvPr>
          <p:cNvGraphicFramePr>
            <a:graphicFrameLocks noGrp="1"/>
          </p:cNvGraphicFramePr>
          <p:nvPr>
            <p:extLst>
              <p:ext uri="{D42A27DB-BD31-4B8C-83A1-F6EECF244321}">
                <p14:modId xmlns:p14="http://schemas.microsoft.com/office/powerpoint/2010/main" val="766492793"/>
              </p:ext>
            </p:extLst>
          </p:nvPr>
        </p:nvGraphicFramePr>
        <p:xfrm>
          <a:off x="503548" y="1412776"/>
          <a:ext cx="8136904" cy="3456384"/>
        </p:xfrm>
        <a:graphic>
          <a:graphicData uri="http://schemas.openxmlformats.org/drawingml/2006/table">
            <a:tbl>
              <a:tblPr firstRow="1" bandRow="1">
                <a:tableStyleId>{5C22544A-7EE6-4342-B048-85BDC9FD1C3A}</a:tableStyleId>
              </a:tblPr>
              <a:tblGrid>
                <a:gridCol w="4068452">
                  <a:extLst>
                    <a:ext uri="{9D8B030D-6E8A-4147-A177-3AD203B41FA5}">
                      <a16:colId xmlns:a16="http://schemas.microsoft.com/office/drawing/2014/main" val="2509614902"/>
                    </a:ext>
                  </a:extLst>
                </a:gridCol>
                <a:gridCol w="4068452">
                  <a:extLst>
                    <a:ext uri="{9D8B030D-6E8A-4147-A177-3AD203B41FA5}">
                      <a16:colId xmlns:a16="http://schemas.microsoft.com/office/drawing/2014/main" val="1022541377"/>
                    </a:ext>
                  </a:extLst>
                </a:gridCol>
              </a:tblGrid>
              <a:tr h="680866">
                <a:tc>
                  <a:txBody>
                    <a:bodyPr/>
                    <a:lstStyle/>
                    <a:p>
                      <a:r>
                        <a:rPr lang="en-GB" dirty="0"/>
                        <a:t>Deductive research</a:t>
                      </a:r>
                    </a:p>
                  </a:txBody>
                  <a:tcPr>
                    <a:solidFill>
                      <a:srgbClr val="1CA1A4"/>
                    </a:solidFill>
                  </a:tcPr>
                </a:tc>
                <a:tc>
                  <a:txBody>
                    <a:bodyPr/>
                    <a:lstStyle/>
                    <a:p>
                      <a:r>
                        <a:rPr lang="en-GB" dirty="0"/>
                        <a:t>Inductive research</a:t>
                      </a:r>
                    </a:p>
                  </a:txBody>
                  <a:tcPr>
                    <a:solidFill>
                      <a:srgbClr val="1CA1A4"/>
                    </a:solidFill>
                  </a:tcPr>
                </a:tc>
                <a:extLst>
                  <a:ext uri="{0D108BD9-81ED-4DB2-BD59-A6C34878D82A}">
                    <a16:rowId xmlns:a16="http://schemas.microsoft.com/office/drawing/2014/main" val="1898384856"/>
                  </a:ext>
                </a:extLst>
              </a:tr>
              <a:tr h="720080">
                <a:tc>
                  <a:txBody>
                    <a:bodyPr/>
                    <a:lstStyle/>
                    <a:p>
                      <a:r>
                        <a:rPr lang="en-GB" dirty="0">
                          <a:solidFill>
                            <a:schemeClr val="bg1"/>
                          </a:solidFill>
                        </a:rPr>
                        <a:t>Test existing theories</a:t>
                      </a:r>
                    </a:p>
                  </a:txBody>
                  <a:tcPr>
                    <a:solidFill>
                      <a:srgbClr val="1CA1A4"/>
                    </a:solidFill>
                  </a:tcPr>
                </a:tc>
                <a:tc>
                  <a:txBody>
                    <a:bodyPr/>
                    <a:lstStyle/>
                    <a:p>
                      <a:r>
                        <a:rPr lang="en-GB" dirty="0">
                          <a:solidFill>
                            <a:schemeClr val="bg1"/>
                          </a:solidFill>
                        </a:rPr>
                        <a:t>Generate theories</a:t>
                      </a:r>
                    </a:p>
                  </a:txBody>
                  <a:tcPr>
                    <a:solidFill>
                      <a:srgbClr val="1CA1A4"/>
                    </a:solidFill>
                  </a:tcPr>
                </a:tc>
                <a:extLst>
                  <a:ext uri="{0D108BD9-81ED-4DB2-BD59-A6C34878D82A}">
                    <a16:rowId xmlns:a16="http://schemas.microsoft.com/office/drawing/2014/main" val="566220289"/>
                  </a:ext>
                </a:extLst>
              </a:tr>
              <a:tr h="648072">
                <a:tc>
                  <a:txBody>
                    <a:bodyPr/>
                    <a:lstStyle/>
                    <a:p>
                      <a:r>
                        <a:rPr lang="en-GB" dirty="0">
                          <a:solidFill>
                            <a:schemeClr val="bg1"/>
                          </a:solidFill>
                        </a:rPr>
                        <a:t>Move from theory to data</a:t>
                      </a:r>
                    </a:p>
                  </a:txBody>
                  <a:tcPr>
                    <a:solidFill>
                      <a:srgbClr val="1CA1A4"/>
                    </a:solidFill>
                  </a:tcPr>
                </a:tc>
                <a:tc>
                  <a:txBody>
                    <a:bodyPr/>
                    <a:lstStyle/>
                    <a:p>
                      <a:r>
                        <a:rPr lang="en-GB" dirty="0">
                          <a:solidFill>
                            <a:schemeClr val="bg1"/>
                          </a:solidFill>
                        </a:rPr>
                        <a:t>Move from data to theory</a:t>
                      </a:r>
                    </a:p>
                  </a:txBody>
                  <a:tcPr>
                    <a:solidFill>
                      <a:srgbClr val="1CA1A4"/>
                    </a:solidFill>
                  </a:tcPr>
                </a:tc>
                <a:extLst>
                  <a:ext uri="{0D108BD9-81ED-4DB2-BD59-A6C34878D82A}">
                    <a16:rowId xmlns:a16="http://schemas.microsoft.com/office/drawing/2014/main" val="1028694297"/>
                  </a:ext>
                </a:extLst>
              </a:tr>
              <a:tr h="720080">
                <a:tc>
                  <a:txBody>
                    <a:bodyPr/>
                    <a:lstStyle/>
                    <a:p>
                      <a:r>
                        <a:rPr lang="en-GB" dirty="0">
                          <a:solidFill>
                            <a:schemeClr val="bg1"/>
                          </a:solidFill>
                        </a:rPr>
                        <a:t>Collects quantitative data</a:t>
                      </a:r>
                    </a:p>
                  </a:txBody>
                  <a:tcPr>
                    <a:solidFill>
                      <a:srgbClr val="1CA1A4"/>
                    </a:solidFill>
                  </a:tcPr>
                </a:tc>
                <a:tc>
                  <a:txBody>
                    <a:bodyPr/>
                    <a:lstStyle/>
                    <a:p>
                      <a:r>
                        <a:rPr lang="en-GB" dirty="0">
                          <a:solidFill>
                            <a:schemeClr val="bg1"/>
                          </a:solidFill>
                        </a:rPr>
                        <a:t>Collects qualitative data</a:t>
                      </a:r>
                    </a:p>
                  </a:txBody>
                  <a:tcPr>
                    <a:solidFill>
                      <a:srgbClr val="1CA1A4"/>
                    </a:solidFill>
                  </a:tcPr>
                </a:tc>
                <a:extLst>
                  <a:ext uri="{0D108BD9-81ED-4DB2-BD59-A6C34878D82A}">
                    <a16:rowId xmlns:a16="http://schemas.microsoft.com/office/drawing/2014/main" val="1386707607"/>
                  </a:ext>
                </a:extLst>
              </a:tr>
              <a:tr h="687286">
                <a:tc>
                  <a:txBody>
                    <a:bodyPr/>
                    <a:lstStyle/>
                    <a:p>
                      <a:r>
                        <a:rPr lang="en-GB" dirty="0">
                          <a:solidFill>
                            <a:schemeClr val="bg1"/>
                          </a:solidFill>
                        </a:rPr>
                        <a:t>Seeks to generalise findings</a:t>
                      </a:r>
                    </a:p>
                  </a:txBody>
                  <a:tcPr>
                    <a:solidFill>
                      <a:srgbClr val="1CA1A4"/>
                    </a:solidFill>
                  </a:tcPr>
                </a:tc>
                <a:tc>
                  <a:txBody>
                    <a:bodyPr/>
                    <a:lstStyle/>
                    <a:p>
                      <a:r>
                        <a:rPr lang="en-GB" dirty="0">
                          <a:solidFill>
                            <a:schemeClr val="bg1"/>
                          </a:solidFill>
                        </a:rPr>
                        <a:t>Do not seek to generalise findings </a:t>
                      </a:r>
                    </a:p>
                  </a:txBody>
                  <a:tcPr>
                    <a:solidFill>
                      <a:srgbClr val="1CA1A4"/>
                    </a:solidFill>
                  </a:tcPr>
                </a:tc>
                <a:extLst>
                  <a:ext uri="{0D108BD9-81ED-4DB2-BD59-A6C34878D82A}">
                    <a16:rowId xmlns:a16="http://schemas.microsoft.com/office/drawing/2014/main" val="195822651"/>
                  </a:ext>
                </a:extLst>
              </a:tr>
            </a:tbl>
          </a:graphicData>
        </a:graphic>
      </p:graphicFrame>
    </p:spTree>
    <p:extLst>
      <p:ext uri="{BB962C8B-B14F-4D97-AF65-F5344CB8AC3E}">
        <p14:creationId xmlns:p14="http://schemas.microsoft.com/office/powerpoint/2010/main" val="26411248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3970784" cy="759296"/>
          </a:xfrm>
        </p:spPr>
        <p:txBody>
          <a:bodyPr>
            <a:normAutofit/>
          </a:bodyPr>
          <a:lstStyle/>
          <a:p>
            <a:pPr eaLnBrk="1" fontAlgn="auto" hangingPunct="1">
              <a:spcAft>
                <a:spcPts val="0"/>
              </a:spcAft>
              <a:defRPr/>
            </a:pPr>
            <a:r>
              <a:rPr lang="en-GB" sz="3600" dirty="0">
                <a:latin typeface="+mn-lt"/>
              </a:rPr>
              <a:t>Types of research </a:t>
            </a:r>
          </a:p>
        </p:txBody>
      </p:sp>
      <p:sp>
        <p:nvSpPr>
          <p:cNvPr id="18435" name="Content Placeholder 2"/>
          <p:cNvSpPr>
            <a:spLocks noGrp="1"/>
          </p:cNvSpPr>
          <p:nvPr>
            <p:ph sz="quarter" idx="1"/>
          </p:nvPr>
        </p:nvSpPr>
        <p:spPr>
          <a:xfrm>
            <a:off x="251520" y="1412776"/>
            <a:ext cx="5184576" cy="3528392"/>
          </a:xfrm>
        </p:spPr>
        <p:txBody>
          <a:bodyPr>
            <a:normAutofit fontScale="92500"/>
          </a:bodyPr>
          <a:lstStyle/>
          <a:p>
            <a:pPr>
              <a:buClr>
                <a:srgbClr val="C00000"/>
              </a:buClr>
            </a:pPr>
            <a:r>
              <a:rPr lang="en-GB" altLang="en-US" dirty="0"/>
              <a:t>Primary research: collects new data for the research. Examples include data collected by a researcher through interviews and surveys. </a:t>
            </a:r>
          </a:p>
          <a:p>
            <a:pPr>
              <a:buClr>
                <a:srgbClr val="C00000"/>
              </a:buClr>
            </a:pPr>
            <a:endParaRPr lang="en-GB" altLang="en-US" i="1" dirty="0"/>
          </a:p>
          <a:p>
            <a:pPr marL="0" indent="0">
              <a:buClr>
                <a:srgbClr val="C00000"/>
              </a:buClr>
              <a:buNone/>
            </a:pPr>
            <a:endParaRPr lang="en-GB" altLang="en-US" i="1" dirty="0"/>
          </a:p>
          <a:p>
            <a:pPr>
              <a:buClr>
                <a:srgbClr val="C00000"/>
              </a:buClr>
            </a:pPr>
            <a:r>
              <a:rPr lang="en-GB" altLang="en-US" dirty="0"/>
              <a:t>Secondary research: uses existing data for the research. Examples include data from the NHS, ONS etc</a:t>
            </a:r>
          </a:p>
          <a:p>
            <a:pPr marL="0" indent="0">
              <a:buClr>
                <a:srgbClr val="C00000"/>
              </a:buClr>
              <a:buNone/>
            </a:pPr>
            <a:endParaRPr lang="en-GB" altLang="en-US" i="1" dirty="0"/>
          </a:p>
        </p:txBody>
      </p:sp>
    </p:spTree>
    <p:extLst>
      <p:ext uri="{BB962C8B-B14F-4D97-AF65-F5344CB8AC3E}">
        <p14:creationId xmlns:p14="http://schemas.microsoft.com/office/powerpoint/2010/main" val="42699980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3970784" cy="759296"/>
          </a:xfrm>
        </p:spPr>
        <p:txBody>
          <a:bodyPr>
            <a:normAutofit/>
          </a:bodyPr>
          <a:lstStyle/>
          <a:p>
            <a:pPr eaLnBrk="1" fontAlgn="auto" hangingPunct="1">
              <a:spcAft>
                <a:spcPts val="0"/>
              </a:spcAft>
              <a:defRPr/>
            </a:pPr>
            <a:r>
              <a:rPr lang="en-GB" sz="3600" dirty="0">
                <a:latin typeface="+mn-lt"/>
              </a:rPr>
              <a:t>Types of research </a:t>
            </a:r>
          </a:p>
        </p:txBody>
      </p:sp>
      <p:sp>
        <p:nvSpPr>
          <p:cNvPr id="18435" name="Content Placeholder 2"/>
          <p:cNvSpPr>
            <a:spLocks noGrp="1"/>
          </p:cNvSpPr>
          <p:nvPr>
            <p:ph sz="quarter" idx="1"/>
          </p:nvPr>
        </p:nvSpPr>
        <p:spPr>
          <a:xfrm>
            <a:off x="251520" y="1412776"/>
            <a:ext cx="5976664" cy="4176464"/>
          </a:xfrm>
        </p:spPr>
        <p:txBody>
          <a:bodyPr>
            <a:normAutofit fontScale="92500" lnSpcReduction="10000"/>
          </a:bodyPr>
          <a:lstStyle/>
          <a:p>
            <a:pPr>
              <a:buClr>
                <a:srgbClr val="C00000"/>
              </a:buClr>
            </a:pPr>
            <a:r>
              <a:rPr lang="en-GB" altLang="en-US" dirty="0"/>
              <a:t>Quantitative research: uses numerical data to study and explain phenomena. It involves statistical analysis of numeric data.      </a:t>
            </a:r>
          </a:p>
          <a:p>
            <a:pPr>
              <a:buClr>
                <a:srgbClr val="C00000"/>
              </a:buClr>
            </a:pPr>
            <a:endParaRPr lang="en-GB" altLang="en-US" i="1" dirty="0"/>
          </a:p>
          <a:p>
            <a:pPr marL="0" indent="0">
              <a:buClr>
                <a:srgbClr val="C00000"/>
              </a:buClr>
              <a:buNone/>
            </a:pPr>
            <a:endParaRPr lang="en-GB" altLang="en-US" i="1" dirty="0"/>
          </a:p>
          <a:p>
            <a:pPr>
              <a:buClr>
                <a:srgbClr val="C00000"/>
              </a:buClr>
            </a:pPr>
            <a:r>
              <a:rPr lang="en-GB" altLang="en-US" dirty="0"/>
              <a:t>Qualitative research: uses non-numerical data to study and explain social phenomena. It involves narrative description of phenomena. </a:t>
            </a:r>
          </a:p>
          <a:p>
            <a:pPr>
              <a:buClr>
                <a:srgbClr val="C00000"/>
              </a:buClr>
            </a:pPr>
            <a:endParaRPr lang="en-GB" altLang="en-US" dirty="0"/>
          </a:p>
          <a:p>
            <a:pPr>
              <a:buClr>
                <a:srgbClr val="C00000"/>
              </a:buClr>
            </a:pPr>
            <a:r>
              <a:rPr lang="en-GB" altLang="en-US" dirty="0"/>
              <a:t>Mixed research: it combines both qualitative and quantitative research techniques. </a:t>
            </a:r>
          </a:p>
          <a:p>
            <a:pPr marL="0" indent="0">
              <a:buClr>
                <a:srgbClr val="C00000"/>
              </a:buClr>
              <a:buNone/>
            </a:pPr>
            <a:endParaRPr lang="en-GB" altLang="en-US" i="1" dirty="0"/>
          </a:p>
        </p:txBody>
      </p:sp>
    </p:spTree>
    <p:extLst>
      <p:ext uri="{BB962C8B-B14F-4D97-AF65-F5344CB8AC3E}">
        <p14:creationId xmlns:p14="http://schemas.microsoft.com/office/powerpoint/2010/main" val="3113448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21432"/>
            <a:ext cx="8532440" cy="759296"/>
          </a:xfrm>
        </p:spPr>
        <p:txBody>
          <a:bodyPr>
            <a:noAutofit/>
          </a:bodyPr>
          <a:lstStyle/>
          <a:p>
            <a:pPr eaLnBrk="1" fontAlgn="auto" hangingPunct="1">
              <a:spcAft>
                <a:spcPts val="0"/>
              </a:spcAft>
              <a:defRPr/>
            </a:pPr>
            <a:r>
              <a:rPr lang="en-GB" sz="2600" dirty="0">
                <a:latin typeface="+mn-lt"/>
              </a:rPr>
              <a:t>Differences between qualitative and quantitative research  </a:t>
            </a:r>
          </a:p>
        </p:txBody>
      </p:sp>
      <p:pic>
        <p:nvPicPr>
          <p:cNvPr id="5" name="Picture 4">
            <a:extLst>
              <a:ext uri="{FF2B5EF4-FFF2-40B4-BE49-F238E27FC236}">
                <a16:creationId xmlns:a16="http://schemas.microsoft.com/office/drawing/2014/main" id="{37A837CD-6D0F-453B-81F1-32FF19AA2A68}"/>
              </a:ext>
            </a:extLst>
          </p:cNvPr>
          <p:cNvPicPr>
            <a:picLocks noChangeAspect="1"/>
          </p:cNvPicPr>
          <p:nvPr/>
        </p:nvPicPr>
        <p:blipFill>
          <a:blip r:embed="rId3"/>
          <a:stretch>
            <a:fillRect/>
          </a:stretch>
        </p:blipFill>
        <p:spPr>
          <a:xfrm>
            <a:off x="755576" y="980728"/>
            <a:ext cx="7488832" cy="4629280"/>
          </a:xfrm>
          <a:prstGeom prst="rect">
            <a:avLst/>
          </a:prstGeom>
        </p:spPr>
      </p:pic>
    </p:spTree>
    <p:extLst>
      <p:ext uri="{BB962C8B-B14F-4D97-AF65-F5344CB8AC3E}">
        <p14:creationId xmlns:p14="http://schemas.microsoft.com/office/powerpoint/2010/main" val="3119523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5544616" cy="629880"/>
          </a:xfrm>
        </p:spPr>
        <p:txBody>
          <a:bodyPr>
            <a:normAutofit fontScale="90000"/>
          </a:bodyPr>
          <a:lstStyle/>
          <a:p>
            <a:pPr eaLnBrk="1" fontAlgn="auto" hangingPunct="1">
              <a:spcAft>
                <a:spcPts val="0"/>
              </a:spcAft>
              <a:defRPr/>
            </a:pPr>
            <a:r>
              <a:rPr lang="en-GB" sz="3600" dirty="0">
                <a:latin typeface="+mn-lt"/>
              </a:rPr>
              <a:t>Types of qualitative research </a:t>
            </a:r>
          </a:p>
        </p:txBody>
      </p:sp>
      <p:graphicFrame>
        <p:nvGraphicFramePr>
          <p:cNvPr id="3" name="Table 3">
            <a:extLst>
              <a:ext uri="{FF2B5EF4-FFF2-40B4-BE49-F238E27FC236}">
                <a16:creationId xmlns:a16="http://schemas.microsoft.com/office/drawing/2014/main" id="{66472446-0DF6-4833-BF13-0D115CB06F26}"/>
              </a:ext>
            </a:extLst>
          </p:cNvPr>
          <p:cNvGraphicFramePr>
            <a:graphicFrameLocks noGrp="1"/>
          </p:cNvGraphicFramePr>
          <p:nvPr>
            <p:extLst>
              <p:ext uri="{D42A27DB-BD31-4B8C-83A1-F6EECF244321}">
                <p14:modId xmlns:p14="http://schemas.microsoft.com/office/powerpoint/2010/main" val="4280671869"/>
              </p:ext>
            </p:extLst>
          </p:nvPr>
        </p:nvGraphicFramePr>
        <p:xfrm>
          <a:off x="143508" y="1052736"/>
          <a:ext cx="8856984" cy="4548924"/>
        </p:xfrm>
        <a:graphic>
          <a:graphicData uri="http://schemas.openxmlformats.org/drawingml/2006/table">
            <a:tbl>
              <a:tblPr firstRow="1" bandRow="1">
                <a:tableStyleId>{5C22544A-7EE6-4342-B048-85BDC9FD1C3A}</a:tableStyleId>
              </a:tblPr>
              <a:tblGrid>
                <a:gridCol w="2632646">
                  <a:extLst>
                    <a:ext uri="{9D8B030D-6E8A-4147-A177-3AD203B41FA5}">
                      <a16:colId xmlns:a16="http://schemas.microsoft.com/office/drawing/2014/main" val="2621184911"/>
                    </a:ext>
                  </a:extLst>
                </a:gridCol>
                <a:gridCol w="6224338">
                  <a:extLst>
                    <a:ext uri="{9D8B030D-6E8A-4147-A177-3AD203B41FA5}">
                      <a16:colId xmlns:a16="http://schemas.microsoft.com/office/drawing/2014/main" val="2724969084"/>
                    </a:ext>
                  </a:extLst>
                </a:gridCol>
              </a:tblGrid>
              <a:tr h="612068">
                <a:tc gridSpan="2">
                  <a:txBody>
                    <a:bodyPr/>
                    <a:lstStyle/>
                    <a:p>
                      <a:pPr algn="ctr"/>
                      <a:r>
                        <a:rPr lang="en-GB" b="1" dirty="0"/>
                        <a:t>Types of qualitative research</a:t>
                      </a:r>
                    </a:p>
                  </a:txBody>
                  <a:tcPr>
                    <a:solidFill>
                      <a:srgbClr val="1CA1A4"/>
                    </a:solidFill>
                  </a:tcPr>
                </a:tc>
                <a:tc hMerge="1">
                  <a:txBody>
                    <a:bodyPr/>
                    <a:lstStyle/>
                    <a:p>
                      <a:endParaRPr lang="en-GB" dirty="0"/>
                    </a:p>
                  </a:txBody>
                  <a:tcPr>
                    <a:solidFill>
                      <a:srgbClr val="1CA1A4"/>
                    </a:solidFill>
                  </a:tcPr>
                </a:tc>
                <a:extLst>
                  <a:ext uri="{0D108BD9-81ED-4DB2-BD59-A6C34878D82A}">
                    <a16:rowId xmlns:a16="http://schemas.microsoft.com/office/drawing/2014/main" val="1056044158"/>
                  </a:ext>
                </a:extLst>
              </a:tr>
              <a:tr h="612068">
                <a:tc>
                  <a:txBody>
                    <a:bodyPr/>
                    <a:lstStyle/>
                    <a:p>
                      <a:r>
                        <a:rPr lang="en-GB" sz="1600" dirty="0">
                          <a:solidFill>
                            <a:schemeClr val="bg1"/>
                          </a:solidFill>
                        </a:rPr>
                        <a:t>Case study</a:t>
                      </a:r>
                    </a:p>
                  </a:txBody>
                  <a:tcPr>
                    <a:solidFill>
                      <a:srgbClr val="1CA1A4"/>
                    </a:solidFill>
                  </a:tcPr>
                </a:tc>
                <a:tc>
                  <a:txBody>
                    <a:bodyPr/>
                    <a:lstStyle/>
                    <a:p>
                      <a:r>
                        <a:rPr lang="en-GB" sz="1600" dirty="0">
                          <a:solidFill>
                            <a:schemeClr val="bg1"/>
                          </a:solidFill>
                        </a:rPr>
                        <a:t>Attempts to shed light on a phenomenon through an in-depth study of a single case example of the phenomenon. The case in question can be an individual, an event or an organisation. </a:t>
                      </a:r>
                    </a:p>
                  </a:txBody>
                  <a:tcPr>
                    <a:solidFill>
                      <a:srgbClr val="1CA1A4"/>
                    </a:solidFill>
                  </a:tcPr>
                </a:tc>
                <a:extLst>
                  <a:ext uri="{0D108BD9-81ED-4DB2-BD59-A6C34878D82A}">
                    <a16:rowId xmlns:a16="http://schemas.microsoft.com/office/drawing/2014/main" val="1484543056"/>
                  </a:ext>
                </a:extLst>
              </a:tr>
              <a:tr h="612068">
                <a:tc>
                  <a:txBody>
                    <a:bodyPr/>
                    <a:lstStyle/>
                    <a:p>
                      <a:r>
                        <a:rPr lang="en-GB" sz="1600" dirty="0">
                          <a:solidFill>
                            <a:schemeClr val="bg1"/>
                          </a:solidFill>
                        </a:rPr>
                        <a:t>Grounded theory</a:t>
                      </a:r>
                    </a:p>
                  </a:txBody>
                  <a:tcPr>
                    <a:solidFill>
                      <a:srgbClr val="1CA1A4"/>
                    </a:solidFill>
                  </a:tcPr>
                </a:tc>
                <a:tc>
                  <a:txBody>
                    <a:bodyPr/>
                    <a:lstStyle/>
                    <a:p>
                      <a:r>
                        <a:rPr lang="en-GB" sz="1600" dirty="0">
                          <a:solidFill>
                            <a:schemeClr val="bg1"/>
                          </a:solidFill>
                        </a:rPr>
                        <a:t>This research inductively develop theory from collected data </a:t>
                      </a:r>
                    </a:p>
                  </a:txBody>
                  <a:tcPr>
                    <a:solidFill>
                      <a:srgbClr val="1CA1A4"/>
                    </a:solidFill>
                  </a:tcPr>
                </a:tc>
                <a:extLst>
                  <a:ext uri="{0D108BD9-81ED-4DB2-BD59-A6C34878D82A}">
                    <a16:rowId xmlns:a16="http://schemas.microsoft.com/office/drawing/2014/main" val="3502898858"/>
                  </a:ext>
                </a:extLst>
              </a:tr>
              <a:tr h="612068">
                <a:tc>
                  <a:txBody>
                    <a:bodyPr/>
                    <a:lstStyle/>
                    <a:p>
                      <a:r>
                        <a:rPr lang="en-GB" sz="1600" dirty="0">
                          <a:solidFill>
                            <a:schemeClr val="bg1"/>
                          </a:solidFill>
                        </a:rPr>
                        <a:t>Phenomenology </a:t>
                      </a:r>
                    </a:p>
                  </a:txBody>
                  <a:tcPr>
                    <a:solidFill>
                      <a:srgbClr val="1CA1A4"/>
                    </a:solidFill>
                  </a:tcPr>
                </a:tc>
                <a:tc>
                  <a:txBody>
                    <a:bodyPr/>
                    <a:lstStyle/>
                    <a:p>
                      <a:r>
                        <a:rPr lang="en-GB" sz="1600" dirty="0">
                          <a:solidFill>
                            <a:schemeClr val="bg1"/>
                          </a:solidFill>
                        </a:rPr>
                        <a:t>It describes the structures of experience as they present themselves to consciousness, without recourse to theory, deduction or assumption from other disciplines. </a:t>
                      </a:r>
                    </a:p>
                  </a:txBody>
                  <a:tcPr>
                    <a:solidFill>
                      <a:srgbClr val="1CA1A4"/>
                    </a:solidFill>
                  </a:tcPr>
                </a:tc>
                <a:extLst>
                  <a:ext uri="{0D108BD9-81ED-4DB2-BD59-A6C34878D82A}">
                    <a16:rowId xmlns:a16="http://schemas.microsoft.com/office/drawing/2014/main" val="3626382068"/>
                  </a:ext>
                </a:extLst>
              </a:tr>
              <a:tr h="612068">
                <a:tc>
                  <a:txBody>
                    <a:bodyPr/>
                    <a:lstStyle/>
                    <a:p>
                      <a:r>
                        <a:rPr lang="en-GB" sz="1600" dirty="0">
                          <a:solidFill>
                            <a:schemeClr val="bg1"/>
                          </a:solidFill>
                        </a:rPr>
                        <a:t>Ethnography</a:t>
                      </a:r>
                    </a:p>
                  </a:txBody>
                  <a:tcPr>
                    <a:solidFill>
                      <a:srgbClr val="1CA1A4"/>
                    </a:solidFill>
                  </a:tcPr>
                </a:tc>
                <a:tc>
                  <a:txBody>
                    <a:bodyPr/>
                    <a:lstStyle/>
                    <a:p>
                      <a:r>
                        <a:rPr lang="en-GB" sz="1600" dirty="0">
                          <a:solidFill>
                            <a:schemeClr val="bg1"/>
                          </a:solidFill>
                        </a:rPr>
                        <a:t>It deals with the sociology of meaning through close field observation of social concepts in the natural occurring manner. </a:t>
                      </a:r>
                    </a:p>
                  </a:txBody>
                  <a:tcPr>
                    <a:solidFill>
                      <a:srgbClr val="1CA1A4"/>
                    </a:solidFill>
                  </a:tcPr>
                </a:tc>
                <a:extLst>
                  <a:ext uri="{0D108BD9-81ED-4DB2-BD59-A6C34878D82A}">
                    <a16:rowId xmlns:a16="http://schemas.microsoft.com/office/drawing/2014/main" val="3283288333"/>
                  </a:ext>
                </a:extLst>
              </a:tr>
              <a:tr h="612068">
                <a:tc>
                  <a:txBody>
                    <a:bodyPr/>
                    <a:lstStyle/>
                    <a:p>
                      <a:r>
                        <a:rPr lang="en-GB" sz="1600" dirty="0">
                          <a:solidFill>
                            <a:schemeClr val="bg1"/>
                          </a:solidFill>
                        </a:rPr>
                        <a:t>Historical</a:t>
                      </a:r>
                    </a:p>
                  </a:txBody>
                  <a:tcPr>
                    <a:solidFill>
                      <a:srgbClr val="1CA1A4"/>
                    </a:solidFill>
                  </a:tcPr>
                </a:tc>
                <a:tc>
                  <a:txBody>
                    <a:bodyPr/>
                    <a:lstStyle/>
                    <a:p>
                      <a:r>
                        <a:rPr lang="en-GB" sz="1600" dirty="0">
                          <a:solidFill>
                            <a:schemeClr val="bg1"/>
                          </a:solidFill>
                        </a:rPr>
                        <a:t>This is a systematic collection and evaluation of data related to past occurrence in order to test hypothesis concerning causes, effects or trends, which may help to explain the present events and anticipate the future. </a:t>
                      </a:r>
                    </a:p>
                  </a:txBody>
                  <a:tcPr>
                    <a:solidFill>
                      <a:srgbClr val="1CA1A4"/>
                    </a:solidFill>
                  </a:tcPr>
                </a:tc>
                <a:extLst>
                  <a:ext uri="{0D108BD9-81ED-4DB2-BD59-A6C34878D82A}">
                    <a16:rowId xmlns:a16="http://schemas.microsoft.com/office/drawing/2014/main" val="3884197118"/>
                  </a:ext>
                </a:extLst>
              </a:tr>
            </a:tbl>
          </a:graphicData>
        </a:graphic>
      </p:graphicFrame>
    </p:spTree>
    <p:extLst>
      <p:ext uri="{BB962C8B-B14F-4D97-AF65-F5344CB8AC3E}">
        <p14:creationId xmlns:p14="http://schemas.microsoft.com/office/powerpoint/2010/main" val="19100838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5544616" cy="759296"/>
          </a:xfrm>
        </p:spPr>
        <p:txBody>
          <a:bodyPr>
            <a:normAutofit fontScale="90000"/>
          </a:bodyPr>
          <a:lstStyle/>
          <a:p>
            <a:pPr eaLnBrk="1" fontAlgn="auto" hangingPunct="1">
              <a:spcAft>
                <a:spcPts val="0"/>
              </a:spcAft>
              <a:defRPr/>
            </a:pPr>
            <a:r>
              <a:rPr lang="en-GB" sz="3600" dirty="0">
                <a:latin typeface="+mn-lt"/>
              </a:rPr>
              <a:t>Types of quantitative research </a:t>
            </a:r>
          </a:p>
        </p:txBody>
      </p:sp>
      <p:graphicFrame>
        <p:nvGraphicFramePr>
          <p:cNvPr id="3" name="Table 4">
            <a:extLst>
              <a:ext uri="{FF2B5EF4-FFF2-40B4-BE49-F238E27FC236}">
                <a16:creationId xmlns:a16="http://schemas.microsoft.com/office/drawing/2014/main" id="{D7EACD52-E0D9-4A15-A787-9CDCFE7911AD}"/>
              </a:ext>
            </a:extLst>
          </p:cNvPr>
          <p:cNvGraphicFramePr>
            <a:graphicFrameLocks noGrp="1"/>
          </p:cNvGraphicFramePr>
          <p:nvPr>
            <p:extLst>
              <p:ext uri="{D42A27DB-BD31-4B8C-83A1-F6EECF244321}">
                <p14:modId xmlns:p14="http://schemas.microsoft.com/office/powerpoint/2010/main" val="3790436051"/>
              </p:ext>
            </p:extLst>
          </p:nvPr>
        </p:nvGraphicFramePr>
        <p:xfrm>
          <a:off x="539552" y="1484784"/>
          <a:ext cx="7920880" cy="3744416"/>
        </p:xfrm>
        <a:graphic>
          <a:graphicData uri="http://schemas.openxmlformats.org/drawingml/2006/table">
            <a:tbl>
              <a:tblPr firstRow="1" bandRow="1">
                <a:tableStyleId>{5C22544A-7EE6-4342-B048-85BDC9FD1C3A}</a:tableStyleId>
              </a:tblPr>
              <a:tblGrid>
                <a:gridCol w="3960440">
                  <a:extLst>
                    <a:ext uri="{9D8B030D-6E8A-4147-A177-3AD203B41FA5}">
                      <a16:colId xmlns:a16="http://schemas.microsoft.com/office/drawing/2014/main" val="2322742771"/>
                    </a:ext>
                  </a:extLst>
                </a:gridCol>
                <a:gridCol w="3960440">
                  <a:extLst>
                    <a:ext uri="{9D8B030D-6E8A-4147-A177-3AD203B41FA5}">
                      <a16:colId xmlns:a16="http://schemas.microsoft.com/office/drawing/2014/main" val="357416441"/>
                    </a:ext>
                  </a:extLst>
                </a:gridCol>
              </a:tblGrid>
              <a:tr h="619231">
                <a:tc>
                  <a:txBody>
                    <a:bodyPr/>
                    <a:lstStyle/>
                    <a:p>
                      <a:r>
                        <a:rPr lang="en-GB" dirty="0"/>
                        <a:t>Types</a:t>
                      </a:r>
                    </a:p>
                  </a:txBody>
                  <a:tcPr>
                    <a:solidFill>
                      <a:srgbClr val="1CA1A4"/>
                    </a:solidFill>
                  </a:tcPr>
                </a:tc>
                <a:tc>
                  <a:txBody>
                    <a:bodyPr/>
                    <a:lstStyle/>
                    <a:p>
                      <a:r>
                        <a:rPr lang="en-GB" dirty="0"/>
                        <a:t>Description</a:t>
                      </a:r>
                    </a:p>
                  </a:txBody>
                  <a:tcPr>
                    <a:solidFill>
                      <a:srgbClr val="1CA1A4"/>
                    </a:solidFill>
                  </a:tcPr>
                </a:tc>
                <a:extLst>
                  <a:ext uri="{0D108BD9-81ED-4DB2-BD59-A6C34878D82A}">
                    <a16:rowId xmlns:a16="http://schemas.microsoft.com/office/drawing/2014/main" val="1888194593"/>
                  </a:ext>
                </a:extLst>
              </a:tr>
              <a:tr h="705687">
                <a:tc>
                  <a:txBody>
                    <a:bodyPr/>
                    <a:lstStyle/>
                    <a:p>
                      <a:r>
                        <a:rPr lang="en-GB" dirty="0">
                          <a:solidFill>
                            <a:schemeClr val="bg1"/>
                          </a:solidFill>
                        </a:rPr>
                        <a:t>Descriptive</a:t>
                      </a:r>
                    </a:p>
                  </a:txBody>
                  <a:tcPr>
                    <a:solidFill>
                      <a:srgbClr val="1CA1A4"/>
                    </a:solidFill>
                  </a:tcPr>
                </a:tc>
                <a:tc>
                  <a:txBody>
                    <a:bodyPr/>
                    <a:lstStyle/>
                    <a:p>
                      <a:r>
                        <a:rPr lang="en-GB" dirty="0">
                          <a:solidFill>
                            <a:schemeClr val="bg1"/>
                          </a:solidFill>
                        </a:rPr>
                        <a:t>Gives a detail description of certain phenomena and concepts. </a:t>
                      </a:r>
                    </a:p>
                  </a:txBody>
                  <a:tcPr>
                    <a:solidFill>
                      <a:srgbClr val="1CA1A4"/>
                    </a:solidFill>
                  </a:tcPr>
                </a:tc>
                <a:extLst>
                  <a:ext uri="{0D108BD9-81ED-4DB2-BD59-A6C34878D82A}">
                    <a16:rowId xmlns:a16="http://schemas.microsoft.com/office/drawing/2014/main" val="3919713967"/>
                  </a:ext>
                </a:extLst>
              </a:tr>
              <a:tr h="1008124">
                <a:tc>
                  <a:txBody>
                    <a:bodyPr/>
                    <a:lstStyle/>
                    <a:p>
                      <a:r>
                        <a:rPr lang="en-GB" dirty="0">
                          <a:solidFill>
                            <a:schemeClr val="bg1"/>
                          </a:solidFill>
                        </a:rPr>
                        <a:t>Correlation</a:t>
                      </a:r>
                    </a:p>
                  </a:txBody>
                  <a:tcPr>
                    <a:solidFill>
                      <a:srgbClr val="1CA1A4"/>
                    </a:solidFill>
                  </a:tcPr>
                </a:tc>
                <a:tc>
                  <a:txBody>
                    <a:bodyPr/>
                    <a:lstStyle/>
                    <a:p>
                      <a:r>
                        <a:rPr lang="en-GB" dirty="0">
                          <a:solidFill>
                            <a:schemeClr val="bg1"/>
                          </a:solidFill>
                        </a:rPr>
                        <a:t>Establish the relationship between two concepts and how one impacts on the other.  </a:t>
                      </a:r>
                    </a:p>
                  </a:txBody>
                  <a:tcPr>
                    <a:solidFill>
                      <a:srgbClr val="1CA1A4"/>
                    </a:solidFill>
                  </a:tcPr>
                </a:tc>
                <a:extLst>
                  <a:ext uri="{0D108BD9-81ED-4DB2-BD59-A6C34878D82A}">
                    <a16:rowId xmlns:a16="http://schemas.microsoft.com/office/drawing/2014/main" val="792790404"/>
                  </a:ext>
                </a:extLst>
              </a:tr>
              <a:tr h="705687">
                <a:tc>
                  <a:txBody>
                    <a:bodyPr/>
                    <a:lstStyle/>
                    <a:p>
                      <a:r>
                        <a:rPr lang="en-GB" dirty="0">
                          <a:solidFill>
                            <a:schemeClr val="bg1"/>
                          </a:solidFill>
                        </a:rPr>
                        <a:t>Causal-comparative</a:t>
                      </a:r>
                    </a:p>
                  </a:txBody>
                  <a:tcPr>
                    <a:solidFill>
                      <a:srgbClr val="1CA1A4"/>
                    </a:solidFill>
                  </a:tcPr>
                </a:tc>
                <a:tc>
                  <a:txBody>
                    <a:bodyPr/>
                    <a:lstStyle/>
                    <a:p>
                      <a:r>
                        <a:rPr lang="en-GB" dirty="0">
                          <a:solidFill>
                            <a:schemeClr val="bg1"/>
                          </a:solidFill>
                        </a:rPr>
                        <a:t>It is used to establish cause-effect between two or more variable. </a:t>
                      </a:r>
                    </a:p>
                  </a:txBody>
                  <a:tcPr>
                    <a:solidFill>
                      <a:srgbClr val="1CA1A4"/>
                    </a:solidFill>
                  </a:tcPr>
                </a:tc>
                <a:extLst>
                  <a:ext uri="{0D108BD9-81ED-4DB2-BD59-A6C34878D82A}">
                    <a16:rowId xmlns:a16="http://schemas.microsoft.com/office/drawing/2014/main" val="1472679501"/>
                  </a:ext>
                </a:extLst>
              </a:tr>
              <a:tr h="705687">
                <a:tc>
                  <a:txBody>
                    <a:bodyPr/>
                    <a:lstStyle/>
                    <a:p>
                      <a:r>
                        <a:rPr lang="en-GB" dirty="0">
                          <a:solidFill>
                            <a:schemeClr val="bg1"/>
                          </a:solidFill>
                        </a:rPr>
                        <a:t>Experiment</a:t>
                      </a:r>
                    </a:p>
                  </a:txBody>
                  <a:tcPr>
                    <a:solidFill>
                      <a:srgbClr val="1CA1A4"/>
                    </a:solidFill>
                  </a:tcPr>
                </a:tc>
                <a:tc>
                  <a:txBody>
                    <a:bodyPr/>
                    <a:lstStyle/>
                    <a:p>
                      <a:r>
                        <a:rPr lang="en-GB" dirty="0">
                          <a:solidFill>
                            <a:schemeClr val="bg1"/>
                          </a:solidFill>
                        </a:rPr>
                        <a:t>It establishes cause-effect relationship through control factors.</a:t>
                      </a:r>
                    </a:p>
                  </a:txBody>
                  <a:tcPr>
                    <a:solidFill>
                      <a:srgbClr val="1CA1A4"/>
                    </a:solidFill>
                  </a:tcPr>
                </a:tc>
                <a:extLst>
                  <a:ext uri="{0D108BD9-81ED-4DB2-BD59-A6C34878D82A}">
                    <a16:rowId xmlns:a16="http://schemas.microsoft.com/office/drawing/2014/main" val="402581918"/>
                  </a:ext>
                </a:extLst>
              </a:tr>
            </a:tbl>
          </a:graphicData>
        </a:graphic>
      </p:graphicFrame>
    </p:spTree>
    <p:extLst>
      <p:ext uri="{BB962C8B-B14F-4D97-AF65-F5344CB8AC3E}">
        <p14:creationId xmlns:p14="http://schemas.microsoft.com/office/powerpoint/2010/main" val="9426445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5266928" cy="759296"/>
          </a:xfrm>
        </p:spPr>
        <p:txBody>
          <a:bodyPr/>
          <a:lstStyle/>
          <a:p>
            <a:r>
              <a:rPr lang="en-GB" dirty="0"/>
              <a:t>The research design </a:t>
            </a:r>
          </a:p>
        </p:txBody>
      </p:sp>
      <p:sp>
        <p:nvSpPr>
          <p:cNvPr id="3" name="Content Placeholder 2"/>
          <p:cNvSpPr>
            <a:spLocks noGrp="1"/>
          </p:cNvSpPr>
          <p:nvPr>
            <p:ph idx="1"/>
          </p:nvPr>
        </p:nvSpPr>
        <p:spPr>
          <a:xfrm>
            <a:off x="411312" y="1163960"/>
            <a:ext cx="5482952" cy="4349080"/>
          </a:xfrm>
        </p:spPr>
        <p:txBody>
          <a:bodyPr>
            <a:normAutofit fontScale="92500" lnSpcReduction="10000"/>
          </a:bodyPr>
          <a:lstStyle/>
          <a:p>
            <a:pPr>
              <a:buNone/>
            </a:pPr>
            <a:r>
              <a:rPr lang="en-GB" dirty="0"/>
              <a:t> </a:t>
            </a:r>
          </a:p>
          <a:p>
            <a:pPr>
              <a:buClr>
                <a:srgbClr val="C00000"/>
              </a:buClr>
            </a:pPr>
            <a:r>
              <a:rPr lang="en-GB" dirty="0"/>
              <a:t>The general plan of how you will answer the research question</a:t>
            </a:r>
          </a:p>
          <a:p>
            <a:pPr marL="0" indent="0">
              <a:buClr>
                <a:srgbClr val="C00000"/>
              </a:buClr>
              <a:buNone/>
            </a:pPr>
            <a:endParaRPr lang="en-GB" dirty="0"/>
          </a:p>
          <a:p>
            <a:pPr>
              <a:buClr>
                <a:srgbClr val="C00000"/>
              </a:buClr>
            </a:pPr>
            <a:r>
              <a:rPr lang="en-GB" dirty="0"/>
              <a:t>It represents the overall structure of the research </a:t>
            </a:r>
          </a:p>
          <a:p>
            <a:pPr>
              <a:buClr>
                <a:srgbClr val="C00000"/>
              </a:buClr>
            </a:pPr>
            <a:endParaRPr lang="en-GB" dirty="0"/>
          </a:p>
          <a:p>
            <a:pPr>
              <a:buClr>
                <a:srgbClr val="C00000"/>
              </a:buClr>
            </a:pPr>
            <a:r>
              <a:rPr lang="en-GB" dirty="0"/>
              <a:t>It is a systematic plan for conducting a study</a:t>
            </a:r>
          </a:p>
          <a:p>
            <a:pPr>
              <a:buClr>
                <a:srgbClr val="C00000"/>
              </a:buClr>
            </a:pPr>
            <a:endParaRPr lang="en-GB" dirty="0"/>
          </a:p>
          <a:p>
            <a:pPr>
              <a:buClr>
                <a:srgbClr val="C00000"/>
              </a:buClr>
            </a:pPr>
            <a:r>
              <a:rPr lang="en-GB" dirty="0"/>
              <a:t>A step by step procedure that will be used in conducting a research</a:t>
            </a:r>
          </a:p>
        </p:txBody>
      </p:sp>
    </p:spTree>
    <p:extLst>
      <p:ext uri="{BB962C8B-B14F-4D97-AF65-F5344CB8AC3E}">
        <p14:creationId xmlns:p14="http://schemas.microsoft.com/office/powerpoint/2010/main" val="30553250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63712"/>
            <a:ext cx="4464496" cy="759296"/>
          </a:xfrm>
        </p:spPr>
        <p:txBody>
          <a:bodyPr>
            <a:normAutofit/>
          </a:bodyPr>
          <a:lstStyle/>
          <a:p>
            <a:r>
              <a:rPr lang="en-GB" sz="3200" dirty="0"/>
              <a:t>The research design </a:t>
            </a:r>
          </a:p>
        </p:txBody>
      </p:sp>
      <p:sp>
        <p:nvSpPr>
          <p:cNvPr id="3" name="Content Placeholder 2"/>
          <p:cNvSpPr>
            <a:spLocks noGrp="1"/>
          </p:cNvSpPr>
          <p:nvPr>
            <p:ph idx="1"/>
          </p:nvPr>
        </p:nvSpPr>
        <p:spPr>
          <a:xfrm>
            <a:off x="107504" y="1242560"/>
            <a:ext cx="8424936" cy="4372880"/>
          </a:xfrm>
        </p:spPr>
        <p:txBody>
          <a:bodyPr>
            <a:normAutofit lnSpcReduction="10000"/>
          </a:bodyPr>
          <a:lstStyle/>
          <a:p>
            <a:pPr marL="0" indent="0">
              <a:buClr>
                <a:srgbClr val="C00000"/>
              </a:buClr>
              <a:buNone/>
            </a:pPr>
            <a:r>
              <a:rPr lang="en-US" dirty="0"/>
              <a:t>Usually involves: </a:t>
            </a:r>
          </a:p>
          <a:p>
            <a:pPr>
              <a:buClr>
                <a:srgbClr val="C00000"/>
              </a:buClr>
            </a:pPr>
            <a:endParaRPr lang="en-US" dirty="0"/>
          </a:p>
          <a:p>
            <a:pPr>
              <a:buClr>
                <a:srgbClr val="C00000"/>
              </a:buClr>
            </a:pPr>
            <a:r>
              <a:rPr lang="en-US" dirty="0"/>
              <a:t>Clear and well-defined research question</a:t>
            </a:r>
          </a:p>
          <a:p>
            <a:pPr>
              <a:buClr>
                <a:srgbClr val="C00000"/>
              </a:buClr>
            </a:pPr>
            <a:r>
              <a:rPr lang="en-US" dirty="0"/>
              <a:t>Review and synthesize previously published literature associated with the research problem </a:t>
            </a:r>
          </a:p>
          <a:p>
            <a:pPr>
              <a:buClr>
                <a:srgbClr val="C00000"/>
              </a:buClr>
            </a:pPr>
            <a:r>
              <a:rPr lang="en-US" dirty="0"/>
              <a:t>What sort of data is necessary to answer the research question</a:t>
            </a:r>
          </a:p>
          <a:p>
            <a:pPr>
              <a:buClr>
                <a:srgbClr val="C00000"/>
              </a:buClr>
            </a:pPr>
            <a:r>
              <a:rPr lang="en-US" dirty="0"/>
              <a:t>The method to be applied for data collection </a:t>
            </a:r>
          </a:p>
          <a:p>
            <a:pPr>
              <a:buClr>
                <a:srgbClr val="C00000"/>
              </a:buClr>
            </a:pPr>
            <a:r>
              <a:rPr lang="en-US" dirty="0"/>
              <a:t>Appropriate method of data analysis</a:t>
            </a:r>
          </a:p>
          <a:p>
            <a:pPr>
              <a:buClr>
                <a:srgbClr val="C00000"/>
              </a:buClr>
            </a:pPr>
            <a:r>
              <a:rPr lang="en-US" dirty="0"/>
              <a:t>How to communicate research findings</a:t>
            </a:r>
          </a:p>
          <a:p>
            <a:pPr>
              <a:buClr>
                <a:srgbClr val="C00000"/>
              </a:buClr>
            </a:pPr>
            <a:r>
              <a:rPr lang="en-GB" dirty="0"/>
              <a:t>Timeline </a:t>
            </a:r>
            <a:endParaRPr lang="en-US" dirty="0"/>
          </a:p>
        </p:txBody>
      </p:sp>
    </p:spTree>
    <p:extLst>
      <p:ext uri="{BB962C8B-B14F-4D97-AF65-F5344CB8AC3E}">
        <p14:creationId xmlns:p14="http://schemas.microsoft.com/office/powerpoint/2010/main" val="23713633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5410944" cy="591344"/>
          </a:xfrm>
        </p:spPr>
        <p:txBody>
          <a:bodyPr>
            <a:normAutofit fontScale="90000"/>
          </a:bodyPr>
          <a:lstStyle/>
          <a:p>
            <a:r>
              <a:rPr lang="en-GB" dirty="0"/>
              <a:t>The research design</a:t>
            </a:r>
          </a:p>
        </p:txBody>
      </p:sp>
      <p:pic>
        <p:nvPicPr>
          <p:cNvPr id="5" name="Picture 4">
            <a:extLst>
              <a:ext uri="{FF2B5EF4-FFF2-40B4-BE49-F238E27FC236}">
                <a16:creationId xmlns:a16="http://schemas.microsoft.com/office/drawing/2014/main" id="{17D1376A-1577-4DE9-A09D-23FACEDBDE9C}"/>
              </a:ext>
            </a:extLst>
          </p:cNvPr>
          <p:cNvPicPr>
            <a:picLocks noChangeAspect="1"/>
          </p:cNvPicPr>
          <p:nvPr/>
        </p:nvPicPr>
        <p:blipFill>
          <a:blip r:embed="rId3"/>
          <a:stretch>
            <a:fillRect/>
          </a:stretch>
        </p:blipFill>
        <p:spPr>
          <a:xfrm>
            <a:off x="1259632" y="1052736"/>
            <a:ext cx="5130081" cy="4616202"/>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979712" y="692696"/>
            <a:ext cx="4464496" cy="759296"/>
          </a:xfrm>
        </p:spPr>
        <p:txBody>
          <a:bodyPr>
            <a:normAutofit/>
          </a:bodyPr>
          <a:lstStyle/>
          <a:p>
            <a:pPr algn="ctr"/>
            <a:r>
              <a:rPr lang="en-GB" sz="3200" dirty="0"/>
              <a:t>Homework  </a:t>
            </a:r>
          </a:p>
        </p:txBody>
      </p:sp>
      <p:sp>
        <p:nvSpPr>
          <p:cNvPr id="3" name="Content Placeholder 2"/>
          <p:cNvSpPr>
            <a:spLocks noGrp="1"/>
          </p:cNvSpPr>
          <p:nvPr>
            <p:ph idx="1"/>
          </p:nvPr>
        </p:nvSpPr>
        <p:spPr>
          <a:xfrm>
            <a:off x="0" y="1451992"/>
            <a:ext cx="6041000" cy="4145223"/>
          </a:xfrm>
        </p:spPr>
        <p:txBody>
          <a:bodyPr>
            <a:normAutofit/>
          </a:bodyPr>
          <a:lstStyle/>
          <a:p>
            <a:pPr marL="0" indent="0">
              <a:buClr>
                <a:srgbClr val="C00000"/>
              </a:buClr>
              <a:buNone/>
            </a:pPr>
            <a:r>
              <a:rPr lang="en-US" dirty="0"/>
              <a:t>Make an attempt at: </a:t>
            </a:r>
          </a:p>
          <a:p>
            <a:pPr>
              <a:buClr>
                <a:srgbClr val="C00000"/>
              </a:buClr>
            </a:pPr>
            <a:r>
              <a:rPr lang="en-US" dirty="0"/>
              <a:t>Developing your research question</a:t>
            </a:r>
          </a:p>
          <a:p>
            <a:pPr>
              <a:buClr>
                <a:srgbClr val="C00000"/>
              </a:buClr>
            </a:pPr>
            <a:r>
              <a:rPr lang="en-US" dirty="0"/>
              <a:t>Developing your aim and objectives</a:t>
            </a:r>
          </a:p>
          <a:p>
            <a:pPr>
              <a:buClr>
                <a:srgbClr val="C00000"/>
              </a:buClr>
            </a:pPr>
            <a:r>
              <a:rPr lang="en-US" dirty="0"/>
              <a:t>Develop a research design for your assignment </a:t>
            </a:r>
          </a:p>
          <a:p>
            <a:pPr>
              <a:buClr>
                <a:srgbClr val="C00000"/>
              </a:buClr>
            </a:pPr>
            <a:r>
              <a:rPr lang="en-US" dirty="0"/>
              <a:t>Conduct a search using a ‘search strategy approach’. </a:t>
            </a:r>
          </a:p>
          <a:p>
            <a:pPr marL="0" indent="0">
              <a:buClr>
                <a:srgbClr val="C00000"/>
              </a:buClr>
              <a:buNone/>
            </a:pPr>
            <a:r>
              <a:rPr lang="en-US" dirty="0"/>
              <a:t>Please that these activities are crucial before you can start writing. </a:t>
            </a:r>
          </a:p>
          <a:p>
            <a:pPr>
              <a:buClr>
                <a:srgbClr val="C00000"/>
              </a:buClr>
            </a:pPr>
            <a:endParaRPr lang="en-US" dirty="0"/>
          </a:p>
          <a:p>
            <a:pPr marL="0" indent="0">
              <a:buClr>
                <a:srgbClr val="C00000"/>
              </a:buClr>
              <a:buNone/>
            </a:pPr>
            <a:endParaRPr lang="en-US" dirty="0"/>
          </a:p>
          <a:p>
            <a:pPr marL="0" indent="0">
              <a:buClr>
                <a:srgbClr val="C00000"/>
              </a:buClr>
              <a:buNone/>
            </a:pPr>
            <a:endParaRPr lang="en-US" dirty="0"/>
          </a:p>
        </p:txBody>
      </p:sp>
      <p:pic>
        <p:nvPicPr>
          <p:cNvPr id="4" name="Picture 3">
            <a:extLst>
              <a:ext uri="{FF2B5EF4-FFF2-40B4-BE49-F238E27FC236}">
                <a16:creationId xmlns:a16="http://schemas.microsoft.com/office/drawing/2014/main" id="{6C2FC6F6-3E38-4505-8466-FC59D8922A95}"/>
              </a:ext>
            </a:extLst>
          </p:cNvPr>
          <p:cNvPicPr>
            <a:picLocks noChangeAspect="1"/>
          </p:cNvPicPr>
          <p:nvPr/>
        </p:nvPicPr>
        <p:blipFill>
          <a:blip r:embed="rId3"/>
          <a:stretch>
            <a:fillRect/>
          </a:stretch>
        </p:blipFill>
        <p:spPr>
          <a:xfrm>
            <a:off x="5695289" y="2492896"/>
            <a:ext cx="3442391" cy="3104319"/>
          </a:xfrm>
          <a:prstGeom prst="rect">
            <a:avLst/>
          </a:prstGeom>
        </p:spPr>
      </p:pic>
    </p:spTree>
    <p:extLst>
      <p:ext uri="{BB962C8B-B14F-4D97-AF65-F5344CB8AC3E}">
        <p14:creationId xmlns:p14="http://schemas.microsoft.com/office/powerpoint/2010/main" val="27729833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908720"/>
            <a:ext cx="3682752" cy="615280"/>
          </a:xfrm>
        </p:spPr>
        <p:txBody>
          <a:bodyPr>
            <a:normAutofit fontScale="90000"/>
          </a:bodyPr>
          <a:lstStyle/>
          <a:p>
            <a:r>
              <a:rPr lang="en-GB" dirty="0"/>
              <a:t>In summary</a:t>
            </a:r>
          </a:p>
        </p:txBody>
      </p:sp>
      <p:sp>
        <p:nvSpPr>
          <p:cNvPr id="3" name="Content Placeholder 2"/>
          <p:cNvSpPr>
            <a:spLocks noGrp="1"/>
          </p:cNvSpPr>
          <p:nvPr>
            <p:ph idx="1"/>
          </p:nvPr>
        </p:nvSpPr>
        <p:spPr>
          <a:xfrm>
            <a:off x="460648" y="1988840"/>
            <a:ext cx="5407496" cy="3600400"/>
          </a:xfrm>
        </p:spPr>
        <p:txBody>
          <a:bodyPr>
            <a:normAutofit fontScale="92500"/>
          </a:bodyPr>
          <a:lstStyle/>
          <a:p>
            <a:pPr>
              <a:buClr>
                <a:srgbClr val="C00000"/>
              </a:buClr>
            </a:pPr>
            <a:r>
              <a:rPr lang="en-GB" dirty="0"/>
              <a:t>Research is about answering a research question constructed from a research problem</a:t>
            </a:r>
          </a:p>
          <a:p>
            <a:pPr marL="0" indent="0">
              <a:buClr>
                <a:srgbClr val="C00000"/>
              </a:buClr>
              <a:buNone/>
            </a:pPr>
            <a:endParaRPr lang="en-GB" dirty="0"/>
          </a:p>
          <a:p>
            <a:pPr>
              <a:buClr>
                <a:srgbClr val="C00000"/>
              </a:buClr>
            </a:pPr>
            <a:r>
              <a:rPr lang="en-GB" dirty="0"/>
              <a:t>There are different types of research</a:t>
            </a:r>
          </a:p>
          <a:p>
            <a:pPr marL="0" indent="0">
              <a:buClr>
                <a:srgbClr val="C00000"/>
              </a:buClr>
              <a:buNone/>
            </a:pPr>
            <a:endParaRPr lang="en-GB" dirty="0"/>
          </a:p>
          <a:p>
            <a:pPr>
              <a:buClr>
                <a:srgbClr val="C00000"/>
              </a:buClr>
            </a:pPr>
            <a:r>
              <a:rPr lang="en-GB" dirty="0"/>
              <a:t>A research design is the overall strategy that captures all the different part of the research in a coherent and logical way  </a:t>
            </a:r>
          </a:p>
        </p:txBody>
      </p:sp>
      <p:pic>
        <p:nvPicPr>
          <p:cNvPr id="4" name="Picture 3">
            <a:extLst>
              <a:ext uri="{FF2B5EF4-FFF2-40B4-BE49-F238E27FC236}">
                <a16:creationId xmlns:a16="http://schemas.microsoft.com/office/drawing/2014/main" id="{5E3BDFDC-D07D-44E7-9416-FFD545141DF3}"/>
              </a:ext>
            </a:extLst>
          </p:cNvPr>
          <p:cNvPicPr>
            <a:picLocks noChangeAspect="1"/>
          </p:cNvPicPr>
          <p:nvPr/>
        </p:nvPicPr>
        <p:blipFill>
          <a:blip r:embed="rId3"/>
          <a:stretch>
            <a:fillRect/>
          </a:stretch>
        </p:blipFill>
        <p:spPr>
          <a:xfrm>
            <a:off x="5881176" y="3290849"/>
            <a:ext cx="3164098" cy="2298391"/>
          </a:xfrm>
          <a:prstGeom prst="rect">
            <a:avLst/>
          </a:prstGeom>
        </p:spPr>
      </p:pic>
    </p:spTree>
    <p:extLst>
      <p:ext uri="{BB962C8B-B14F-4D97-AF65-F5344CB8AC3E}">
        <p14:creationId xmlns:p14="http://schemas.microsoft.com/office/powerpoint/2010/main" val="18978464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3754760" cy="990600"/>
          </a:xfrm>
        </p:spPr>
        <p:txBody>
          <a:bodyPr/>
          <a:lstStyle/>
          <a:p>
            <a:r>
              <a:rPr lang="en-GB" dirty="0"/>
              <a:t>Next session…</a:t>
            </a:r>
          </a:p>
        </p:txBody>
      </p:sp>
      <p:sp>
        <p:nvSpPr>
          <p:cNvPr id="3" name="Content Placeholder 2"/>
          <p:cNvSpPr>
            <a:spLocks noGrp="1"/>
          </p:cNvSpPr>
          <p:nvPr>
            <p:ph idx="1"/>
          </p:nvPr>
        </p:nvSpPr>
        <p:spPr>
          <a:xfrm>
            <a:off x="611560" y="1549400"/>
            <a:ext cx="7715200" cy="990600"/>
          </a:xfrm>
        </p:spPr>
        <p:txBody>
          <a:bodyPr>
            <a:normAutofit/>
          </a:bodyPr>
          <a:lstStyle/>
          <a:p>
            <a:pPr>
              <a:buClr>
                <a:srgbClr val="C00000"/>
              </a:buClr>
            </a:pPr>
            <a:r>
              <a:rPr lang="en-US" sz="3600" dirty="0"/>
              <a:t>The rationale for literature reviews</a:t>
            </a:r>
          </a:p>
        </p:txBody>
      </p:sp>
      <p:pic>
        <p:nvPicPr>
          <p:cNvPr id="4" name="Picture 3">
            <a:extLst>
              <a:ext uri="{FF2B5EF4-FFF2-40B4-BE49-F238E27FC236}">
                <a16:creationId xmlns:a16="http://schemas.microsoft.com/office/drawing/2014/main" id="{140147F7-E0C5-4D3F-9693-522481E262D9}"/>
              </a:ext>
            </a:extLst>
          </p:cNvPr>
          <p:cNvPicPr>
            <a:picLocks noChangeAspect="1"/>
          </p:cNvPicPr>
          <p:nvPr/>
        </p:nvPicPr>
        <p:blipFill>
          <a:blip r:embed="rId3"/>
          <a:stretch>
            <a:fillRect/>
          </a:stretch>
        </p:blipFill>
        <p:spPr>
          <a:xfrm>
            <a:off x="1835696" y="2492896"/>
            <a:ext cx="4968671" cy="3182388"/>
          </a:xfrm>
          <a:prstGeom prst="rect">
            <a:avLst/>
          </a:prstGeom>
        </p:spPr>
      </p:pic>
    </p:spTree>
    <p:extLst>
      <p:ext uri="{BB962C8B-B14F-4D97-AF65-F5344CB8AC3E}">
        <p14:creationId xmlns:p14="http://schemas.microsoft.com/office/powerpoint/2010/main" val="11449303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3768" y="44937"/>
            <a:ext cx="3888432" cy="791775"/>
          </a:xfrm>
        </p:spPr>
        <p:txBody>
          <a:bodyPr/>
          <a:lstStyle/>
          <a:p>
            <a:r>
              <a:rPr lang="en-GB" b="1" dirty="0"/>
              <a:t>SHORT BREAK  </a:t>
            </a:r>
          </a:p>
        </p:txBody>
      </p:sp>
      <p:pic>
        <p:nvPicPr>
          <p:cNvPr id="4" name="Picture 3">
            <a:extLst>
              <a:ext uri="{FF2B5EF4-FFF2-40B4-BE49-F238E27FC236}">
                <a16:creationId xmlns:a16="http://schemas.microsoft.com/office/drawing/2014/main" id="{EF7A0AB0-D11B-4101-9867-6CAA50F56878}"/>
              </a:ext>
            </a:extLst>
          </p:cNvPr>
          <p:cNvPicPr>
            <a:picLocks noChangeAspect="1"/>
          </p:cNvPicPr>
          <p:nvPr/>
        </p:nvPicPr>
        <p:blipFill rotWithShape="1">
          <a:blip r:embed="rId3"/>
          <a:srcRect l="6687" r="5651" b="8272"/>
          <a:stretch/>
        </p:blipFill>
        <p:spPr>
          <a:xfrm>
            <a:off x="564168" y="836712"/>
            <a:ext cx="8015664" cy="4705474"/>
          </a:xfrm>
          <a:prstGeom prst="rect">
            <a:avLst/>
          </a:prstGeom>
        </p:spPr>
      </p:pic>
    </p:spTree>
    <p:extLst>
      <p:ext uri="{BB962C8B-B14F-4D97-AF65-F5344CB8AC3E}">
        <p14:creationId xmlns:p14="http://schemas.microsoft.com/office/powerpoint/2010/main" val="1611326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398</TotalTime>
  <Words>1779</Words>
  <Application>Microsoft Macintosh PowerPoint</Application>
  <PresentationFormat>On-screen Show (4:3)</PresentationFormat>
  <Paragraphs>293</Paragraphs>
  <Slides>41</Slides>
  <Notes>30</Notes>
  <HiddenSlides>0</HiddenSlides>
  <MMClips>0</MMClips>
  <ScaleCrop>false</ScaleCrop>
  <HeadingPairs>
    <vt:vector size="8" baseType="variant">
      <vt:variant>
        <vt:lpstr>Fonts Used</vt:lpstr>
      </vt:variant>
      <vt:variant>
        <vt:i4>2</vt:i4>
      </vt:variant>
      <vt:variant>
        <vt:lpstr>Theme</vt:lpstr>
      </vt:variant>
      <vt:variant>
        <vt:i4>1</vt:i4>
      </vt:variant>
      <vt:variant>
        <vt:lpstr>Slide Titles</vt:lpstr>
      </vt:variant>
      <vt:variant>
        <vt:i4>41</vt:i4>
      </vt:variant>
      <vt:variant>
        <vt:lpstr>Custom Shows</vt:lpstr>
      </vt:variant>
      <vt:variant>
        <vt:i4>1</vt:i4>
      </vt:variant>
    </vt:vector>
  </HeadingPairs>
  <TitlesOfParts>
    <vt:vector size="45" baseType="lpstr">
      <vt:lpstr>Arial</vt:lpstr>
      <vt:lpstr>Calibri</vt:lpstr>
      <vt:lpstr>Clarity</vt:lpstr>
      <vt:lpstr>PowerPoint Presentation</vt:lpstr>
      <vt:lpstr>Module overview</vt:lpstr>
      <vt:lpstr>Scheme of work</vt:lpstr>
      <vt:lpstr>Assignments</vt:lpstr>
      <vt:lpstr>Overview of our discussion today</vt:lpstr>
      <vt:lpstr>What is a research question?</vt:lpstr>
      <vt:lpstr>A good research question is …</vt:lpstr>
      <vt:lpstr>How to formulate a good research question? </vt:lpstr>
      <vt:lpstr>Example: </vt:lpstr>
      <vt:lpstr>Activity 1 </vt:lpstr>
      <vt:lpstr>Three steps to writing a good research question</vt:lpstr>
      <vt:lpstr>Thinking about your assignment  </vt:lpstr>
      <vt:lpstr>Aims and Objectives </vt:lpstr>
      <vt:lpstr>Aims and Objectives </vt:lpstr>
      <vt:lpstr> Aims and Objectives? </vt:lpstr>
      <vt:lpstr>Research Aim and Objective Examples </vt:lpstr>
      <vt:lpstr>Activity: 2</vt:lpstr>
      <vt:lpstr>SHORT BREAK  </vt:lpstr>
      <vt:lpstr>Search Strategy </vt:lpstr>
      <vt:lpstr>Search Strategy. </vt:lpstr>
      <vt:lpstr>Search Strategy: Narrowing down searches</vt:lpstr>
      <vt:lpstr>Search Strategy Guide</vt:lpstr>
      <vt:lpstr>Search Strategy Activity: 3</vt:lpstr>
      <vt:lpstr>SHORT BREAK  </vt:lpstr>
      <vt:lpstr>Types of research </vt:lpstr>
      <vt:lpstr>Types of research </vt:lpstr>
      <vt:lpstr>Types of research </vt:lpstr>
      <vt:lpstr>Types of research </vt:lpstr>
      <vt:lpstr>Types of research </vt:lpstr>
      <vt:lpstr>Types of research </vt:lpstr>
      <vt:lpstr>Types of research </vt:lpstr>
      <vt:lpstr>Differences between qualitative and quantitative research  </vt:lpstr>
      <vt:lpstr>Types of qualitative research </vt:lpstr>
      <vt:lpstr>Types of quantitative research </vt:lpstr>
      <vt:lpstr>The research design </vt:lpstr>
      <vt:lpstr>The research design </vt:lpstr>
      <vt:lpstr>The research design</vt:lpstr>
      <vt:lpstr>Homework  </vt:lpstr>
      <vt:lpstr>In summary</vt:lpstr>
      <vt:lpstr>Next session…</vt:lpstr>
      <vt:lpstr>SHORT BREAK  </vt:lpstr>
      <vt:lpstr>Custom Show 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Jonathan Andrew Wyatt (P144511)</cp:lastModifiedBy>
  <cp:revision>122</cp:revision>
  <cp:lastPrinted>2017-10-03T08:29:28Z</cp:lastPrinted>
  <dcterms:created xsi:type="dcterms:W3CDTF">2014-09-13T13:55:51Z</dcterms:created>
  <dcterms:modified xsi:type="dcterms:W3CDTF">2022-02-02T17:52:05Z</dcterms:modified>
</cp:coreProperties>
</file>