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0"/>
  </p:notesMasterIdLst>
  <p:sldIdLst>
    <p:sldId id="259" r:id="rId5"/>
    <p:sldId id="445" r:id="rId6"/>
    <p:sldId id="535" r:id="rId7"/>
    <p:sldId id="446" r:id="rId8"/>
    <p:sldId id="538" r:id="rId9"/>
    <p:sldId id="596" r:id="rId10"/>
    <p:sldId id="473" r:id="rId11"/>
    <p:sldId id="590" r:id="rId12"/>
    <p:sldId id="489" r:id="rId13"/>
    <p:sldId id="570" r:id="rId14"/>
    <p:sldId id="578" r:id="rId15"/>
    <p:sldId id="336" r:id="rId16"/>
    <p:sldId id="370" r:id="rId17"/>
    <p:sldId id="462" r:id="rId18"/>
    <p:sldId id="536" r:id="rId19"/>
    <p:sldId id="461" r:id="rId20"/>
    <p:sldId id="559" r:id="rId21"/>
    <p:sldId id="560" r:id="rId22"/>
    <p:sldId id="533" r:id="rId23"/>
    <p:sldId id="591" r:id="rId24"/>
    <p:sldId id="266" r:id="rId25"/>
    <p:sldId id="458" r:id="rId26"/>
    <p:sldId id="592" r:id="rId27"/>
    <p:sldId id="593" r:id="rId28"/>
    <p:sldId id="584" r:id="rId29"/>
    <p:sldId id="587" r:id="rId30"/>
    <p:sldId id="495" r:id="rId31"/>
    <p:sldId id="494" r:id="rId32"/>
    <p:sldId id="498" r:id="rId33"/>
    <p:sldId id="421" r:id="rId34"/>
    <p:sldId id="508" r:id="rId35"/>
    <p:sldId id="493" r:id="rId36"/>
    <p:sldId id="472" r:id="rId37"/>
    <p:sldId id="581" r:id="rId38"/>
    <p:sldId id="582" r:id="rId39"/>
    <p:sldId id="510" r:id="rId40"/>
    <p:sldId id="594" r:id="rId41"/>
    <p:sldId id="589" r:id="rId42"/>
    <p:sldId id="476" r:id="rId43"/>
    <p:sldId id="511" r:id="rId44"/>
    <p:sldId id="512" r:id="rId45"/>
    <p:sldId id="583" r:id="rId46"/>
    <p:sldId id="585" r:id="rId47"/>
    <p:sldId id="586" r:id="rId48"/>
    <p:sldId id="588" r:id="rId49"/>
    <p:sldId id="436" r:id="rId50"/>
    <p:sldId id="580" r:id="rId51"/>
    <p:sldId id="534" r:id="rId52"/>
    <p:sldId id="527" r:id="rId53"/>
    <p:sldId id="528" r:id="rId54"/>
    <p:sldId id="529" r:id="rId55"/>
    <p:sldId id="530" r:id="rId56"/>
    <p:sldId id="579" r:id="rId57"/>
    <p:sldId id="483" r:id="rId58"/>
    <p:sldId id="260"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D8C3E6-11A0-46F0-A296-F520B75DB307}" v="9" dt="2026-01-14T14:15:43.0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6395" autoAdjust="0"/>
  </p:normalViewPr>
  <p:slideViewPr>
    <p:cSldViewPr snapToGrid="0" showGuides="1">
      <p:cViewPr varScale="1">
        <p:scale>
          <a:sx n="87" d="100"/>
          <a:sy n="87" d="100"/>
        </p:scale>
        <p:origin x="51" y="129"/>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61" Type="http://schemas.openxmlformats.org/officeDocument/2006/relationships/presProps" Target="pres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notesMaster" Target="notesMasters/notesMaster1.xml"/><Relationship Id="rId65"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diagrams/_rels/data1.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2.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s>
</file>

<file path=ppt/diagrams/_rels/data5.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svg"/><Relationship Id="rId1" Type="http://schemas.openxmlformats.org/officeDocument/2006/relationships/image" Target="../media/image75.png"/><Relationship Id="rId6" Type="http://schemas.openxmlformats.org/officeDocument/2006/relationships/image" Target="../media/image80.svg"/><Relationship Id="rId5" Type="http://schemas.openxmlformats.org/officeDocument/2006/relationships/image" Target="../media/image79.png"/><Relationship Id="rId4" Type="http://schemas.openxmlformats.org/officeDocument/2006/relationships/image" Target="../media/image7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s>
</file>

<file path=ppt/diagrams/_rels/drawing5.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svg"/><Relationship Id="rId1" Type="http://schemas.openxmlformats.org/officeDocument/2006/relationships/image" Target="../media/image75.png"/><Relationship Id="rId6" Type="http://schemas.openxmlformats.org/officeDocument/2006/relationships/image" Target="../media/image80.svg"/><Relationship Id="rId5" Type="http://schemas.openxmlformats.org/officeDocument/2006/relationships/image" Target="../media/image79.png"/><Relationship Id="rId4" Type="http://schemas.openxmlformats.org/officeDocument/2006/relationships/image" Target="../media/image78.svg"/></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 qsCatId="3D" csTypeId="urn:microsoft.com/office/officeart/2005/8/colors/accent3_1" csCatId="accent3" phldr="1"/>
      <dgm:spPr/>
      <dgm:t>
        <a:bodyPr/>
        <a:lstStyle/>
        <a:p>
          <a:endParaRPr lang="en-GB"/>
        </a:p>
      </dgm:t>
    </dgm:pt>
    <dgm:pt modelId="{80796817-207E-42E9-BDF3-0E1BA2E2E3C7}">
      <dgm:prSet phldrT="[Text]"/>
      <dgm:spPr/>
      <dgm:t>
        <a:bodyPr/>
        <a:lstStyle/>
        <a:p>
          <a:r>
            <a:rPr lang="en-GB" dirty="0"/>
            <a:t>A dedicated librarian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dirty="0"/>
            <a:t>Online tutorials to improve your academic skills.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dirty="0"/>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dirty="0"/>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95364" custLinFactNeighborY="-14873"/>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371EF3-3E66-474F-B536-E6506441F0AF}" type="doc">
      <dgm:prSet loTypeId="urn:microsoft.com/office/officeart/2008/layout/VerticalCurvedList" loCatId="list" qsTypeId="urn:microsoft.com/office/officeart/2005/8/quickstyle/simple2" qsCatId="simple" csTypeId="urn:microsoft.com/office/officeart/2005/8/colors/accent2_1" csCatId="accent2" phldr="1"/>
      <dgm:spPr/>
      <dgm:t>
        <a:bodyPr/>
        <a:lstStyle/>
        <a:p>
          <a:endParaRPr lang="en-GB"/>
        </a:p>
      </dgm:t>
    </dgm:pt>
    <dgm:pt modelId="{C295DC0C-6E77-4DBE-B709-748461671E12}">
      <dgm:prSet phldrT="[Text]">
        <dgm:style>
          <a:lnRef idx="2">
            <a:schemeClr val="accent2"/>
          </a:lnRef>
          <a:fillRef idx="1">
            <a:schemeClr val="lt1"/>
          </a:fillRef>
          <a:effectRef idx="0">
            <a:schemeClr val="accent2"/>
          </a:effectRef>
          <a:fontRef idx="minor">
            <a:schemeClr val="dk1"/>
          </a:fontRef>
        </dgm:style>
      </dgm:prSet>
      <dgm:spPr/>
      <dgm:t>
        <a:bodyPr/>
        <a:lstStyle/>
        <a:p>
          <a:r>
            <a:rPr lang="en-GB" b="0" dirty="0"/>
            <a:t>DEFINE your topic or question.</a:t>
          </a:r>
        </a:p>
      </dgm:t>
    </dgm:pt>
    <dgm:pt modelId="{43A4AF85-1E21-4D2C-A9DB-A72C1ED07514}" type="parTrans" cxnId="{D5AA1FB1-0E8C-4F90-B01C-94370CC3672A}">
      <dgm:prSet/>
      <dgm:spPr/>
      <dgm:t>
        <a:bodyPr/>
        <a:lstStyle/>
        <a:p>
          <a:endParaRPr lang="en-GB"/>
        </a:p>
      </dgm:t>
    </dgm:pt>
    <dgm:pt modelId="{75BE4916-82DC-4936-A9B2-EB6670F97063}" type="sibTrans" cxnId="{D5AA1FB1-0E8C-4F90-B01C-94370CC3672A}">
      <dgm:prSet>
        <dgm:style>
          <a:lnRef idx="2">
            <a:schemeClr val="accent2"/>
          </a:lnRef>
          <a:fillRef idx="1">
            <a:schemeClr val="lt1"/>
          </a:fillRef>
          <a:effectRef idx="0">
            <a:schemeClr val="accent2"/>
          </a:effectRef>
          <a:fontRef idx="minor">
            <a:schemeClr val="dk1"/>
          </a:fontRef>
        </dgm:style>
      </dgm:prSet>
      <dgm:spPr/>
      <dgm:t>
        <a:bodyPr/>
        <a:lstStyle/>
        <a:p>
          <a:endParaRPr lang="en-GB"/>
        </a:p>
      </dgm:t>
    </dgm:pt>
    <dgm:pt modelId="{CBEEBE36-3532-4FA0-A1FE-F60CD254A76A}">
      <dgm:prSet phldrT="[Text]">
        <dgm:style>
          <a:lnRef idx="2">
            <a:schemeClr val="accent2"/>
          </a:lnRef>
          <a:fillRef idx="1">
            <a:schemeClr val="lt1"/>
          </a:fillRef>
          <a:effectRef idx="0">
            <a:schemeClr val="accent2"/>
          </a:effectRef>
          <a:fontRef idx="minor">
            <a:schemeClr val="dk1"/>
          </a:fontRef>
        </dgm:style>
      </dgm:prSet>
      <dgm:spPr/>
      <dgm:t>
        <a:bodyPr/>
        <a:lstStyle/>
        <a:p>
          <a:r>
            <a:rPr lang="en-GB" b="0" dirty="0"/>
            <a:t>IDENTIFY key authors, concepts, and keywords.</a:t>
          </a:r>
        </a:p>
      </dgm:t>
    </dgm:pt>
    <dgm:pt modelId="{5313ACB8-6A55-4FFF-BA05-6257497CE011}" type="parTrans" cxnId="{4487E052-C956-4029-B7F3-9B977AAA7CE9}">
      <dgm:prSet/>
      <dgm:spPr/>
      <dgm:t>
        <a:bodyPr/>
        <a:lstStyle/>
        <a:p>
          <a:endParaRPr lang="en-GB"/>
        </a:p>
      </dgm:t>
    </dgm:pt>
    <dgm:pt modelId="{29D0A0E4-62B6-42B5-834E-5129E7474DF1}" type="sibTrans" cxnId="{4487E052-C956-4029-B7F3-9B977AAA7CE9}">
      <dgm:prSet/>
      <dgm:spPr/>
      <dgm:t>
        <a:bodyPr/>
        <a:lstStyle/>
        <a:p>
          <a:endParaRPr lang="en-GB"/>
        </a:p>
      </dgm:t>
    </dgm:pt>
    <dgm:pt modelId="{8EAB0177-1C3F-4C9C-BD40-18129D76B956}">
      <dgm:prSet phldrT="[Text]">
        <dgm:style>
          <a:lnRef idx="2">
            <a:schemeClr val="accent2"/>
          </a:lnRef>
          <a:fillRef idx="1">
            <a:schemeClr val="lt1"/>
          </a:fillRef>
          <a:effectRef idx="0">
            <a:schemeClr val="accent2"/>
          </a:effectRef>
          <a:fontRef idx="minor">
            <a:schemeClr val="dk1"/>
          </a:fontRef>
        </dgm:style>
      </dgm:prSet>
      <dgm:spPr/>
      <dgm:t>
        <a:bodyPr/>
        <a:lstStyle/>
        <a:p>
          <a:r>
            <a:rPr lang="en-GB" b="0" dirty="0"/>
            <a:t>FIND suitable information sources.</a:t>
          </a:r>
        </a:p>
      </dgm:t>
    </dgm:pt>
    <dgm:pt modelId="{A28E8281-F5C6-4CBC-AC0F-0A1C66B668D0}" type="parTrans" cxnId="{843C55F7-D8B8-4BC6-A6AB-535B92F92DE9}">
      <dgm:prSet/>
      <dgm:spPr/>
      <dgm:t>
        <a:bodyPr/>
        <a:lstStyle/>
        <a:p>
          <a:endParaRPr lang="en-GB"/>
        </a:p>
      </dgm:t>
    </dgm:pt>
    <dgm:pt modelId="{F77B8E8C-FAE7-49E0-BA7F-D99E3478AB0B}" type="sibTrans" cxnId="{843C55F7-D8B8-4BC6-A6AB-535B92F92DE9}">
      <dgm:prSet/>
      <dgm:spPr/>
      <dgm:t>
        <a:bodyPr/>
        <a:lstStyle/>
        <a:p>
          <a:endParaRPr lang="en-GB"/>
        </a:p>
      </dgm:t>
    </dgm:pt>
    <dgm:pt modelId="{B98DBABA-F645-422F-9357-0297E06B8443}">
      <dgm:prSet>
        <dgm:style>
          <a:lnRef idx="2">
            <a:schemeClr val="accent2"/>
          </a:lnRef>
          <a:fillRef idx="1">
            <a:schemeClr val="lt1"/>
          </a:fillRef>
          <a:effectRef idx="0">
            <a:schemeClr val="accent2"/>
          </a:effectRef>
          <a:fontRef idx="minor">
            <a:schemeClr val="dk1"/>
          </a:fontRef>
        </dgm:style>
      </dgm:prSet>
      <dgm:spPr/>
      <dgm:t>
        <a:bodyPr/>
        <a:lstStyle/>
        <a:p>
          <a:r>
            <a:rPr lang="en-GB" b="0" dirty="0"/>
            <a:t>SEARCH refine &amp; repeat search.</a:t>
          </a:r>
        </a:p>
      </dgm:t>
    </dgm:pt>
    <dgm:pt modelId="{272A6DDE-EDA7-4327-8891-1F68C0C344CE}" type="parTrans" cxnId="{BA80FF41-55DD-4701-954F-7C3FB4E1B1CC}">
      <dgm:prSet/>
      <dgm:spPr/>
      <dgm:t>
        <a:bodyPr/>
        <a:lstStyle/>
        <a:p>
          <a:endParaRPr lang="en-GB"/>
        </a:p>
      </dgm:t>
    </dgm:pt>
    <dgm:pt modelId="{A4E6D080-0610-4D77-B9F2-4691C207A729}" type="sibTrans" cxnId="{BA80FF41-55DD-4701-954F-7C3FB4E1B1CC}">
      <dgm:prSet/>
      <dgm:spPr/>
      <dgm:t>
        <a:bodyPr/>
        <a:lstStyle/>
        <a:p>
          <a:endParaRPr lang="en-GB"/>
        </a:p>
      </dgm:t>
    </dgm:pt>
    <dgm:pt modelId="{8642EF8C-1869-4C72-AD74-65DDE927601E}">
      <dgm:prSet>
        <dgm:style>
          <a:lnRef idx="2">
            <a:schemeClr val="accent2"/>
          </a:lnRef>
          <a:fillRef idx="1">
            <a:schemeClr val="lt1"/>
          </a:fillRef>
          <a:effectRef idx="0">
            <a:schemeClr val="accent2"/>
          </a:effectRef>
          <a:fontRef idx="minor">
            <a:schemeClr val="dk1"/>
          </a:fontRef>
        </dgm:style>
      </dgm:prSet>
      <dgm:spPr/>
      <dgm:t>
        <a:bodyPr/>
        <a:lstStyle/>
        <a:p>
          <a:r>
            <a:rPr lang="en-GB" b="0" dirty="0"/>
            <a:t>RECORD by referencing correctly.</a:t>
          </a:r>
        </a:p>
      </dgm:t>
    </dgm:pt>
    <dgm:pt modelId="{BE90C5D7-B446-4A9A-BA4E-FB48A283D9D6}" type="parTrans" cxnId="{32DFBF28-2C94-4DDF-B3A4-399147C4A6D7}">
      <dgm:prSet/>
      <dgm:spPr/>
      <dgm:t>
        <a:bodyPr/>
        <a:lstStyle/>
        <a:p>
          <a:endParaRPr lang="en-GB"/>
        </a:p>
      </dgm:t>
    </dgm:pt>
    <dgm:pt modelId="{CB70B4BC-7BB4-4126-BFFC-7598134B590E}" type="sibTrans" cxnId="{32DFBF28-2C94-4DDF-B3A4-399147C4A6D7}">
      <dgm:prSet/>
      <dgm:spPr/>
      <dgm:t>
        <a:bodyPr/>
        <a:lstStyle/>
        <a:p>
          <a:endParaRPr lang="en-GB"/>
        </a:p>
      </dgm:t>
    </dgm:pt>
    <dgm:pt modelId="{AA6FF47A-14F4-44D2-BE59-9B6A4DC02209}" type="pres">
      <dgm:prSet presAssocID="{A1371EF3-3E66-474F-B536-E6506441F0AF}" presName="Name0" presStyleCnt="0">
        <dgm:presLayoutVars>
          <dgm:chMax val="7"/>
          <dgm:chPref val="7"/>
          <dgm:dir/>
        </dgm:presLayoutVars>
      </dgm:prSet>
      <dgm:spPr/>
    </dgm:pt>
    <dgm:pt modelId="{2D20FC8A-8CDE-47C8-8747-5A6B56670E31}" type="pres">
      <dgm:prSet presAssocID="{A1371EF3-3E66-474F-B536-E6506441F0AF}" presName="Name1" presStyleCnt="0"/>
      <dgm:spPr/>
    </dgm:pt>
    <dgm:pt modelId="{41F45B66-E523-48C2-9381-663D1B463AE6}" type="pres">
      <dgm:prSet presAssocID="{A1371EF3-3E66-474F-B536-E6506441F0AF}" presName="cycle" presStyleCnt="0"/>
      <dgm:spPr/>
    </dgm:pt>
    <dgm:pt modelId="{C60843B6-3EB0-4509-AA18-70DFF51A2F20}" type="pres">
      <dgm:prSet presAssocID="{A1371EF3-3E66-474F-B536-E6506441F0AF}" presName="srcNode" presStyleLbl="node1" presStyleIdx="0" presStyleCnt="5"/>
      <dgm:spPr/>
    </dgm:pt>
    <dgm:pt modelId="{D25F0FA2-9F0F-4973-B0B4-37E72CE410F2}" type="pres">
      <dgm:prSet presAssocID="{A1371EF3-3E66-474F-B536-E6506441F0AF}" presName="conn" presStyleLbl="parChTrans1D2" presStyleIdx="0" presStyleCnt="1"/>
      <dgm:spPr/>
    </dgm:pt>
    <dgm:pt modelId="{FCD95C7E-8CEE-4D52-A835-9382AE28C642}" type="pres">
      <dgm:prSet presAssocID="{A1371EF3-3E66-474F-B536-E6506441F0AF}" presName="extraNode" presStyleLbl="node1" presStyleIdx="0" presStyleCnt="5"/>
      <dgm:spPr/>
    </dgm:pt>
    <dgm:pt modelId="{54F01ED0-D3AC-44A1-B1ED-75127D9BA976}" type="pres">
      <dgm:prSet presAssocID="{A1371EF3-3E66-474F-B536-E6506441F0AF}" presName="dstNode" presStyleLbl="node1" presStyleIdx="0" presStyleCnt="5"/>
      <dgm:spPr/>
    </dgm:pt>
    <dgm:pt modelId="{D4C39454-BBBF-48E4-8580-89787D213413}" type="pres">
      <dgm:prSet presAssocID="{C295DC0C-6E77-4DBE-B709-748461671E12}" presName="text_1" presStyleLbl="node1" presStyleIdx="0" presStyleCnt="5" custScaleX="99540" custLinFactNeighborX="5170" custLinFactNeighborY="885">
        <dgm:presLayoutVars>
          <dgm:bulletEnabled val="1"/>
        </dgm:presLayoutVars>
      </dgm:prSet>
      <dgm:spPr/>
    </dgm:pt>
    <dgm:pt modelId="{0D99FAF4-789B-484F-846A-717B307D902F}" type="pres">
      <dgm:prSet presAssocID="{C295DC0C-6E77-4DBE-B709-748461671E12}" presName="accent_1" presStyleCnt="0"/>
      <dgm:spPr/>
    </dgm:pt>
    <dgm:pt modelId="{BAECE883-5BA4-479A-8CB5-52834DB2BE3A}" type="pres">
      <dgm:prSet presAssocID="{C295DC0C-6E77-4DBE-B709-748461671E12}" presName="accentRepeatNode" presStyleLbl="solidFgAcc1" presStyleIdx="0" presStyleCnt="5" custLinFactNeighborX="-56659" custLinFactNeighborY="2833"/>
      <dgm:spPr>
        <a:blipFill rotWithShape="0">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pt>
    <dgm:pt modelId="{D1E07BFC-FFF9-4F9D-AD05-29727278183C}" type="pres">
      <dgm:prSet presAssocID="{CBEEBE36-3532-4FA0-A1FE-F60CD254A76A}" presName="text_2" presStyleLbl="node1" presStyleIdx="1" presStyleCnt="5">
        <dgm:presLayoutVars>
          <dgm:bulletEnabled val="1"/>
        </dgm:presLayoutVars>
      </dgm:prSet>
      <dgm:spPr/>
    </dgm:pt>
    <dgm:pt modelId="{5775671A-01AC-4448-B33F-799D7ECD6B28}" type="pres">
      <dgm:prSet presAssocID="{CBEEBE36-3532-4FA0-A1FE-F60CD254A76A}" presName="accent_2" presStyleCnt="0"/>
      <dgm:spPr/>
    </dgm:pt>
    <dgm:pt modelId="{A437606B-4783-48CB-A002-57714BAA0428}" type="pres">
      <dgm:prSet presAssocID="{CBEEBE36-3532-4FA0-A1FE-F60CD254A76A}" presName="accentRepeatNode" presStyleLbl="solidFgAcc1" presStyleIdx="1" presStyleCnt="5"/>
      <dgm:spPr>
        <a:blipFill rotWithShape="0">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pt>
    <dgm:pt modelId="{63FA7673-E954-47B1-B4D4-B507816CC3FD}" type="pres">
      <dgm:prSet presAssocID="{8EAB0177-1C3F-4C9C-BD40-18129D76B956}" presName="text_3" presStyleLbl="node1" presStyleIdx="2" presStyleCnt="5">
        <dgm:presLayoutVars>
          <dgm:bulletEnabled val="1"/>
        </dgm:presLayoutVars>
      </dgm:prSet>
      <dgm:spPr/>
    </dgm:pt>
    <dgm:pt modelId="{0797F36F-F5D2-45B9-BB76-56B37CD5C43B}" type="pres">
      <dgm:prSet presAssocID="{8EAB0177-1C3F-4C9C-BD40-18129D76B956}" presName="accent_3" presStyleCnt="0"/>
      <dgm:spPr/>
    </dgm:pt>
    <dgm:pt modelId="{B4874059-EFEF-4502-A2AA-9642C4B490F6}" type="pres">
      <dgm:prSet presAssocID="{8EAB0177-1C3F-4C9C-BD40-18129D76B956}" presName="accentRepeatNode" presStyleLbl="solidFgAcc1" presStyleIdx="2" presStyleCnt="5"/>
      <dgm:spPr>
        <a:blipFill rotWithShape="0">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pt>
    <dgm:pt modelId="{A85CEB45-E58F-4E15-9914-3A43919B97E9}" type="pres">
      <dgm:prSet presAssocID="{B98DBABA-F645-422F-9357-0297E06B8443}" presName="text_4" presStyleLbl="node1" presStyleIdx="3" presStyleCnt="5" custLinFactNeighborX="-245">
        <dgm:presLayoutVars>
          <dgm:bulletEnabled val="1"/>
        </dgm:presLayoutVars>
      </dgm:prSet>
      <dgm:spPr/>
    </dgm:pt>
    <dgm:pt modelId="{8C5C829D-4C79-4F31-AA7E-4156AD1DF0C4}" type="pres">
      <dgm:prSet presAssocID="{B98DBABA-F645-422F-9357-0297E06B8443}" presName="accent_4" presStyleCnt="0"/>
      <dgm:spPr/>
    </dgm:pt>
    <dgm:pt modelId="{2309F4A7-E5BB-48D3-A94D-DC69374A8A12}" type="pres">
      <dgm:prSet presAssocID="{B98DBABA-F645-422F-9357-0297E06B8443}" presName="accentRepeatNode" presStyleLbl="solidFgAcc1" presStyleIdx="3" presStyleCnt="5"/>
      <dgm:spPr>
        <a:blipFill rotWithShape="0">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pt>
    <dgm:pt modelId="{D1BE9FBF-C5CC-4D6B-A8BD-D715111F3811}" type="pres">
      <dgm:prSet presAssocID="{8642EF8C-1869-4C72-AD74-65DDE927601E}" presName="text_5" presStyleLbl="node1" presStyleIdx="4" presStyleCnt="5">
        <dgm:presLayoutVars>
          <dgm:bulletEnabled val="1"/>
        </dgm:presLayoutVars>
      </dgm:prSet>
      <dgm:spPr/>
    </dgm:pt>
    <dgm:pt modelId="{6E4BF2C3-2BBB-444B-ACC8-E9C9BC0331C8}" type="pres">
      <dgm:prSet presAssocID="{8642EF8C-1869-4C72-AD74-65DDE927601E}" presName="accent_5" presStyleCnt="0"/>
      <dgm:spPr/>
    </dgm:pt>
    <dgm:pt modelId="{B4CBDD62-B948-4D72-A266-B3D01042CE30}" type="pres">
      <dgm:prSet presAssocID="{8642EF8C-1869-4C72-AD74-65DDE927601E}" presName="accentRepeatNode" presStyleLbl="solidFgAcc1" presStyleIdx="4" presStyleCnt="5"/>
      <dgm:spPr>
        <a:blipFill rotWithShape="0">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dgm:spPr>
    </dgm:pt>
  </dgm:ptLst>
  <dgm:cxnLst>
    <dgm:cxn modelId="{32DFBF28-2C94-4DDF-B3A4-399147C4A6D7}" srcId="{A1371EF3-3E66-474F-B536-E6506441F0AF}" destId="{8642EF8C-1869-4C72-AD74-65DDE927601E}" srcOrd="4" destOrd="0" parTransId="{BE90C5D7-B446-4A9A-BA4E-FB48A283D9D6}" sibTransId="{CB70B4BC-7BB4-4126-BFFC-7598134B590E}"/>
    <dgm:cxn modelId="{BA80FF41-55DD-4701-954F-7C3FB4E1B1CC}" srcId="{A1371EF3-3E66-474F-B536-E6506441F0AF}" destId="{B98DBABA-F645-422F-9357-0297E06B8443}" srcOrd="3" destOrd="0" parTransId="{272A6DDE-EDA7-4327-8891-1F68C0C344CE}" sibTransId="{A4E6D080-0610-4D77-B9F2-4691C207A729}"/>
    <dgm:cxn modelId="{A0E8D946-FFC8-482E-A037-194487022BB5}" type="presOf" srcId="{75BE4916-82DC-4936-A9B2-EB6670F97063}" destId="{D25F0FA2-9F0F-4973-B0B4-37E72CE410F2}" srcOrd="0" destOrd="0" presId="urn:microsoft.com/office/officeart/2008/layout/VerticalCurvedList"/>
    <dgm:cxn modelId="{B8696B68-88A4-454B-9C66-6FB879DC1E5E}" type="presOf" srcId="{B98DBABA-F645-422F-9357-0297E06B8443}" destId="{A85CEB45-E58F-4E15-9914-3A43919B97E9}" srcOrd="0" destOrd="0" presId="urn:microsoft.com/office/officeart/2008/layout/VerticalCurvedList"/>
    <dgm:cxn modelId="{4487E052-C956-4029-B7F3-9B977AAA7CE9}" srcId="{A1371EF3-3E66-474F-B536-E6506441F0AF}" destId="{CBEEBE36-3532-4FA0-A1FE-F60CD254A76A}" srcOrd="1" destOrd="0" parTransId="{5313ACB8-6A55-4FFF-BA05-6257497CE011}" sibTransId="{29D0A0E4-62B6-42B5-834E-5129E7474DF1}"/>
    <dgm:cxn modelId="{6653FC95-1BA3-41FC-8528-E03462F2F034}" type="presOf" srcId="{C295DC0C-6E77-4DBE-B709-748461671E12}" destId="{D4C39454-BBBF-48E4-8580-89787D213413}" srcOrd="0" destOrd="0" presId="urn:microsoft.com/office/officeart/2008/layout/VerticalCurvedList"/>
    <dgm:cxn modelId="{D5AA1FB1-0E8C-4F90-B01C-94370CC3672A}" srcId="{A1371EF3-3E66-474F-B536-E6506441F0AF}" destId="{C295DC0C-6E77-4DBE-B709-748461671E12}" srcOrd="0" destOrd="0" parTransId="{43A4AF85-1E21-4D2C-A9DB-A72C1ED07514}" sibTransId="{75BE4916-82DC-4936-A9B2-EB6670F97063}"/>
    <dgm:cxn modelId="{000434B9-D876-4CB9-A056-F236F3CC8482}" type="presOf" srcId="{8642EF8C-1869-4C72-AD74-65DDE927601E}" destId="{D1BE9FBF-C5CC-4D6B-A8BD-D715111F3811}" srcOrd="0" destOrd="0" presId="urn:microsoft.com/office/officeart/2008/layout/VerticalCurvedList"/>
    <dgm:cxn modelId="{D3AF86DD-1EB8-4F08-9013-FB5DE171CE26}" type="presOf" srcId="{8EAB0177-1C3F-4C9C-BD40-18129D76B956}" destId="{63FA7673-E954-47B1-B4D4-B507816CC3FD}" srcOrd="0" destOrd="0" presId="urn:microsoft.com/office/officeart/2008/layout/VerticalCurvedList"/>
    <dgm:cxn modelId="{80D570E7-C9C6-4554-83BC-36C81160BF46}" type="presOf" srcId="{A1371EF3-3E66-474F-B536-E6506441F0AF}" destId="{AA6FF47A-14F4-44D2-BE59-9B6A4DC02209}" srcOrd="0" destOrd="0" presId="urn:microsoft.com/office/officeart/2008/layout/VerticalCurvedList"/>
    <dgm:cxn modelId="{30D620F7-A026-4961-BDE9-EC27ACDFD57F}" type="presOf" srcId="{CBEEBE36-3532-4FA0-A1FE-F60CD254A76A}" destId="{D1E07BFC-FFF9-4F9D-AD05-29727278183C}" srcOrd="0" destOrd="0" presId="urn:microsoft.com/office/officeart/2008/layout/VerticalCurvedList"/>
    <dgm:cxn modelId="{843C55F7-D8B8-4BC6-A6AB-535B92F92DE9}" srcId="{A1371EF3-3E66-474F-B536-E6506441F0AF}" destId="{8EAB0177-1C3F-4C9C-BD40-18129D76B956}" srcOrd="2" destOrd="0" parTransId="{A28E8281-F5C6-4CBC-AC0F-0A1C66B668D0}" sibTransId="{F77B8E8C-FAE7-49E0-BA7F-D99E3478AB0B}"/>
    <dgm:cxn modelId="{BA9B2C5A-9D5A-4506-AE64-688A479F154F}" type="presParOf" srcId="{AA6FF47A-14F4-44D2-BE59-9B6A4DC02209}" destId="{2D20FC8A-8CDE-47C8-8747-5A6B56670E31}" srcOrd="0" destOrd="0" presId="urn:microsoft.com/office/officeart/2008/layout/VerticalCurvedList"/>
    <dgm:cxn modelId="{F68A7C6D-80B5-4DE2-B572-F3246CAC3E9E}" type="presParOf" srcId="{2D20FC8A-8CDE-47C8-8747-5A6B56670E31}" destId="{41F45B66-E523-48C2-9381-663D1B463AE6}" srcOrd="0" destOrd="0" presId="urn:microsoft.com/office/officeart/2008/layout/VerticalCurvedList"/>
    <dgm:cxn modelId="{2C20A596-3105-408D-8441-98E33327EB19}" type="presParOf" srcId="{41F45B66-E523-48C2-9381-663D1B463AE6}" destId="{C60843B6-3EB0-4509-AA18-70DFF51A2F20}" srcOrd="0" destOrd="0" presId="urn:microsoft.com/office/officeart/2008/layout/VerticalCurvedList"/>
    <dgm:cxn modelId="{224BC431-E621-427A-8640-91BDE35D23BA}" type="presParOf" srcId="{41F45B66-E523-48C2-9381-663D1B463AE6}" destId="{D25F0FA2-9F0F-4973-B0B4-37E72CE410F2}" srcOrd="1" destOrd="0" presId="urn:microsoft.com/office/officeart/2008/layout/VerticalCurvedList"/>
    <dgm:cxn modelId="{6ED9FC73-C429-4652-BC8F-59120E9A5542}" type="presParOf" srcId="{41F45B66-E523-48C2-9381-663D1B463AE6}" destId="{FCD95C7E-8CEE-4D52-A835-9382AE28C642}" srcOrd="2" destOrd="0" presId="urn:microsoft.com/office/officeart/2008/layout/VerticalCurvedList"/>
    <dgm:cxn modelId="{35973677-0A52-4DCB-BED2-338C973812C8}" type="presParOf" srcId="{41F45B66-E523-48C2-9381-663D1B463AE6}" destId="{54F01ED0-D3AC-44A1-B1ED-75127D9BA976}" srcOrd="3" destOrd="0" presId="urn:microsoft.com/office/officeart/2008/layout/VerticalCurvedList"/>
    <dgm:cxn modelId="{4D97FF40-643E-4659-AD66-110B36670025}" type="presParOf" srcId="{2D20FC8A-8CDE-47C8-8747-5A6B56670E31}" destId="{D4C39454-BBBF-48E4-8580-89787D213413}" srcOrd="1" destOrd="0" presId="urn:microsoft.com/office/officeart/2008/layout/VerticalCurvedList"/>
    <dgm:cxn modelId="{666DFAB8-FB18-4051-B7F6-E2FD1DBD9BCB}" type="presParOf" srcId="{2D20FC8A-8CDE-47C8-8747-5A6B56670E31}" destId="{0D99FAF4-789B-484F-846A-717B307D902F}" srcOrd="2" destOrd="0" presId="urn:microsoft.com/office/officeart/2008/layout/VerticalCurvedList"/>
    <dgm:cxn modelId="{C2902F53-0804-428C-942A-CC1372C4DD67}" type="presParOf" srcId="{0D99FAF4-789B-484F-846A-717B307D902F}" destId="{BAECE883-5BA4-479A-8CB5-52834DB2BE3A}" srcOrd="0" destOrd="0" presId="urn:microsoft.com/office/officeart/2008/layout/VerticalCurvedList"/>
    <dgm:cxn modelId="{A30E800F-78FB-4D18-B5E4-F01AA607FC59}" type="presParOf" srcId="{2D20FC8A-8CDE-47C8-8747-5A6B56670E31}" destId="{D1E07BFC-FFF9-4F9D-AD05-29727278183C}" srcOrd="3" destOrd="0" presId="urn:microsoft.com/office/officeart/2008/layout/VerticalCurvedList"/>
    <dgm:cxn modelId="{341D1654-38A0-4C2F-9BF6-35E4CFFEE9A1}" type="presParOf" srcId="{2D20FC8A-8CDE-47C8-8747-5A6B56670E31}" destId="{5775671A-01AC-4448-B33F-799D7ECD6B28}" srcOrd="4" destOrd="0" presId="urn:microsoft.com/office/officeart/2008/layout/VerticalCurvedList"/>
    <dgm:cxn modelId="{B9C92D5A-8E6F-4ED6-8B81-DC1F57847542}" type="presParOf" srcId="{5775671A-01AC-4448-B33F-799D7ECD6B28}" destId="{A437606B-4783-48CB-A002-57714BAA0428}" srcOrd="0" destOrd="0" presId="urn:microsoft.com/office/officeart/2008/layout/VerticalCurvedList"/>
    <dgm:cxn modelId="{FB8E3C30-157D-44CD-A444-503479BB7875}" type="presParOf" srcId="{2D20FC8A-8CDE-47C8-8747-5A6B56670E31}" destId="{63FA7673-E954-47B1-B4D4-B507816CC3FD}" srcOrd="5" destOrd="0" presId="urn:microsoft.com/office/officeart/2008/layout/VerticalCurvedList"/>
    <dgm:cxn modelId="{9140E254-7285-4BB8-A013-987DCF48549D}" type="presParOf" srcId="{2D20FC8A-8CDE-47C8-8747-5A6B56670E31}" destId="{0797F36F-F5D2-45B9-BB76-56B37CD5C43B}" srcOrd="6" destOrd="0" presId="urn:microsoft.com/office/officeart/2008/layout/VerticalCurvedList"/>
    <dgm:cxn modelId="{CFA0D594-0B94-46C2-93B5-C5BC21934E4D}" type="presParOf" srcId="{0797F36F-F5D2-45B9-BB76-56B37CD5C43B}" destId="{B4874059-EFEF-4502-A2AA-9642C4B490F6}" srcOrd="0" destOrd="0" presId="urn:microsoft.com/office/officeart/2008/layout/VerticalCurvedList"/>
    <dgm:cxn modelId="{711F41D0-3C9B-45B3-A779-965667DA4D75}" type="presParOf" srcId="{2D20FC8A-8CDE-47C8-8747-5A6B56670E31}" destId="{A85CEB45-E58F-4E15-9914-3A43919B97E9}" srcOrd="7" destOrd="0" presId="urn:microsoft.com/office/officeart/2008/layout/VerticalCurvedList"/>
    <dgm:cxn modelId="{E1E2085D-8B96-47A0-A063-B81E9D7A1357}" type="presParOf" srcId="{2D20FC8A-8CDE-47C8-8747-5A6B56670E31}" destId="{8C5C829D-4C79-4F31-AA7E-4156AD1DF0C4}" srcOrd="8" destOrd="0" presId="urn:microsoft.com/office/officeart/2008/layout/VerticalCurvedList"/>
    <dgm:cxn modelId="{A7A896C3-6A0B-4EFB-AF57-234DA8658282}" type="presParOf" srcId="{8C5C829D-4C79-4F31-AA7E-4156AD1DF0C4}" destId="{2309F4A7-E5BB-48D3-A94D-DC69374A8A12}" srcOrd="0" destOrd="0" presId="urn:microsoft.com/office/officeart/2008/layout/VerticalCurvedList"/>
    <dgm:cxn modelId="{105295CD-F36F-45D7-B70A-0DA977F69136}" type="presParOf" srcId="{2D20FC8A-8CDE-47C8-8747-5A6B56670E31}" destId="{D1BE9FBF-C5CC-4D6B-A8BD-D715111F3811}" srcOrd="9" destOrd="0" presId="urn:microsoft.com/office/officeart/2008/layout/VerticalCurvedList"/>
    <dgm:cxn modelId="{A76D287F-0361-41E0-A0D1-DF198F856B5F}" type="presParOf" srcId="{2D20FC8A-8CDE-47C8-8747-5A6B56670E31}" destId="{6E4BF2C3-2BBB-444B-ACC8-E9C9BC0331C8}" srcOrd="10" destOrd="0" presId="urn:microsoft.com/office/officeart/2008/layout/VerticalCurvedList"/>
    <dgm:cxn modelId="{5983C797-82A4-4942-AEA6-4B1E5692E35C}" type="presParOf" srcId="{6E4BF2C3-2BBB-444B-ACC8-E9C9BC0331C8}" destId="{B4CBDD62-B948-4D72-A266-B3D01042CE3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60B6CCA-A1C9-495D-ACC3-9CB1BD768A1C}" type="doc">
      <dgm:prSet loTypeId="urn:microsoft.com/office/officeart/2005/8/layout/list1" loCatId="list" qsTypeId="urn:microsoft.com/office/officeart/2005/8/quickstyle/simple2" qsCatId="simple" csTypeId="urn:microsoft.com/office/officeart/2005/8/colors/accent3_1" csCatId="accent3" phldr="1"/>
      <dgm:spPr/>
      <dgm:t>
        <a:bodyPr/>
        <a:lstStyle/>
        <a:p>
          <a:endParaRPr lang="en-GB"/>
        </a:p>
      </dgm:t>
    </dgm:pt>
    <dgm:pt modelId="{12EE0550-0F8F-476B-BB2D-B0CEECB0DA20}">
      <dgm:prSet phldrT="[Text]">
        <dgm:style>
          <a:lnRef idx="2">
            <a:schemeClr val="accent2"/>
          </a:lnRef>
          <a:fillRef idx="1">
            <a:schemeClr val="lt1"/>
          </a:fillRef>
          <a:effectRef idx="0">
            <a:schemeClr val="accent2"/>
          </a:effectRef>
          <a:fontRef idx="minor">
            <a:schemeClr val="dk1"/>
          </a:fontRef>
        </dgm:style>
      </dgm:prSet>
      <dgm:spPr/>
      <dgm:t>
        <a:bodyPr/>
        <a:lstStyle/>
        <a:p>
          <a:r>
            <a:rPr lang="en-GB" b="1" dirty="0"/>
            <a:t>Currency – Is it up to date.</a:t>
          </a:r>
        </a:p>
      </dgm:t>
    </dgm:pt>
    <dgm:pt modelId="{ECED95BC-ABCD-47D5-9B34-2288BA99BF1C}" type="parTrans" cxnId="{1DE0EB18-CC5C-46DE-BB40-2064F070D3E0}">
      <dgm:prSet/>
      <dgm:spPr/>
      <dgm:t>
        <a:bodyPr/>
        <a:lstStyle/>
        <a:p>
          <a:endParaRPr lang="en-GB"/>
        </a:p>
      </dgm:t>
    </dgm:pt>
    <dgm:pt modelId="{9CB19A8A-F6FF-405C-A58B-ED81B4CD5C91}" type="sibTrans" cxnId="{1DE0EB18-CC5C-46DE-BB40-2064F070D3E0}">
      <dgm:prSet/>
      <dgm:spPr/>
      <dgm:t>
        <a:bodyPr/>
        <a:lstStyle/>
        <a:p>
          <a:endParaRPr lang="en-GB"/>
        </a:p>
      </dgm:t>
    </dgm:pt>
    <dgm:pt modelId="{168394BA-EC22-43BA-8173-24708B7E1BEC}">
      <dgm:prSet phldrT="[Text]">
        <dgm:style>
          <a:lnRef idx="2">
            <a:schemeClr val="accent2"/>
          </a:lnRef>
          <a:fillRef idx="1">
            <a:schemeClr val="lt1"/>
          </a:fillRef>
          <a:effectRef idx="0">
            <a:schemeClr val="accent2"/>
          </a:effectRef>
          <a:fontRef idx="minor">
            <a:schemeClr val="dk1"/>
          </a:fontRef>
        </dgm:style>
      </dgm:prSet>
      <dgm:spPr/>
      <dgm:t>
        <a:bodyPr/>
        <a:lstStyle/>
        <a:p>
          <a:r>
            <a:rPr lang="en-GB" b="1" dirty="0"/>
            <a:t>Relevance – Who is the intended audience, will it further your argument. </a:t>
          </a:r>
        </a:p>
      </dgm:t>
    </dgm:pt>
    <dgm:pt modelId="{452E513F-6765-4881-9980-596218CB44F9}" type="parTrans" cxnId="{3877F22A-0B6A-49E4-A0B9-41030B8E8114}">
      <dgm:prSet/>
      <dgm:spPr/>
      <dgm:t>
        <a:bodyPr/>
        <a:lstStyle/>
        <a:p>
          <a:endParaRPr lang="en-GB"/>
        </a:p>
      </dgm:t>
    </dgm:pt>
    <dgm:pt modelId="{20C56576-EDC4-46C8-B7CB-72E1E2487C19}" type="sibTrans" cxnId="{3877F22A-0B6A-49E4-A0B9-41030B8E8114}">
      <dgm:prSet/>
      <dgm:spPr/>
      <dgm:t>
        <a:bodyPr/>
        <a:lstStyle/>
        <a:p>
          <a:endParaRPr lang="en-GB"/>
        </a:p>
      </dgm:t>
    </dgm:pt>
    <dgm:pt modelId="{1E13304F-27FA-4C64-BA9C-FF0B80AFE2BA}">
      <dgm:prSet phldrT="[Text]">
        <dgm:style>
          <a:lnRef idx="2">
            <a:schemeClr val="accent2"/>
          </a:lnRef>
          <a:fillRef idx="1">
            <a:schemeClr val="lt1"/>
          </a:fillRef>
          <a:effectRef idx="0">
            <a:schemeClr val="accent2"/>
          </a:effectRef>
          <a:fontRef idx="minor">
            <a:schemeClr val="dk1"/>
          </a:fontRef>
        </dgm:style>
      </dgm:prSet>
      <dgm:spPr/>
      <dgm:t>
        <a:bodyPr/>
        <a:lstStyle/>
        <a:p>
          <a:r>
            <a:rPr lang="en-GB" b="1" dirty="0"/>
            <a:t>Accuracy – Can it be verified, is it supported by evidence.</a:t>
          </a:r>
        </a:p>
      </dgm:t>
    </dgm:pt>
    <dgm:pt modelId="{1B4084CA-EB93-4EBE-9E48-DD4E02B5CF1E}" type="parTrans" cxnId="{BB05581C-EC75-4736-8602-9C5BF5B27C83}">
      <dgm:prSet/>
      <dgm:spPr/>
      <dgm:t>
        <a:bodyPr/>
        <a:lstStyle/>
        <a:p>
          <a:endParaRPr lang="en-GB"/>
        </a:p>
      </dgm:t>
    </dgm:pt>
    <dgm:pt modelId="{5823E96B-160D-48F5-8623-3947A0A0020E}" type="sibTrans" cxnId="{BB05581C-EC75-4736-8602-9C5BF5B27C83}">
      <dgm:prSet/>
      <dgm:spPr/>
      <dgm:t>
        <a:bodyPr/>
        <a:lstStyle/>
        <a:p>
          <a:endParaRPr lang="en-GB"/>
        </a:p>
      </dgm:t>
    </dgm:pt>
    <dgm:pt modelId="{BA05C45A-CD13-44A0-8C04-066B7071FF28}">
      <dgm:prSet>
        <dgm:style>
          <a:lnRef idx="2">
            <a:schemeClr val="accent2"/>
          </a:lnRef>
          <a:fillRef idx="1">
            <a:schemeClr val="lt1"/>
          </a:fillRef>
          <a:effectRef idx="0">
            <a:schemeClr val="accent2"/>
          </a:effectRef>
          <a:fontRef idx="minor">
            <a:schemeClr val="dk1"/>
          </a:fontRef>
        </dgm:style>
      </dgm:prSet>
      <dgm:spPr/>
      <dgm:t>
        <a:bodyPr/>
        <a:lstStyle/>
        <a:p>
          <a:r>
            <a:rPr lang="en-GB" b="1" dirty="0"/>
            <a:t>Purpose – Why has it been produced, is it objective.</a:t>
          </a:r>
        </a:p>
      </dgm:t>
    </dgm:pt>
    <dgm:pt modelId="{38263170-A4E2-4D19-9666-74CD64D270E3}" type="parTrans" cxnId="{10216048-47BD-4D3B-9F9A-674854FBBBC8}">
      <dgm:prSet/>
      <dgm:spPr/>
      <dgm:t>
        <a:bodyPr/>
        <a:lstStyle/>
        <a:p>
          <a:endParaRPr lang="en-GB"/>
        </a:p>
      </dgm:t>
    </dgm:pt>
    <dgm:pt modelId="{0417347E-8FD0-47F7-A496-99F952086EE9}" type="sibTrans" cxnId="{10216048-47BD-4D3B-9F9A-674854FBBBC8}">
      <dgm:prSet/>
      <dgm:spPr/>
      <dgm:t>
        <a:bodyPr/>
        <a:lstStyle/>
        <a:p>
          <a:endParaRPr lang="en-GB"/>
        </a:p>
      </dgm:t>
    </dgm:pt>
    <dgm:pt modelId="{2A1595AB-CAFC-4D98-8120-782FB0B1CE07}">
      <dgm:prSet>
        <dgm:style>
          <a:lnRef idx="2">
            <a:schemeClr val="accent2"/>
          </a:lnRef>
          <a:fillRef idx="1">
            <a:schemeClr val="lt1"/>
          </a:fillRef>
          <a:effectRef idx="0">
            <a:schemeClr val="accent2"/>
          </a:effectRef>
          <a:fontRef idx="minor">
            <a:schemeClr val="dk1"/>
          </a:fontRef>
        </dgm:style>
      </dgm:prSet>
      <dgm:spPr/>
      <dgm:t>
        <a:bodyPr/>
        <a:lstStyle/>
        <a:p>
          <a:r>
            <a:rPr lang="en-GB" b="1" dirty="0"/>
            <a:t>Authority – What are the authors credentials.</a:t>
          </a:r>
        </a:p>
      </dgm:t>
    </dgm:pt>
    <dgm:pt modelId="{6B86FF9F-BEED-4BD6-9091-1E7448302700}" type="parTrans" cxnId="{A6484161-00BF-4F3E-B830-814CBA8237E9}">
      <dgm:prSet/>
      <dgm:spPr/>
      <dgm:t>
        <a:bodyPr/>
        <a:lstStyle/>
        <a:p>
          <a:endParaRPr lang="en-GB"/>
        </a:p>
      </dgm:t>
    </dgm:pt>
    <dgm:pt modelId="{551A919D-2D15-4FCD-A0D6-EAD1DE48E4EF}" type="sibTrans" cxnId="{A6484161-00BF-4F3E-B830-814CBA8237E9}">
      <dgm:prSet/>
      <dgm:spPr/>
      <dgm:t>
        <a:bodyPr/>
        <a:lstStyle/>
        <a:p>
          <a:endParaRPr lang="en-GB"/>
        </a:p>
      </dgm:t>
    </dgm:pt>
    <dgm:pt modelId="{CDE0E28C-88AA-44DF-A56C-5B6847599EB8}" type="pres">
      <dgm:prSet presAssocID="{360B6CCA-A1C9-495D-ACC3-9CB1BD768A1C}" presName="linear" presStyleCnt="0">
        <dgm:presLayoutVars>
          <dgm:dir/>
          <dgm:animLvl val="lvl"/>
          <dgm:resizeHandles val="exact"/>
        </dgm:presLayoutVars>
      </dgm:prSet>
      <dgm:spPr/>
    </dgm:pt>
    <dgm:pt modelId="{6B7B4CDD-1433-4B54-94A2-1E49B991A50C}" type="pres">
      <dgm:prSet presAssocID="{12EE0550-0F8F-476B-BB2D-B0CEECB0DA20}" presName="parentLin" presStyleCnt="0"/>
      <dgm:spPr/>
    </dgm:pt>
    <dgm:pt modelId="{5F1D83C3-0092-4391-B441-597ACC32C483}" type="pres">
      <dgm:prSet presAssocID="{12EE0550-0F8F-476B-BB2D-B0CEECB0DA20}" presName="parentLeftMargin" presStyleLbl="node1" presStyleIdx="0" presStyleCnt="5"/>
      <dgm:spPr/>
    </dgm:pt>
    <dgm:pt modelId="{914131C2-D182-4567-A66E-28D9748C9BAE}" type="pres">
      <dgm:prSet presAssocID="{12EE0550-0F8F-476B-BB2D-B0CEECB0DA20}" presName="parentText" presStyleLbl="node1" presStyleIdx="0" presStyleCnt="5">
        <dgm:presLayoutVars>
          <dgm:chMax val="0"/>
          <dgm:bulletEnabled val="1"/>
        </dgm:presLayoutVars>
      </dgm:prSet>
      <dgm:spPr/>
    </dgm:pt>
    <dgm:pt modelId="{6D9A7A35-5125-4DBF-A0ED-1FFD7F52899B}" type="pres">
      <dgm:prSet presAssocID="{12EE0550-0F8F-476B-BB2D-B0CEECB0DA20}" presName="negativeSpace" presStyleCnt="0"/>
      <dgm:spPr/>
    </dgm:pt>
    <dgm:pt modelId="{DC0D7880-6EE9-409E-A018-0667F619B511}" type="pres">
      <dgm:prSet presAssocID="{12EE0550-0F8F-476B-BB2D-B0CEECB0DA20}" presName="childText" presStyleLbl="conFgAcc1" presStyleIdx="0" presStyleCnt="5" custLinFactNeighborX="2">
        <dgm:presLayoutVars>
          <dgm:bulletEnabled val="1"/>
        </dgm:presLayoutVars>
      </dgm:prSet>
      <dgm:spPr>
        <a:solidFill>
          <a:schemeClr val="accent2">
            <a:lumMod val="40000"/>
            <a:lumOff val="60000"/>
            <a:alpha val="90000"/>
          </a:schemeClr>
        </a:solidFill>
      </dgm:spPr>
    </dgm:pt>
    <dgm:pt modelId="{82A79B01-5D74-4626-8FBA-11FF01F23235}" type="pres">
      <dgm:prSet presAssocID="{9CB19A8A-F6FF-405C-A58B-ED81B4CD5C91}" presName="spaceBetweenRectangles" presStyleCnt="0"/>
      <dgm:spPr/>
    </dgm:pt>
    <dgm:pt modelId="{ED4C5073-9EE3-4A06-AC6C-D25AD6AF387B}" type="pres">
      <dgm:prSet presAssocID="{168394BA-EC22-43BA-8173-24708B7E1BEC}" presName="parentLin" presStyleCnt="0"/>
      <dgm:spPr/>
    </dgm:pt>
    <dgm:pt modelId="{E6CE7701-F6A7-42D0-B9D1-9FBFA8DD308E}" type="pres">
      <dgm:prSet presAssocID="{168394BA-EC22-43BA-8173-24708B7E1BEC}" presName="parentLeftMargin" presStyleLbl="node1" presStyleIdx="0" presStyleCnt="5"/>
      <dgm:spPr/>
    </dgm:pt>
    <dgm:pt modelId="{53E9194F-4671-4AB4-B452-C8B92AFC498F}" type="pres">
      <dgm:prSet presAssocID="{168394BA-EC22-43BA-8173-24708B7E1BEC}" presName="parentText" presStyleLbl="node1" presStyleIdx="1" presStyleCnt="5">
        <dgm:presLayoutVars>
          <dgm:chMax val="0"/>
          <dgm:bulletEnabled val="1"/>
        </dgm:presLayoutVars>
      </dgm:prSet>
      <dgm:spPr/>
    </dgm:pt>
    <dgm:pt modelId="{37C88BBE-5AA0-4AEC-BEFA-7922F8185567}" type="pres">
      <dgm:prSet presAssocID="{168394BA-EC22-43BA-8173-24708B7E1BEC}" presName="negativeSpace" presStyleCnt="0"/>
      <dgm:spPr/>
    </dgm:pt>
    <dgm:pt modelId="{992880D5-4808-45F9-9DE4-6D67F4C8EC2C}" type="pres">
      <dgm:prSet presAssocID="{168394BA-EC22-43BA-8173-24708B7E1BEC}" presName="childText" presStyleLbl="conFgAcc1" presStyleIdx="1" presStyleCnt="5">
        <dgm:presLayoutVars>
          <dgm:bulletEnabled val="1"/>
        </dgm:presLayoutVars>
      </dgm:prSet>
      <dgm:spPr>
        <a:solidFill>
          <a:schemeClr val="accent2">
            <a:lumMod val="40000"/>
            <a:lumOff val="60000"/>
            <a:alpha val="90000"/>
          </a:schemeClr>
        </a:solidFill>
      </dgm:spPr>
    </dgm:pt>
    <dgm:pt modelId="{E3AC15D1-0FD9-48DA-8D3B-BAF10FA0B2D7}" type="pres">
      <dgm:prSet presAssocID="{20C56576-EDC4-46C8-B7CB-72E1E2487C19}" presName="spaceBetweenRectangles" presStyleCnt="0"/>
      <dgm:spPr/>
    </dgm:pt>
    <dgm:pt modelId="{5554B4F0-CC18-43DC-B5CF-0FB1B5EBD29F}" type="pres">
      <dgm:prSet presAssocID="{2A1595AB-CAFC-4D98-8120-782FB0B1CE07}" presName="parentLin" presStyleCnt="0"/>
      <dgm:spPr/>
    </dgm:pt>
    <dgm:pt modelId="{5CE2FD1F-88B7-4D6D-A85F-A1DEFC78C814}" type="pres">
      <dgm:prSet presAssocID="{2A1595AB-CAFC-4D98-8120-782FB0B1CE07}" presName="parentLeftMargin" presStyleLbl="node1" presStyleIdx="1" presStyleCnt="5"/>
      <dgm:spPr/>
    </dgm:pt>
    <dgm:pt modelId="{9D068616-F48F-4CCE-B511-0201F49EA0BB}" type="pres">
      <dgm:prSet presAssocID="{2A1595AB-CAFC-4D98-8120-782FB0B1CE07}" presName="parentText" presStyleLbl="node1" presStyleIdx="2" presStyleCnt="5">
        <dgm:presLayoutVars>
          <dgm:chMax val="0"/>
          <dgm:bulletEnabled val="1"/>
        </dgm:presLayoutVars>
      </dgm:prSet>
      <dgm:spPr/>
    </dgm:pt>
    <dgm:pt modelId="{AFE713E4-6EDD-4C48-A71B-F7C18F140278}" type="pres">
      <dgm:prSet presAssocID="{2A1595AB-CAFC-4D98-8120-782FB0B1CE07}" presName="negativeSpace" presStyleCnt="0"/>
      <dgm:spPr/>
    </dgm:pt>
    <dgm:pt modelId="{985E9B0A-9AEF-4590-B806-A67F5A31E446}" type="pres">
      <dgm:prSet presAssocID="{2A1595AB-CAFC-4D98-8120-782FB0B1CE07}" presName="childText" presStyleLbl="conFgAcc1" presStyleIdx="2" presStyleCnt="5">
        <dgm:presLayoutVars>
          <dgm:bulletEnabled val="1"/>
        </dgm:presLayoutVars>
      </dgm:prSet>
      <dgm:spPr>
        <a:solidFill>
          <a:schemeClr val="accent2">
            <a:lumMod val="40000"/>
            <a:lumOff val="60000"/>
            <a:alpha val="90000"/>
          </a:schemeClr>
        </a:solidFill>
      </dgm:spPr>
    </dgm:pt>
    <dgm:pt modelId="{70AFB8D3-7329-49F4-8C65-4A4280D79D37}" type="pres">
      <dgm:prSet presAssocID="{551A919D-2D15-4FCD-A0D6-EAD1DE48E4EF}" presName="spaceBetweenRectangles" presStyleCnt="0"/>
      <dgm:spPr/>
    </dgm:pt>
    <dgm:pt modelId="{A6352E8E-2AFA-4384-A62D-CFBB81D350D4}" type="pres">
      <dgm:prSet presAssocID="{1E13304F-27FA-4C64-BA9C-FF0B80AFE2BA}" presName="parentLin" presStyleCnt="0"/>
      <dgm:spPr/>
    </dgm:pt>
    <dgm:pt modelId="{22B8AD0F-7788-487D-B872-5B471AAD63F0}" type="pres">
      <dgm:prSet presAssocID="{1E13304F-27FA-4C64-BA9C-FF0B80AFE2BA}" presName="parentLeftMargin" presStyleLbl="node1" presStyleIdx="2" presStyleCnt="5"/>
      <dgm:spPr/>
    </dgm:pt>
    <dgm:pt modelId="{A0BB8022-8F14-489F-A061-71633577E43F}" type="pres">
      <dgm:prSet presAssocID="{1E13304F-27FA-4C64-BA9C-FF0B80AFE2BA}" presName="parentText" presStyleLbl="node1" presStyleIdx="3" presStyleCnt="5">
        <dgm:presLayoutVars>
          <dgm:chMax val="0"/>
          <dgm:bulletEnabled val="1"/>
        </dgm:presLayoutVars>
      </dgm:prSet>
      <dgm:spPr/>
    </dgm:pt>
    <dgm:pt modelId="{7B5FB38C-735E-4C57-9A2F-AAE4E6C61108}" type="pres">
      <dgm:prSet presAssocID="{1E13304F-27FA-4C64-BA9C-FF0B80AFE2BA}" presName="negativeSpace" presStyleCnt="0"/>
      <dgm:spPr/>
    </dgm:pt>
    <dgm:pt modelId="{6EC94982-80D7-43AE-89B6-6AF59C6A4C99}" type="pres">
      <dgm:prSet presAssocID="{1E13304F-27FA-4C64-BA9C-FF0B80AFE2BA}" presName="childText" presStyleLbl="conFgAcc1" presStyleIdx="3" presStyleCnt="5">
        <dgm:presLayoutVars>
          <dgm:bulletEnabled val="1"/>
        </dgm:presLayoutVars>
      </dgm:prSet>
      <dgm:spPr>
        <a:solidFill>
          <a:schemeClr val="accent2">
            <a:lumMod val="40000"/>
            <a:lumOff val="60000"/>
            <a:alpha val="90000"/>
          </a:schemeClr>
        </a:solidFill>
      </dgm:spPr>
    </dgm:pt>
    <dgm:pt modelId="{D75F3312-48EE-427A-8391-B473C9A848DD}" type="pres">
      <dgm:prSet presAssocID="{5823E96B-160D-48F5-8623-3947A0A0020E}" presName="spaceBetweenRectangles" presStyleCnt="0"/>
      <dgm:spPr/>
    </dgm:pt>
    <dgm:pt modelId="{F8B304A5-A33A-4F67-BEC4-6F6BCF68BA81}" type="pres">
      <dgm:prSet presAssocID="{BA05C45A-CD13-44A0-8C04-066B7071FF28}" presName="parentLin" presStyleCnt="0"/>
      <dgm:spPr/>
    </dgm:pt>
    <dgm:pt modelId="{0B75CF3B-5C7D-4B43-83DA-BB35C63AA777}" type="pres">
      <dgm:prSet presAssocID="{BA05C45A-CD13-44A0-8C04-066B7071FF28}" presName="parentLeftMargin" presStyleLbl="node1" presStyleIdx="3" presStyleCnt="5"/>
      <dgm:spPr/>
    </dgm:pt>
    <dgm:pt modelId="{97D43D6C-129E-4C64-8049-A91847C21319}" type="pres">
      <dgm:prSet presAssocID="{BA05C45A-CD13-44A0-8C04-066B7071FF28}" presName="parentText" presStyleLbl="node1" presStyleIdx="4" presStyleCnt="5">
        <dgm:presLayoutVars>
          <dgm:chMax val="0"/>
          <dgm:bulletEnabled val="1"/>
        </dgm:presLayoutVars>
      </dgm:prSet>
      <dgm:spPr/>
    </dgm:pt>
    <dgm:pt modelId="{90079AF4-C0AE-412E-A3A4-554D0FCCA767}" type="pres">
      <dgm:prSet presAssocID="{BA05C45A-CD13-44A0-8C04-066B7071FF28}" presName="negativeSpace" presStyleCnt="0"/>
      <dgm:spPr/>
    </dgm:pt>
    <dgm:pt modelId="{50D54641-E820-4273-A443-71C4F2F01F82}" type="pres">
      <dgm:prSet presAssocID="{BA05C45A-CD13-44A0-8C04-066B7071FF28}" presName="childText" presStyleLbl="conFgAcc1" presStyleIdx="4" presStyleCnt="5">
        <dgm:presLayoutVars>
          <dgm:bulletEnabled val="1"/>
        </dgm:presLayoutVars>
      </dgm:prSet>
      <dgm:spPr>
        <a:solidFill>
          <a:schemeClr val="accent2">
            <a:lumMod val="40000"/>
            <a:lumOff val="60000"/>
            <a:alpha val="90000"/>
          </a:schemeClr>
        </a:solidFill>
      </dgm:spPr>
    </dgm:pt>
  </dgm:ptLst>
  <dgm:cxnLst>
    <dgm:cxn modelId="{EC370F09-26F4-477B-BC4C-55311A8C91CB}" type="presOf" srcId="{360B6CCA-A1C9-495D-ACC3-9CB1BD768A1C}" destId="{CDE0E28C-88AA-44DF-A56C-5B6847599EB8}" srcOrd="0" destOrd="0" presId="urn:microsoft.com/office/officeart/2005/8/layout/list1"/>
    <dgm:cxn modelId="{05BE8017-C4B0-46CD-AE58-72E6B32C9C35}" type="presOf" srcId="{BA05C45A-CD13-44A0-8C04-066B7071FF28}" destId="{0B75CF3B-5C7D-4B43-83DA-BB35C63AA777}" srcOrd="0" destOrd="0" presId="urn:microsoft.com/office/officeart/2005/8/layout/list1"/>
    <dgm:cxn modelId="{1DE0EB18-CC5C-46DE-BB40-2064F070D3E0}" srcId="{360B6CCA-A1C9-495D-ACC3-9CB1BD768A1C}" destId="{12EE0550-0F8F-476B-BB2D-B0CEECB0DA20}" srcOrd="0" destOrd="0" parTransId="{ECED95BC-ABCD-47D5-9B34-2288BA99BF1C}" sibTransId="{9CB19A8A-F6FF-405C-A58B-ED81B4CD5C91}"/>
    <dgm:cxn modelId="{BB05581C-EC75-4736-8602-9C5BF5B27C83}" srcId="{360B6CCA-A1C9-495D-ACC3-9CB1BD768A1C}" destId="{1E13304F-27FA-4C64-BA9C-FF0B80AFE2BA}" srcOrd="3" destOrd="0" parTransId="{1B4084CA-EB93-4EBE-9E48-DD4E02B5CF1E}" sibTransId="{5823E96B-160D-48F5-8623-3947A0A0020E}"/>
    <dgm:cxn modelId="{AAE7A12A-28EA-476D-BA41-B78C995ABF0D}" type="presOf" srcId="{1E13304F-27FA-4C64-BA9C-FF0B80AFE2BA}" destId="{22B8AD0F-7788-487D-B872-5B471AAD63F0}" srcOrd="0" destOrd="0" presId="urn:microsoft.com/office/officeart/2005/8/layout/list1"/>
    <dgm:cxn modelId="{3877F22A-0B6A-49E4-A0B9-41030B8E8114}" srcId="{360B6CCA-A1C9-495D-ACC3-9CB1BD768A1C}" destId="{168394BA-EC22-43BA-8173-24708B7E1BEC}" srcOrd="1" destOrd="0" parTransId="{452E513F-6765-4881-9980-596218CB44F9}" sibTransId="{20C56576-EDC4-46C8-B7CB-72E1E2487C19}"/>
    <dgm:cxn modelId="{F25F1E41-5706-4B22-A14A-2E255D4DCCD7}" type="presOf" srcId="{2A1595AB-CAFC-4D98-8120-782FB0B1CE07}" destId="{5CE2FD1F-88B7-4D6D-A85F-A1DEFC78C814}" srcOrd="0" destOrd="0" presId="urn:microsoft.com/office/officeart/2005/8/layout/list1"/>
    <dgm:cxn modelId="{A6484161-00BF-4F3E-B830-814CBA8237E9}" srcId="{360B6CCA-A1C9-495D-ACC3-9CB1BD768A1C}" destId="{2A1595AB-CAFC-4D98-8120-782FB0B1CE07}" srcOrd="2" destOrd="0" parTransId="{6B86FF9F-BEED-4BD6-9091-1E7448302700}" sibTransId="{551A919D-2D15-4FCD-A0D6-EAD1DE48E4EF}"/>
    <dgm:cxn modelId="{10216048-47BD-4D3B-9F9A-674854FBBBC8}" srcId="{360B6CCA-A1C9-495D-ACC3-9CB1BD768A1C}" destId="{BA05C45A-CD13-44A0-8C04-066B7071FF28}" srcOrd="4" destOrd="0" parTransId="{38263170-A4E2-4D19-9666-74CD64D270E3}" sibTransId="{0417347E-8FD0-47F7-A496-99F952086EE9}"/>
    <dgm:cxn modelId="{14AADB78-14E6-4A86-8316-FAAF48C5B1FC}" type="presOf" srcId="{168394BA-EC22-43BA-8173-24708B7E1BEC}" destId="{53E9194F-4671-4AB4-B452-C8B92AFC498F}" srcOrd="1" destOrd="0" presId="urn:microsoft.com/office/officeart/2005/8/layout/list1"/>
    <dgm:cxn modelId="{D4421A7B-5B21-455A-9377-B9DA813C883F}" type="presOf" srcId="{BA05C45A-CD13-44A0-8C04-066B7071FF28}" destId="{97D43D6C-129E-4C64-8049-A91847C21319}" srcOrd="1" destOrd="0" presId="urn:microsoft.com/office/officeart/2005/8/layout/list1"/>
    <dgm:cxn modelId="{F530A6BB-1BEF-42A7-9D58-8B254DCDEFF4}" type="presOf" srcId="{12EE0550-0F8F-476B-BB2D-B0CEECB0DA20}" destId="{914131C2-D182-4567-A66E-28D9748C9BAE}" srcOrd="1" destOrd="0" presId="urn:microsoft.com/office/officeart/2005/8/layout/list1"/>
    <dgm:cxn modelId="{D92493E1-F940-4819-9DF2-869C24E2426F}" type="presOf" srcId="{12EE0550-0F8F-476B-BB2D-B0CEECB0DA20}" destId="{5F1D83C3-0092-4391-B441-597ACC32C483}" srcOrd="0" destOrd="0" presId="urn:microsoft.com/office/officeart/2005/8/layout/list1"/>
    <dgm:cxn modelId="{445CB1E7-9B46-4CAB-937F-CF043DC7314B}" type="presOf" srcId="{1E13304F-27FA-4C64-BA9C-FF0B80AFE2BA}" destId="{A0BB8022-8F14-489F-A061-71633577E43F}" srcOrd="1" destOrd="0" presId="urn:microsoft.com/office/officeart/2005/8/layout/list1"/>
    <dgm:cxn modelId="{916BF8F2-BB13-465B-BC17-63BE7929F200}" type="presOf" srcId="{2A1595AB-CAFC-4D98-8120-782FB0B1CE07}" destId="{9D068616-F48F-4CCE-B511-0201F49EA0BB}" srcOrd="1" destOrd="0" presId="urn:microsoft.com/office/officeart/2005/8/layout/list1"/>
    <dgm:cxn modelId="{C090A6F6-1751-4133-8AD0-C3E4D663EBAD}" type="presOf" srcId="{168394BA-EC22-43BA-8173-24708B7E1BEC}" destId="{E6CE7701-F6A7-42D0-B9D1-9FBFA8DD308E}" srcOrd="0" destOrd="0" presId="urn:microsoft.com/office/officeart/2005/8/layout/list1"/>
    <dgm:cxn modelId="{8A85F40B-B221-4803-B2E8-F2D7F2078377}" type="presParOf" srcId="{CDE0E28C-88AA-44DF-A56C-5B6847599EB8}" destId="{6B7B4CDD-1433-4B54-94A2-1E49B991A50C}" srcOrd="0" destOrd="0" presId="urn:microsoft.com/office/officeart/2005/8/layout/list1"/>
    <dgm:cxn modelId="{A218ECFA-B248-4199-B34B-00C9545ACE27}" type="presParOf" srcId="{6B7B4CDD-1433-4B54-94A2-1E49B991A50C}" destId="{5F1D83C3-0092-4391-B441-597ACC32C483}" srcOrd="0" destOrd="0" presId="urn:microsoft.com/office/officeart/2005/8/layout/list1"/>
    <dgm:cxn modelId="{9EC5AB6A-7AC8-47D1-A514-25E8310435ED}" type="presParOf" srcId="{6B7B4CDD-1433-4B54-94A2-1E49B991A50C}" destId="{914131C2-D182-4567-A66E-28D9748C9BAE}" srcOrd="1" destOrd="0" presId="urn:microsoft.com/office/officeart/2005/8/layout/list1"/>
    <dgm:cxn modelId="{6531E967-D68A-4D13-B152-40BF4963C059}" type="presParOf" srcId="{CDE0E28C-88AA-44DF-A56C-5B6847599EB8}" destId="{6D9A7A35-5125-4DBF-A0ED-1FFD7F52899B}" srcOrd="1" destOrd="0" presId="urn:microsoft.com/office/officeart/2005/8/layout/list1"/>
    <dgm:cxn modelId="{8C85ACD9-DAE5-4F33-B9CE-3CA676DFAC73}" type="presParOf" srcId="{CDE0E28C-88AA-44DF-A56C-5B6847599EB8}" destId="{DC0D7880-6EE9-409E-A018-0667F619B511}" srcOrd="2" destOrd="0" presId="urn:microsoft.com/office/officeart/2005/8/layout/list1"/>
    <dgm:cxn modelId="{09714ED3-F60B-43FB-820C-DA2F3BDEAFE9}" type="presParOf" srcId="{CDE0E28C-88AA-44DF-A56C-5B6847599EB8}" destId="{82A79B01-5D74-4626-8FBA-11FF01F23235}" srcOrd="3" destOrd="0" presId="urn:microsoft.com/office/officeart/2005/8/layout/list1"/>
    <dgm:cxn modelId="{4D94569D-8DBC-413F-A119-6A494936B216}" type="presParOf" srcId="{CDE0E28C-88AA-44DF-A56C-5B6847599EB8}" destId="{ED4C5073-9EE3-4A06-AC6C-D25AD6AF387B}" srcOrd="4" destOrd="0" presId="urn:microsoft.com/office/officeart/2005/8/layout/list1"/>
    <dgm:cxn modelId="{DF60CB2A-124A-4270-8647-BCD305B9BFD7}" type="presParOf" srcId="{ED4C5073-9EE3-4A06-AC6C-D25AD6AF387B}" destId="{E6CE7701-F6A7-42D0-B9D1-9FBFA8DD308E}" srcOrd="0" destOrd="0" presId="urn:microsoft.com/office/officeart/2005/8/layout/list1"/>
    <dgm:cxn modelId="{5D198EB7-F710-4EFD-B67E-B9DA7CED6245}" type="presParOf" srcId="{ED4C5073-9EE3-4A06-AC6C-D25AD6AF387B}" destId="{53E9194F-4671-4AB4-B452-C8B92AFC498F}" srcOrd="1" destOrd="0" presId="urn:microsoft.com/office/officeart/2005/8/layout/list1"/>
    <dgm:cxn modelId="{4DEF2B03-0113-4B7D-ADC3-F8893C293F03}" type="presParOf" srcId="{CDE0E28C-88AA-44DF-A56C-5B6847599EB8}" destId="{37C88BBE-5AA0-4AEC-BEFA-7922F8185567}" srcOrd="5" destOrd="0" presId="urn:microsoft.com/office/officeart/2005/8/layout/list1"/>
    <dgm:cxn modelId="{9961BE40-D5B6-4A58-B655-C1A1CB297636}" type="presParOf" srcId="{CDE0E28C-88AA-44DF-A56C-5B6847599EB8}" destId="{992880D5-4808-45F9-9DE4-6D67F4C8EC2C}" srcOrd="6" destOrd="0" presId="urn:microsoft.com/office/officeart/2005/8/layout/list1"/>
    <dgm:cxn modelId="{7142695F-9B1C-489F-AF77-E9908F2ED2A4}" type="presParOf" srcId="{CDE0E28C-88AA-44DF-A56C-5B6847599EB8}" destId="{E3AC15D1-0FD9-48DA-8D3B-BAF10FA0B2D7}" srcOrd="7" destOrd="0" presId="urn:microsoft.com/office/officeart/2005/8/layout/list1"/>
    <dgm:cxn modelId="{F003CABE-B809-4B3B-8884-09BAA6292A3C}" type="presParOf" srcId="{CDE0E28C-88AA-44DF-A56C-5B6847599EB8}" destId="{5554B4F0-CC18-43DC-B5CF-0FB1B5EBD29F}" srcOrd="8" destOrd="0" presId="urn:microsoft.com/office/officeart/2005/8/layout/list1"/>
    <dgm:cxn modelId="{3B56D268-F8BB-4BDC-A6E6-B51335708B6F}" type="presParOf" srcId="{5554B4F0-CC18-43DC-B5CF-0FB1B5EBD29F}" destId="{5CE2FD1F-88B7-4D6D-A85F-A1DEFC78C814}" srcOrd="0" destOrd="0" presId="urn:microsoft.com/office/officeart/2005/8/layout/list1"/>
    <dgm:cxn modelId="{3C867330-FED9-4334-B5CA-9B6D088F6D73}" type="presParOf" srcId="{5554B4F0-CC18-43DC-B5CF-0FB1B5EBD29F}" destId="{9D068616-F48F-4CCE-B511-0201F49EA0BB}" srcOrd="1" destOrd="0" presId="urn:microsoft.com/office/officeart/2005/8/layout/list1"/>
    <dgm:cxn modelId="{1B778621-D719-44EA-8CED-1CED72C34AEC}" type="presParOf" srcId="{CDE0E28C-88AA-44DF-A56C-5B6847599EB8}" destId="{AFE713E4-6EDD-4C48-A71B-F7C18F140278}" srcOrd="9" destOrd="0" presId="urn:microsoft.com/office/officeart/2005/8/layout/list1"/>
    <dgm:cxn modelId="{021ED51B-764F-4A7A-9628-C4E5D77494A6}" type="presParOf" srcId="{CDE0E28C-88AA-44DF-A56C-5B6847599EB8}" destId="{985E9B0A-9AEF-4590-B806-A67F5A31E446}" srcOrd="10" destOrd="0" presId="urn:microsoft.com/office/officeart/2005/8/layout/list1"/>
    <dgm:cxn modelId="{2A7AEEBB-9E4C-483B-B3CB-DDE3E2560A86}" type="presParOf" srcId="{CDE0E28C-88AA-44DF-A56C-5B6847599EB8}" destId="{70AFB8D3-7329-49F4-8C65-4A4280D79D37}" srcOrd="11" destOrd="0" presId="urn:microsoft.com/office/officeart/2005/8/layout/list1"/>
    <dgm:cxn modelId="{379A86F6-A1AF-4B30-8082-FA2204AD7850}" type="presParOf" srcId="{CDE0E28C-88AA-44DF-A56C-5B6847599EB8}" destId="{A6352E8E-2AFA-4384-A62D-CFBB81D350D4}" srcOrd="12" destOrd="0" presId="urn:microsoft.com/office/officeart/2005/8/layout/list1"/>
    <dgm:cxn modelId="{A568B338-6BE7-45AD-8092-2E03FD4DCCA6}" type="presParOf" srcId="{A6352E8E-2AFA-4384-A62D-CFBB81D350D4}" destId="{22B8AD0F-7788-487D-B872-5B471AAD63F0}" srcOrd="0" destOrd="0" presId="urn:microsoft.com/office/officeart/2005/8/layout/list1"/>
    <dgm:cxn modelId="{8D5CED0E-5B0B-410E-A9DE-4FC1969B1DE0}" type="presParOf" srcId="{A6352E8E-2AFA-4384-A62D-CFBB81D350D4}" destId="{A0BB8022-8F14-489F-A061-71633577E43F}" srcOrd="1" destOrd="0" presId="urn:microsoft.com/office/officeart/2005/8/layout/list1"/>
    <dgm:cxn modelId="{1DFF1537-58E4-4B65-8C68-60D6F00D066A}" type="presParOf" srcId="{CDE0E28C-88AA-44DF-A56C-5B6847599EB8}" destId="{7B5FB38C-735E-4C57-9A2F-AAE4E6C61108}" srcOrd="13" destOrd="0" presId="urn:microsoft.com/office/officeart/2005/8/layout/list1"/>
    <dgm:cxn modelId="{130125B8-077F-4E88-9F65-401D4F73AAC9}" type="presParOf" srcId="{CDE0E28C-88AA-44DF-A56C-5B6847599EB8}" destId="{6EC94982-80D7-43AE-89B6-6AF59C6A4C99}" srcOrd="14" destOrd="0" presId="urn:microsoft.com/office/officeart/2005/8/layout/list1"/>
    <dgm:cxn modelId="{911B0C17-41FE-4842-B7B9-43794AAC0581}" type="presParOf" srcId="{CDE0E28C-88AA-44DF-A56C-5B6847599EB8}" destId="{D75F3312-48EE-427A-8391-B473C9A848DD}" srcOrd="15" destOrd="0" presId="urn:microsoft.com/office/officeart/2005/8/layout/list1"/>
    <dgm:cxn modelId="{6FCB154F-EF77-43CA-9AB1-33F090102FCD}" type="presParOf" srcId="{CDE0E28C-88AA-44DF-A56C-5B6847599EB8}" destId="{F8B304A5-A33A-4F67-BEC4-6F6BCF68BA81}" srcOrd="16" destOrd="0" presId="urn:microsoft.com/office/officeart/2005/8/layout/list1"/>
    <dgm:cxn modelId="{80568520-55EB-40B5-9DE8-6AAA82259176}" type="presParOf" srcId="{F8B304A5-A33A-4F67-BEC4-6F6BCF68BA81}" destId="{0B75CF3B-5C7D-4B43-83DA-BB35C63AA777}" srcOrd="0" destOrd="0" presId="urn:microsoft.com/office/officeart/2005/8/layout/list1"/>
    <dgm:cxn modelId="{9FB7B156-2349-4BDB-B186-D9E4B83B6357}" type="presParOf" srcId="{F8B304A5-A33A-4F67-BEC4-6F6BCF68BA81}" destId="{97D43D6C-129E-4C64-8049-A91847C21319}" srcOrd="1" destOrd="0" presId="urn:microsoft.com/office/officeart/2005/8/layout/list1"/>
    <dgm:cxn modelId="{32553DA2-5826-41E1-8759-D42E5E4A25AB}" type="presParOf" srcId="{CDE0E28C-88AA-44DF-A56C-5B6847599EB8}" destId="{90079AF4-C0AE-412E-A3A4-554D0FCCA767}" srcOrd="17" destOrd="0" presId="urn:microsoft.com/office/officeart/2005/8/layout/list1"/>
    <dgm:cxn modelId="{3C75B8E6-CB4D-4B9B-82AC-9C183C47D0CF}" type="presParOf" srcId="{CDE0E28C-88AA-44DF-A56C-5B6847599EB8}" destId="{50D54641-E820-4273-A443-71C4F2F01F82}"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9F0BF33-82D8-4769-8C41-C742F0A7D9F4}" type="doc">
      <dgm:prSet loTypeId="urn:microsoft.com/office/officeart/2005/8/layout/process4" loCatId="process" qsTypeId="urn:microsoft.com/office/officeart/2005/8/quickstyle/3d3" qsCatId="3D" csTypeId="urn:microsoft.com/office/officeart/2005/8/colors/accent3_1" csCatId="accent3" phldr="1"/>
      <dgm:spPr/>
      <dgm:t>
        <a:bodyPr/>
        <a:lstStyle/>
        <a:p>
          <a:endParaRPr lang="en-US"/>
        </a:p>
      </dgm:t>
    </dgm:pt>
    <dgm:pt modelId="{53F38D18-6DAF-4B55-A549-1376BF2108CA}">
      <dgm:prSet custT="1"/>
      <dgm:spPr>
        <a:solidFill>
          <a:schemeClr val="accent2">
            <a:lumMod val="20000"/>
            <a:lumOff val="80000"/>
          </a:schemeClr>
        </a:solidFill>
      </dgm:spPr>
      <dgm:t>
        <a:bodyPr/>
        <a:lstStyle/>
        <a:p>
          <a:r>
            <a:rPr lang="en-GB" sz="2400" b="0" dirty="0"/>
            <a:t>Search all resources at once.</a:t>
          </a:r>
          <a:endParaRPr lang="en-US" sz="2400" b="0" dirty="0"/>
        </a:p>
      </dgm:t>
    </dgm:pt>
    <dgm:pt modelId="{ABF34E9E-C9D0-4640-B8D2-22324C54B1F9}" type="parTrans" cxnId="{19E5FB9D-CA10-4532-8E9C-F0095A4B4459}">
      <dgm:prSet/>
      <dgm:spPr/>
      <dgm:t>
        <a:bodyPr/>
        <a:lstStyle/>
        <a:p>
          <a:endParaRPr lang="en-US"/>
        </a:p>
      </dgm:t>
    </dgm:pt>
    <dgm:pt modelId="{C6DD76BC-05E8-4270-9E6E-E7D7B6E54A7C}" type="sibTrans" cxnId="{19E5FB9D-CA10-4532-8E9C-F0095A4B4459}">
      <dgm:prSet/>
      <dgm:spPr/>
      <dgm:t>
        <a:bodyPr/>
        <a:lstStyle/>
        <a:p>
          <a:endParaRPr lang="en-US"/>
        </a:p>
      </dgm:t>
    </dgm:pt>
    <dgm:pt modelId="{AFE09AF0-8B6E-4B4C-9DE8-F3267593A5E1}">
      <dgm:prSet custT="1"/>
      <dgm:spPr>
        <a:solidFill>
          <a:schemeClr val="accent2">
            <a:lumMod val="20000"/>
            <a:lumOff val="80000"/>
          </a:schemeClr>
        </a:solidFill>
      </dgm:spPr>
      <dgm:t>
        <a:bodyPr/>
        <a:lstStyle/>
        <a:p>
          <a:r>
            <a:rPr lang="en-GB" sz="2400" b="0" dirty="0"/>
            <a:t>Sign in to use all the tools and features.</a:t>
          </a:r>
          <a:endParaRPr lang="en-US" sz="2400" b="0" dirty="0"/>
        </a:p>
      </dgm:t>
    </dgm:pt>
    <dgm:pt modelId="{7F6905AA-3CC2-42C2-B96B-2717062C3235}" type="parTrans" cxnId="{6C8D4FA4-DEEA-46E0-9C16-36A16BEAAB95}">
      <dgm:prSet/>
      <dgm:spPr/>
      <dgm:t>
        <a:bodyPr/>
        <a:lstStyle/>
        <a:p>
          <a:endParaRPr lang="en-US"/>
        </a:p>
      </dgm:t>
    </dgm:pt>
    <dgm:pt modelId="{900C31BE-7F47-4D76-AB40-724106C81888}" type="sibTrans" cxnId="{6C8D4FA4-DEEA-46E0-9C16-36A16BEAAB95}">
      <dgm:prSet/>
      <dgm:spPr/>
      <dgm:t>
        <a:bodyPr/>
        <a:lstStyle/>
        <a:p>
          <a:endParaRPr lang="en-US"/>
        </a:p>
      </dgm:t>
    </dgm:pt>
    <dgm:pt modelId="{234247F6-115C-46C6-BD29-7A7427B230E5}">
      <dgm:prSet custT="1"/>
      <dgm:spPr>
        <a:solidFill>
          <a:schemeClr val="accent2">
            <a:lumMod val="20000"/>
            <a:lumOff val="80000"/>
          </a:schemeClr>
        </a:solidFill>
      </dgm:spPr>
      <dgm:t>
        <a:bodyPr/>
        <a:lstStyle/>
        <a:p>
          <a:r>
            <a:rPr lang="en-GB" sz="2400" b="0" dirty="0"/>
            <a:t>Use the filters to get the best results.</a:t>
          </a:r>
          <a:endParaRPr lang="en-US" sz="2400" b="0" dirty="0"/>
        </a:p>
      </dgm:t>
    </dgm:pt>
    <dgm:pt modelId="{3B780063-F52D-48C6-84D4-1C8D3B2AD252}" type="parTrans" cxnId="{29DA1F93-13EC-4B0E-B150-0BEDD5529E78}">
      <dgm:prSet/>
      <dgm:spPr/>
      <dgm:t>
        <a:bodyPr/>
        <a:lstStyle/>
        <a:p>
          <a:endParaRPr lang="en-US"/>
        </a:p>
      </dgm:t>
    </dgm:pt>
    <dgm:pt modelId="{6575B0B5-D4A6-4262-8CC3-962535262E94}" type="sibTrans" cxnId="{29DA1F93-13EC-4B0E-B150-0BEDD5529E78}">
      <dgm:prSet/>
      <dgm:spPr/>
      <dgm:t>
        <a:bodyPr/>
        <a:lstStyle/>
        <a:p>
          <a:endParaRPr lang="en-US"/>
        </a:p>
      </dgm:t>
    </dgm:pt>
    <dgm:pt modelId="{B1D72819-86DC-4792-9E6F-CAAC611638D0}">
      <dgm:prSet custT="1"/>
      <dgm:spPr>
        <a:solidFill>
          <a:schemeClr val="accent2">
            <a:lumMod val="20000"/>
            <a:lumOff val="80000"/>
          </a:schemeClr>
        </a:solidFill>
      </dgm:spPr>
      <dgm:t>
        <a:bodyPr/>
        <a:lstStyle/>
        <a:p>
          <a:r>
            <a:rPr lang="en-US" sz="2400" b="0" dirty="0"/>
            <a:t>Use the red arrows to expand your research.</a:t>
          </a:r>
        </a:p>
      </dgm:t>
    </dgm:pt>
    <dgm:pt modelId="{9513404E-74E8-4B85-97FA-CAAEFDF1241D}" type="parTrans" cxnId="{6497703F-F801-42EF-A21A-F3AA9F10AF2D}">
      <dgm:prSet/>
      <dgm:spPr/>
      <dgm:t>
        <a:bodyPr/>
        <a:lstStyle/>
        <a:p>
          <a:endParaRPr lang="en-US"/>
        </a:p>
      </dgm:t>
    </dgm:pt>
    <dgm:pt modelId="{65ED81E8-B1BA-4CDB-A694-A27B0EBA9E0A}" type="sibTrans" cxnId="{6497703F-F801-42EF-A21A-F3AA9F10AF2D}">
      <dgm:prSet/>
      <dgm:spPr/>
      <dgm:t>
        <a:bodyPr/>
        <a:lstStyle/>
        <a:p>
          <a:endParaRPr lang="en-US"/>
        </a:p>
      </dgm:t>
    </dgm:pt>
    <dgm:pt modelId="{251E1DD1-C85B-4C28-85A3-D898EE89F381}">
      <dgm:prSet custT="1"/>
      <dgm:spPr>
        <a:solidFill>
          <a:schemeClr val="accent2">
            <a:lumMod val="20000"/>
            <a:lumOff val="80000"/>
          </a:schemeClr>
        </a:solidFill>
      </dgm:spPr>
      <dgm:t>
        <a:bodyPr/>
        <a:lstStyle/>
        <a:p>
          <a:r>
            <a:rPr lang="en-US" sz="2400" b="0" dirty="0"/>
            <a:t>Set alerts and save searches.</a:t>
          </a:r>
        </a:p>
      </dgm:t>
    </dgm:pt>
    <dgm:pt modelId="{DAD89C7B-D5BB-4CB7-ADA8-CB3873C4126D}" type="parTrans" cxnId="{020B5394-02A7-406A-9A92-9DDFF3979D41}">
      <dgm:prSet/>
      <dgm:spPr/>
      <dgm:t>
        <a:bodyPr/>
        <a:lstStyle/>
        <a:p>
          <a:endParaRPr lang="en-US"/>
        </a:p>
      </dgm:t>
    </dgm:pt>
    <dgm:pt modelId="{4368D59C-01F0-4167-8B5C-7F504E21502E}" type="sibTrans" cxnId="{020B5394-02A7-406A-9A92-9DDFF3979D41}">
      <dgm:prSet/>
      <dgm:spPr/>
      <dgm:t>
        <a:bodyPr/>
        <a:lstStyle/>
        <a:p>
          <a:endParaRPr lang="en-US"/>
        </a:p>
      </dgm:t>
    </dgm:pt>
    <dgm:pt modelId="{0886C885-9CDD-452A-9722-490D2E27BA38}" type="pres">
      <dgm:prSet presAssocID="{F9F0BF33-82D8-4769-8C41-C742F0A7D9F4}" presName="Name0" presStyleCnt="0">
        <dgm:presLayoutVars>
          <dgm:dir/>
          <dgm:animLvl val="lvl"/>
          <dgm:resizeHandles val="exact"/>
        </dgm:presLayoutVars>
      </dgm:prSet>
      <dgm:spPr/>
    </dgm:pt>
    <dgm:pt modelId="{65AE1D46-ED3C-4BCD-97D2-AAAFE09EFE87}" type="pres">
      <dgm:prSet presAssocID="{251E1DD1-C85B-4C28-85A3-D898EE89F381}" presName="boxAndChildren" presStyleCnt="0"/>
      <dgm:spPr/>
    </dgm:pt>
    <dgm:pt modelId="{F1C729DE-BEEF-4E9D-8DF5-610DF7D69919}" type="pres">
      <dgm:prSet presAssocID="{251E1DD1-C85B-4C28-85A3-D898EE89F381}" presName="parentTextBox" presStyleLbl="node1" presStyleIdx="0" presStyleCnt="5"/>
      <dgm:spPr/>
    </dgm:pt>
    <dgm:pt modelId="{233A6FAE-E72B-4A7B-9284-8CF95E4F699E}" type="pres">
      <dgm:prSet presAssocID="{65ED81E8-B1BA-4CDB-A694-A27B0EBA9E0A}" presName="sp" presStyleCnt="0"/>
      <dgm:spPr/>
    </dgm:pt>
    <dgm:pt modelId="{5C8FA2AB-C8F5-4DFC-B957-77ABE0333CD5}" type="pres">
      <dgm:prSet presAssocID="{B1D72819-86DC-4792-9E6F-CAAC611638D0}" presName="arrowAndChildren" presStyleCnt="0"/>
      <dgm:spPr/>
    </dgm:pt>
    <dgm:pt modelId="{9FEB18C0-906F-4909-ADB4-066227967C54}" type="pres">
      <dgm:prSet presAssocID="{B1D72819-86DC-4792-9E6F-CAAC611638D0}" presName="parentTextArrow" presStyleLbl="node1" presStyleIdx="1" presStyleCnt="5"/>
      <dgm:spPr/>
    </dgm:pt>
    <dgm:pt modelId="{FFC95AB7-4453-45A2-AA7C-EAA074B52639}" type="pres">
      <dgm:prSet presAssocID="{6575B0B5-D4A6-4262-8CC3-962535262E94}" presName="sp" presStyleCnt="0"/>
      <dgm:spPr/>
    </dgm:pt>
    <dgm:pt modelId="{68E86C6E-CA02-4F14-99BF-B75436F89940}" type="pres">
      <dgm:prSet presAssocID="{234247F6-115C-46C6-BD29-7A7427B230E5}" presName="arrowAndChildren" presStyleCnt="0"/>
      <dgm:spPr/>
    </dgm:pt>
    <dgm:pt modelId="{385E0FF0-E183-42BA-98F9-F990664F6302}" type="pres">
      <dgm:prSet presAssocID="{234247F6-115C-46C6-BD29-7A7427B230E5}" presName="parentTextArrow" presStyleLbl="node1" presStyleIdx="2" presStyleCnt="5"/>
      <dgm:spPr/>
    </dgm:pt>
    <dgm:pt modelId="{134DCA1C-0D14-42D4-80A1-085E5DE12972}" type="pres">
      <dgm:prSet presAssocID="{900C31BE-7F47-4D76-AB40-724106C81888}" presName="sp" presStyleCnt="0"/>
      <dgm:spPr/>
    </dgm:pt>
    <dgm:pt modelId="{F2E6936F-A596-452B-9C83-E6C8ADA8AD78}" type="pres">
      <dgm:prSet presAssocID="{AFE09AF0-8B6E-4B4C-9DE8-F3267593A5E1}" presName="arrowAndChildren" presStyleCnt="0"/>
      <dgm:spPr/>
    </dgm:pt>
    <dgm:pt modelId="{2100C08E-91E5-431B-830D-5A94DCD80EDE}" type="pres">
      <dgm:prSet presAssocID="{AFE09AF0-8B6E-4B4C-9DE8-F3267593A5E1}" presName="parentTextArrow" presStyleLbl="node1" presStyleIdx="3" presStyleCnt="5"/>
      <dgm:spPr/>
    </dgm:pt>
    <dgm:pt modelId="{B6C64E8F-27EC-497F-82F0-DD908C5490D7}" type="pres">
      <dgm:prSet presAssocID="{C6DD76BC-05E8-4270-9E6E-E7D7B6E54A7C}" presName="sp" presStyleCnt="0"/>
      <dgm:spPr/>
    </dgm:pt>
    <dgm:pt modelId="{AD538C06-A40A-47C0-A9F8-D3BA969721F5}" type="pres">
      <dgm:prSet presAssocID="{53F38D18-6DAF-4B55-A549-1376BF2108CA}" presName="arrowAndChildren" presStyleCnt="0"/>
      <dgm:spPr/>
    </dgm:pt>
    <dgm:pt modelId="{0A03ED45-E5C1-4BE1-AA4C-BE049342332A}" type="pres">
      <dgm:prSet presAssocID="{53F38D18-6DAF-4B55-A549-1376BF2108CA}" presName="parentTextArrow" presStyleLbl="node1" presStyleIdx="4" presStyleCnt="5"/>
      <dgm:spPr/>
    </dgm:pt>
  </dgm:ptLst>
  <dgm:cxnLst>
    <dgm:cxn modelId="{EAB26619-EF72-4396-96F7-6A99EC0787AE}" type="presOf" srcId="{F9F0BF33-82D8-4769-8C41-C742F0A7D9F4}" destId="{0886C885-9CDD-452A-9722-490D2E27BA38}" srcOrd="0" destOrd="0" presId="urn:microsoft.com/office/officeart/2005/8/layout/process4"/>
    <dgm:cxn modelId="{4767AD31-CB24-497B-8213-301F851E3C42}" type="presOf" srcId="{B1D72819-86DC-4792-9E6F-CAAC611638D0}" destId="{9FEB18C0-906F-4909-ADB4-066227967C54}" srcOrd="0" destOrd="0" presId="urn:microsoft.com/office/officeart/2005/8/layout/process4"/>
    <dgm:cxn modelId="{6497703F-F801-42EF-A21A-F3AA9F10AF2D}" srcId="{F9F0BF33-82D8-4769-8C41-C742F0A7D9F4}" destId="{B1D72819-86DC-4792-9E6F-CAAC611638D0}" srcOrd="3" destOrd="0" parTransId="{9513404E-74E8-4B85-97FA-CAAEFDF1241D}" sibTransId="{65ED81E8-B1BA-4CDB-A694-A27B0EBA9E0A}"/>
    <dgm:cxn modelId="{0348FA56-42C5-4973-A0E7-76881666F4CB}" type="presOf" srcId="{251E1DD1-C85B-4C28-85A3-D898EE89F381}" destId="{F1C729DE-BEEF-4E9D-8DF5-610DF7D69919}" srcOrd="0" destOrd="0" presId="urn:microsoft.com/office/officeart/2005/8/layout/process4"/>
    <dgm:cxn modelId="{97FAD677-D90E-48B3-BC5F-EC383742499E}" type="presOf" srcId="{AFE09AF0-8B6E-4B4C-9DE8-F3267593A5E1}" destId="{2100C08E-91E5-431B-830D-5A94DCD80EDE}" srcOrd="0" destOrd="0" presId="urn:microsoft.com/office/officeart/2005/8/layout/process4"/>
    <dgm:cxn modelId="{DD332B8C-5B1C-4E0D-9E0A-F880793E9880}" type="presOf" srcId="{53F38D18-6DAF-4B55-A549-1376BF2108CA}" destId="{0A03ED45-E5C1-4BE1-AA4C-BE049342332A}" srcOrd="0" destOrd="0" presId="urn:microsoft.com/office/officeart/2005/8/layout/process4"/>
    <dgm:cxn modelId="{29DA1F93-13EC-4B0E-B150-0BEDD5529E78}" srcId="{F9F0BF33-82D8-4769-8C41-C742F0A7D9F4}" destId="{234247F6-115C-46C6-BD29-7A7427B230E5}" srcOrd="2" destOrd="0" parTransId="{3B780063-F52D-48C6-84D4-1C8D3B2AD252}" sibTransId="{6575B0B5-D4A6-4262-8CC3-962535262E94}"/>
    <dgm:cxn modelId="{020B5394-02A7-406A-9A92-9DDFF3979D41}" srcId="{F9F0BF33-82D8-4769-8C41-C742F0A7D9F4}" destId="{251E1DD1-C85B-4C28-85A3-D898EE89F381}" srcOrd="4" destOrd="0" parTransId="{DAD89C7B-D5BB-4CB7-ADA8-CB3873C4126D}" sibTransId="{4368D59C-01F0-4167-8B5C-7F504E21502E}"/>
    <dgm:cxn modelId="{19E5FB9D-CA10-4532-8E9C-F0095A4B4459}" srcId="{F9F0BF33-82D8-4769-8C41-C742F0A7D9F4}" destId="{53F38D18-6DAF-4B55-A549-1376BF2108CA}" srcOrd="0" destOrd="0" parTransId="{ABF34E9E-C9D0-4640-B8D2-22324C54B1F9}" sibTransId="{C6DD76BC-05E8-4270-9E6E-E7D7B6E54A7C}"/>
    <dgm:cxn modelId="{6C8D4FA4-DEEA-46E0-9C16-36A16BEAAB95}" srcId="{F9F0BF33-82D8-4769-8C41-C742F0A7D9F4}" destId="{AFE09AF0-8B6E-4B4C-9DE8-F3267593A5E1}" srcOrd="1" destOrd="0" parTransId="{7F6905AA-3CC2-42C2-B96B-2717062C3235}" sibTransId="{900C31BE-7F47-4D76-AB40-724106C81888}"/>
    <dgm:cxn modelId="{B0FBB9CA-6418-460A-8A3E-F6230514BEEE}" type="presOf" srcId="{234247F6-115C-46C6-BD29-7A7427B230E5}" destId="{385E0FF0-E183-42BA-98F9-F990664F6302}" srcOrd="0" destOrd="0" presId="urn:microsoft.com/office/officeart/2005/8/layout/process4"/>
    <dgm:cxn modelId="{A2635397-50FC-40A6-A4A0-60BA18D334BB}" type="presParOf" srcId="{0886C885-9CDD-452A-9722-490D2E27BA38}" destId="{65AE1D46-ED3C-4BCD-97D2-AAAFE09EFE87}" srcOrd="0" destOrd="0" presId="urn:microsoft.com/office/officeart/2005/8/layout/process4"/>
    <dgm:cxn modelId="{0EA7234A-6B51-433D-8D42-441A14A48BB9}" type="presParOf" srcId="{65AE1D46-ED3C-4BCD-97D2-AAAFE09EFE87}" destId="{F1C729DE-BEEF-4E9D-8DF5-610DF7D69919}" srcOrd="0" destOrd="0" presId="urn:microsoft.com/office/officeart/2005/8/layout/process4"/>
    <dgm:cxn modelId="{704F4560-46D9-4B48-8C24-3136BC0F8278}" type="presParOf" srcId="{0886C885-9CDD-452A-9722-490D2E27BA38}" destId="{233A6FAE-E72B-4A7B-9284-8CF95E4F699E}" srcOrd="1" destOrd="0" presId="urn:microsoft.com/office/officeart/2005/8/layout/process4"/>
    <dgm:cxn modelId="{E53CCDD6-339A-46FF-89A0-62B15E80EA56}" type="presParOf" srcId="{0886C885-9CDD-452A-9722-490D2E27BA38}" destId="{5C8FA2AB-C8F5-4DFC-B957-77ABE0333CD5}" srcOrd="2" destOrd="0" presId="urn:microsoft.com/office/officeart/2005/8/layout/process4"/>
    <dgm:cxn modelId="{798E036E-A64C-49DA-92DD-00023561998A}" type="presParOf" srcId="{5C8FA2AB-C8F5-4DFC-B957-77ABE0333CD5}" destId="{9FEB18C0-906F-4909-ADB4-066227967C54}" srcOrd="0" destOrd="0" presId="urn:microsoft.com/office/officeart/2005/8/layout/process4"/>
    <dgm:cxn modelId="{31870008-9B5B-4345-AC51-6A36B4DAE537}" type="presParOf" srcId="{0886C885-9CDD-452A-9722-490D2E27BA38}" destId="{FFC95AB7-4453-45A2-AA7C-EAA074B52639}" srcOrd="3" destOrd="0" presId="urn:microsoft.com/office/officeart/2005/8/layout/process4"/>
    <dgm:cxn modelId="{6E6DCF73-643E-43A3-AECA-4B52295B73A0}" type="presParOf" srcId="{0886C885-9CDD-452A-9722-490D2E27BA38}" destId="{68E86C6E-CA02-4F14-99BF-B75436F89940}" srcOrd="4" destOrd="0" presId="urn:microsoft.com/office/officeart/2005/8/layout/process4"/>
    <dgm:cxn modelId="{B0AC7254-7FC2-47CE-AB8C-01DBDB558047}" type="presParOf" srcId="{68E86C6E-CA02-4F14-99BF-B75436F89940}" destId="{385E0FF0-E183-42BA-98F9-F990664F6302}" srcOrd="0" destOrd="0" presId="urn:microsoft.com/office/officeart/2005/8/layout/process4"/>
    <dgm:cxn modelId="{23A44973-0E34-4ECA-B4A4-0245B42EB942}" type="presParOf" srcId="{0886C885-9CDD-452A-9722-490D2E27BA38}" destId="{134DCA1C-0D14-42D4-80A1-085E5DE12972}" srcOrd="5" destOrd="0" presId="urn:microsoft.com/office/officeart/2005/8/layout/process4"/>
    <dgm:cxn modelId="{00454282-0E00-4E50-A5CA-2ABD5AC4F291}" type="presParOf" srcId="{0886C885-9CDD-452A-9722-490D2E27BA38}" destId="{F2E6936F-A596-452B-9C83-E6C8ADA8AD78}" srcOrd="6" destOrd="0" presId="urn:microsoft.com/office/officeart/2005/8/layout/process4"/>
    <dgm:cxn modelId="{C8329E70-34BB-474F-B227-9544C3684DB4}" type="presParOf" srcId="{F2E6936F-A596-452B-9C83-E6C8ADA8AD78}" destId="{2100C08E-91E5-431B-830D-5A94DCD80EDE}" srcOrd="0" destOrd="0" presId="urn:microsoft.com/office/officeart/2005/8/layout/process4"/>
    <dgm:cxn modelId="{2F2C75C6-8602-48A7-BCB4-04E21455AC86}" type="presParOf" srcId="{0886C885-9CDD-452A-9722-490D2E27BA38}" destId="{B6C64E8F-27EC-497F-82F0-DD908C5490D7}" srcOrd="7" destOrd="0" presId="urn:microsoft.com/office/officeart/2005/8/layout/process4"/>
    <dgm:cxn modelId="{3C460043-E5B0-4FE8-BD28-88BB053FD1A6}" type="presParOf" srcId="{0886C885-9CDD-452A-9722-490D2E27BA38}" destId="{AD538C06-A40A-47C0-A9F8-D3BA969721F5}" srcOrd="8" destOrd="0" presId="urn:microsoft.com/office/officeart/2005/8/layout/process4"/>
    <dgm:cxn modelId="{6D2864DB-25FB-4469-B6CC-B734D32B24A1}" type="presParOf" srcId="{AD538C06-A40A-47C0-A9F8-D3BA969721F5}" destId="{0A03ED45-E5C1-4BE1-AA4C-BE049342332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3CC507A-F257-417F-BD0E-9E842E74F01C}" type="doc">
      <dgm:prSet loTypeId="urn:microsoft.com/office/officeart/2005/8/layout/vList3" loCatId="list" qsTypeId="urn:microsoft.com/office/officeart/2005/8/quickstyle/simple2" qsCatId="simple" csTypeId="urn:microsoft.com/office/officeart/2005/8/colors/accent3_1" csCatId="accent3" phldr="1"/>
      <dgm:spPr/>
      <dgm:t>
        <a:bodyPr/>
        <a:lstStyle/>
        <a:p>
          <a:endParaRPr lang="en-GB"/>
        </a:p>
      </dgm:t>
    </dgm:pt>
    <dgm:pt modelId="{8FB4F100-5A8D-4F8F-9C32-FBC4363760E8}">
      <dgm:prSet phldrT="[Text]" custT="1">
        <dgm:style>
          <a:lnRef idx="2">
            <a:schemeClr val="accent2"/>
          </a:lnRef>
          <a:fillRef idx="1">
            <a:schemeClr val="lt1"/>
          </a:fillRef>
          <a:effectRef idx="0">
            <a:schemeClr val="accent2"/>
          </a:effectRef>
          <a:fontRef idx="minor">
            <a:schemeClr val="dk1"/>
          </a:fontRef>
        </dgm:style>
      </dgm:prSet>
      <dgm:spPr/>
      <dgm:t>
        <a:bodyPr/>
        <a:lstStyle/>
        <a:p>
          <a:r>
            <a:rPr lang="en-GB" sz="4000" b="0" dirty="0"/>
            <a:t>Email and pin resources to yourself.</a:t>
          </a:r>
        </a:p>
      </dgm:t>
    </dgm:pt>
    <dgm:pt modelId="{29292297-7B46-4AE4-B627-233F2836242C}" type="parTrans" cxnId="{E98EB713-2CE2-4182-8D9B-D0A16AFF6193}">
      <dgm:prSet/>
      <dgm:spPr/>
      <dgm:t>
        <a:bodyPr/>
        <a:lstStyle/>
        <a:p>
          <a:endParaRPr lang="en-GB"/>
        </a:p>
      </dgm:t>
    </dgm:pt>
    <dgm:pt modelId="{428AC877-DE68-45EE-8A3C-F15D6FA9E6D5}" type="sibTrans" cxnId="{E98EB713-2CE2-4182-8D9B-D0A16AFF6193}">
      <dgm:prSet/>
      <dgm:spPr/>
      <dgm:t>
        <a:bodyPr/>
        <a:lstStyle/>
        <a:p>
          <a:endParaRPr lang="en-GB"/>
        </a:p>
      </dgm:t>
    </dgm:pt>
    <dgm:pt modelId="{FF9D60AE-A136-4E71-9363-FF33B48748D4}">
      <dgm:prSet phldrT="[Text]" custT="1">
        <dgm:style>
          <a:lnRef idx="2">
            <a:schemeClr val="accent2"/>
          </a:lnRef>
          <a:fillRef idx="1">
            <a:schemeClr val="lt1"/>
          </a:fillRef>
          <a:effectRef idx="0">
            <a:schemeClr val="accent2"/>
          </a:effectRef>
          <a:fontRef idx="minor">
            <a:schemeClr val="dk1"/>
          </a:fontRef>
        </dgm:style>
      </dgm:prSet>
      <dgm:spPr/>
      <dgm:t>
        <a:bodyPr/>
        <a:lstStyle/>
        <a:p>
          <a:r>
            <a:rPr lang="en-GB" sz="4000" b="0" dirty="0"/>
            <a:t>Create a RefWorks Account.</a:t>
          </a:r>
        </a:p>
      </dgm:t>
    </dgm:pt>
    <dgm:pt modelId="{F3D5A34E-EF31-465A-A1FC-B8B6A9F92CB9}" type="parTrans" cxnId="{273D605D-7D8D-46C2-B750-4F93B3497937}">
      <dgm:prSet/>
      <dgm:spPr/>
      <dgm:t>
        <a:bodyPr/>
        <a:lstStyle/>
        <a:p>
          <a:endParaRPr lang="en-GB"/>
        </a:p>
      </dgm:t>
    </dgm:pt>
    <dgm:pt modelId="{8E10F2B6-8B26-4937-BA55-E4168C90F0B8}" type="sibTrans" cxnId="{273D605D-7D8D-46C2-B750-4F93B3497937}">
      <dgm:prSet/>
      <dgm:spPr/>
      <dgm:t>
        <a:bodyPr/>
        <a:lstStyle/>
        <a:p>
          <a:endParaRPr lang="en-GB"/>
        </a:p>
      </dgm:t>
    </dgm:pt>
    <dgm:pt modelId="{3D5C901F-81C3-4106-A2F9-CA7A2633B161}">
      <dgm:prSet phldrT="[Text]" custT="1">
        <dgm:style>
          <a:lnRef idx="2">
            <a:schemeClr val="accent2"/>
          </a:lnRef>
          <a:fillRef idx="1">
            <a:schemeClr val="lt1"/>
          </a:fillRef>
          <a:effectRef idx="0">
            <a:schemeClr val="accent2"/>
          </a:effectRef>
          <a:fontRef idx="minor">
            <a:schemeClr val="dk1"/>
          </a:fontRef>
        </dgm:style>
      </dgm:prSet>
      <dgm:spPr/>
      <dgm:t>
        <a:bodyPr/>
        <a:lstStyle/>
        <a:p>
          <a:r>
            <a:rPr lang="en-GB" sz="4000" b="0" dirty="0"/>
            <a:t>Create personal accounts in the databases.</a:t>
          </a:r>
        </a:p>
      </dgm:t>
    </dgm:pt>
    <dgm:pt modelId="{77E6242B-83A9-43ED-8B64-9A4D1590C14D}" type="parTrans" cxnId="{6FF2BDDD-CF36-41A8-B8D6-96BB59A698AC}">
      <dgm:prSet/>
      <dgm:spPr/>
      <dgm:t>
        <a:bodyPr/>
        <a:lstStyle/>
        <a:p>
          <a:endParaRPr lang="en-GB"/>
        </a:p>
      </dgm:t>
    </dgm:pt>
    <dgm:pt modelId="{D75211A0-8700-4236-95A3-4B91F7B4654F}" type="sibTrans" cxnId="{6FF2BDDD-CF36-41A8-B8D6-96BB59A698AC}">
      <dgm:prSet/>
      <dgm:spPr/>
      <dgm:t>
        <a:bodyPr/>
        <a:lstStyle/>
        <a:p>
          <a:endParaRPr lang="en-GB"/>
        </a:p>
      </dgm:t>
    </dgm:pt>
    <dgm:pt modelId="{15925764-C131-41CF-BA60-40254A4D2AB2}" type="pres">
      <dgm:prSet presAssocID="{13CC507A-F257-417F-BD0E-9E842E74F01C}" presName="linearFlow" presStyleCnt="0">
        <dgm:presLayoutVars>
          <dgm:dir/>
          <dgm:resizeHandles val="exact"/>
        </dgm:presLayoutVars>
      </dgm:prSet>
      <dgm:spPr/>
    </dgm:pt>
    <dgm:pt modelId="{F5A19852-5A78-4ECE-AC36-4C6C9A8FEC1D}" type="pres">
      <dgm:prSet presAssocID="{8FB4F100-5A8D-4F8F-9C32-FBC4363760E8}" presName="composite" presStyleCnt="0"/>
      <dgm:spPr/>
    </dgm:pt>
    <dgm:pt modelId="{2F4C9D4D-4EFF-4262-96B8-7966BFF7210C}" type="pres">
      <dgm:prSet presAssocID="{8FB4F100-5A8D-4F8F-9C32-FBC4363760E8}" presName="imgShp" presStyleLbl="fgImgPlace1" presStyleIdx="0" presStyleCnt="3" custLinFactNeighborX="-92381" custLinFactNeighborY="-278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pt>
    <dgm:pt modelId="{55BAAE73-CB92-41AE-A2D7-7B09339BB100}" type="pres">
      <dgm:prSet presAssocID="{8FB4F100-5A8D-4F8F-9C32-FBC4363760E8}" presName="txShp" presStyleLbl="node1" presStyleIdx="0" presStyleCnt="3" custScaleX="149745">
        <dgm:presLayoutVars>
          <dgm:bulletEnabled val="1"/>
        </dgm:presLayoutVars>
      </dgm:prSet>
      <dgm:spPr/>
    </dgm:pt>
    <dgm:pt modelId="{1D51A318-F638-44AE-82FB-E53551EDC33E}" type="pres">
      <dgm:prSet presAssocID="{428AC877-DE68-45EE-8A3C-F15D6FA9E6D5}" presName="spacing" presStyleCnt="0"/>
      <dgm:spPr/>
    </dgm:pt>
    <dgm:pt modelId="{EF17CCEC-5972-4A69-8FE6-478976187BBF}" type="pres">
      <dgm:prSet presAssocID="{FF9D60AE-A136-4E71-9363-FF33B48748D4}" presName="composite" presStyleCnt="0"/>
      <dgm:spPr/>
    </dgm:pt>
    <dgm:pt modelId="{84EC1071-0AE4-49D7-9851-EF5154668974}" type="pres">
      <dgm:prSet presAssocID="{FF9D60AE-A136-4E71-9363-FF33B48748D4}" presName="imgShp" presStyleLbl="fgImgPlace1" presStyleIdx="1" presStyleCnt="3" custLinFactNeighborX="-92753" custLinFactNeighborY="-155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ooks on shelf with solid fill"/>
        </a:ext>
      </dgm:extLst>
    </dgm:pt>
    <dgm:pt modelId="{1680B711-6FC4-4DA4-BAE7-70DE894F1B2B}" type="pres">
      <dgm:prSet presAssocID="{FF9D60AE-A136-4E71-9363-FF33B48748D4}" presName="txShp" presStyleLbl="node1" presStyleIdx="1" presStyleCnt="3" custScaleX="150218">
        <dgm:presLayoutVars>
          <dgm:bulletEnabled val="1"/>
        </dgm:presLayoutVars>
      </dgm:prSet>
      <dgm:spPr/>
    </dgm:pt>
    <dgm:pt modelId="{79DDA2C2-B162-493F-9499-D20D5299DC33}" type="pres">
      <dgm:prSet presAssocID="{8E10F2B6-8B26-4937-BA55-E4168C90F0B8}" presName="spacing" presStyleCnt="0"/>
      <dgm:spPr/>
    </dgm:pt>
    <dgm:pt modelId="{4DCF068E-ED21-40CC-8358-9AB4556895D7}" type="pres">
      <dgm:prSet presAssocID="{3D5C901F-81C3-4106-A2F9-CA7A2633B161}" presName="composite" presStyleCnt="0"/>
      <dgm:spPr/>
    </dgm:pt>
    <dgm:pt modelId="{DDF11749-9FF0-47A7-9FBF-FC23088FCBC2}" type="pres">
      <dgm:prSet presAssocID="{3D5C901F-81C3-4106-A2F9-CA7A2633B161}" presName="imgShp" presStyleLbl="fgImgPlace1" presStyleIdx="2" presStyleCnt="3" custLinFactNeighborX="-93161" custLinFactNeighborY="-30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Address Book with solid fill"/>
        </a:ext>
      </dgm:extLst>
    </dgm:pt>
    <dgm:pt modelId="{AF9C5C11-DDD2-4F7A-8AF9-EF856F6DA035}" type="pres">
      <dgm:prSet presAssocID="{3D5C901F-81C3-4106-A2F9-CA7A2633B161}" presName="txShp" presStyleLbl="node1" presStyleIdx="2" presStyleCnt="3" custScaleX="150376">
        <dgm:presLayoutVars>
          <dgm:bulletEnabled val="1"/>
        </dgm:presLayoutVars>
      </dgm:prSet>
      <dgm:spPr/>
    </dgm:pt>
  </dgm:ptLst>
  <dgm:cxnLst>
    <dgm:cxn modelId="{D266A60F-30F0-4A35-BECB-E701A4F92DF7}" type="presOf" srcId="{FF9D60AE-A136-4E71-9363-FF33B48748D4}" destId="{1680B711-6FC4-4DA4-BAE7-70DE894F1B2B}" srcOrd="0" destOrd="0" presId="urn:microsoft.com/office/officeart/2005/8/layout/vList3"/>
    <dgm:cxn modelId="{E98EB713-2CE2-4182-8D9B-D0A16AFF6193}" srcId="{13CC507A-F257-417F-BD0E-9E842E74F01C}" destId="{8FB4F100-5A8D-4F8F-9C32-FBC4363760E8}" srcOrd="0" destOrd="0" parTransId="{29292297-7B46-4AE4-B627-233F2836242C}" sibTransId="{428AC877-DE68-45EE-8A3C-F15D6FA9E6D5}"/>
    <dgm:cxn modelId="{273D605D-7D8D-46C2-B750-4F93B3497937}" srcId="{13CC507A-F257-417F-BD0E-9E842E74F01C}" destId="{FF9D60AE-A136-4E71-9363-FF33B48748D4}" srcOrd="1" destOrd="0" parTransId="{F3D5A34E-EF31-465A-A1FC-B8B6A9F92CB9}" sibTransId="{8E10F2B6-8B26-4937-BA55-E4168C90F0B8}"/>
    <dgm:cxn modelId="{E4F57DAA-5983-41C1-9EE2-3D470F3EB05C}" type="presOf" srcId="{8FB4F100-5A8D-4F8F-9C32-FBC4363760E8}" destId="{55BAAE73-CB92-41AE-A2D7-7B09339BB100}" srcOrd="0" destOrd="0" presId="urn:microsoft.com/office/officeart/2005/8/layout/vList3"/>
    <dgm:cxn modelId="{504E1BD4-0E73-43BD-A981-7D9B9EC491BF}" type="presOf" srcId="{13CC507A-F257-417F-BD0E-9E842E74F01C}" destId="{15925764-C131-41CF-BA60-40254A4D2AB2}" srcOrd="0" destOrd="0" presId="urn:microsoft.com/office/officeart/2005/8/layout/vList3"/>
    <dgm:cxn modelId="{6FF2BDDD-CF36-41A8-B8D6-96BB59A698AC}" srcId="{13CC507A-F257-417F-BD0E-9E842E74F01C}" destId="{3D5C901F-81C3-4106-A2F9-CA7A2633B161}" srcOrd="2" destOrd="0" parTransId="{77E6242B-83A9-43ED-8B64-9A4D1590C14D}" sibTransId="{D75211A0-8700-4236-95A3-4B91F7B4654F}"/>
    <dgm:cxn modelId="{F02311E5-FB80-4368-8FA2-D097827804DB}" type="presOf" srcId="{3D5C901F-81C3-4106-A2F9-CA7A2633B161}" destId="{AF9C5C11-DDD2-4F7A-8AF9-EF856F6DA035}" srcOrd="0" destOrd="0" presId="urn:microsoft.com/office/officeart/2005/8/layout/vList3"/>
    <dgm:cxn modelId="{D398D213-6A34-4992-81FE-B3E7FE03AF70}" type="presParOf" srcId="{15925764-C131-41CF-BA60-40254A4D2AB2}" destId="{F5A19852-5A78-4ECE-AC36-4C6C9A8FEC1D}" srcOrd="0" destOrd="0" presId="urn:microsoft.com/office/officeart/2005/8/layout/vList3"/>
    <dgm:cxn modelId="{1DDEA17C-3F85-4CDF-9294-CEDA95C60879}" type="presParOf" srcId="{F5A19852-5A78-4ECE-AC36-4C6C9A8FEC1D}" destId="{2F4C9D4D-4EFF-4262-96B8-7966BFF7210C}" srcOrd="0" destOrd="0" presId="urn:microsoft.com/office/officeart/2005/8/layout/vList3"/>
    <dgm:cxn modelId="{48CA7AE7-8841-412B-B1BD-086A55198BE9}" type="presParOf" srcId="{F5A19852-5A78-4ECE-AC36-4C6C9A8FEC1D}" destId="{55BAAE73-CB92-41AE-A2D7-7B09339BB100}" srcOrd="1" destOrd="0" presId="urn:microsoft.com/office/officeart/2005/8/layout/vList3"/>
    <dgm:cxn modelId="{51BC0A06-6CD3-491F-A896-9C3197898A94}" type="presParOf" srcId="{15925764-C131-41CF-BA60-40254A4D2AB2}" destId="{1D51A318-F638-44AE-82FB-E53551EDC33E}" srcOrd="1" destOrd="0" presId="urn:microsoft.com/office/officeart/2005/8/layout/vList3"/>
    <dgm:cxn modelId="{C6BB3AA0-BBDC-41E6-8831-56506EDA8BF0}" type="presParOf" srcId="{15925764-C131-41CF-BA60-40254A4D2AB2}" destId="{EF17CCEC-5972-4A69-8FE6-478976187BBF}" srcOrd="2" destOrd="0" presId="urn:microsoft.com/office/officeart/2005/8/layout/vList3"/>
    <dgm:cxn modelId="{5D8396BD-7C3A-447D-95FF-0F54CD788956}" type="presParOf" srcId="{EF17CCEC-5972-4A69-8FE6-478976187BBF}" destId="{84EC1071-0AE4-49D7-9851-EF5154668974}" srcOrd="0" destOrd="0" presId="urn:microsoft.com/office/officeart/2005/8/layout/vList3"/>
    <dgm:cxn modelId="{B178FFCA-10CE-4321-A149-4BA031D3420E}" type="presParOf" srcId="{EF17CCEC-5972-4A69-8FE6-478976187BBF}" destId="{1680B711-6FC4-4DA4-BAE7-70DE894F1B2B}" srcOrd="1" destOrd="0" presId="urn:microsoft.com/office/officeart/2005/8/layout/vList3"/>
    <dgm:cxn modelId="{5341D7F4-286A-43A2-A297-83A7449F9925}" type="presParOf" srcId="{15925764-C131-41CF-BA60-40254A4D2AB2}" destId="{79DDA2C2-B162-493F-9499-D20D5299DC33}" srcOrd="3" destOrd="0" presId="urn:microsoft.com/office/officeart/2005/8/layout/vList3"/>
    <dgm:cxn modelId="{0C86C890-224D-45CF-8629-2A2040067CCC}" type="presParOf" srcId="{15925764-C131-41CF-BA60-40254A4D2AB2}" destId="{4DCF068E-ED21-40CC-8358-9AB4556895D7}" srcOrd="4" destOrd="0" presId="urn:microsoft.com/office/officeart/2005/8/layout/vList3"/>
    <dgm:cxn modelId="{040968AE-6E40-47E2-A663-E2EADE99F7AA}" type="presParOf" srcId="{4DCF068E-ED21-40CC-8358-9AB4556895D7}" destId="{DDF11749-9FF0-47A7-9FBF-FC23088FCBC2}" srcOrd="0" destOrd="0" presId="urn:microsoft.com/office/officeart/2005/8/layout/vList3"/>
    <dgm:cxn modelId="{6F0B3BAF-56AF-4AE0-AF52-89346B624F13}" type="presParOf" srcId="{4DCF068E-ED21-40CC-8358-9AB4556895D7}" destId="{AF9C5C11-DDD2-4F7A-8AF9-EF856F6DA035}"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E512466-AA93-48A9-A1EC-6EE7E1AF8387}" type="doc">
      <dgm:prSet loTypeId="urn:microsoft.com/office/officeart/2005/8/layout/vList2" loCatId="list" qsTypeId="urn:microsoft.com/office/officeart/2005/8/quickstyle/simple2" qsCatId="simple" csTypeId="urn:microsoft.com/office/officeart/2005/8/colors/accent3_1" csCatId="accent3" phldr="1"/>
      <dgm:spPr/>
      <dgm:t>
        <a:bodyPr/>
        <a:lstStyle/>
        <a:p>
          <a:endParaRPr lang="en-US"/>
        </a:p>
      </dgm:t>
    </dgm:pt>
    <dgm:pt modelId="{210CCC35-374D-4C03-A4D3-39D926C243C0}">
      <dgm:prSet>
        <dgm:style>
          <a:lnRef idx="2">
            <a:schemeClr val="accent2"/>
          </a:lnRef>
          <a:fillRef idx="1">
            <a:schemeClr val="lt1"/>
          </a:fillRef>
          <a:effectRef idx="0">
            <a:schemeClr val="accent2"/>
          </a:effectRef>
          <a:fontRef idx="minor">
            <a:schemeClr val="dk1"/>
          </a:fontRef>
        </dgm:style>
      </dgm:prSet>
      <dgm:spPr/>
      <dgm:t>
        <a:bodyPr/>
        <a:lstStyle/>
        <a:p>
          <a:r>
            <a:rPr lang="en-GB" b="1" dirty="0"/>
            <a:t>Browzine allows you to search for and identify journals in your subject area. </a:t>
          </a:r>
          <a:endParaRPr lang="en-US" b="1" dirty="0"/>
        </a:p>
      </dgm:t>
    </dgm:pt>
    <dgm:pt modelId="{BD1917DB-C63B-48A3-A586-533CD6AB657F}" type="parTrans" cxnId="{BF272429-B6E4-4C14-8F60-D13E2ABC6146}">
      <dgm:prSet/>
      <dgm:spPr/>
      <dgm:t>
        <a:bodyPr/>
        <a:lstStyle/>
        <a:p>
          <a:endParaRPr lang="en-US"/>
        </a:p>
      </dgm:t>
    </dgm:pt>
    <dgm:pt modelId="{A5E45370-3F00-4F8B-B315-62080A67C3F2}" type="sibTrans" cxnId="{BF272429-B6E4-4C14-8F60-D13E2ABC6146}">
      <dgm:prSet/>
      <dgm:spPr/>
      <dgm:t>
        <a:bodyPr/>
        <a:lstStyle/>
        <a:p>
          <a:endParaRPr lang="en-US"/>
        </a:p>
      </dgm:t>
    </dgm:pt>
    <dgm:pt modelId="{8D9FD214-7BB2-4DF6-B166-0400F2D079DA}">
      <dgm:prSet>
        <dgm:style>
          <a:lnRef idx="2">
            <a:schemeClr val="accent2"/>
          </a:lnRef>
          <a:fillRef idx="1">
            <a:schemeClr val="lt1"/>
          </a:fillRef>
          <a:effectRef idx="0">
            <a:schemeClr val="accent2"/>
          </a:effectRef>
          <a:fontRef idx="minor">
            <a:schemeClr val="dk1"/>
          </a:fontRef>
        </dgm:style>
      </dgm:prSet>
      <dgm:spPr/>
      <dgm:t>
        <a:bodyPr/>
        <a:lstStyle/>
        <a:p>
          <a:r>
            <a:rPr lang="en-GB" b="1" dirty="0"/>
            <a:t>Browse and read journals via your browser or download the Browzine app.</a:t>
          </a:r>
          <a:endParaRPr lang="en-US" b="1" dirty="0"/>
        </a:p>
      </dgm:t>
    </dgm:pt>
    <dgm:pt modelId="{B332DBD2-8000-473C-BBA1-AE9EA6F4EC0C}" type="parTrans" cxnId="{68A7589F-2E28-4184-8C67-A4861260F384}">
      <dgm:prSet/>
      <dgm:spPr/>
      <dgm:t>
        <a:bodyPr/>
        <a:lstStyle/>
        <a:p>
          <a:endParaRPr lang="en-US"/>
        </a:p>
      </dgm:t>
    </dgm:pt>
    <dgm:pt modelId="{E548D7AD-B480-4E0E-AC1D-056B34AA86EF}" type="sibTrans" cxnId="{68A7589F-2E28-4184-8C67-A4861260F384}">
      <dgm:prSet/>
      <dgm:spPr/>
      <dgm:t>
        <a:bodyPr/>
        <a:lstStyle/>
        <a:p>
          <a:endParaRPr lang="en-US"/>
        </a:p>
      </dgm:t>
    </dgm:pt>
    <dgm:pt modelId="{FAC08FED-9AA0-484B-BD03-B76E88FBBB41}">
      <dgm:prSet>
        <dgm:style>
          <a:lnRef idx="2">
            <a:schemeClr val="accent2"/>
          </a:lnRef>
          <a:fillRef idx="1">
            <a:schemeClr val="lt1"/>
          </a:fillRef>
          <a:effectRef idx="0">
            <a:schemeClr val="accent2"/>
          </a:effectRef>
          <a:fontRef idx="minor">
            <a:schemeClr val="dk1"/>
          </a:fontRef>
        </dgm:style>
      </dgm:prSet>
      <dgm:spPr/>
      <dgm:t>
        <a:bodyPr/>
        <a:lstStyle/>
        <a:p>
          <a:r>
            <a:rPr lang="en-GB" b="1" dirty="0"/>
            <a:t>Set up email alerts for the new issue of selected journals.</a:t>
          </a:r>
          <a:endParaRPr lang="en-US" b="1" dirty="0"/>
        </a:p>
      </dgm:t>
    </dgm:pt>
    <dgm:pt modelId="{3C22C09F-C1AC-4787-88DA-218BAA69B564}" type="parTrans" cxnId="{35880CD6-78EA-495E-9A24-D4DD5715A49F}">
      <dgm:prSet/>
      <dgm:spPr/>
      <dgm:t>
        <a:bodyPr/>
        <a:lstStyle/>
        <a:p>
          <a:endParaRPr lang="en-US"/>
        </a:p>
      </dgm:t>
    </dgm:pt>
    <dgm:pt modelId="{3360AE4F-CDE9-4DBF-B205-2B738E13762C}" type="sibTrans" cxnId="{35880CD6-78EA-495E-9A24-D4DD5715A49F}">
      <dgm:prSet/>
      <dgm:spPr/>
      <dgm:t>
        <a:bodyPr/>
        <a:lstStyle/>
        <a:p>
          <a:endParaRPr lang="en-US"/>
        </a:p>
      </dgm:t>
    </dgm:pt>
    <dgm:pt modelId="{DF651935-538D-4E7B-8107-E76447B43985}">
      <dgm:prSet>
        <dgm:style>
          <a:lnRef idx="2">
            <a:schemeClr val="accent2"/>
          </a:lnRef>
          <a:fillRef idx="1">
            <a:schemeClr val="lt1"/>
          </a:fillRef>
          <a:effectRef idx="0">
            <a:schemeClr val="accent2"/>
          </a:effectRef>
          <a:fontRef idx="minor">
            <a:schemeClr val="dk1"/>
          </a:fontRef>
        </dgm:style>
      </dgm:prSet>
      <dgm:spPr/>
      <dgm:t>
        <a:bodyPr/>
        <a:lstStyle/>
        <a:p>
          <a:r>
            <a:rPr lang="en-GB" b="1" dirty="0"/>
            <a:t>Save your favourite journals on a virtual bookshelf.</a:t>
          </a:r>
          <a:endParaRPr lang="en-US" b="1" dirty="0"/>
        </a:p>
      </dgm:t>
    </dgm:pt>
    <dgm:pt modelId="{30491F01-20B1-4312-BF7C-F41A049BA772}" type="parTrans" cxnId="{13232131-59E7-46A9-830A-23A18AA5A794}">
      <dgm:prSet/>
      <dgm:spPr/>
      <dgm:t>
        <a:bodyPr/>
        <a:lstStyle/>
        <a:p>
          <a:endParaRPr lang="en-US"/>
        </a:p>
      </dgm:t>
    </dgm:pt>
    <dgm:pt modelId="{DCC3A5BF-D67D-412E-A74D-26890E1CC7A3}" type="sibTrans" cxnId="{13232131-59E7-46A9-830A-23A18AA5A794}">
      <dgm:prSet/>
      <dgm:spPr/>
      <dgm:t>
        <a:bodyPr/>
        <a:lstStyle/>
        <a:p>
          <a:endParaRPr lang="en-US"/>
        </a:p>
      </dgm:t>
    </dgm:pt>
    <dgm:pt modelId="{79136352-6AC9-45AE-8F98-F371F94E1A93}">
      <dgm:prSet>
        <dgm:style>
          <a:lnRef idx="2">
            <a:schemeClr val="accent2"/>
          </a:lnRef>
          <a:fillRef idx="1">
            <a:schemeClr val="lt1"/>
          </a:fillRef>
          <a:effectRef idx="0">
            <a:schemeClr val="accent2"/>
          </a:effectRef>
          <a:fontRef idx="minor">
            <a:schemeClr val="dk1"/>
          </a:fontRef>
        </dgm:style>
      </dgm:prSet>
      <dgm:spPr/>
      <dgm:t>
        <a:bodyPr/>
        <a:lstStyle/>
        <a:p>
          <a:r>
            <a:rPr lang="en-GB" b="1" dirty="0"/>
            <a:t>Note: not all UWTSD journals are included in Browzine.</a:t>
          </a:r>
          <a:endParaRPr lang="en-US" b="1" dirty="0"/>
        </a:p>
      </dgm:t>
    </dgm:pt>
    <dgm:pt modelId="{59D29EF8-BBCE-446B-A088-31B90F13B49B}" type="parTrans" cxnId="{E4C66359-24FC-4B1E-8437-720442DE870A}">
      <dgm:prSet/>
      <dgm:spPr/>
      <dgm:t>
        <a:bodyPr/>
        <a:lstStyle/>
        <a:p>
          <a:endParaRPr lang="en-US"/>
        </a:p>
      </dgm:t>
    </dgm:pt>
    <dgm:pt modelId="{6C04460F-FFD3-4DD1-83A2-4C8D212738CD}" type="sibTrans" cxnId="{E4C66359-24FC-4B1E-8437-720442DE870A}">
      <dgm:prSet/>
      <dgm:spPr/>
      <dgm:t>
        <a:bodyPr/>
        <a:lstStyle/>
        <a:p>
          <a:endParaRPr lang="en-US"/>
        </a:p>
      </dgm:t>
    </dgm:pt>
    <dgm:pt modelId="{4828FD08-D9B6-4CF1-B98E-0702816E6DF9}" type="pres">
      <dgm:prSet presAssocID="{1E512466-AA93-48A9-A1EC-6EE7E1AF8387}" presName="linear" presStyleCnt="0">
        <dgm:presLayoutVars>
          <dgm:animLvl val="lvl"/>
          <dgm:resizeHandles val="exact"/>
        </dgm:presLayoutVars>
      </dgm:prSet>
      <dgm:spPr/>
    </dgm:pt>
    <dgm:pt modelId="{4BAE7F95-8280-43D7-9126-5A62D63617A3}" type="pres">
      <dgm:prSet presAssocID="{210CCC35-374D-4C03-A4D3-39D926C243C0}" presName="parentText" presStyleLbl="node1" presStyleIdx="0" presStyleCnt="5" custScaleY="156348">
        <dgm:presLayoutVars>
          <dgm:chMax val="0"/>
          <dgm:bulletEnabled val="1"/>
        </dgm:presLayoutVars>
      </dgm:prSet>
      <dgm:spPr/>
    </dgm:pt>
    <dgm:pt modelId="{C28335CA-07F0-48B3-9800-06891798E2DC}" type="pres">
      <dgm:prSet presAssocID="{A5E45370-3F00-4F8B-B315-62080A67C3F2}" presName="spacer" presStyleCnt="0"/>
      <dgm:spPr/>
    </dgm:pt>
    <dgm:pt modelId="{25A1F3F4-AAE0-4B9C-B053-98A92E65AE35}" type="pres">
      <dgm:prSet presAssocID="{8D9FD214-7BB2-4DF6-B166-0400F2D079DA}" presName="parentText" presStyleLbl="node1" presStyleIdx="1" presStyleCnt="5" custScaleY="156348" custLinFactNeighborX="32771" custLinFactNeighborY="-43209">
        <dgm:presLayoutVars>
          <dgm:chMax val="0"/>
          <dgm:bulletEnabled val="1"/>
        </dgm:presLayoutVars>
      </dgm:prSet>
      <dgm:spPr/>
    </dgm:pt>
    <dgm:pt modelId="{6DCDF375-CEA2-4D01-BDD0-0B19862C773F}" type="pres">
      <dgm:prSet presAssocID="{E548D7AD-B480-4E0E-AC1D-056B34AA86EF}" presName="spacer" presStyleCnt="0"/>
      <dgm:spPr/>
    </dgm:pt>
    <dgm:pt modelId="{2A338A4C-7F8A-476E-AFC9-1C98DBADDB95}" type="pres">
      <dgm:prSet presAssocID="{FAC08FED-9AA0-484B-BD03-B76E88FBBB41}" presName="parentText" presStyleLbl="node1" presStyleIdx="2" presStyleCnt="5" custScaleY="156348">
        <dgm:presLayoutVars>
          <dgm:chMax val="0"/>
          <dgm:bulletEnabled val="1"/>
        </dgm:presLayoutVars>
      </dgm:prSet>
      <dgm:spPr/>
    </dgm:pt>
    <dgm:pt modelId="{1859D64F-23D1-4E7B-BDC5-54F09660EE0C}" type="pres">
      <dgm:prSet presAssocID="{3360AE4F-CDE9-4DBF-B205-2B738E13762C}" presName="spacer" presStyleCnt="0"/>
      <dgm:spPr/>
    </dgm:pt>
    <dgm:pt modelId="{6F58D690-BA8A-43EB-AE46-BC26FDAC5F07}" type="pres">
      <dgm:prSet presAssocID="{DF651935-538D-4E7B-8107-E76447B43985}" presName="parentText" presStyleLbl="node1" presStyleIdx="3" presStyleCnt="5" custScaleY="156348">
        <dgm:presLayoutVars>
          <dgm:chMax val="0"/>
          <dgm:bulletEnabled val="1"/>
        </dgm:presLayoutVars>
      </dgm:prSet>
      <dgm:spPr/>
    </dgm:pt>
    <dgm:pt modelId="{982BFE36-7807-4FEE-ADA4-9B84D94C6A52}" type="pres">
      <dgm:prSet presAssocID="{DCC3A5BF-D67D-412E-A74D-26890E1CC7A3}" presName="spacer" presStyleCnt="0"/>
      <dgm:spPr/>
    </dgm:pt>
    <dgm:pt modelId="{896845C7-CBE3-4ED8-B8BF-906AEDA2C639}" type="pres">
      <dgm:prSet presAssocID="{79136352-6AC9-45AE-8F98-F371F94E1A93}" presName="parentText" presStyleLbl="node1" presStyleIdx="4" presStyleCnt="5" custScaleY="156348" custLinFactNeighborX="506" custLinFactNeighborY="-55451">
        <dgm:presLayoutVars>
          <dgm:chMax val="0"/>
          <dgm:bulletEnabled val="1"/>
        </dgm:presLayoutVars>
      </dgm:prSet>
      <dgm:spPr/>
    </dgm:pt>
  </dgm:ptLst>
  <dgm:cxnLst>
    <dgm:cxn modelId="{903BEC01-66F3-4A53-B5C5-5ED11523004D}" type="presOf" srcId="{FAC08FED-9AA0-484B-BD03-B76E88FBBB41}" destId="{2A338A4C-7F8A-476E-AFC9-1C98DBADDB95}" srcOrd="0" destOrd="0" presId="urn:microsoft.com/office/officeart/2005/8/layout/vList2"/>
    <dgm:cxn modelId="{BF272429-B6E4-4C14-8F60-D13E2ABC6146}" srcId="{1E512466-AA93-48A9-A1EC-6EE7E1AF8387}" destId="{210CCC35-374D-4C03-A4D3-39D926C243C0}" srcOrd="0" destOrd="0" parTransId="{BD1917DB-C63B-48A3-A586-533CD6AB657F}" sibTransId="{A5E45370-3F00-4F8B-B315-62080A67C3F2}"/>
    <dgm:cxn modelId="{13232131-59E7-46A9-830A-23A18AA5A794}" srcId="{1E512466-AA93-48A9-A1EC-6EE7E1AF8387}" destId="{DF651935-538D-4E7B-8107-E76447B43985}" srcOrd="3" destOrd="0" parTransId="{30491F01-20B1-4312-BF7C-F41A049BA772}" sibTransId="{DCC3A5BF-D67D-412E-A74D-26890E1CC7A3}"/>
    <dgm:cxn modelId="{4DDF6E39-4C79-412A-82EC-2DE16A4AD23D}" type="presOf" srcId="{DF651935-538D-4E7B-8107-E76447B43985}" destId="{6F58D690-BA8A-43EB-AE46-BC26FDAC5F07}" srcOrd="0" destOrd="0" presId="urn:microsoft.com/office/officeart/2005/8/layout/vList2"/>
    <dgm:cxn modelId="{48394B4A-5C5A-4472-A98B-AA33AEBFCAE6}" type="presOf" srcId="{79136352-6AC9-45AE-8F98-F371F94E1A93}" destId="{896845C7-CBE3-4ED8-B8BF-906AEDA2C639}" srcOrd="0" destOrd="0" presId="urn:microsoft.com/office/officeart/2005/8/layout/vList2"/>
    <dgm:cxn modelId="{E4C66359-24FC-4B1E-8437-720442DE870A}" srcId="{1E512466-AA93-48A9-A1EC-6EE7E1AF8387}" destId="{79136352-6AC9-45AE-8F98-F371F94E1A93}" srcOrd="4" destOrd="0" parTransId="{59D29EF8-BBCE-446B-A088-31B90F13B49B}" sibTransId="{6C04460F-FFD3-4DD1-83A2-4C8D212738CD}"/>
    <dgm:cxn modelId="{98086680-D509-42B7-BDE5-A0B0CA113EA5}" type="presOf" srcId="{8D9FD214-7BB2-4DF6-B166-0400F2D079DA}" destId="{25A1F3F4-AAE0-4B9C-B053-98A92E65AE35}" srcOrd="0" destOrd="0" presId="urn:microsoft.com/office/officeart/2005/8/layout/vList2"/>
    <dgm:cxn modelId="{68A7589F-2E28-4184-8C67-A4861260F384}" srcId="{1E512466-AA93-48A9-A1EC-6EE7E1AF8387}" destId="{8D9FD214-7BB2-4DF6-B166-0400F2D079DA}" srcOrd="1" destOrd="0" parTransId="{B332DBD2-8000-473C-BBA1-AE9EA6F4EC0C}" sibTransId="{E548D7AD-B480-4E0E-AC1D-056B34AA86EF}"/>
    <dgm:cxn modelId="{35880CD6-78EA-495E-9A24-D4DD5715A49F}" srcId="{1E512466-AA93-48A9-A1EC-6EE7E1AF8387}" destId="{FAC08FED-9AA0-484B-BD03-B76E88FBBB41}" srcOrd="2" destOrd="0" parTransId="{3C22C09F-C1AC-4787-88DA-218BAA69B564}" sibTransId="{3360AE4F-CDE9-4DBF-B205-2B738E13762C}"/>
    <dgm:cxn modelId="{0410F7E4-7FF6-4C6B-B26D-24B27C02F304}" type="presOf" srcId="{1E512466-AA93-48A9-A1EC-6EE7E1AF8387}" destId="{4828FD08-D9B6-4CF1-B98E-0702816E6DF9}" srcOrd="0" destOrd="0" presId="urn:microsoft.com/office/officeart/2005/8/layout/vList2"/>
    <dgm:cxn modelId="{9548D9F1-DE50-45D4-B6ED-19F9D195FC65}" type="presOf" srcId="{210CCC35-374D-4C03-A4D3-39D926C243C0}" destId="{4BAE7F95-8280-43D7-9126-5A62D63617A3}" srcOrd="0" destOrd="0" presId="urn:microsoft.com/office/officeart/2005/8/layout/vList2"/>
    <dgm:cxn modelId="{951EDB8D-C5BE-475D-9BC5-1E5F4720CB17}" type="presParOf" srcId="{4828FD08-D9B6-4CF1-B98E-0702816E6DF9}" destId="{4BAE7F95-8280-43D7-9126-5A62D63617A3}" srcOrd="0" destOrd="0" presId="urn:microsoft.com/office/officeart/2005/8/layout/vList2"/>
    <dgm:cxn modelId="{6CB59627-8F1D-4F13-AA77-E79E66FC46C6}" type="presParOf" srcId="{4828FD08-D9B6-4CF1-B98E-0702816E6DF9}" destId="{C28335CA-07F0-48B3-9800-06891798E2DC}" srcOrd="1" destOrd="0" presId="urn:microsoft.com/office/officeart/2005/8/layout/vList2"/>
    <dgm:cxn modelId="{E1C3856F-B500-41B5-B0CF-DBEBE1AB3720}" type="presParOf" srcId="{4828FD08-D9B6-4CF1-B98E-0702816E6DF9}" destId="{25A1F3F4-AAE0-4B9C-B053-98A92E65AE35}" srcOrd="2" destOrd="0" presId="urn:microsoft.com/office/officeart/2005/8/layout/vList2"/>
    <dgm:cxn modelId="{7BC02C62-32DF-4859-85FD-A2E71D96C9E5}" type="presParOf" srcId="{4828FD08-D9B6-4CF1-B98E-0702816E6DF9}" destId="{6DCDF375-CEA2-4D01-BDD0-0B19862C773F}" srcOrd="3" destOrd="0" presId="urn:microsoft.com/office/officeart/2005/8/layout/vList2"/>
    <dgm:cxn modelId="{88C7FF75-3E5D-4034-BF56-DDB103A3508B}" type="presParOf" srcId="{4828FD08-D9B6-4CF1-B98E-0702816E6DF9}" destId="{2A338A4C-7F8A-476E-AFC9-1C98DBADDB95}" srcOrd="4" destOrd="0" presId="urn:microsoft.com/office/officeart/2005/8/layout/vList2"/>
    <dgm:cxn modelId="{05DE74F2-285D-4D00-A20E-E9CB6A0B5DC0}" type="presParOf" srcId="{4828FD08-D9B6-4CF1-B98E-0702816E6DF9}" destId="{1859D64F-23D1-4E7B-BDC5-54F09660EE0C}" srcOrd="5" destOrd="0" presId="urn:microsoft.com/office/officeart/2005/8/layout/vList2"/>
    <dgm:cxn modelId="{0AD79AF4-E630-4520-AF4E-8C22657EE115}" type="presParOf" srcId="{4828FD08-D9B6-4CF1-B98E-0702816E6DF9}" destId="{6F58D690-BA8A-43EB-AE46-BC26FDAC5F07}" srcOrd="6" destOrd="0" presId="urn:microsoft.com/office/officeart/2005/8/layout/vList2"/>
    <dgm:cxn modelId="{040FFEB4-5D82-463A-BE26-1BBB7C0CD22D}" type="presParOf" srcId="{4828FD08-D9B6-4CF1-B98E-0702816E6DF9}" destId="{982BFE36-7807-4FEE-ADA4-9B84D94C6A52}" srcOrd="7" destOrd="0" presId="urn:microsoft.com/office/officeart/2005/8/layout/vList2"/>
    <dgm:cxn modelId="{CB5317E0-DCA1-4BE0-9670-CD3041E906B9}" type="presParOf" srcId="{4828FD08-D9B6-4CF1-B98E-0702816E6DF9}" destId="{896845C7-CBE3-4ED8-B8BF-906AEDA2C63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144719" y="340"/>
          <a:ext cx="10505560"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33350" rIns="24892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A dedicated librarian for research support.</a:t>
          </a:r>
        </a:p>
      </dsp:txBody>
      <dsp:txXfrm rot="10800000">
        <a:off x="378244" y="340"/>
        <a:ext cx="10272035" cy="934099"/>
      </dsp:txXfrm>
    </dsp:sp>
    <dsp:sp modelId="{597FD67B-1CC8-4C16-B5C2-BEB07D90567B}">
      <dsp:nvSpPr>
        <dsp:cNvPr id="0" name=""/>
        <dsp:cNvSpPr/>
      </dsp:nvSpPr>
      <dsp:spPr>
        <a:xfrm>
          <a:off x="514313" y="0"/>
          <a:ext cx="934099" cy="934099"/>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8738" y="1229697"/>
          <a:ext cx="10439947"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Online tutorials to improve your academic skills.</a:t>
          </a:r>
        </a:p>
      </dsp:txBody>
      <dsp:txXfrm rot="10800000">
        <a:off x="482263" y="1229697"/>
        <a:ext cx="10206422" cy="934099"/>
      </dsp:txXfrm>
    </dsp:sp>
    <dsp:sp modelId="{299B8852-4F37-4E03-8FB2-90C97D80FCA8}">
      <dsp:nvSpPr>
        <dsp:cNvPr id="0" name=""/>
        <dsp:cNvSpPr/>
      </dsp:nvSpPr>
      <dsp:spPr>
        <a:xfrm>
          <a:off x="569079" y="1158528"/>
          <a:ext cx="934099" cy="934099"/>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78999" y="2426211"/>
          <a:ext cx="10637001"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Online resource lists linking to course reading.</a:t>
          </a:r>
        </a:p>
      </dsp:txBody>
      <dsp:txXfrm rot="10800000">
        <a:off x="312524" y="2426211"/>
        <a:ext cx="10403476" cy="934099"/>
      </dsp:txXfrm>
    </dsp:sp>
    <dsp:sp modelId="{1B3908B5-7B60-4B87-8364-5815913247B3}">
      <dsp:nvSpPr>
        <dsp:cNvPr id="0" name=""/>
        <dsp:cNvSpPr/>
      </dsp:nvSpPr>
      <dsp:spPr>
        <a:xfrm>
          <a:off x="541691" y="2453589"/>
          <a:ext cx="934099" cy="934099"/>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3543" y="3639146"/>
          <a:ext cx="10647913"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Support for referencing, copyright, and accessibility.</a:t>
          </a:r>
        </a:p>
      </dsp:txBody>
      <dsp:txXfrm rot="10800000">
        <a:off x="307068" y="3639146"/>
        <a:ext cx="10414388" cy="934099"/>
      </dsp:txXfrm>
    </dsp:sp>
    <dsp:sp modelId="{29CE7826-F92E-4DFC-AA7E-190456F9561B}">
      <dsp:nvSpPr>
        <dsp:cNvPr id="0" name=""/>
        <dsp:cNvSpPr/>
      </dsp:nvSpPr>
      <dsp:spPr>
        <a:xfrm>
          <a:off x="450317" y="3500217"/>
          <a:ext cx="934099" cy="934099"/>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5F0FA2-9F0F-4973-B0B4-37E72CE410F2}">
      <dsp:nvSpPr>
        <dsp:cNvPr id="0" name=""/>
        <dsp:cNvSpPr/>
      </dsp:nvSpPr>
      <dsp:spPr>
        <a:xfrm>
          <a:off x="-5874129" y="-898970"/>
          <a:ext cx="6993119" cy="6993119"/>
        </a:xfrm>
        <a:prstGeom prst="blockArc">
          <a:avLst>
            <a:gd name="adj1" fmla="val 18900000"/>
            <a:gd name="adj2" fmla="val 2700000"/>
            <a:gd name="adj3" fmla="val 309"/>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sp>
    <dsp:sp modelId="{D4C39454-BBBF-48E4-8580-89787D213413}">
      <dsp:nvSpPr>
        <dsp:cNvPr id="0" name=""/>
        <dsp:cNvSpPr/>
      </dsp:nvSpPr>
      <dsp:spPr>
        <a:xfrm>
          <a:off x="608173" y="330343"/>
          <a:ext cx="9965895" cy="649605"/>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0" kern="1200" dirty="0"/>
            <a:t>DEFINE your topic or question.</a:t>
          </a:r>
        </a:p>
      </dsp:txBody>
      <dsp:txXfrm>
        <a:off x="608173" y="330343"/>
        <a:ext cx="9965895" cy="649605"/>
      </dsp:txXfrm>
    </dsp:sp>
    <dsp:sp modelId="{BAECE883-5BA4-479A-8CB5-52834DB2BE3A}">
      <dsp:nvSpPr>
        <dsp:cNvPr id="0" name=""/>
        <dsp:cNvSpPr/>
      </dsp:nvSpPr>
      <dsp:spPr>
        <a:xfrm>
          <a:off x="0" y="266398"/>
          <a:ext cx="812006" cy="812006"/>
        </a:xfrm>
        <a:prstGeom prst="ellipse">
          <a:avLst/>
        </a:prstGeom>
        <a:blipFill rotWithShape="0">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E07BFC-FFF9-4F9D-AD05-29727278183C}">
      <dsp:nvSpPr>
        <dsp:cNvPr id="0" name=""/>
        <dsp:cNvSpPr/>
      </dsp:nvSpPr>
      <dsp:spPr>
        <a:xfrm>
          <a:off x="954553" y="1298690"/>
          <a:ext cx="9546462" cy="649605"/>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0" kern="1200" dirty="0"/>
            <a:t>IDENTIFY key authors, concepts, and keywords.</a:t>
          </a:r>
        </a:p>
      </dsp:txBody>
      <dsp:txXfrm>
        <a:off x="954553" y="1298690"/>
        <a:ext cx="9546462" cy="649605"/>
      </dsp:txXfrm>
    </dsp:sp>
    <dsp:sp modelId="{A437606B-4783-48CB-A002-57714BAA0428}">
      <dsp:nvSpPr>
        <dsp:cNvPr id="0" name=""/>
        <dsp:cNvSpPr/>
      </dsp:nvSpPr>
      <dsp:spPr>
        <a:xfrm>
          <a:off x="548550" y="1217489"/>
          <a:ext cx="812006" cy="812006"/>
        </a:xfrm>
        <a:prstGeom prst="ellipse">
          <a:avLst/>
        </a:prstGeom>
        <a:blipFill rotWithShape="0">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FA7673-E954-47B1-B4D4-B507816CC3FD}">
      <dsp:nvSpPr>
        <dsp:cNvPr id="0" name=""/>
        <dsp:cNvSpPr/>
      </dsp:nvSpPr>
      <dsp:spPr>
        <a:xfrm>
          <a:off x="1097421" y="2272786"/>
          <a:ext cx="9403595" cy="649605"/>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0" kern="1200" dirty="0"/>
            <a:t>FIND suitable information sources.</a:t>
          </a:r>
        </a:p>
      </dsp:txBody>
      <dsp:txXfrm>
        <a:off x="1097421" y="2272786"/>
        <a:ext cx="9403595" cy="649605"/>
      </dsp:txXfrm>
    </dsp:sp>
    <dsp:sp modelId="{B4874059-EFEF-4502-A2AA-9642C4B490F6}">
      <dsp:nvSpPr>
        <dsp:cNvPr id="0" name=""/>
        <dsp:cNvSpPr/>
      </dsp:nvSpPr>
      <dsp:spPr>
        <a:xfrm>
          <a:off x="691418" y="2191585"/>
          <a:ext cx="812006" cy="812006"/>
        </a:xfrm>
        <a:prstGeom prst="ellipse">
          <a:avLst/>
        </a:prstGeom>
        <a:blipFill rotWithShape="0">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5CEB45-E58F-4E15-9914-3A43919B97E9}">
      <dsp:nvSpPr>
        <dsp:cNvPr id="0" name=""/>
        <dsp:cNvSpPr/>
      </dsp:nvSpPr>
      <dsp:spPr>
        <a:xfrm>
          <a:off x="931165" y="3246882"/>
          <a:ext cx="9546462" cy="649605"/>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0" kern="1200" dirty="0"/>
            <a:t>SEARCH refine &amp; repeat search.</a:t>
          </a:r>
        </a:p>
      </dsp:txBody>
      <dsp:txXfrm>
        <a:off x="931165" y="3246882"/>
        <a:ext cx="9546462" cy="649605"/>
      </dsp:txXfrm>
    </dsp:sp>
    <dsp:sp modelId="{2309F4A7-E5BB-48D3-A94D-DC69374A8A12}">
      <dsp:nvSpPr>
        <dsp:cNvPr id="0" name=""/>
        <dsp:cNvSpPr/>
      </dsp:nvSpPr>
      <dsp:spPr>
        <a:xfrm>
          <a:off x="548550" y="3165681"/>
          <a:ext cx="812006" cy="812006"/>
        </a:xfrm>
        <a:prstGeom prst="ellipse">
          <a:avLst/>
        </a:prstGeom>
        <a:blipFill rotWithShape="0">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BE9FBF-C5CC-4D6B-A8BD-D715111F3811}">
      <dsp:nvSpPr>
        <dsp:cNvPr id="0" name=""/>
        <dsp:cNvSpPr/>
      </dsp:nvSpPr>
      <dsp:spPr>
        <a:xfrm>
          <a:off x="489065" y="4220978"/>
          <a:ext cx="10011950" cy="649605"/>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0" kern="1200" dirty="0"/>
            <a:t>RECORD by referencing correctly.</a:t>
          </a:r>
        </a:p>
      </dsp:txBody>
      <dsp:txXfrm>
        <a:off x="489065" y="4220978"/>
        <a:ext cx="10011950" cy="649605"/>
      </dsp:txXfrm>
    </dsp:sp>
    <dsp:sp modelId="{B4CBDD62-B948-4D72-A266-B3D01042CE30}">
      <dsp:nvSpPr>
        <dsp:cNvPr id="0" name=""/>
        <dsp:cNvSpPr/>
      </dsp:nvSpPr>
      <dsp:spPr>
        <a:xfrm>
          <a:off x="83062" y="4139777"/>
          <a:ext cx="812006" cy="812006"/>
        </a:xfrm>
        <a:prstGeom prst="ellipse">
          <a:avLst/>
        </a:prstGeom>
        <a:blipFill rotWithShape="0">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0D7880-6EE9-409E-A018-0667F619B511}">
      <dsp:nvSpPr>
        <dsp:cNvPr id="0" name=""/>
        <dsp:cNvSpPr/>
      </dsp:nvSpPr>
      <dsp:spPr>
        <a:xfrm>
          <a:off x="0" y="46393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14131C2-D182-4567-A66E-28D9748C9BAE}">
      <dsp:nvSpPr>
        <dsp:cNvPr id="0" name=""/>
        <dsp:cNvSpPr/>
      </dsp:nvSpPr>
      <dsp:spPr>
        <a:xfrm>
          <a:off x="539750" y="18349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Currency – Is it up to date.</a:t>
          </a:r>
        </a:p>
      </dsp:txBody>
      <dsp:txXfrm>
        <a:off x="567130" y="210873"/>
        <a:ext cx="7501740" cy="506120"/>
      </dsp:txXfrm>
    </dsp:sp>
    <dsp:sp modelId="{992880D5-4808-45F9-9DE4-6D67F4C8EC2C}">
      <dsp:nvSpPr>
        <dsp:cNvPr id="0" name=""/>
        <dsp:cNvSpPr/>
      </dsp:nvSpPr>
      <dsp:spPr>
        <a:xfrm>
          <a:off x="0" y="132577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3E9194F-4671-4AB4-B452-C8B92AFC498F}">
      <dsp:nvSpPr>
        <dsp:cNvPr id="0" name=""/>
        <dsp:cNvSpPr/>
      </dsp:nvSpPr>
      <dsp:spPr>
        <a:xfrm>
          <a:off x="539750" y="104533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Relevance – Who is the intended audience, will it further your argument. </a:t>
          </a:r>
        </a:p>
      </dsp:txBody>
      <dsp:txXfrm>
        <a:off x="567130" y="1072713"/>
        <a:ext cx="7501740" cy="506120"/>
      </dsp:txXfrm>
    </dsp:sp>
    <dsp:sp modelId="{985E9B0A-9AEF-4590-B806-A67F5A31E446}">
      <dsp:nvSpPr>
        <dsp:cNvPr id="0" name=""/>
        <dsp:cNvSpPr/>
      </dsp:nvSpPr>
      <dsp:spPr>
        <a:xfrm>
          <a:off x="0" y="218761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D068616-F48F-4CCE-B511-0201F49EA0BB}">
      <dsp:nvSpPr>
        <dsp:cNvPr id="0" name=""/>
        <dsp:cNvSpPr/>
      </dsp:nvSpPr>
      <dsp:spPr>
        <a:xfrm>
          <a:off x="539750" y="190717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Authority – What are the authors credentials.</a:t>
          </a:r>
        </a:p>
      </dsp:txBody>
      <dsp:txXfrm>
        <a:off x="567130" y="1934553"/>
        <a:ext cx="7501740" cy="506120"/>
      </dsp:txXfrm>
    </dsp:sp>
    <dsp:sp modelId="{6EC94982-80D7-43AE-89B6-6AF59C6A4C99}">
      <dsp:nvSpPr>
        <dsp:cNvPr id="0" name=""/>
        <dsp:cNvSpPr/>
      </dsp:nvSpPr>
      <dsp:spPr>
        <a:xfrm>
          <a:off x="0" y="304945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0BB8022-8F14-489F-A061-71633577E43F}">
      <dsp:nvSpPr>
        <dsp:cNvPr id="0" name=""/>
        <dsp:cNvSpPr/>
      </dsp:nvSpPr>
      <dsp:spPr>
        <a:xfrm>
          <a:off x="539750" y="276901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Accuracy – Can it be verified, is it supported by evidence.</a:t>
          </a:r>
        </a:p>
      </dsp:txBody>
      <dsp:txXfrm>
        <a:off x="567130" y="2796393"/>
        <a:ext cx="7501740" cy="506120"/>
      </dsp:txXfrm>
    </dsp:sp>
    <dsp:sp modelId="{50D54641-E820-4273-A443-71C4F2F01F82}">
      <dsp:nvSpPr>
        <dsp:cNvPr id="0" name=""/>
        <dsp:cNvSpPr/>
      </dsp:nvSpPr>
      <dsp:spPr>
        <a:xfrm>
          <a:off x="0" y="391129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D43D6C-129E-4C64-8049-A91847C21319}">
      <dsp:nvSpPr>
        <dsp:cNvPr id="0" name=""/>
        <dsp:cNvSpPr/>
      </dsp:nvSpPr>
      <dsp:spPr>
        <a:xfrm>
          <a:off x="539750" y="363085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Purpose – Why has it been produced, is it objective.</a:t>
          </a:r>
        </a:p>
      </dsp:txBody>
      <dsp:txXfrm>
        <a:off x="567130" y="3658233"/>
        <a:ext cx="7501740" cy="5061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729DE-BEEF-4E9D-8DF5-610DF7D69919}">
      <dsp:nvSpPr>
        <dsp:cNvPr id="0" name=""/>
        <dsp:cNvSpPr/>
      </dsp:nvSpPr>
      <dsp:spPr>
        <a:xfrm>
          <a:off x="0" y="3927512"/>
          <a:ext cx="10795518" cy="644341"/>
        </a:xfrm>
        <a:prstGeom prst="rec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kern="1200" dirty="0"/>
            <a:t>Set alerts and save searches.</a:t>
          </a:r>
        </a:p>
      </dsp:txBody>
      <dsp:txXfrm>
        <a:off x="0" y="3927512"/>
        <a:ext cx="10795518" cy="644341"/>
      </dsp:txXfrm>
    </dsp:sp>
    <dsp:sp modelId="{9FEB18C0-906F-4909-ADB4-066227967C54}">
      <dsp:nvSpPr>
        <dsp:cNvPr id="0" name=""/>
        <dsp:cNvSpPr/>
      </dsp:nvSpPr>
      <dsp:spPr>
        <a:xfrm rot="10800000">
          <a:off x="0" y="2946180"/>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kern="1200" dirty="0"/>
            <a:t>Use the red arrows to expand your research.</a:t>
          </a:r>
        </a:p>
      </dsp:txBody>
      <dsp:txXfrm rot="10800000">
        <a:off x="0" y="2946180"/>
        <a:ext cx="10795518" cy="643919"/>
      </dsp:txXfrm>
    </dsp:sp>
    <dsp:sp modelId="{385E0FF0-E183-42BA-98F9-F990664F6302}">
      <dsp:nvSpPr>
        <dsp:cNvPr id="0" name=""/>
        <dsp:cNvSpPr/>
      </dsp:nvSpPr>
      <dsp:spPr>
        <a:xfrm rot="10800000">
          <a:off x="0" y="1964849"/>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kern="1200" dirty="0"/>
            <a:t>Use the filters to get the best results.</a:t>
          </a:r>
          <a:endParaRPr lang="en-US" sz="2400" b="0" kern="1200" dirty="0"/>
        </a:p>
      </dsp:txBody>
      <dsp:txXfrm rot="10800000">
        <a:off x="0" y="1964849"/>
        <a:ext cx="10795518" cy="643919"/>
      </dsp:txXfrm>
    </dsp:sp>
    <dsp:sp modelId="{2100C08E-91E5-431B-830D-5A94DCD80EDE}">
      <dsp:nvSpPr>
        <dsp:cNvPr id="0" name=""/>
        <dsp:cNvSpPr/>
      </dsp:nvSpPr>
      <dsp:spPr>
        <a:xfrm rot="10800000">
          <a:off x="0" y="983517"/>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kern="1200" dirty="0"/>
            <a:t>Sign in to use all the tools and features.</a:t>
          </a:r>
          <a:endParaRPr lang="en-US" sz="2400" b="0" kern="1200" dirty="0"/>
        </a:p>
      </dsp:txBody>
      <dsp:txXfrm rot="10800000">
        <a:off x="0" y="983517"/>
        <a:ext cx="10795518" cy="643919"/>
      </dsp:txXfrm>
    </dsp:sp>
    <dsp:sp modelId="{0A03ED45-E5C1-4BE1-AA4C-BE049342332A}">
      <dsp:nvSpPr>
        <dsp:cNvPr id="0" name=""/>
        <dsp:cNvSpPr/>
      </dsp:nvSpPr>
      <dsp:spPr>
        <a:xfrm rot="10800000">
          <a:off x="0" y="2186"/>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kern="1200" dirty="0"/>
            <a:t>Search all resources at once.</a:t>
          </a:r>
          <a:endParaRPr lang="en-US" sz="2400" b="0" kern="1200" dirty="0"/>
        </a:p>
      </dsp:txBody>
      <dsp:txXfrm rot="10800000">
        <a:off x="0" y="2186"/>
        <a:ext cx="10795518" cy="64391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BAAE73-CB92-41AE-A2D7-7B09339BB100}">
      <dsp:nvSpPr>
        <dsp:cNvPr id="0" name=""/>
        <dsp:cNvSpPr/>
      </dsp:nvSpPr>
      <dsp:spPr>
        <a:xfrm rot="10800000">
          <a:off x="23019" y="2061"/>
          <a:ext cx="10926760" cy="1107433"/>
        </a:xfrm>
        <a:prstGeom prst="homePlate">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88347" tIns="152400" rIns="284480" bIns="152400" numCol="1" spcCol="1270" anchor="ctr" anchorCtr="0">
          <a:noAutofit/>
        </a:bodyPr>
        <a:lstStyle/>
        <a:p>
          <a:pPr marL="0" lvl="0" indent="0" algn="ctr" defTabSz="1778000">
            <a:lnSpc>
              <a:spcPct val="90000"/>
            </a:lnSpc>
            <a:spcBef>
              <a:spcPct val="0"/>
            </a:spcBef>
            <a:spcAft>
              <a:spcPct val="35000"/>
            </a:spcAft>
            <a:buNone/>
          </a:pPr>
          <a:r>
            <a:rPr lang="en-GB" sz="4000" b="0" kern="1200" dirty="0"/>
            <a:t>Email and pin resources to yourself.</a:t>
          </a:r>
        </a:p>
      </dsp:txBody>
      <dsp:txXfrm rot="10800000">
        <a:off x="299877" y="2061"/>
        <a:ext cx="10649902" cy="1107433"/>
      </dsp:txXfrm>
    </dsp:sp>
    <dsp:sp modelId="{2F4C9D4D-4EFF-4262-96B8-7966BFF7210C}">
      <dsp:nvSpPr>
        <dsp:cNvPr id="0" name=""/>
        <dsp:cNvSpPr/>
      </dsp:nvSpPr>
      <dsp:spPr>
        <a:xfrm>
          <a:off x="261169" y="0"/>
          <a:ext cx="1107433" cy="1107433"/>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1680B711-6FC4-4DA4-BAE7-70DE894F1B2B}">
      <dsp:nvSpPr>
        <dsp:cNvPr id="0" name=""/>
        <dsp:cNvSpPr/>
      </dsp:nvSpPr>
      <dsp:spPr>
        <a:xfrm rot="10800000">
          <a:off x="5762" y="1404464"/>
          <a:ext cx="10961275" cy="1107433"/>
        </a:xfrm>
        <a:prstGeom prst="homePlate">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88347" tIns="152400" rIns="284480" bIns="152400" numCol="1" spcCol="1270" anchor="ctr" anchorCtr="0">
          <a:noAutofit/>
        </a:bodyPr>
        <a:lstStyle/>
        <a:p>
          <a:pPr marL="0" lvl="0" indent="0" algn="ctr" defTabSz="1778000">
            <a:lnSpc>
              <a:spcPct val="90000"/>
            </a:lnSpc>
            <a:spcBef>
              <a:spcPct val="0"/>
            </a:spcBef>
            <a:spcAft>
              <a:spcPct val="35000"/>
            </a:spcAft>
            <a:buNone/>
          </a:pPr>
          <a:r>
            <a:rPr lang="en-GB" sz="4000" b="0" kern="1200" dirty="0"/>
            <a:t>Create a RefWorks Account.</a:t>
          </a:r>
        </a:p>
      </dsp:txBody>
      <dsp:txXfrm rot="10800000">
        <a:off x="282620" y="1404464"/>
        <a:ext cx="10684417" cy="1107433"/>
      </dsp:txXfrm>
    </dsp:sp>
    <dsp:sp modelId="{84EC1071-0AE4-49D7-9851-EF5154668974}">
      <dsp:nvSpPr>
        <dsp:cNvPr id="0" name=""/>
        <dsp:cNvSpPr/>
      </dsp:nvSpPr>
      <dsp:spPr>
        <a:xfrm>
          <a:off x="257050" y="1387222"/>
          <a:ext cx="1107433" cy="1107433"/>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AF9C5C11-DDD2-4F7A-8AF9-EF856F6DA035}">
      <dsp:nvSpPr>
        <dsp:cNvPr id="0" name=""/>
        <dsp:cNvSpPr/>
      </dsp:nvSpPr>
      <dsp:spPr>
        <a:xfrm rot="10800000">
          <a:off x="-2" y="2806868"/>
          <a:ext cx="10972804" cy="1107433"/>
        </a:xfrm>
        <a:prstGeom prst="homePlate">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88347" tIns="152400" rIns="284480" bIns="152400" numCol="1" spcCol="1270" anchor="ctr" anchorCtr="0">
          <a:noAutofit/>
        </a:bodyPr>
        <a:lstStyle/>
        <a:p>
          <a:pPr marL="0" lvl="0" indent="0" algn="ctr" defTabSz="1778000">
            <a:lnSpc>
              <a:spcPct val="90000"/>
            </a:lnSpc>
            <a:spcBef>
              <a:spcPct val="0"/>
            </a:spcBef>
            <a:spcAft>
              <a:spcPct val="35000"/>
            </a:spcAft>
            <a:buNone/>
          </a:pPr>
          <a:r>
            <a:rPr lang="en-GB" sz="4000" b="0" kern="1200" dirty="0"/>
            <a:t>Create personal accounts in the databases.</a:t>
          </a:r>
        </a:p>
      </dsp:txBody>
      <dsp:txXfrm rot="10800000">
        <a:off x="276856" y="2806868"/>
        <a:ext cx="10695946" cy="1107433"/>
      </dsp:txXfrm>
    </dsp:sp>
    <dsp:sp modelId="{DDF11749-9FF0-47A7-9FBF-FC23088FCBC2}">
      <dsp:nvSpPr>
        <dsp:cNvPr id="0" name=""/>
        <dsp:cNvSpPr/>
      </dsp:nvSpPr>
      <dsp:spPr>
        <a:xfrm>
          <a:off x="252531" y="2803457"/>
          <a:ext cx="1107433" cy="1107433"/>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E7F95-8280-43D7-9126-5A62D63617A3}">
      <dsp:nvSpPr>
        <dsp:cNvPr id="0" name=""/>
        <dsp:cNvSpPr/>
      </dsp:nvSpPr>
      <dsp:spPr>
        <a:xfrm>
          <a:off x="0" y="77755"/>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Browzine allows you to search for and identify journals in your subject area. </a:t>
          </a:r>
          <a:endParaRPr lang="en-US" sz="2400" b="1" kern="1200" dirty="0"/>
        </a:p>
      </dsp:txBody>
      <dsp:txXfrm>
        <a:off x="43934" y="121689"/>
        <a:ext cx="9652956" cy="812133"/>
      </dsp:txXfrm>
    </dsp:sp>
    <dsp:sp modelId="{25A1F3F4-AAE0-4B9C-B053-98A92E65AE35}">
      <dsp:nvSpPr>
        <dsp:cNvPr id="0" name=""/>
        <dsp:cNvSpPr/>
      </dsp:nvSpPr>
      <dsp:spPr>
        <a:xfrm>
          <a:off x="0" y="1017011"/>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Browse and read journals via your browser or download the Browzine app.</a:t>
          </a:r>
          <a:endParaRPr lang="en-US" sz="2400" b="1" kern="1200" dirty="0"/>
        </a:p>
      </dsp:txBody>
      <dsp:txXfrm>
        <a:off x="43934" y="1060945"/>
        <a:ext cx="9652956" cy="812133"/>
      </dsp:txXfrm>
    </dsp:sp>
    <dsp:sp modelId="{2A338A4C-7F8A-476E-AFC9-1C98DBADDB95}">
      <dsp:nvSpPr>
        <dsp:cNvPr id="0" name=""/>
        <dsp:cNvSpPr/>
      </dsp:nvSpPr>
      <dsp:spPr>
        <a:xfrm>
          <a:off x="0" y="2015999"/>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Set up email alerts for the new issue of selected journals.</a:t>
          </a:r>
          <a:endParaRPr lang="en-US" sz="2400" b="1" kern="1200" dirty="0"/>
        </a:p>
      </dsp:txBody>
      <dsp:txXfrm>
        <a:off x="43934" y="2059933"/>
        <a:ext cx="9652956" cy="812133"/>
      </dsp:txXfrm>
    </dsp:sp>
    <dsp:sp modelId="{6F58D690-BA8A-43EB-AE46-BC26FDAC5F07}">
      <dsp:nvSpPr>
        <dsp:cNvPr id="0" name=""/>
        <dsp:cNvSpPr/>
      </dsp:nvSpPr>
      <dsp:spPr>
        <a:xfrm>
          <a:off x="0" y="2985120"/>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Save your favourite journals on a virtual bookshelf.</a:t>
          </a:r>
          <a:endParaRPr lang="en-US" sz="2400" b="1" kern="1200" dirty="0"/>
        </a:p>
      </dsp:txBody>
      <dsp:txXfrm>
        <a:off x="43934" y="3029054"/>
        <a:ext cx="9652956" cy="812133"/>
      </dsp:txXfrm>
    </dsp:sp>
    <dsp:sp modelId="{896845C7-CBE3-4ED8-B8BF-906AEDA2C639}">
      <dsp:nvSpPr>
        <dsp:cNvPr id="0" name=""/>
        <dsp:cNvSpPr/>
      </dsp:nvSpPr>
      <dsp:spPr>
        <a:xfrm>
          <a:off x="0" y="3915914"/>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Note: not all UWTSD journals are included in Browzine.</a:t>
          </a:r>
          <a:endParaRPr lang="en-US" sz="2400" b="1" kern="1200" dirty="0"/>
        </a:p>
      </dsp:txBody>
      <dsp:txXfrm>
        <a:off x="43934" y="3959848"/>
        <a:ext cx="9652956" cy="812133"/>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21/01/2026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2845395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At each stage, you should be reviewing your strategy to ensure you are getting the right results and number of results. </a:t>
            </a:r>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38480629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48017E-6A49-0474-6A67-9E2F9B3BF0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699505-C946-2B58-EB46-31625502F6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0AF1DA-9518-E2CA-E672-DD4653127F92}"/>
              </a:ext>
            </a:extLst>
          </p:cNvPr>
          <p:cNvSpPr>
            <a:spLocks noGrp="1"/>
          </p:cNvSpPr>
          <p:nvPr>
            <p:ph type="body" idx="1"/>
          </p:nvPr>
        </p:nvSpPr>
        <p:spPr/>
        <p:txBody>
          <a:bodyPr/>
          <a:lstStyle/>
          <a:p>
            <a:r>
              <a:rPr lang="en-GB">
                <a:cs typeface="Calibri"/>
              </a:rPr>
              <a:t>At each stage, you should be reviewing your strategy to ensure you are getting the right results and number of results. </a:t>
            </a:r>
            <a:endParaRPr lang="en-GB"/>
          </a:p>
        </p:txBody>
      </p:sp>
      <p:sp>
        <p:nvSpPr>
          <p:cNvPr id="4" name="Slide Number Placeholder 3">
            <a:extLst>
              <a:ext uri="{FF2B5EF4-FFF2-40B4-BE49-F238E27FC236}">
                <a16:creationId xmlns:a16="http://schemas.microsoft.com/office/drawing/2014/main" id="{F884363A-1EFF-F5D5-AC02-05F61DCB7F54}"/>
              </a:ext>
            </a:extLst>
          </p:cNvPr>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28237872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15966462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use AI to improve grammar, style, and clarity in writing.</a:t>
            </a:r>
          </a:p>
          <a:p>
            <a:r>
              <a:rPr lang="en-GB"/>
              <a:t>AI tools like </a:t>
            </a:r>
            <a:r>
              <a:rPr lang="en-GB" b="1"/>
              <a:t>ChatGPT</a:t>
            </a:r>
            <a:r>
              <a:rPr lang="en-GB"/>
              <a:t> can assist in generating ideas, drafting outlines, and providing writing prompts.</a:t>
            </a:r>
          </a:p>
          <a:p>
            <a:r>
              <a:rPr lang="en-GB" b="1"/>
              <a:t>There are Ethical Considerations to bear in mind: </a:t>
            </a:r>
          </a:p>
          <a:p>
            <a:pPr>
              <a:buFont typeface="Arial" panose="020B0604020202020204" pitchFamily="34" charset="0"/>
              <a:buChar char="•"/>
            </a:pPr>
            <a:r>
              <a:rPr lang="en-GB" b="1" strike="sngStrike"/>
              <a:t>Academic Integrity</a:t>
            </a:r>
            <a:r>
              <a:rPr lang="en-GB"/>
              <a:t>: Ensure the responsible use of AI, particularly in writing and research, to maintain academic honesty.</a:t>
            </a:r>
          </a:p>
          <a:p>
            <a:pPr>
              <a:buFont typeface="Arial" panose="020B0604020202020204" pitchFamily="34" charset="0"/>
              <a:buChar char="•"/>
            </a:pPr>
            <a:r>
              <a:rPr lang="en-GB" b="1" strike="sngStrike"/>
              <a:t>Critical Evaluation</a:t>
            </a:r>
            <a:r>
              <a:rPr lang="en-GB"/>
              <a:t>: Understand that AI suggestions should be critically evaluated rather than accepted at face value.</a:t>
            </a:r>
          </a:p>
          <a:p>
            <a:pPr>
              <a:buFont typeface="Arial" panose="020B0604020202020204" pitchFamily="34" charset="0"/>
              <a:buChar char="•"/>
            </a:pPr>
            <a:r>
              <a:rPr lang="en-GB"/>
              <a:t>                                  utilise AI tools effectively, critically, and ethically, adhering to good academic practices</a:t>
            </a:r>
          </a:p>
          <a:p>
            <a:pPr>
              <a:buFont typeface="Arial" panose="020B0604020202020204" pitchFamily="34" charset="0"/>
              <a:buChar char="•"/>
            </a:pPr>
            <a:r>
              <a:rPr lang="en-GB"/>
              <a:t>                                  Be mindful of AI’s limitations, including issues of accountability, potential inaccuracies, biases, unintentional plagiarism, and over-reliance on AI. </a:t>
            </a:r>
          </a:p>
          <a:p>
            <a:pPr>
              <a:buFont typeface="Arial" panose="020B0604020202020204" pitchFamily="34" charset="0"/>
              <a:buChar char="•"/>
            </a:pPr>
            <a:r>
              <a:rPr lang="en-GB"/>
              <a:t>                                   properly acknowledge any content generated by AI, using correct citations</a:t>
            </a:r>
          </a:p>
          <a:p>
            <a:pPr>
              <a:buFont typeface="Arial" panose="020B0604020202020204" pitchFamily="34" charset="0"/>
              <a:buChar char="•"/>
            </a:pPr>
            <a:r>
              <a:rPr lang="en-GB" b="1" strike="sngStrike"/>
              <a:t>Check Permission </a:t>
            </a:r>
            <a:r>
              <a:rPr lang="en-GB"/>
              <a:t>– confirm with your tutor or assignment brief if AI G. AI use is allowed.</a:t>
            </a:r>
          </a:p>
          <a:p>
            <a:pPr>
              <a:buFont typeface="Arial" panose="020B0604020202020204" pitchFamily="34" charset="0"/>
              <a:buChar char="•"/>
            </a:pPr>
            <a:endParaRPr lang="en-GB"/>
          </a:p>
          <a:p>
            <a:pPr>
              <a:buFont typeface="Arial" panose="020B0604020202020204" pitchFamily="34" charset="0"/>
              <a:buChar char="•"/>
            </a:pPr>
            <a:r>
              <a:rPr lang="en-GB" strike="sngStrike"/>
              <a:t>Effective Use – utilise AI tools effectively, critically, and ethically, adhering to good academic practices</a:t>
            </a:r>
          </a:p>
          <a:p>
            <a:pPr>
              <a:buFont typeface="Arial" panose="020B0604020202020204" pitchFamily="34" charset="0"/>
              <a:buChar char="•"/>
            </a:pPr>
            <a:r>
              <a:rPr lang="en-GB" strike="sngStrike"/>
              <a:t>Benefits – AI can assist with summaries, idea generation, feedback, improving grammar and style, and enhancing accessibility.</a:t>
            </a:r>
          </a:p>
          <a:p>
            <a:pPr>
              <a:buFont typeface="Arial" panose="020B0604020202020204" pitchFamily="34" charset="0"/>
              <a:buChar char="•"/>
            </a:pPr>
            <a:r>
              <a:rPr lang="en-GB" strike="sngStrike"/>
              <a:t>Limitations – Be mindful of AI’s limitations, including issues of accountability, potential inaccuracies, biases, unintentional plagiarism, and over-reliance on AI. </a:t>
            </a:r>
          </a:p>
          <a:p>
            <a:pPr>
              <a:buFont typeface="Arial" panose="020B0604020202020204" pitchFamily="34" charset="0"/>
              <a:buChar char="•"/>
            </a:pPr>
            <a:r>
              <a:rPr lang="en-GB" strike="sngStrike"/>
              <a:t>Acknowledge AI Contributions – properly acknowledge any content generated by AI, using correct citations.</a:t>
            </a:r>
          </a:p>
          <a:p>
            <a:pPr>
              <a:buFont typeface="Arial" panose="020B0604020202020204" pitchFamily="34" charset="0"/>
              <a:buChar char="•"/>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7525417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33</a:t>
            </a:fld>
            <a:endParaRPr lang="en-GB"/>
          </a:p>
        </p:txBody>
      </p:sp>
    </p:spTree>
    <p:extLst>
      <p:ext uri="{BB962C8B-B14F-4D97-AF65-F5344CB8AC3E}">
        <p14:creationId xmlns:p14="http://schemas.microsoft.com/office/powerpoint/2010/main" val="186982494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8.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pic>
        <p:nvPicPr>
          <p:cNvPr id="6" name="Picture 5" descr="A black and white logo&#10;&#10;AI-generated content may be incorrect.">
            <a:extLst>
              <a:ext uri="{FF2B5EF4-FFF2-40B4-BE49-F238E27FC236}">
                <a16:creationId xmlns:a16="http://schemas.microsoft.com/office/drawing/2014/main" id="{E2D08530-FC50-2D3C-B326-B81F30DB00D9}"/>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a:extLst>
              <a:ext uri="{FF2B5EF4-FFF2-40B4-BE49-F238E27FC236}">
                <a16:creationId xmlns:a16="http://schemas.microsoft.com/office/drawing/2014/main" id="{E72279F1-D9AF-8330-23A0-0B7F6D6F37F8}"/>
              </a:ext>
            </a:extLst>
          </p:cNvPr>
          <p:cNvPicPr>
            <a:picLocks noChangeAspect="1"/>
          </p:cNvPicPr>
          <p:nvPr userDrawn="1"/>
        </p:nvPicPr>
        <p:blipFill>
          <a:blip r:embed="rId6"/>
          <a:stretch>
            <a:fillRect/>
          </a:stretch>
        </p:blipFill>
        <p:spPr>
          <a:xfrm>
            <a:off x="629067" y="1143000"/>
            <a:ext cx="4749196" cy="4749196"/>
          </a:xfrm>
          <a:prstGeom prst="rect">
            <a:avLst/>
          </a:prstGeom>
        </p:spPr>
      </p:pic>
      <p:pic>
        <p:nvPicPr>
          <p:cNvPr id="6" name="Picture 5" descr="A black and white logo&#10;&#10;AI-generated content may be incorrect.">
            <a:extLst>
              <a:ext uri="{FF2B5EF4-FFF2-40B4-BE49-F238E27FC236}">
                <a16:creationId xmlns:a16="http://schemas.microsoft.com/office/drawing/2014/main" id="{5290E9E3-FC54-4D71-3E1C-554D186A135E}"/>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3877864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EE56C175-BBBE-0BAE-C02E-78ED3D5ADC1E}"/>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560310" y="1027238"/>
            <a:ext cx="4803524" cy="4803524"/>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C35039B-739E-455D-CF8A-A86B44F27ECF}"/>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3761203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45FC1B08-1DA5-0BBC-025B-C52B2715E9F3}"/>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562047" y="997647"/>
            <a:ext cx="4862705" cy="4862705"/>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7CCA7EC-D587-6462-751F-35A80443E9A3}"/>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2553775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For more information please contact:</a:t>
            </a:r>
            <a:endParaRPr lang="en-GB" dirty="0"/>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0858099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82170" y="1600201"/>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Bluesky</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4" name="Picture 3" descr="A black square with a black circle&#10;&#10;AI-generated content may be incorrect.">
            <a:extLst>
              <a:ext uri="{FF2B5EF4-FFF2-40B4-BE49-F238E27FC236}">
                <a16:creationId xmlns:a16="http://schemas.microsoft.com/office/drawing/2014/main" id="{4A3BF35D-8430-1D96-AE04-F98D999D40B5}"/>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82170" y="3191291"/>
            <a:ext cx="4254627" cy="728902"/>
          </a:xfrm>
          <a:prstGeom prst="rect">
            <a:avLst/>
          </a:prstGeom>
        </p:spPr>
      </p:pic>
    </p:spTree>
    <p:extLst>
      <p:ext uri="{BB962C8B-B14F-4D97-AF65-F5344CB8AC3E}">
        <p14:creationId xmlns:p14="http://schemas.microsoft.com/office/powerpoint/2010/main" val="21185367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endParaRPr lang="en-GB" dirty="0"/>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b="0" i="0"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endParaRPr lang="en-GB" dirty="0"/>
          </a:p>
        </p:txBody>
      </p:sp>
    </p:spTree>
    <p:extLst>
      <p:ext uri="{BB962C8B-B14F-4D97-AF65-F5344CB8AC3E}">
        <p14:creationId xmlns:p14="http://schemas.microsoft.com/office/powerpoint/2010/main" val="1721565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6" name="Picture 5" descr="A black and white logo&#10;&#10;AI-generated content may be incorrect.">
            <a:extLst>
              <a:ext uri="{FF2B5EF4-FFF2-40B4-BE49-F238E27FC236}">
                <a16:creationId xmlns:a16="http://schemas.microsoft.com/office/drawing/2014/main" id="{6502CBDC-C049-C9A3-3021-737CA59AA921}"/>
              </a:ext>
            </a:extLst>
          </p:cNvPr>
          <p:cNvPicPr>
            <a:picLocks noChangeAspect="1"/>
          </p:cNvPicPr>
          <p:nvPr userDrawn="1"/>
        </p:nvPicPr>
        <p:blipFill>
          <a:blip r:embed="rId22" cstate="print">
            <a:extLst>
              <a:ext uri="{28A0092B-C50C-407E-A947-70E740481C1C}">
                <a14:useLocalDpi xmlns:a14="http://schemas.microsoft.com/office/drawing/2010/main" val="0"/>
              </a:ext>
            </a:extLst>
          </a:blip>
          <a:stretch>
            <a:fillRect/>
          </a:stretch>
        </p:blipFill>
        <p:spPr>
          <a:xfrm>
            <a:off x="5110391" y="6412593"/>
            <a:ext cx="1971217" cy="336458"/>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8" r:id="rId3"/>
    <p:sldLayoutId id="2147483669"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 id="2147483670" r:id="rId18"/>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25.svg"/><Relationship Id="rId3" Type="http://schemas.openxmlformats.org/officeDocument/2006/relationships/image" Target="../media/image15.svg"/><Relationship Id="rId7" Type="http://schemas.openxmlformats.org/officeDocument/2006/relationships/image" Target="../media/image19.svg"/><Relationship Id="rId12" Type="http://schemas.openxmlformats.org/officeDocument/2006/relationships/image" Target="../media/image24.png"/><Relationship Id="rId2" Type="http://schemas.openxmlformats.org/officeDocument/2006/relationships/image" Target="../media/image14.png"/><Relationship Id="rId1" Type="http://schemas.openxmlformats.org/officeDocument/2006/relationships/slideLayout" Target="../slideLayouts/slideLayout10.xml"/><Relationship Id="rId6" Type="http://schemas.openxmlformats.org/officeDocument/2006/relationships/image" Target="../media/image18.png"/><Relationship Id="rId11" Type="http://schemas.openxmlformats.org/officeDocument/2006/relationships/image" Target="../media/image23.svg"/><Relationship Id="rId5" Type="http://schemas.openxmlformats.org/officeDocument/2006/relationships/image" Target="../media/image17.svg"/><Relationship Id="rId10" Type="http://schemas.openxmlformats.org/officeDocument/2006/relationships/image" Target="../media/image22.png"/><Relationship Id="rId4" Type="http://schemas.openxmlformats.org/officeDocument/2006/relationships/image" Target="../media/image16.png"/><Relationship Id="rId9" Type="http://schemas.openxmlformats.org/officeDocument/2006/relationships/image" Target="../media/image21.svg"/></Relationships>
</file>

<file path=ppt/slides/_rels/slide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hyperlink" Target="https://moodle.uwtsd.ac.uk/course/view.php?id=11455" TargetMode="External"/><Relationship Id="rId2" Type="http://schemas.openxmlformats.org/officeDocument/2006/relationships/hyperlink" Target="https://digitalservices.uwtsd.ac.uk/library/academic-and-infoskills/" TargetMode="External"/><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0.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hyperlink" Target="https://bristol.libguides.com/ai-and-the-library/using-the-craap-framework" TargetMode="External"/><Relationship Id="rId2" Type="http://schemas.openxmlformats.org/officeDocument/2006/relationships/image" Target="../media/image48.pn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hyperlink" Target="https://librarysearch.uwtsd.ac.uk/discovery/search?query=any,contains,(art%20political%20commentary)%20OR%20(social%20commentary%20in%20art)%20OR%20(art%20as%20activism)%20OR%20(political%20art%20history)%20OR%20(impact%20of%20art%20on%20society)%20OR%20(art%20political%20commentary)%20OR%20(social%20critique%20in%20art)%20OR%20(art%20as%20a%20tool%20for%20activism)%20OR%20(political%20art%20impact%20on%20society)%20OR%20(artistic%20expression%20and%20social%20change)%20OR%20(art%20as%20a%20form%20of%20political%20and%20social%20commentary)&amp;tab=Everything&amp;search_scope=Search_ELEC&amp;vid=44WHELF_UWTSD:44WHELF_UWTSD_VU1&amp;offset=0&amp;pcAvailability=true&amp;mode=advanced" TargetMode="External"/><Relationship Id="rId1" Type="http://schemas.openxmlformats.org/officeDocument/2006/relationships/slideLayout" Target="../slideLayouts/slideLayout10.xml"/><Relationship Id="rId4" Type="http://schemas.openxmlformats.org/officeDocument/2006/relationships/image" Target="../media/image51.png"/></Relationships>
</file>

<file path=ppt/slides/_rels/slide14.xml.rels><?xml version="1.0" encoding="UTF-8" standalone="yes"?>
<Relationships xmlns="http://schemas.openxmlformats.org/package/2006/relationships"><Relationship Id="rId8" Type="http://schemas.openxmlformats.org/officeDocument/2006/relationships/image" Target="../media/image58.png"/><Relationship Id="rId3" Type="http://schemas.openxmlformats.org/officeDocument/2006/relationships/image" Target="../media/image53.svg"/><Relationship Id="rId7" Type="http://schemas.openxmlformats.org/officeDocument/2006/relationships/image" Target="../media/image57.svg"/><Relationship Id="rId2" Type="http://schemas.openxmlformats.org/officeDocument/2006/relationships/image" Target="../media/image52.png"/><Relationship Id="rId1" Type="http://schemas.openxmlformats.org/officeDocument/2006/relationships/slideLayout" Target="../slideLayouts/slideLayout10.xml"/><Relationship Id="rId6" Type="http://schemas.openxmlformats.org/officeDocument/2006/relationships/image" Target="../media/image56.png"/><Relationship Id="rId11" Type="http://schemas.openxmlformats.org/officeDocument/2006/relationships/image" Target="../media/image61.svg"/><Relationship Id="rId5" Type="http://schemas.openxmlformats.org/officeDocument/2006/relationships/image" Target="../media/image55.svg"/><Relationship Id="rId10" Type="http://schemas.openxmlformats.org/officeDocument/2006/relationships/image" Target="../media/image60.png"/><Relationship Id="rId4" Type="http://schemas.openxmlformats.org/officeDocument/2006/relationships/image" Target="../media/image54.png"/><Relationship Id="rId9" Type="http://schemas.openxmlformats.org/officeDocument/2006/relationships/image" Target="../media/image59.svg"/></Relationships>
</file>

<file path=ppt/slides/_rels/slide15.xml.rels><?xml version="1.0" encoding="UTF-8" standalone="yes"?>
<Relationships xmlns="http://schemas.openxmlformats.org/package/2006/relationships"><Relationship Id="rId2" Type="http://schemas.openxmlformats.org/officeDocument/2006/relationships/hyperlink" Target="https://librarysearch.uwtsd.ac.uk/discovery/search?query=any,contains,(art%20political%20commentary)%20OR%20(social%20commentary%20in%20art)%20OR%20(art%20as%20activism)%20OR%20(political%20art%20history)%20OR%20(impact%20of%20art%20on%20society)%20OR%20(art%20political%20commentary)%20OR%20(social%20critique%20in%20art)%20OR%20(art%20as%20a%20tool%20for%20activism)%20OR%20(political%20art%20impact%20on%20society)%20OR%20(artistic%20expression%20and%20social%20change)%20OR%20(art%20as%20a%20form%20of%20political%20and%20social%20commentary)&amp;tab=Everything&amp;search_scope=Search_ELEC&amp;vid=44WHELF_UWTSD:44WHELF_UWTSD_VU1&amp;offset=0&amp;pcAvailability=true&amp;mode=advanced" TargetMode="Externa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hyperlink" Target="https://librarysearch.uwtsd.ac.uk/discovery/search?query=any,contains,(art%20political%20commentary)%20OR%20(social%20commentary%20in%20art)%20OR%20(art%20as%20activism)%20OR%20(political%20art%20history)%20OR%20(impact%20of%20art%20on%20society)%20OR%20(art%20political%20commentary)%20OR%20(social%20critique%20in%20art)%20OR%20(art%20as%20a%20tool%20for%20activism)%20OR%20(political%20art%20impact%20on%20society)%20OR%20(artistic%20expression%20and%20social%20change)%20OR%20(art%20as%20a%20form%20of%20political%20and%20social%20commentary)&amp;tab=Everything&amp;search_scope=Search_ELEC&amp;vid=44WHELF_UWTSD:44WHELF_UWTSD_VU1&amp;facet=tlevel,include,online_resources&amp;facet=tlevel,include,peer_reviewed&amp;facet=searchcreationdate,include,2010%7C,%7C2025&amp;mode=advanced&amp;offset=0&amp;pcAvailability=true" TargetMode="Externa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0.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6.xml"/><Relationship Id="rId1" Type="http://schemas.openxmlformats.org/officeDocument/2006/relationships/slideLayout" Target="../slideLayouts/slideLayout10.xml"/><Relationship Id="rId4" Type="http://schemas.openxmlformats.org/officeDocument/2006/relationships/image" Target="../media/image66.svg"/></Relationships>
</file>

<file path=ppt/slides/_rels/slide22.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3" Type="http://schemas.openxmlformats.org/officeDocument/2006/relationships/hyperlink" Target="https://librarysearch.uwtsd.ac.uk/discovery/search?query=sub,contains,Manage*%20OR%20Leader*%20OR%20Coach*%20OR%20Mentor*,AND&amp;query=title,contains,Soccer%20OR%20football,AND&amp;query=any,contains,(social%20OR%20political)%20responsibility,AND&amp;tab=Everything&amp;search_scope=Search_ELEC&amp;sortby=rank&amp;vid=44WHELF_UWTSD:44WHELF_UWTSD_VU1&amp;lang=en&amp;mode=advanced&amp;offset=0&amp;facet=lang,include,eng,lk&amp;facet=searchcreationdate,include,2018%7C,%7C2025,lk" TargetMode="External"/><Relationship Id="rId2" Type="http://schemas.openxmlformats.org/officeDocument/2006/relationships/hyperlink" Target="https://librarysearch.uwtsd.ac.uk/discovery/search?query=any,exact,%22political%20art%22,OR&amp;query=any,exact,%22protest%20art%22,AND&amp;query=sub,contains,graffiti,AND&amp;tab=Everything&amp;search_scope=Search_ELEC&amp;sortby=rank&amp;vid=44WHELF_UWTSD:44WHELF_UWTSD_VU1&amp;lang=en&amp;mode=advanced&amp;offset=0" TargetMode="External"/><Relationship Id="rId1" Type="http://schemas.openxmlformats.org/officeDocument/2006/relationships/slideLayout" Target="../slideLayouts/slideLayout11.xml"/><Relationship Id="rId4" Type="http://schemas.openxmlformats.org/officeDocument/2006/relationships/image" Target="../media/image68.png"/></Relationships>
</file>

<file path=ppt/slides/_rels/slide24.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hyperlink" Target="https://librarysearch.uwtsd.ac.uk/discovery/fulldisplay?docid=alma9929455202421&amp;context=L&amp;vid=44WHELF_UWTSD:44WHELF_UWTSD_VU1&amp;lang=en&amp;search_scope=MyInst_and_CI&amp;adaptor=Local%20Search%20Engine&amp;tab=Everything&amp;query=any,contains,political%20art&amp;offset=0" TargetMode="External"/><Relationship Id="rId1" Type="http://schemas.openxmlformats.org/officeDocument/2006/relationships/slideLayout" Target="../slideLayouts/slideLayout9.xml"/><Relationship Id="rId4" Type="http://schemas.openxmlformats.org/officeDocument/2006/relationships/image" Target="../media/image70.png"/></Relationships>
</file>

<file path=ppt/slides/_rels/slide25.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hyperlink" Target="https://librarysearch.uwtsd.ac.uk/discovery/fulldisplay?docid=cdi_crossref_citationtrail_10_1080_13604813_2021_1943233&amp;context=PC&amp;vid=44WHELF_UWTSD:44WHELF_UWTSD_VU1&amp;lang=en&amp;search_scope=MyInst_and_CI&amp;adaptor=Primo%20Central&amp;tab=Everything&amp;query=any,contains,political%20art&amp;facet=rtype,include,articles&amp;offset=0" TargetMode="External"/><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hyperlink" Target="https://librarysearch.uwtsd.ac.uk/discovery/fulldisplay?docid=cdi_doaj_primary_oai_doaj_org_article_e5545f6bb9c94c1bb189d81d8bb5b0eb&amp;context=PC&amp;vid=44WHELF_UWTSD:44WHELF_UWTSD_VU1&amp;lang=en&amp;search_scope=Search_ELEC&amp;adaptor=Primo%20Central&amp;tab=Everything&amp;query=any,exact,%22political%20art%22,OR&amp;query=any,exact,%22protest%20art%22,AND&amp;query=sub,contains,graffiti,AND&amp;sortby=rank&amp;mode=advanced&amp;offset=0" TargetMode="External"/><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hyperlink" Target="https://librarysearch.uwtsd.ac.uk/discovery/fulldisplay?docid=alma99100109145002421&amp;context=L&amp;vid=44WHELF_UWTSD:44WHELF_UWTSD_VU1&amp;lang=en&amp;search_scope=MyInst_and_CI&amp;adaptor=Local%20Search%20Engine&amp;tab=Everything&amp;query=any,contains,%22applied%20theatre%22%20AND%20education&amp;facet=tlevel,include,peer_reviewed&amp;offset=0" TargetMode="Externa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hyperlink" Target="https://librarysearch.uwtsd.ac.uk/discovery/search?query=any,contains,%22applied%20theatre%22&amp;tab=Everything&amp;search_scope=MyInst_and_CI&amp;vid=44WHELF_UWTSD:44WHELF_UWTSD_VU1&amp;facet=tlevel,include,peer_reviewed&amp;facet=rtype,include,articles&amp;lang=en&amp;offset=0" TargetMode="External"/><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0.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png"/><Relationship Id="rId1" Type="http://schemas.openxmlformats.org/officeDocument/2006/relationships/slideLayout" Target="../slideLayouts/slideLayout10.xml"/><Relationship Id="rId4" Type="http://schemas.openxmlformats.org/officeDocument/2006/relationships/image" Target="../media/image83.svg"/></Relationships>
</file>

<file path=ppt/slides/_rels/slide31.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1.png"/><Relationship Id="rId1" Type="http://schemas.openxmlformats.org/officeDocument/2006/relationships/slideLayout" Target="../slideLayouts/slideLayout10.xml"/><Relationship Id="rId4" Type="http://schemas.openxmlformats.org/officeDocument/2006/relationships/image" Target="../media/image85.svg"/></Relationships>
</file>

<file path=ppt/slides/_rels/slide32.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hyperlink" Target="https://librarysearch.uwtsd.ac.uk/discovery/fulldisplay?docid=cdi_proquest_journals_2477174376&amp;context=PC&amp;vid=44WHELF_UWTSD:44WHELF_UWTSD_VU1&amp;lang=en&amp;search_scope=MyInst_and_CI&amp;adaptor=Primo%20Central&amp;tab=Everything&amp;query=any,contains,robotics%20for%20customer%20service&amp;offset=0" TargetMode="External"/><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455702702421&amp;context=L&amp;vid=44WHELF_UWTSD:44WHELF_UWTSD_VU1&amp;lang=en&amp;adaptor=Local%20Search%20Engine&amp;tab=jsearch_slot&amp;query=contains,dbcategory,&amp;sortby=title&amp;offset=0&amp;databases=category,Institute%20of%20Science%20and%20Art%E2%94%80Art%20and%20design" TargetMode="External"/><Relationship Id="rId2" Type="http://schemas.openxmlformats.org/officeDocument/2006/relationships/hyperlink" Target="https://librarysearch.uwtsd.ac.uk/discovery/dbfulldisplay?docid=alma99100115366602421&amp;context=L&amp;vid=44WHELF_UWTSD:44WHELF_UWTSD_VU1&amp;lang=en&amp;adaptor=Local%20Search%20Engine&amp;tab=jsearch_slot&amp;query=contains,dbcategory,&amp;sortby=title&amp;offset=0&amp;databases=category,Institute%20of%20Science%20and%20Art" TargetMode="External"/><Relationship Id="rId1" Type="http://schemas.openxmlformats.org/officeDocument/2006/relationships/slideLayout" Target="../slideLayouts/slideLayout10.xml"/><Relationship Id="rId5"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4" Type="http://schemas.openxmlformats.org/officeDocument/2006/relationships/hyperlink" Target="https://librarysearch.uwtsd.ac.uk/discovery/dbfulldisplay?docid=alma99100218160102421&amp;context=L&amp;vid=44WHELF_UWTSD:44WHELF_UWTSD_VU1&amp;lang=en&amp;adaptor=Local%20Search%20Engine&amp;tab=jsearch_slot&amp;query=contains,dbcategory,&amp;sortby=title&amp;offset=0&amp;databases=category,Institute%20of%20Science%20and%20Art%E2%94%80Art%20and%20design"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10&amp;databases=category,Institute%20of%20Science%20and%20Art%E2%94%80Engineering" TargetMode="External"/><Relationship Id="rId2" Type="http://schemas.openxmlformats.org/officeDocument/2006/relationships/hyperlink" Target="https://librarysearch.uwtsd.ac.uk/discovery/fulldisplay?docid=alma99100359058802421&amp;context=L&amp;vid=44WHELF_UWTSD:44WHELF_UWTSD_VU1&amp;lang=en&amp;search_scope=MyInst_and_CI&amp;adaptor=Local%20Search%20Engine&amp;tab=Everything&amp;query=any,contains,human%20anatomy&amp;pfilter=rtype,exact,databases&amp;offset=0" TargetMode="External"/><Relationship Id="rId1" Type="http://schemas.openxmlformats.org/officeDocument/2006/relationships/slideLayout" Target="../slideLayouts/slideLayout10.xml"/><Relationship Id="rId5"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design" TargetMode="External"/><Relationship Id="rId4" Type="http://schemas.openxmlformats.org/officeDocument/2006/relationships/hyperlink" Target="https://librarysearch.uwtsd.ac.uk/discovery/dbfulldisplay?docid=alma99100224559402421&amp;context=L&amp;vid=44WHELF_UWTSD:44WHELF_UWTSD_VU1&amp;lang=en&amp;adaptor=Local%20Search%20Engine&amp;tab=jsearch_slot&amp;query=contains,dbcategory,&amp;sortby=title&amp;offset=20&amp;databases=category,Institute%20of%20Science%20and%20Art%E2%94%80Art%20and%20design"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any,contains,&amp;offset=0&amp;databases=letter,en,B" TargetMode="External"/><Relationship Id="rId1" Type="http://schemas.openxmlformats.org/officeDocument/2006/relationships/slideLayout" Target="../slideLayouts/slideLayout10.xml"/><Relationship Id="rId4" Type="http://schemas.openxmlformats.org/officeDocument/2006/relationships/image" Target="../media/image90.png"/></Relationships>
</file>

<file path=ppt/slides/_rels/slide38.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hyperlink" Target="https://learningonscreen.ac.uk/bob-curated-playlists/" TargetMode="External"/><Relationship Id="rId1" Type="http://schemas.openxmlformats.org/officeDocument/2006/relationships/slideLayout" Target="../slideLayouts/slideLayout10.xml"/><Relationship Id="rId5" Type="http://schemas.openxmlformats.org/officeDocument/2006/relationships/image" Target="../media/image93.png"/><Relationship Id="rId4" Type="http://schemas.openxmlformats.org/officeDocument/2006/relationships/image" Target="../media/image92.png"/></Relationships>
</file>

<file path=ppt/slides/_rels/slide39.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1" Type="http://schemas.openxmlformats.org/officeDocument/2006/relationships/slideLayout" Target="../slideLayouts/slideLayout9.xml"/></Relationships>
</file>

<file path=ppt/slides/_rels/slide41.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9.xml"/></Relationships>
</file>

<file path=ppt/slides/_rels/slide42.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97.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hyperlink" Target="https://librarysearch.uwtsd.ac.uk/discovery/dbfulldisplay?docid=alma99100383811402421&amp;context=L&amp;vid=44WHELF_UWTSD:44WHELF_UWTSD_VU1&amp;lang=en&amp;adaptor=Local%20Search%20Engine&amp;tab=jsearch_slot&amp;query=any,contains,&amp;offset=0&amp;databases=letter,en,B" TargetMode="External"/><Relationship Id="rId1" Type="http://schemas.openxmlformats.org/officeDocument/2006/relationships/slideLayout" Target="../slideLayouts/slideLayout9.xml"/><Relationship Id="rId5" Type="http://schemas.openxmlformats.org/officeDocument/2006/relationships/image" Target="../media/image100.png"/><Relationship Id="rId4" Type="http://schemas.openxmlformats.org/officeDocument/2006/relationships/image" Target="../media/image99.png"/></Relationships>
</file>

<file path=ppt/slides/_rels/slide44.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hyperlink" Target="https://librarysearch.uwtsd.ac.uk/discovery/dbfulldisplay?docid=alma99100241659302421&amp;context=L&amp;vid=44WHELF_UWTSD:44WHELF_UWTSD_VU1&amp;lang=en&amp;adaptor=Local%20Search%20Engine&amp;tab=jsearch_slot&amp;query=contains,dbcategory,&amp;sortby=title&amp;offset=10&amp;databases=category,eBooks" TargetMode="External"/><Relationship Id="rId1" Type="http://schemas.openxmlformats.org/officeDocument/2006/relationships/slideLayout" Target="../slideLayouts/slideLayout9.xml"/><Relationship Id="rId4" Type="http://schemas.openxmlformats.org/officeDocument/2006/relationships/image" Target="../media/image102.png"/></Relationships>
</file>

<file path=ppt/slides/_rels/slide45.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hyperlink" Target="https://librarysearch.uwtsd.ac.uk/discovery/collectionDiscovery?vid=44WHELF_UWTSD:44WHELF_UWTSD_VU1&amp;lang=en" TargetMode="External"/><Relationship Id="rId1" Type="http://schemas.openxmlformats.org/officeDocument/2006/relationships/slideLayout" Target="../slideLayouts/slideLayout9.xml"/><Relationship Id="rId6" Type="http://schemas.openxmlformats.org/officeDocument/2006/relationships/image" Target="../media/image106.png"/><Relationship Id="rId5" Type="http://schemas.openxmlformats.org/officeDocument/2006/relationships/image" Target="../media/image105.png"/><Relationship Id="rId4" Type="http://schemas.openxmlformats.org/officeDocument/2006/relationships/image" Target="../media/image104.png"/></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9.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47.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10.xml"/></Relationships>
</file>

<file path=ppt/slides/_rels/slide48.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8.png"/><Relationship Id="rId1" Type="http://schemas.openxmlformats.org/officeDocument/2006/relationships/slideLayout" Target="../slideLayouts/slideLayout10.xml"/><Relationship Id="rId4" Type="http://schemas.openxmlformats.org/officeDocument/2006/relationships/image" Target="../media/image110.png"/></Relationships>
</file>

<file path=ppt/slides/_rels/slide49.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11.png"/><Relationship Id="rId1" Type="http://schemas.openxmlformats.org/officeDocument/2006/relationships/slideLayout" Target="../slideLayouts/slideLayout10.xml"/></Relationships>
</file>

<file path=ppt/slides/_rels/slide50.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hyperlink" Target="https://www.uwtsd.ac.uk/library/using-our-libraries/online-library/resources-for-research/" TargetMode="External"/><Relationship Id="rId1" Type="http://schemas.openxmlformats.org/officeDocument/2006/relationships/slideLayout" Target="../slideLayouts/slideLayout10.xml"/></Relationships>
</file>

<file path=ppt/slides/_rels/slide51.xml.rels><?xml version="1.0" encoding="UTF-8" standalone="yes"?>
<Relationships xmlns="http://schemas.openxmlformats.org/package/2006/relationships"><Relationship Id="rId3" Type="http://schemas.openxmlformats.org/officeDocument/2006/relationships/hyperlink" Target="http://researchdata.uwtsd.ac.uk/"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10.xml"/><Relationship Id="rId4" Type="http://schemas.openxmlformats.org/officeDocument/2006/relationships/image" Target="../media/image114.jpg"/></Relationships>
</file>

<file path=ppt/slides/_rels/slide52.xml.rels><?xml version="1.0" encoding="UTF-8" standalone="yes"?>
<Relationships xmlns="http://schemas.openxmlformats.org/package/2006/relationships"><Relationship Id="rId3" Type="http://schemas.openxmlformats.org/officeDocument/2006/relationships/hyperlink" Target="https://core.ac.uk/" TargetMode="External"/><Relationship Id="rId7" Type="http://schemas.openxmlformats.org/officeDocument/2006/relationships/hyperlink" Target="http://paperity.org/"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10.xml"/><Relationship Id="rId6" Type="http://schemas.openxmlformats.org/officeDocument/2006/relationships/hyperlink" Target="https://scholar.google.co.uk/" TargetMode="External"/><Relationship Id="rId5" Type="http://schemas.openxmlformats.org/officeDocument/2006/relationships/hyperlink" Target="https://doaj.org/" TargetMode="External"/><Relationship Id="rId4" Type="http://schemas.openxmlformats.org/officeDocument/2006/relationships/hyperlink" Target="http://network.bepress.com/" TargetMode="External"/></Relationships>
</file>

<file path=ppt/slides/_rels/slide53.xml.rels><?xml version="1.0" encoding="UTF-8" standalone="yes"?>
<Relationships xmlns="http://schemas.openxmlformats.org/package/2006/relationships"><Relationship Id="rId3" Type="http://schemas.openxmlformats.org/officeDocument/2006/relationships/hyperlink" Target="mailto:library@uwtsd.ac.uk" TargetMode="External"/><Relationship Id="rId2" Type="http://schemas.openxmlformats.org/officeDocument/2006/relationships/hyperlink" Target="mailto:emily.wild@uwtsd.ac.uk" TargetMode="External"/><Relationship Id="rId1" Type="http://schemas.openxmlformats.org/officeDocument/2006/relationships/slideLayout" Target="../slideLayouts/slideLayout10.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7EC0C81-E4E5-0BA8-31BE-B45E16EF6A3F}"/>
              </a:ext>
            </a:extLst>
          </p:cNvPr>
          <p:cNvSpPr>
            <a:spLocks noGrp="1"/>
          </p:cNvSpPr>
          <p:nvPr>
            <p:ph type="subTitle" idx="1"/>
          </p:nvPr>
        </p:nvSpPr>
        <p:spPr/>
        <p:txBody>
          <a:bodyPr>
            <a:normAutofit fontScale="85000" lnSpcReduction="20000"/>
          </a:bodyPr>
          <a:lstStyle/>
          <a:p>
            <a:r>
              <a:rPr lang="en-GB" dirty="0"/>
              <a:t>WAVDA</a:t>
            </a:r>
          </a:p>
          <a:p>
            <a:r>
              <a:rPr lang="en-GB" dirty="0"/>
              <a:t>Emily Wild </a:t>
            </a:r>
          </a:p>
          <a:p>
            <a:r>
              <a:rPr lang="en-GB" dirty="0"/>
              <a:t>2025/6</a:t>
            </a:r>
          </a:p>
        </p:txBody>
      </p:sp>
      <p:sp>
        <p:nvSpPr>
          <p:cNvPr id="4" name="Title 3">
            <a:extLst>
              <a:ext uri="{FF2B5EF4-FFF2-40B4-BE49-F238E27FC236}">
                <a16:creationId xmlns:a16="http://schemas.microsoft.com/office/drawing/2014/main" id="{72C66E9F-020C-3F06-809E-706D63630568}"/>
              </a:ext>
            </a:extLst>
          </p:cNvPr>
          <p:cNvSpPr>
            <a:spLocks noGrp="1"/>
          </p:cNvSpPr>
          <p:nvPr>
            <p:ph type="title"/>
          </p:nvPr>
        </p:nvSpPr>
        <p:spPr/>
        <p:txBody>
          <a:bodyPr/>
          <a:lstStyle/>
          <a:p>
            <a:r>
              <a:rPr lang="en-GB"/>
              <a:t>Independent Project </a:t>
            </a:r>
            <a:r>
              <a:rPr lang="en-GB" dirty="0"/>
              <a:t>Research </a:t>
            </a:r>
          </a:p>
        </p:txBody>
      </p:sp>
      <p:pic>
        <p:nvPicPr>
          <p:cNvPr id="5" name="Picture Placeholder 4">
            <a:extLst>
              <a:ext uri="{FF2B5EF4-FFF2-40B4-BE49-F238E27FC236}">
                <a16:creationId xmlns:a16="http://schemas.microsoft.com/office/drawing/2014/main" id="{CCE16E64-B12D-6668-C511-17644E6B17FB}"/>
              </a:ext>
            </a:extLst>
          </p:cNvPr>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a:xfrm>
            <a:off x="0" y="0"/>
            <a:ext cx="6102350" cy="6858000"/>
          </a:xfrm>
        </p:spPr>
      </p:pic>
    </p:spTree>
    <p:extLst>
      <p:ext uri="{BB962C8B-B14F-4D97-AF65-F5344CB8AC3E}">
        <p14:creationId xmlns:p14="http://schemas.microsoft.com/office/powerpoint/2010/main" val="9657399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CB486-BA1B-C7C3-24D5-BA8957128C03}"/>
              </a:ext>
            </a:extLst>
          </p:cNvPr>
          <p:cNvSpPr>
            <a:spLocks noGrp="1"/>
          </p:cNvSpPr>
          <p:nvPr>
            <p:ph type="title"/>
          </p:nvPr>
        </p:nvSpPr>
        <p:spPr/>
        <p:txBody>
          <a:bodyPr>
            <a:normAutofit/>
          </a:bodyPr>
          <a:lstStyle/>
          <a:p>
            <a:r>
              <a:rPr lang="en-GB" dirty="0"/>
              <a:t>Using the library for research</a:t>
            </a:r>
          </a:p>
        </p:txBody>
      </p:sp>
      <p:pic>
        <p:nvPicPr>
          <p:cNvPr id="4" name="Graphic 9" descr="Lecturer with solid fill">
            <a:extLst>
              <a:ext uri="{FF2B5EF4-FFF2-40B4-BE49-F238E27FC236}">
                <a16:creationId xmlns:a16="http://schemas.microsoft.com/office/drawing/2014/main" id="{36270C50-0C31-55CD-D005-FC3808F8367C}"/>
              </a:ext>
            </a:extLst>
          </p:cNvPr>
          <p:cNvPicPr>
            <a:picLocks noGrp="1" noChangeAspect="1"/>
          </p:cNvPicPr>
          <p:nvPr>
            <p:ph sz="quarter" idx="10"/>
          </p:nvPr>
        </p:nvPicPr>
        <p:blipFill>
          <a:blip r:embed="rId2">
            <a:extLst>
              <a:ext uri="{96DAC541-7B7A-43D3-8B79-37D633B846F1}">
                <asvg:svgBlip xmlns:asvg="http://schemas.microsoft.com/office/drawing/2016/SVG/main" r:embed="rId3"/>
              </a:ext>
            </a:extLst>
          </a:blip>
          <a:stretch>
            <a:fillRect/>
          </a:stretch>
        </p:blipFill>
        <p:spPr>
          <a:xfrm>
            <a:off x="4395972" y="4041247"/>
            <a:ext cx="1639895" cy="1639895"/>
          </a:xfrm>
          <a:prstGeom prst="rect">
            <a:avLst/>
          </a:prstGeom>
        </p:spPr>
      </p:pic>
      <p:pic>
        <p:nvPicPr>
          <p:cNvPr id="5" name="Graphic 10" descr="Internet with solid fill">
            <a:extLst>
              <a:ext uri="{FF2B5EF4-FFF2-40B4-BE49-F238E27FC236}">
                <a16:creationId xmlns:a16="http://schemas.microsoft.com/office/drawing/2014/main" id="{57572FD4-913C-1AF8-098A-9D40BDDE3F5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390498" y="3957316"/>
            <a:ext cx="1822860" cy="1822860"/>
          </a:xfrm>
          <a:prstGeom prst="rect">
            <a:avLst/>
          </a:prstGeom>
        </p:spPr>
      </p:pic>
      <p:pic>
        <p:nvPicPr>
          <p:cNvPr id="6" name="Graphic 11" descr="Books with solid fill">
            <a:extLst>
              <a:ext uri="{FF2B5EF4-FFF2-40B4-BE49-F238E27FC236}">
                <a16:creationId xmlns:a16="http://schemas.microsoft.com/office/drawing/2014/main" id="{863B810F-6665-8A80-1060-24BB64B8DFA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156135" y="4092269"/>
            <a:ext cx="1526309" cy="1537854"/>
          </a:xfrm>
          <a:prstGeom prst="rect">
            <a:avLst/>
          </a:prstGeom>
        </p:spPr>
      </p:pic>
      <p:sp>
        <p:nvSpPr>
          <p:cNvPr id="8" name="TextBox 7">
            <a:extLst>
              <a:ext uri="{FF2B5EF4-FFF2-40B4-BE49-F238E27FC236}">
                <a16:creationId xmlns:a16="http://schemas.microsoft.com/office/drawing/2014/main" id="{BB07E561-C9D4-B6A2-2DB5-416F6FD6316E}"/>
              </a:ext>
            </a:extLst>
          </p:cNvPr>
          <p:cNvSpPr txBox="1"/>
          <p:nvPr/>
        </p:nvSpPr>
        <p:spPr>
          <a:xfrm>
            <a:off x="698242" y="1857790"/>
            <a:ext cx="9605108" cy="1815882"/>
          </a:xfrm>
          <a:prstGeom prst="rect">
            <a:avLst/>
          </a:prstGeom>
          <a:noFill/>
        </p:spPr>
        <p:txBody>
          <a:bodyPr wrap="square">
            <a:spAutoFit/>
          </a:bodyPr>
          <a:lstStyle/>
          <a:p>
            <a:r>
              <a:rPr lang="en-GB" sz="2800" i="0" dirty="0">
                <a:solidFill>
                  <a:srgbClr val="424242"/>
                </a:solidFill>
                <a:effectLst/>
              </a:rPr>
              <a:t>The library has key resources to support your studies and research, so it’s important to know how to use it well. This session is here to help you build the skills you need to make the most of what the library offers.</a:t>
            </a:r>
            <a:endParaRPr lang="en-GB" sz="2800" dirty="0">
              <a:ln w="0"/>
              <a:effectLst>
                <a:outerShdw blurRad="38100" dist="19050" dir="2700000" algn="tl" rotWithShape="0">
                  <a:schemeClr val="dk1">
                    <a:alpha val="40000"/>
                  </a:schemeClr>
                </a:outerShdw>
              </a:effectLst>
              <a:cs typeface="Calibri Light" panose="020F0302020204030204" pitchFamily="34" charset="0"/>
            </a:endParaRPr>
          </a:p>
        </p:txBody>
      </p:sp>
      <p:pic>
        <p:nvPicPr>
          <p:cNvPr id="10" name="Graphic 9" descr="Online meeting with solid fill">
            <a:extLst>
              <a:ext uri="{FF2B5EF4-FFF2-40B4-BE49-F238E27FC236}">
                <a16:creationId xmlns:a16="http://schemas.microsoft.com/office/drawing/2014/main" id="{3D22E893-2EAB-EB7D-585C-E01ABCCBE83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099260" y="4041246"/>
            <a:ext cx="1639896" cy="1639896"/>
          </a:xfrm>
          <a:prstGeom prst="rect">
            <a:avLst/>
          </a:prstGeom>
        </p:spPr>
      </p:pic>
      <p:pic>
        <p:nvPicPr>
          <p:cNvPr id="16" name="Graphic 15" descr="Bar chart with solid fill">
            <a:extLst>
              <a:ext uri="{FF2B5EF4-FFF2-40B4-BE49-F238E27FC236}">
                <a16:creationId xmlns:a16="http://schemas.microsoft.com/office/drawing/2014/main" id="{9D027D52-8C1B-8D48-038E-D0A18803E17B}"/>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363221" y="4081281"/>
            <a:ext cx="1678221" cy="1678221"/>
          </a:xfrm>
          <a:prstGeom prst="rect">
            <a:avLst/>
          </a:prstGeom>
        </p:spPr>
      </p:pic>
      <p:pic>
        <p:nvPicPr>
          <p:cNvPr id="18" name="Graphic 17" descr="Books on shelf with solid fill">
            <a:extLst>
              <a:ext uri="{FF2B5EF4-FFF2-40B4-BE49-F238E27FC236}">
                <a16:creationId xmlns:a16="http://schemas.microsoft.com/office/drawing/2014/main" id="{89CDEBF3-1F34-4FB8-CF92-4578E3021D7E}"/>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155972" y="3957316"/>
            <a:ext cx="1672807" cy="1672807"/>
          </a:xfrm>
          <a:prstGeom prst="rect">
            <a:avLst/>
          </a:prstGeom>
        </p:spPr>
      </p:pic>
    </p:spTree>
    <p:extLst>
      <p:ext uri="{BB962C8B-B14F-4D97-AF65-F5344CB8AC3E}">
        <p14:creationId xmlns:p14="http://schemas.microsoft.com/office/powerpoint/2010/main" val="1476704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C602-4DDD-DAE9-A7B9-8C09D356FE48}"/>
              </a:ext>
            </a:extLst>
          </p:cNvPr>
          <p:cNvSpPr>
            <a:spLocks noGrp="1"/>
          </p:cNvSpPr>
          <p:nvPr>
            <p:ph type="title"/>
          </p:nvPr>
        </p:nvSpPr>
        <p:spPr>
          <a:xfrm>
            <a:off x="706333" y="0"/>
            <a:ext cx="10382148" cy="1003916"/>
          </a:xfrm>
        </p:spPr>
        <p:txBody>
          <a:bodyPr/>
          <a:lstStyle/>
          <a:p>
            <a:r>
              <a:rPr lang="en-GB" dirty="0"/>
              <a:t>Aim of the session</a:t>
            </a:r>
          </a:p>
        </p:txBody>
      </p:sp>
      <p:pic>
        <p:nvPicPr>
          <p:cNvPr id="6" name="Picture 5" descr="Woman arranging books">
            <a:extLst>
              <a:ext uri="{FF2B5EF4-FFF2-40B4-BE49-F238E27FC236}">
                <a16:creationId xmlns:a16="http://schemas.microsoft.com/office/drawing/2014/main" id="{DBFCBB89-39FE-7125-6456-757DFD6A67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20013" y="1256200"/>
            <a:ext cx="7271987" cy="5027868"/>
          </a:xfrm>
          <a:prstGeom prst="rect">
            <a:avLst/>
          </a:prstGeom>
        </p:spPr>
      </p:pic>
      <p:sp>
        <p:nvSpPr>
          <p:cNvPr id="8" name="Flowchart: Off-page Connector 7">
            <a:extLst>
              <a:ext uri="{FF2B5EF4-FFF2-40B4-BE49-F238E27FC236}">
                <a16:creationId xmlns:a16="http://schemas.microsoft.com/office/drawing/2014/main" id="{5BAD87F3-3ECF-0401-6BCB-292E4E4DB248}"/>
              </a:ext>
            </a:extLst>
          </p:cNvPr>
          <p:cNvSpPr/>
          <p:nvPr/>
        </p:nvSpPr>
        <p:spPr>
          <a:xfrm>
            <a:off x="292963" y="1592263"/>
            <a:ext cx="4385569" cy="1275224"/>
          </a:xfrm>
          <a:prstGeom prst="flowChartOffpageConnector">
            <a:avLst/>
          </a:prstGeom>
          <a:ln/>
        </p:spPr>
        <p:style>
          <a:lnRef idx="2">
            <a:schemeClr val="accent2"/>
          </a:lnRef>
          <a:fillRef idx="1">
            <a:schemeClr val="lt1"/>
          </a:fillRef>
          <a:effectRef idx="0">
            <a:schemeClr val="accent2"/>
          </a:effectRef>
          <a:fontRef idx="minor">
            <a:schemeClr val="dk1"/>
          </a:fontRef>
        </p:style>
        <p:txBody>
          <a:bodyPr rtlCol="0" anchor="ctr"/>
          <a:lstStyle/>
          <a:p>
            <a:pPr algn="ctr"/>
            <a:r>
              <a:rPr lang="en-GB" sz="2400" dirty="0">
                <a:solidFill>
                  <a:schemeClr val="tx1"/>
                </a:solidFill>
                <a:cs typeface="Arial" panose="020B0604020202020204" pitchFamily="34" charset="0"/>
              </a:rPr>
              <a:t>An </a:t>
            </a:r>
            <a:r>
              <a:rPr lang="en-GB" sz="2400">
                <a:solidFill>
                  <a:schemeClr val="tx1"/>
                </a:solidFill>
                <a:cs typeface="Arial" panose="020B0604020202020204" pitchFamily="34" charset="0"/>
              </a:rPr>
              <a:t>update of </a:t>
            </a:r>
            <a:r>
              <a:rPr lang="en-GB" sz="2400" dirty="0">
                <a:solidFill>
                  <a:schemeClr val="tx1"/>
                </a:solidFill>
                <a:cs typeface="Arial" panose="020B0604020202020204" pitchFamily="34" charset="0"/>
              </a:rPr>
              <a:t>the library resources and services.</a:t>
            </a:r>
          </a:p>
        </p:txBody>
      </p:sp>
      <p:sp>
        <p:nvSpPr>
          <p:cNvPr id="9" name="Flowchart: Off-page Connector 8">
            <a:extLst>
              <a:ext uri="{FF2B5EF4-FFF2-40B4-BE49-F238E27FC236}">
                <a16:creationId xmlns:a16="http://schemas.microsoft.com/office/drawing/2014/main" id="{FC697E34-59CF-B1C4-515E-6A5D3B2C23D3}"/>
              </a:ext>
            </a:extLst>
          </p:cNvPr>
          <p:cNvSpPr/>
          <p:nvPr/>
        </p:nvSpPr>
        <p:spPr>
          <a:xfrm>
            <a:off x="292963" y="3143619"/>
            <a:ext cx="4385569" cy="1275224"/>
          </a:xfrm>
          <a:prstGeom prst="flowChartOffpageConnector">
            <a:avLst/>
          </a:prstGeom>
          <a:ln/>
        </p:spPr>
        <p:style>
          <a:lnRef idx="2">
            <a:schemeClr val="accent2"/>
          </a:lnRef>
          <a:fillRef idx="1">
            <a:schemeClr val="lt1"/>
          </a:fillRef>
          <a:effectRef idx="0">
            <a:schemeClr val="accent2"/>
          </a:effectRef>
          <a:fontRef idx="minor">
            <a:schemeClr val="dk1"/>
          </a:fontRef>
        </p:style>
        <p:txBody>
          <a:bodyPr rtlCol="0" anchor="ctr"/>
          <a:lstStyle/>
          <a:p>
            <a:pPr algn="ctr"/>
            <a:r>
              <a:rPr lang="en-GB" sz="2400" dirty="0">
                <a:solidFill>
                  <a:schemeClr val="tx1"/>
                </a:solidFill>
                <a:cs typeface="Arial" panose="020B0604020202020204" pitchFamily="34" charset="0"/>
              </a:rPr>
              <a:t>How to use the library as part of your research strategy. </a:t>
            </a:r>
          </a:p>
        </p:txBody>
      </p:sp>
      <p:sp>
        <p:nvSpPr>
          <p:cNvPr id="10" name="Flowchart: Off-page Connector 9">
            <a:extLst>
              <a:ext uri="{FF2B5EF4-FFF2-40B4-BE49-F238E27FC236}">
                <a16:creationId xmlns:a16="http://schemas.microsoft.com/office/drawing/2014/main" id="{BF37A31C-083F-3313-60B5-0C399CBD85BC}"/>
              </a:ext>
            </a:extLst>
          </p:cNvPr>
          <p:cNvSpPr/>
          <p:nvPr/>
        </p:nvSpPr>
        <p:spPr>
          <a:xfrm>
            <a:off x="292963" y="4694975"/>
            <a:ext cx="4385569" cy="1189909"/>
          </a:xfrm>
          <a:prstGeom prst="flowChartOffpageConnector">
            <a:avLst/>
          </a:prstGeom>
          <a:ln/>
        </p:spPr>
        <p:style>
          <a:lnRef idx="2">
            <a:schemeClr val="accent2"/>
          </a:lnRef>
          <a:fillRef idx="1">
            <a:schemeClr val="lt1"/>
          </a:fillRef>
          <a:effectRef idx="0">
            <a:schemeClr val="accent2"/>
          </a:effectRef>
          <a:fontRef idx="minor">
            <a:schemeClr val="dk1"/>
          </a:fontRef>
        </p:style>
        <p:txBody>
          <a:bodyPr rtlCol="0" anchor="ctr"/>
          <a:lstStyle/>
          <a:p>
            <a:pPr algn="ctr"/>
            <a:r>
              <a:rPr lang="en-GB" sz="2400" dirty="0">
                <a:solidFill>
                  <a:schemeClr val="tx1"/>
                </a:solidFill>
                <a:cs typeface="Arial" panose="020B0604020202020204" pitchFamily="34" charset="0"/>
              </a:rPr>
              <a:t>How to access specialist Performing Arts resources.</a:t>
            </a:r>
          </a:p>
        </p:txBody>
      </p:sp>
    </p:spTree>
    <p:extLst>
      <p:ext uri="{BB962C8B-B14F-4D97-AF65-F5344CB8AC3E}">
        <p14:creationId xmlns:p14="http://schemas.microsoft.com/office/powerpoint/2010/main" val="3090104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p:txBody>
          <a:bodyPr/>
          <a:lstStyle/>
          <a:p>
            <a:r>
              <a:rPr lang="en-GB" dirty="0"/>
              <a:t>Services and support</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extLst>
              <p:ext uri="{D42A27DB-BD31-4B8C-83A1-F6EECF244321}">
                <p14:modId xmlns:p14="http://schemas.microsoft.com/office/powerpoint/2010/main" val="2982228785"/>
              </p:ext>
            </p:extLst>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5065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196AE7BA-724A-5D39-65AC-3A8EF920DB22}"/>
              </a:ext>
            </a:extLst>
          </p:cNvPr>
          <p:cNvPicPr>
            <a:picLocks noGrp="1" noChangeAspect="1" noChangeArrowheads="1"/>
          </p:cNvPicPr>
          <p:nvPr>
            <p:ph type="pic" sz="quarter" idx="13"/>
          </p:nvPr>
        </p:nvPicPr>
        <p:blipFill>
          <a:blip r:embed="rId2">
            <a:duotone>
              <a:schemeClr val="accent2">
                <a:shade val="45000"/>
                <a:satMod val="135000"/>
              </a:schemeClr>
              <a:prstClr val="white"/>
            </a:duotone>
            <a:extLst>
              <a:ext uri="{28A0092B-C50C-407E-A947-70E740481C1C}">
                <a14:useLocalDpi xmlns:a14="http://schemas.microsoft.com/office/drawing/2010/main" val="0"/>
              </a:ext>
            </a:extLst>
          </a:blip>
          <a:stretch/>
        </p:blipFill>
        <p:spPr bwMode="auto">
          <a:xfrm>
            <a:off x="4824813" y="0"/>
            <a:ext cx="6858000" cy="6858000"/>
          </a:xfrm>
          <a:prstGeom prst="rect">
            <a:avLst/>
          </a:prstGeom>
          <a:solidFill>
            <a:srgbClr val="FFFFFF"/>
          </a:solidFill>
        </p:spPr>
      </p:pic>
      <p:sp>
        <p:nvSpPr>
          <p:cNvPr id="2055" name="Subtitle 2">
            <a:extLst>
              <a:ext uri="{FF2B5EF4-FFF2-40B4-BE49-F238E27FC236}">
                <a16:creationId xmlns:a16="http://schemas.microsoft.com/office/drawing/2014/main" id="{D915F8BE-2CF1-0661-CB10-F746B7454512}"/>
              </a:ext>
            </a:extLst>
          </p:cNvPr>
          <p:cNvSpPr>
            <a:spLocks noGrp="1"/>
          </p:cNvSpPr>
          <p:nvPr>
            <p:ph type="subTitle" idx="1"/>
          </p:nvPr>
        </p:nvSpPr>
        <p:spPr>
          <a:xfrm>
            <a:off x="286221" y="1263533"/>
            <a:ext cx="3670481" cy="3641841"/>
          </a:xfrm>
        </p:spPr>
        <p:txBody>
          <a:bodyPr/>
          <a:lstStyle/>
          <a:p>
            <a:r>
              <a:rPr lang="en-US" dirty="0"/>
              <a:t>Explore your library resources.</a:t>
            </a:r>
          </a:p>
        </p:txBody>
      </p:sp>
    </p:spTree>
    <p:extLst>
      <p:ext uri="{BB962C8B-B14F-4D97-AF65-F5344CB8AC3E}">
        <p14:creationId xmlns:p14="http://schemas.microsoft.com/office/powerpoint/2010/main" val="28696530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1E910A-A37F-CE87-ED1B-A496F0D585CC}"/>
              </a:ext>
            </a:extLst>
          </p:cNvPr>
          <p:cNvSpPr>
            <a:spLocks noGrp="1"/>
          </p:cNvSpPr>
          <p:nvPr>
            <p:ph type="title"/>
          </p:nvPr>
        </p:nvSpPr>
        <p:spPr>
          <a:xfrm>
            <a:off x="465046" y="94633"/>
            <a:ext cx="11305410" cy="1003916"/>
          </a:xfrm>
        </p:spPr>
        <p:txBody>
          <a:bodyPr>
            <a:normAutofit fontScale="90000"/>
          </a:bodyPr>
          <a:lstStyle/>
          <a:p>
            <a:r>
              <a:rPr lang="en-GB">
                <a:cs typeface="Calibri" panose="020F0502020204030204" pitchFamily="34" charset="0"/>
              </a:rPr>
              <a:t>Boost your research and referencing skills</a:t>
            </a:r>
          </a:p>
        </p:txBody>
      </p:sp>
      <p:sp>
        <p:nvSpPr>
          <p:cNvPr id="4" name="TextBox 3">
            <a:extLst>
              <a:ext uri="{FF2B5EF4-FFF2-40B4-BE49-F238E27FC236}">
                <a16:creationId xmlns:a16="http://schemas.microsoft.com/office/drawing/2014/main" id="{FD07218A-896A-AF7A-1A9B-7E7278863ECA}"/>
              </a:ext>
            </a:extLst>
          </p:cNvPr>
          <p:cNvSpPr txBox="1"/>
          <p:nvPr/>
        </p:nvSpPr>
        <p:spPr>
          <a:xfrm>
            <a:off x="210336" y="2161632"/>
            <a:ext cx="5466011" cy="3801041"/>
          </a:xfrm>
          <a:prstGeom prst="rect">
            <a:avLst/>
          </a:prstGeom>
          <a:noFill/>
        </p:spPr>
        <p:txBody>
          <a:bodyPr wrap="square" rtlCol="0">
            <a:spAutoFit/>
          </a:bodyPr>
          <a:lstStyle/>
          <a:p>
            <a:r>
              <a:rPr lang="en-GB" dirty="0"/>
              <a:t>To improve your research and referencing skills we’ve designed several standalone modules designed to build your confidence in research, referencing, and academic skills.</a:t>
            </a:r>
          </a:p>
          <a:p>
            <a:endParaRPr lang="en-GB" dirty="0"/>
          </a:p>
          <a:p>
            <a:r>
              <a:rPr lang="en-GB" dirty="0"/>
              <a:t>📍 You’ll find them on the library website under the </a:t>
            </a:r>
            <a:r>
              <a:rPr lang="en-GB" b="1" dirty="0">
                <a:hlinkClick r:id="rId2"/>
              </a:rPr>
              <a:t>Academic and InfoSkills</a:t>
            </a:r>
            <a:r>
              <a:rPr lang="en-GB" dirty="0"/>
              <a:t>.</a:t>
            </a:r>
          </a:p>
          <a:p>
            <a:endParaRPr lang="en-GB" dirty="0"/>
          </a:p>
          <a:p>
            <a:r>
              <a:rPr lang="en-GB" dirty="0"/>
              <a:t>📍Or go to Moodle and search for </a:t>
            </a:r>
            <a:r>
              <a:rPr lang="en-GB" b="1" dirty="0">
                <a:hlinkClick r:id="rId3"/>
              </a:rPr>
              <a:t>Academic and Infoskills</a:t>
            </a:r>
            <a:r>
              <a:rPr lang="en-GB" b="1" dirty="0"/>
              <a:t>.</a:t>
            </a:r>
          </a:p>
          <a:p>
            <a:endParaRPr lang="en-GB" dirty="0"/>
          </a:p>
          <a:p>
            <a:endParaRPr lang="en-GB" dirty="0"/>
          </a:p>
          <a:p>
            <a:endParaRPr lang="en-GB" sz="2500" dirty="0">
              <a:latin typeface="Calibri "/>
              <a:cs typeface="Calibri" panose="020F0502020204030204" pitchFamily="34" charset="0"/>
            </a:endParaRPr>
          </a:p>
          <a:p>
            <a:endParaRPr lang="en-GB" dirty="0"/>
          </a:p>
        </p:txBody>
      </p:sp>
      <p:pic>
        <p:nvPicPr>
          <p:cNvPr id="5" name="Picture 4">
            <a:extLst>
              <a:ext uri="{FF2B5EF4-FFF2-40B4-BE49-F238E27FC236}">
                <a16:creationId xmlns:a16="http://schemas.microsoft.com/office/drawing/2014/main" id="{7FBD46F6-68F5-6112-7D39-5DDAADFA0AB9}"/>
              </a:ext>
            </a:extLst>
          </p:cNvPr>
          <p:cNvPicPr>
            <a:picLocks noChangeAspect="1"/>
          </p:cNvPicPr>
          <p:nvPr/>
        </p:nvPicPr>
        <p:blipFill>
          <a:blip r:embed="rId4"/>
          <a:srcRect l="163" t="5831" r="76923" b="43493"/>
          <a:stretch>
            <a:fillRect/>
          </a:stretch>
        </p:blipFill>
        <p:spPr>
          <a:xfrm>
            <a:off x="5765904" y="1483269"/>
            <a:ext cx="6176003" cy="3801041"/>
          </a:xfrm>
          <a:prstGeom prst="rect">
            <a:avLst/>
          </a:prstGeom>
        </p:spPr>
      </p:pic>
    </p:spTree>
    <p:extLst>
      <p:ext uri="{BB962C8B-B14F-4D97-AF65-F5344CB8AC3E}">
        <p14:creationId xmlns:p14="http://schemas.microsoft.com/office/powerpoint/2010/main" val="2523581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E240E-3545-41FA-ABD7-28A5E1E482BE}"/>
              </a:ext>
            </a:extLst>
          </p:cNvPr>
          <p:cNvSpPr>
            <a:spLocks noGrp="1"/>
          </p:cNvSpPr>
          <p:nvPr>
            <p:ph type="title"/>
          </p:nvPr>
        </p:nvSpPr>
        <p:spPr>
          <a:xfrm>
            <a:off x="698241" y="252284"/>
            <a:ext cx="10795518" cy="1003916"/>
          </a:xfrm>
        </p:spPr>
        <p:txBody>
          <a:bodyPr anchor="b">
            <a:normAutofit/>
          </a:bodyPr>
          <a:lstStyle/>
          <a:p>
            <a:r>
              <a:rPr lang="en-GB" dirty="0"/>
              <a:t>Your research strategy</a:t>
            </a:r>
          </a:p>
        </p:txBody>
      </p:sp>
      <p:graphicFrame>
        <p:nvGraphicFramePr>
          <p:cNvPr id="19" name="Diagram 18">
            <a:extLst>
              <a:ext uri="{FF2B5EF4-FFF2-40B4-BE49-F238E27FC236}">
                <a16:creationId xmlns:a16="http://schemas.microsoft.com/office/drawing/2014/main" id="{9016B007-048F-CF92-CF24-79AD60784D3F}"/>
              </a:ext>
            </a:extLst>
          </p:cNvPr>
          <p:cNvGraphicFramePr/>
          <p:nvPr>
            <p:extLst>
              <p:ext uri="{D42A27DB-BD31-4B8C-83A1-F6EECF244321}">
                <p14:modId xmlns:p14="http://schemas.microsoft.com/office/powerpoint/2010/main" val="713262730"/>
              </p:ext>
            </p:extLst>
          </p:nvPr>
        </p:nvGraphicFramePr>
        <p:xfrm>
          <a:off x="808965" y="1256200"/>
          <a:ext cx="10574069" cy="51951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17784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B5A69D-1A6A-55F4-0B20-BDDD14208C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0159AC-28BD-4AEE-AA8B-7CD73C235C76}"/>
              </a:ext>
            </a:extLst>
          </p:cNvPr>
          <p:cNvSpPr>
            <a:spLocks noGrp="1"/>
          </p:cNvSpPr>
          <p:nvPr>
            <p:ph type="title"/>
          </p:nvPr>
        </p:nvSpPr>
        <p:spPr>
          <a:xfrm>
            <a:off x="698241" y="252284"/>
            <a:ext cx="10795518" cy="1003916"/>
          </a:xfrm>
        </p:spPr>
        <p:txBody>
          <a:bodyPr anchor="b">
            <a:normAutofit/>
          </a:bodyPr>
          <a:lstStyle/>
          <a:p>
            <a:r>
              <a:rPr lang="en-GB" dirty="0"/>
              <a:t>Key steps in a research strategy </a:t>
            </a:r>
          </a:p>
        </p:txBody>
      </p:sp>
      <p:sp>
        <p:nvSpPr>
          <p:cNvPr id="3" name="TextBox 2">
            <a:extLst>
              <a:ext uri="{FF2B5EF4-FFF2-40B4-BE49-F238E27FC236}">
                <a16:creationId xmlns:a16="http://schemas.microsoft.com/office/drawing/2014/main" id="{4EF4006A-84A3-AD50-0575-99D60784233E}"/>
              </a:ext>
            </a:extLst>
          </p:cNvPr>
          <p:cNvSpPr txBox="1"/>
          <p:nvPr/>
        </p:nvSpPr>
        <p:spPr>
          <a:xfrm>
            <a:off x="741330" y="5261754"/>
            <a:ext cx="10709340" cy="954107"/>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pPr marL="171450" indent="-171450">
              <a:buFont typeface="Arial" panose="020B0604020202020204" pitchFamily="34" charset="0"/>
              <a:buChar char="•"/>
            </a:pPr>
            <a:r>
              <a:rPr lang="en-GB" sz="2400" b="1" dirty="0"/>
              <a:t>Write and cite:</a:t>
            </a:r>
          </a:p>
          <a:p>
            <a:pPr lvl="0"/>
            <a:r>
              <a:rPr lang="en-GB" sz="1600" dirty="0"/>
              <a:t>Make sure you reference correctly using Harvard.  </a:t>
            </a:r>
          </a:p>
          <a:p>
            <a:pPr lvl="0"/>
            <a:r>
              <a:rPr lang="en-GB" sz="1600" dirty="0"/>
              <a:t>Label any images used and credit the source.</a:t>
            </a:r>
          </a:p>
        </p:txBody>
      </p:sp>
      <p:sp>
        <p:nvSpPr>
          <p:cNvPr id="11" name="TextBox 10">
            <a:extLst>
              <a:ext uri="{FF2B5EF4-FFF2-40B4-BE49-F238E27FC236}">
                <a16:creationId xmlns:a16="http://schemas.microsoft.com/office/drawing/2014/main" id="{4A808D1F-D541-203B-48A1-D69519188159}"/>
              </a:ext>
            </a:extLst>
          </p:cNvPr>
          <p:cNvSpPr txBox="1"/>
          <p:nvPr/>
        </p:nvSpPr>
        <p:spPr>
          <a:xfrm>
            <a:off x="741330" y="1337015"/>
            <a:ext cx="10709340" cy="954107"/>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pPr marL="171450" indent="-171450">
              <a:buFont typeface="Arial" panose="020B0604020202020204" pitchFamily="34" charset="0"/>
              <a:buChar char="•"/>
            </a:pPr>
            <a:r>
              <a:rPr lang="en-GB" sz="2400" b="1" dirty="0"/>
              <a:t>Choose and refine a topic:</a:t>
            </a:r>
          </a:p>
          <a:p>
            <a:r>
              <a:rPr lang="en-GB" sz="1600" dirty="0"/>
              <a:t>Select a subject to research, start broad and narrow down to a focused question.  </a:t>
            </a:r>
          </a:p>
          <a:p>
            <a:r>
              <a:rPr lang="en-GB" sz="1600" dirty="0"/>
              <a:t>Make sure the topic is researchable and relevant to your subject.</a:t>
            </a:r>
          </a:p>
        </p:txBody>
      </p:sp>
      <p:sp>
        <p:nvSpPr>
          <p:cNvPr id="13" name="TextBox 12">
            <a:extLst>
              <a:ext uri="{FF2B5EF4-FFF2-40B4-BE49-F238E27FC236}">
                <a16:creationId xmlns:a16="http://schemas.microsoft.com/office/drawing/2014/main" id="{3A58F6A9-A61A-6407-E55C-5D26BBE742CC}"/>
              </a:ext>
            </a:extLst>
          </p:cNvPr>
          <p:cNvSpPr txBox="1"/>
          <p:nvPr/>
        </p:nvSpPr>
        <p:spPr>
          <a:xfrm>
            <a:off x="741330" y="2382361"/>
            <a:ext cx="10709340" cy="954107"/>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pPr marL="171450" indent="-171450">
              <a:buFont typeface="Arial" panose="020B0604020202020204" pitchFamily="34" charset="0"/>
              <a:buChar char="•"/>
            </a:pPr>
            <a:r>
              <a:rPr lang="en-GB" sz="2400" b="1" dirty="0"/>
              <a:t>Gather sources:</a:t>
            </a:r>
          </a:p>
          <a:p>
            <a:pPr lvl="0"/>
            <a:r>
              <a:rPr lang="en-GB" sz="1600" dirty="0"/>
              <a:t>Prioritise academic and credible sources. </a:t>
            </a:r>
          </a:p>
          <a:p>
            <a:pPr lvl="0"/>
            <a:r>
              <a:rPr lang="en-GB" sz="1600" dirty="0"/>
              <a:t>Check for primary sources (artist statements, letters, original artworks).</a:t>
            </a:r>
          </a:p>
        </p:txBody>
      </p:sp>
      <p:sp>
        <p:nvSpPr>
          <p:cNvPr id="14" name="TextBox 13">
            <a:extLst>
              <a:ext uri="{FF2B5EF4-FFF2-40B4-BE49-F238E27FC236}">
                <a16:creationId xmlns:a16="http://schemas.microsoft.com/office/drawing/2014/main" id="{14B12D8C-0433-7B23-FFFC-7CF06FF80305}"/>
              </a:ext>
            </a:extLst>
          </p:cNvPr>
          <p:cNvSpPr txBox="1"/>
          <p:nvPr/>
        </p:nvSpPr>
        <p:spPr>
          <a:xfrm>
            <a:off x="741330" y="3417283"/>
            <a:ext cx="10709340" cy="954107"/>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pPr marL="171450" indent="-171450">
              <a:buFont typeface="Arial" panose="020B0604020202020204" pitchFamily="34" charset="0"/>
              <a:buChar char="•"/>
            </a:pPr>
            <a:r>
              <a:rPr lang="en-GB" sz="2400" b="1" dirty="0"/>
              <a:t>Analyse and take notes:</a:t>
            </a:r>
          </a:p>
          <a:p>
            <a:pPr lvl="0"/>
            <a:r>
              <a:rPr lang="en-GB" sz="1600" dirty="0"/>
              <a:t>Record bibliographic details for citations and consider using RefWorks to organise your reference lists.</a:t>
            </a:r>
          </a:p>
          <a:p>
            <a:pPr lvl="0"/>
            <a:r>
              <a:rPr lang="en-GB" sz="1600" dirty="0"/>
              <a:t>Summarise key arguments, visual elements, and historical context.</a:t>
            </a:r>
          </a:p>
        </p:txBody>
      </p:sp>
      <p:sp>
        <p:nvSpPr>
          <p:cNvPr id="15" name="TextBox 14">
            <a:extLst>
              <a:ext uri="{FF2B5EF4-FFF2-40B4-BE49-F238E27FC236}">
                <a16:creationId xmlns:a16="http://schemas.microsoft.com/office/drawing/2014/main" id="{7612DC74-B539-4AEB-4A7F-D6720D663B7A}"/>
              </a:ext>
            </a:extLst>
          </p:cNvPr>
          <p:cNvSpPr txBox="1"/>
          <p:nvPr/>
        </p:nvSpPr>
        <p:spPr>
          <a:xfrm>
            <a:off x="741330" y="4462629"/>
            <a:ext cx="10709340" cy="707886"/>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pPr marL="171450" indent="-171450">
              <a:buFont typeface="Arial" panose="020B0604020202020204" pitchFamily="34" charset="0"/>
              <a:buChar char="•"/>
            </a:pPr>
            <a:r>
              <a:rPr lang="en-GB" sz="2400" b="1" dirty="0"/>
              <a:t>Develop your own point of view:</a:t>
            </a:r>
          </a:p>
          <a:p>
            <a:r>
              <a:rPr lang="en-GB" sz="1600" dirty="0"/>
              <a:t>Formulate a clear, arguable statement based on your research.</a:t>
            </a:r>
          </a:p>
        </p:txBody>
      </p:sp>
    </p:spTree>
    <p:extLst>
      <p:ext uri="{BB962C8B-B14F-4D97-AF65-F5344CB8AC3E}">
        <p14:creationId xmlns:p14="http://schemas.microsoft.com/office/powerpoint/2010/main" val="39508222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517" y="0"/>
            <a:ext cx="10515600" cy="1201947"/>
          </a:xfrm>
        </p:spPr>
        <p:txBody>
          <a:bodyPr>
            <a:noAutofit/>
          </a:bodyPr>
          <a:lstStyle/>
          <a:p>
            <a:r>
              <a:rPr lang="en-GB" dirty="0">
                <a:solidFill>
                  <a:schemeClr val="bg1"/>
                </a:solidFill>
                <a:cs typeface="Arial" panose="020B0604020202020204" pitchFamily="34" charset="0"/>
              </a:rPr>
              <a:t>Evaluating</a:t>
            </a:r>
            <a:r>
              <a:rPr lang="en-GB" dirty="0">
                <a:cs typeface="Arial" panose="020B0604020202020204" pitchFamily="34" charset="0"/>
              </a:rPr>
              <a:t> a</a:t>
            </a:r>
            <a:r>
              <a:rPr lang="en-GB" dirty="0">
                <a:solidFill>
                  <a:schemeClr val="bg1"/>
                </a:solidFill>
                <a:cs typeface="Arial" panose="020B0604020202020204" pitchFamily="34" charset="0"/>
              </a:rPr>
              <a:t>rticles critically</a:t>
            </a:r>
          </a:p>
        </p:txBody>
      </p:sp>
      <p:sp>
        <p:nvSpPr>
          <p:cNvPr id="3" name="Content Placeholder 2"/>
          <p:cNvSpPr>
            <a:spLocks noGrp="1"/>
          </p:cNvSpPr>
          <p:nvPr>
            <p:ph idx="4294967295"/>
          </p:nvPr>
        </p:nvSpPr>
        <p:spPr>
          <a:xfrm>
            <a:off x="376015" y="1384395"/>
            <a:ext cx="6548249" cy="4633188"/>
          </a:xfrm>
        </p:spPr>
        <p:txBody>
          <a:bodyPr vert="horz" lIns="91440" tIns="45720" rIns="91440" bIns="45720" rtlCol="0" anchor="t">
            <a:noAutofit/>
          </a:bodyPr>
          <a:lstStyle/>
          <a:p>
            <a:pPr marL="0" indent="0">
              <a:buNone/>
            </a:pPr>
            <a:r>
              <a:rPr lang="en-GB" sz="1800" dirty="0"/>
              <a:t>When you're reading an article, ask yourself:</a:t>
            </a:r>
          </a:p>
          <a:p>
            <a:pPr>
              <a:buFont typeface="Arial" panose="020B0604020202020204" pitchFamily="34" charset="0"/>
              <a:buChar char="•"/>
            </a:pPr>
            <a:r>
              <a:rPr lang="en-GB" sz="1800" b="1" dirty="0"/>
              <a:t>Is it peer-reviewed?</a:t>
            </a:r>
            <a:br>
              <a:rPr lang="en-GB" sz="1800" b="1" dirty="0"/>
            </a:br>
            <a:r>
              <a:rPr lang="en-GB" sz="1800" dirty="0"/>
              <a:t>This means experts have checked it for quality and accuracy.</a:t>
            </a:r>
          </a:p>
          <a:p>
            <a:pPr>
              <a:buFont typeface="Arial" panose="020B0604020202020204" pitchFamily="34" charset="0"/>
              <a:buChar char="•"/>
            </a:pPr>
            <a:r>
              <a:rPr lang="en-GB" sz="1800" b="1" dirty="0"/>
              <a:t>Does it clearly state its research question or aim?</a:t>
            </a:r>
            <a:br>
              <a:rPr lang="en-GB" sz="1800" b="1" dirty="0"/>
            </a:br>
            <a:r>
              <a:rPr lang="en-GB" sz="1800" dirty="0"/>
              <a:t>A good article should explain what it’s trying to find out.</a:t>
            </a:r>
          </a:p>
          <a:p>
            <a:pPr>
              <a:buFont typeface="Arial" panose="020B0604020202020204" pitchFamily="34" charset="0"/>
              <a:buChar char="•"/>
            </a:pPr>
            <a:r>
              <a:rPr lang="en-GB" sz="1800" b="1" dirty="0"/>
              <a:t>How recent is it?</a:t>
            </a:r>
            <a:br>
              <a:rPr lang="en-GB" sz="1800" b="1" dirty="0"/>
            </a:br>
            <a:r>
              <a:rPr lang="en-GB" sz="1800" dirty="0"/>
              <a:t>Check the publication date and the dates in the reference list, are they up to date?</a:t>
            </a:r>
          </a:p>
          <a:p>
            <a:pPr>
              <a:buFont typeface="Arial" panose="020B0604020202020204" pitchFamily="34" charset="0"/>
              <a:buChar char="•"/>
            </a:pPr>
            <a:r>
              <a:rPr lang="en-GB" sz="1800" b="1" dirty="0"/>
              <a:t>Does it include a strong list of references?</a:t>
            </a:r>
            <a:br>
              <a:rPr lang="en-GB" sz="1800" b="1" dirty="0"/>
            </a:br>
            <a:r>
              <a:rPr lang="en-GB" sz="1800" dirty="0"/>
              <a:t>More references often mean the author has done thorough research.</a:t>
            </a:r>
          </a:p>
          <a:p>
            <a:pPr>
              <a:buFont typeface="Arial" panose="020B0604020202020204" pitchFamily="34" charset="0"/>
              <a:buChar char="•"/>
            </a:pPr>
            <a:r>
              <a:rPr lang="en-GB" sz="1800" b="1" dirty="0"/>
              <a:t>Has it been used by others?</a:t>
            </a:r>
            <a:br>
              <a:rPr lang="en-GB" sz="1800" b="1" dirty="0"/>
            </a:br>
            <a:r>
              <a:rPr lang="en-GB" sz="1800" dirty="0"/>
              <a:t>Some databases (like Springer, ScienceDirect, or Google Scholar) show how many times an article has been downloaded, shared, or cited—a good sign of its impact.</a:t>
            </a: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pic>
        <p:nvPicPr>
          <p:cNvPr id="6" name="Picture 5" descr="Puzzles in brain">
            <a:extLst>
              <a:ext uri="{FF2B5EF4-FFF2-40B4-BE49-F238E27FC236}">
                <a16:creationId xmlns:a16="http://schemas.microsoft.com/office/drawing/2014/main" id="{A260DCD1-CF2A-7317-8018-7DA44E80AF0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24264" y="1816005"/>
            <a:ext cx="5069757" cy="3379838"/>
          </a:xfrm>
          <a:prstGeom prst="rect">
            <a:avLst/>
          </a:prstGeom>
        </p:spPr>
      </p:pic>
    </p:spTree>
    <p:extLst>
      <p:ext uri="{BB962C8B-B14F-4D97-AF65-F5344CB8AC3E}">
        <p14:creationId xmlns:p14="http://schemas.microsoft.com/office/powerpoint/2010/main" val="17270404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40551F2-448C-DD19-3643-491C01F02913}"/>
              </a:ext>
            </a:extLst>
          </p:cNvPr>
          <p:cNvSpPr>
            <a:spLocks noGrp="1"/>
          </p:cNvSpPr>
          <p:nvPr>
            <p:ph type="title"/>
          </p:nvPr>
        </p:nvSpPr>
        <p:spPr>
          <a:xfrm>
            <a:off x="698241" y="252284"/>
            <a:ext cx="10980891" cy="1003916"/>
          </a:xfrm>
        </p:spPr>
        <p:txBody>
          <a:bodyPr>
            <a:normAutofit/>
          </a:bodyPr>
          <a:lstStyle/>
          <a:p>
            <a:r>
              <a:rPr lang="en-GB" dirty="0"/>
              <a:t>Use the CRAAP test to evaluate sources</a:t>
            </a:r>
          </a:p>
        </p:txBody>
      </p:sp>
      <p:graphicFrame>
        <p:nvGraphicFramePr>
          <p:cNvPr id="7" name="Content Placeholder 6">
            <a:extLst>
              <a:ext uri="{FF2B5EF4-FFF2-40B4-BE49-F238E27FC236}">
                <a16:creationId xmlns:a16="http://schemas.microsoft.com/office/drawing/2014/main" id="{6D40741D-6CB2-2005-23AB-28BA95D83B43}"/>
              </a:ext>
            </a:extLst>
          </p:cNvPr>
          <p:cNvGraphicFramePr>
            <a:graphicFrameLocks noGrp="1"/>
          </p:cNvGraphicFramePr>
          <p:nvPr>
            <p:ph sz="quarter" idx="10"/>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3298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0D3937-B50E-4CB7-8489-412747796563}"/>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59CEF8FC-F05A-4C7E-B72E-560051AE4119}"/>
              </a:ext>
            </a:extLst>
          </p:cNvPr>
          <p:cNvSpPr>
            <a:spLocks noGrp="1"/>
          </p:cNvSpPr>
          <p:nvPr>
            <p:ph type="title"/>
          </p:nvPr>
        </p:nvSpPr>
        <p:spPr>
          <a:xfrm>
            <a:off x="698242" y="252284"/>
            <a:ext cx="10795518" cy="1003916"/>
          </a:xfrm>
        </p:spPr>
        <p:txBody>
          <a:bodyPr anchor="b">
            <a:normAutofit/>
          </a:bodyPr>
          <a:lstStyle/>
          <a:p>
            <a:r>
              <a:rPr lang="en-GB"/>
              <a:t>Adapted </a:t>
            </a:r>
            <a:r>
              <a:rPr lang="en-GB" dirty="0"/>
              <a:t>CRAAP test – for GenAI tools</a:t>
            </a:r>
          </a:p>
        </p:txBody>
      </p:sp>
      <p:pic>
        <p:nvPicPr>
          <p:cNvPr id="1026" name="Picture 2">
            <a:extLst>
              <a:ext uri="{FF2B5EF4-FFF2-40B4-BE49-F238E27FC236}">
                <a16:creationId xmlns:a16="http://schemas.microsoft.com/office/drawing/2014/main" id="{87D9312F-E5F4-2FA6-24A5-E1A97A7C4D5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12089" y="1307310"/>
            <a:ext cx="9247240" cy="460426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85CF992-BD2A-4F57-48EE-699E2A06DCC2}"/>
              </a:ext>
            </a:extLst>
          </p:cNvPr>
          <p:cNvSpPr txBox="1"/>
          <p:nvPr/>
        </p:nvSpPr>
        <p:spPr>
          <a:xfrm>
            <a:off x="1010343" y="5962689"/>
            <a:ext cx="8653825" cy="307777"/>
          </a:xfrm>
          <a:prstGeom prst="rect">
            <a:avLst/>
          </a:prstGeom>
          <a:noFill/>
        </p:spPr>
        <p:txBody>
          <a:bodyPr wrap="square">
            <a:spAutoFit/>
          </a:bodyPr>
          <a:lstStyle/>
          <a:p>
            <a:r>
              <a:rPr lang="en-GB" sz="1400" dirty="0">
                <a:effectLst/>
              </a:rPr>
              <a:t>Adapted and reproduced with kind permission from </a:t>
            </a:r>
            <a:r>
              <a:rPr lang="en-GB" sz="1400" dirty="0">
                <a:hlinkClick r:id="rId3" tooltip="https://bristol.libguides.com/ai-and-the-library/using-the-craap-framework"/>
              </a:rPr>
              <a:t>Bristol University Library</a:t>
            </a:r>
            <a:r>
              <a:rPr lang="en-GB" sz="1400" dirty="0"/>
              <a:t> </a:t>
            </a:r>
            <a:r>
              <a:rPr lang="en-GB" sz="1400" dirty="0">
                <a:effectLst/>
              </a:rPr>
              <a:t>CC-BY-NC-SA Creative Commons License</a:t>
            </a:r>
            <a:endParaRPr lang="en-GB" sz="1400" dirty="0"/>
          </a:p>
        </p:txBody>
      </p:sp>
    </p:spTree>
    <p:extLst>
      <p:ext uri="{BB962C8B-B14F-4D97-AF65-F5344CB8AC3E}">
        <p14:creationId xmlns:p14="http://schemas.microsoft.com/office/powerpoint/2010/main" val="9416382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tretch>
            <a:fillRect/>
          </a:stretch>
        </p:blipFill>
        <p:spPr>
          <a:xfrm>
            <a:off x="5415220" y="1316511"/>
            <a:ext cx="6694172" cy="4983650"/>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782988" y="94967"/>
            <a:ext cx="8869735" cy="1003916"/>
          </a:xfrm>
        </p:spPr>
        <p:txBody>
          <a:bodyPr>
            <a:normAutofit/>
          </a:bodyPr>
          <a:lstStyle/>
          <a:p>
            <a:r>
              <a:rPr lang="en-GB" dirty="0">
                <a:latin typeface="Lucida Sans" panose="020B0602030504020204" pitchFamily="34" charset="0"/>
                <a:cs typeface="Calibri" panose="020F0502020204030204" pitchFamily="34" charset="0"/>
              </a:rPr>
              <a:t>Research Assistant</a:t>
            </a:r>
          </a:p>
        </p:txBody>
      </p:sp>
      <p:sp>
        <p:nvSpPr>
          <p:cNvPr id="3" name="TextBox 2">
            <a:extLst>
              <a:ext uri="{FF2B5EF4-FFF2-40B4-BE49-F238E27FC236}">
                <a16:creationId xmlns:a16="http://schemas.microsoft.com/office/drawing/2014/main" id="{B8392DA4-BBC8-2A93-726E-B9397CD30368}"/>
              </a:ext>
            </a:extLst>
          </p:cNvPr>
          <p:cNvSpPr txBox="1"/>
          <p:nvPr/>
        </p:nvSpPr>
        <p:spPr>
          <a:xfrm>
            <a:off x="465414" y="1769287"/>
            <a:ext cx="5125021" cy="2831544"/>
          </a:xfrm>
          <a:prstGeom prst="rect">
            <a:avLst/>
          </a:prstGeom>
          <a:noFill/>
        </p:spPr>
        <p:txBody>
          <a:bodyPr wrap="square" rtlCol="0">
            <a:spAutoFit/>
          </a:bodyPr>
          <a:lstStyle/>
          <a:p>
            <a:endParaRPr lang="en-GB" dirty="0"/>
          </a:p>
          <a:p>
            <a:r>
              <a:rPr lang="en-GB" sz="2000" dirty="0"/>
              <a:t>Introducing the new AI research tool!</a:t>
            </a:r>
          </a:p>
          <a:p>
            <a:endParaRPr lang="en-GB" sz="2000" dirty="0"/>
          </a:p>
          <a:p>
            <a:pPr marL="342900" indent="-342900">
              <a:buFont typeface="Arial" panose="020B0604020202020204" pitchFamily="34" charset="0"/>
              <a:buChar char="•"/>
            </a:pPr>
            <a:r>
              <a:rPr lang="en-GB" sz="2000" dirty="0"/>
              <a:t>It helps you search the library catalogue quickly and easily.</a:t>
            </a:r>
          </a:p>
          <a:p>
            <a:pPr marL="342900" indent="-342900">
              <a:buFont typeface="Arial" panose="020B0604020202020204" pitchFamily="34" charset="0"/>
              <a:buChar char="•"/>
            </a:pPr>
            <a:r>
              <a:rPr lang="en-GB" sz="2000" dirty="0"/>
              <a:t>Just type in a question or a sentence to get started with your research.</a:t>
            </a:r>
          </a:p>
          <a:p>
            <a:pPr marL="342900" indent="-342900">
              <a:buFont typeface="Arial" panose="020B0604020202020204" pitchFamily="34" charset="0"/>
              <a:buChar char="•"/>
            </a:pPr>
            <a:r>
              <a:rPr lang="en-GB" sz="2000" dirty="0"/>
              <a:t>Use this tool as a starting point in your research.</a:t>
            </a:r>
          </a:p>
        </p:txBody>
      </p:sp>
    </p:spTree>
    <p:extLst>
      <p:ext uri="{BB962C8B-B14F-4D97-AF65-F5344CB8AC3E}">
        <p14:creationId xmlns:p14="http://schemas.microsoft.com/office/powerpoint/2010/main" val="28981290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65A1-5375-38EF-18D7-6BA44DB08C14}"/>
              </a:ext>
            </a:extLst>
          </p:cNvPr>
          <p:cNvSpPr>
            <a:spLocks noGrp="1"/>
          </p:cNvSpPr>
          <p:nvPr>
            <p:ph type="title"/>
          </p:nvPr>
        </p:nvSpPr>
        <p:spPr/>
        <p:txBody>
          <a:bodyPr/>
          <a:lstStyle/>
          <a:p>
            <a:r>
              <a:rPr lang="en-US" dirty="0"/>
              <a:t> Add your search question</a:t>
            </a:r>
          </a:p>
        </p:txBody>
      </p:sp>
      <p:sp>
        <p:nvSpPr>
          <p:cNvPr id="4" name="Arrow: Curved Left 3">
            <a:extLst>
              <a:ext uri="{FF2B5EF4-FFF2-40B4-BE49-F238E27FC236}">
                <a16:creationId xmlns:a16="http://schemas.microsoft.com/office/drawing/2014/main" id="{8A738967-A597-9CEB-2D99-BC261DC6BE42}"/>
              </a:ext>
            </a:extLst>
          </p:cNvPr>
          <p:cNvSpPr/>
          <p:nvPr/>
        </p:nvSpPr>
        <p:spPr>
          <a:xfrm>
            <a:off x="11234352" y="3429001"/>
            <a:ext cx="859147" cy="2560650"/>
          </a:xfrm>
          <a:prstGeom prst="curved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Right 9">
            <a:extLst>
              <a:ext uri="{FF2B5EF4-FFF2-40B4-BE49-F238E27FC236}">
                <a16:creationId xmlns:a16="http://schemas.microsoft.com/office/drawing/2014/main" id="{AAF06DD0-3436-3888-619A-CA2BAAAA7A02}"/>
              </a:ext>
            </a:extLst>
          </p:cNvPr>
          <p:cNvSpPr/>
          <p:nvPr/>
        </p:nvSpPr>
        <p:spPr>
          <a:xfrm>
            <a:off x="2066226" y="170964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EDA598B3-3401-D618-D8E5-A95883844C7D}"/>
              </a:ext>
            </a:extLst>
          </p:cNvPr>
          <p:cNvSpPr/>
          <p:nvPr/>
        </p:nvSpPr>
        <p:spPr>
          <a:xfrm>
            <a:off x="1634093" y="2795490"/>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0762A1AF-D0B4-5B94-8ED4-B901879CB7EE}"/>
              </a:ext>
            </a:extLst>
          </p:cNvPr>
          <p:cNvSpPr/>
          <p:nvPr/>
        </p:nvSpPr>
        <p:spPr>
          <a:xfrm>
            <a:off x="1548843" y="5116863"/>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CEE907FF-5B25-CC35-6361-12AA28596B7D}"/>
              </a:ext>
            </a:extLst>
          </p:cNvPr>
          <p:cNvSpPr txBox="1"/>
          <p:nvPr/>
        </p:nvSpPr>
        <p:spPr>
          <a:xfrm>
            <a:off x="290090" y="1694051"/>
            <a:ext cx="1899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Search question.</a:t>
            </a:r>
            <a:endParaRPr lang="en-US" dirty="0">
              <a:ea typeface="Calibri"/>
              <a:cs typeface="Calibri"/>
            </a:endParaRPr>
          </a:p>
        </p:txBody>
      </p:sp>
      <p:sp>
        <p:nvSpPr>
          <p:cNvPr id="14" name="TextBox 13">
            <a:extLst>
              <a:ext uri="{FF2B5EF4-FFF2-40B4-BE49-F238E27FC236}">
                <a16:creationId xmlns:a16="http://schemas.microsoft.com/office/drawing/2014/main" id="{1457F3B6-FC18-7CFA-0262-BAE5F32DA072}"/>
              </a:ext>
            </a:extLst>
          </p:cNvPr>
          <p:cNvSpPr txBox="1"/>
          <p:nvPr/>
        </p:nvSpPr>
        <p:spPr>
          <a:xfrm>
            <a:off x="294744" y="2780393"/>
            <a:ext cx="138248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Results. </a:t>
            </a:r>
            <a:r>
              <a:rPr lang="en-US" b="1" dirty="0">
                <a:ea typeface="Calibri Light"/>
                <a:cs typeface="Calibri Light"/>
              </a:rPr>
              <a:t>Note:</a:t>
            </a:r>
            <a:r>
              <a:rPr lang="en-US" dirty="0">
                <a:ea typeface="Calibri Light"/>
                <a:cs typeface="Calibri Light"/>
              </a:rPr>
              <a:t> not all may be available via our library. </a:t>
            </a:r>
            <a:endParaRPr lang="en-US" dirty="0"/>
          </a:p>
        </p:txBody>
      </p:sp>
      <p:sp>
        <p:nvSpPr>
          <p:cNvPr id="15" name="TextBox 14">
            <a:extLst>
              <a:ext uri="{FF2B5EF4-FFF2-40B4-BE49-F238E27FC236}">
                <a16:creationId xmlns:a16="http://schemas.microsoft.com/office/drawing/2014/main" id="{D46B4F8F-9B6E-B044-EC57-B2B5C1F09660}"/>
              </a:ext>
            </a:extLst>
          </p:cNvPr>
          <p:cNvSpPr txBox="1"/>
          <p:nvPr/>
        </p:nvSpPr>
        <p:spPr>
          <a:xfrm>
            <a:off x="349779" y="4789321"/>
            <a:ext cx="12843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Further related question prompts.</a:t>
            </a:r>
            <a:endParaRPr lang="en-US" dirty="0"/>
          </a:p>
        </p:txBody>
      </p:sp>
      <p:sp>
        <p:nvSpPr>
          <p:cNvPr id="16" name="TextBox 15">
            <a:extLst>
              <a:ext uri="{FF2B5EF4-FFF2-40B4-BE49-F238E27FC236}">
                <a16:creationId xmlns:a16="http://schemas.microsoft.com/office/drawing/2014/main" id="{D5419D35-95D5-7CD0-A1EB-440F2E708B19}"/>
              </a:ext>
            </a:extLst>
          </p:cNvPr>
          <p:cNvSpPr txBox="1"/>
          <p:nvPr/>
        </p:nvSpPr>
        <p:spPr>
          <a:xfrm>
            <a:off x="10718957" y="1575776"/>
            <a:ext cx="137454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Results from UWTSD library.</a:t>
            </a:r>
            <a:endParaRPr lang="en-US" dirty="0"/>
          </a:p>
        </p:txBody>
      </p:sp>
      <p:sp>
        <p:nvSpPr>
          <p:cNvPr id="17" name="Arrow: Right 16">
            <a:extLst>
              <a:ext uri="{FF2B5EF4-FFF2-40B4-BE49-F238E27FC236}">
                <a16:creationId xmlns:a16="http://schemas.microsoft.com/office/drawing/2014/main" id="{8F6F67EB-920B-D0F6-D6E8-AEE5EFEA568F}"/>
              </a:ext>
            </a:extLst>
          </p:cNvPr>
          <p:cNvSpPr/>
          <p:nvPr/>
        </p:nvSpPr>
        <p:spPr>
          <a:xfrm rot="5400000">
            <a:off x="10057334" y="2015358"/>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AAD22F4-508C-20EC-6216-51817D17D030}"/>
              </a:ext>
            </a:extLst>
          </p:cNvPr>
          <p:cNvSpPr txBox="1"/>
          <p:nvPr/>
        </p:nvSpPr>
        <p:spPr>
          <a:xfrm>
            <a:off x="9382339" y="5620318"/>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pic>
        <p:nvPicPr>
          <p:cNvPr id="5" name="Picture 4">
            <a:extLst>
              <a:ext uri="{FF2B5EF4-FFF2-40B4-BE49-F238E27FC236}">
                <a16:creationId xmlns:a16="http://schemas.microsoft.com/office/drawing/2014/main" id="{556B8D29-1370-CD48-2D8F-AEFE92285B10}"/>
              </a:ext>
            </a:extLst>
          </p:cNvPr>
          <p:cNvPicPr>
            <a:picLocks noChangeAspect="1"/>
          </p:cNvPicPr>
          <p:nvPr/>
        </p:nvPicPr>
        <p:blipFill>
          <a:blip r:embed="rId3"/>
          <a:srcRect l="27893" t="12854" r="32080" b="81683"/>
          <a:stretch/>
        </p:blipFill>
        <p:spPr>
          <a:xfrm>
            <a:off x="2981539" y="1597906"/>
            <a:ext cx="6400800" cy="582408"/>
          </a:xfrm>
          <a:prstGeom prst="rect">
            <a:avLst/>
          </a:prstGeom>
        </p:spPr>
      </p:pic>
      <p:pic>
        <p:nvPicPr>
          <p:cNvPr id="9" name="Picture 8">
            <a:extLst>
              <a:ext uri="{FF2B5EF4-FFF2-40B4-BE49-F238E27FC236}">
                <a16:creationId xmlns:a16="http://schemas.microsoft.com/office/drawing/2014/main" id="{D41434E6-FA99-FF02-9030-69D20854D39A}"/>
              </a:ext>
            </a:extLst>
          </p:cNvPr>
          <p:cNvPicPr>
            <a:picLocks noChangeAspect="1"/>
          </p:cNvPicPr>
          <p:nvPr/>
        </p:nvPicPr>
        <p:blipFill>
          <a:blip r:embed="rId4"/>
          <a:srcRect l="27096" t="24929" r="6281" b="50627"/>
          <a:stretch/>
        </p:blipFill>
        <p:spPr>
          <a:xfrm>
            <a:off x="2461902" y="2545090"/>
            <a:ext cx="8647784" cy="2115256"/>
          </a:xfrm>
          <a:prstGeom prst="rect">
            <a:avLst/>
          </a:prstGeom>
        </p:spPr>
      </p:pic>
      <p:pic>
        <p:nvPicPr>
          <p:cNvPr id="20" name="Picture 19">
            <a:extLst>
              <a:ext uri="{FF2B5EF4-FFF2-40B4-BE49-F238E27FC236}">
                <a16:creationId xmlns:a16="http://schemas.microsoft.com/office/drawing/2014/main" id="{007F677A-82B8-1263-CEB7-3D5C0664C09B}"/>
              </a:ext>
            </a:extLst>
          </p:cNvPr>
          <p:cNvPicPr>
            <a:picLocks noChangeAspect="1"/>
          </p:cNvPicPr>
          <p:nvPr/>
        </p:nvPicPr>
        <p:blipFill>
          <a:blip r:embed="rId4"/>
          <a:srcRect l="27893" t="51817" r="10044" b="31495"/>
          <a:stretch/>
        </p:blipFill>
        <p:spPr>
          <a:xfrm>
            <a:off x="2419543" y="4947773"/>
            <a:ext cx="6384387" cy="1144477"/>
          </a:xfrm>
          <a:prstGeom prst="rect">
            <a:avLst/>
          </a:prstGeom>
        </p:spPr>
      </p:pic>
    </p:spTree>
    <p:extLst>
      <p:ext uri="{BB962C8B-B14F-4D97-AF65-F5344CB8AC3E}">
        <p14:creationId xmlns:p14="http://schemas.microsoft.com/office/powerpoint/2010/main" val="7434060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C26F0-CE95-91F0-BE44-94847FE6E5EB}"/>
              </a:ext>
            </a:extLst>
          </p:cNvPr>
          <p:cNvSpPr>
            <a:spLocks noGrp="1"/>
          </p:cNvSpPr>
          <p:nvPr>
            <p:ph type="title"/>
          </p:nvPr>
        </p:nvSpPr>
        <p:spPr/>
        <p:txBody>
          <a:bodyPr/>
          <a:lstStyle/>
          <a:p>
            <a:r>
              <a:rPr lang="en-US" dirty="0"/>
              <a:t>How it works</a:t>
            </a:r>
          </a:p>
        </p:txBody>
      </p:sp>
      <p:pic>
        <p:nvPicPr>
          <p:cNvPr id="9" name="Graphic 8" descr="Badge Question Mark outline">
            <a:extLst>
              <a:ext uri="{FF2B5EF4-FFF2-40B4-BE49-F238E27FC236}">
                <a16:creationId xmlns:a16="http://schemas.microsoft.com/office/drawing/2014/main" id="{CB2BAC70-B979-810E-2ED9-487A789134C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2400" y="2627242"/>
            <a:ext cx="1298712" cy="1305338"/>
          </a:xfrm>
          <a:prstGeom prst="rect">
            <a:avLst/>
          </a:prstGeom>
        </p:spPr>
      </p:pic>
      <p:sp>
        <p:nvSpPr>
          <p:cNvPr id="10" name="Arrow: Right 9">
            <a:extLst>
              <a:ext uri="{FF2B5EF4-FFF2-40B4-BE49-F238E27FC236}">
                <a16:creationId xmlns:a16="http://schemas.microsoft.com/office/drawing/2014/main" id="{E977B31A-1CBA-7DE5-3CD8-80F6CB2D6580}"/>
              </a:ext>
            </a:extLst>
          </p:cNvPr>
          <p:cNvSpPr/>
          <p:nvPr/>
        </p:nvSpPr>
        <p:spPr>
          <a:xfrm>
            <a:off x="1623390" y="2957158"/>
            <a:ext cx="1699156" cy="497403"/>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descr="Remote learning language outline">
            <a:extLst>
              <a:ext uri="{FF2B5EF4-FFF2-40B4-BE49-F238E27FC236}">
                <a16:creationId xmlns:a16="http://schemas.microsoft.com/office/drawing/2014/main" id="{C4D18C3C-88C6-137E-CCEB-DB75531E464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149548" y="3932584"/>
            <a:ext cx="1205947" cy="1186069"/>
          </a:xfrm>
          <a:prstGeom prst="rect">
            <a:avLst/>
          </a:prstGeom>
        </p:spPr>
      </p:pic>
      <p:pic>
        <p:nvPicPr>
          <p:cNvPr id="13" name="Graphic 12" descr="Workflow outline">
            <a:extLst>
              <a:ext uri="{FF2B5EF4-FFF2-40B4-BE49-F238E27FC236}">
                <a16:creationId xmlns:a16="http://schemas.microsoft.com/office/drawing/2014/main" id="{5BFC2DE5-AA4A-67F9-D385-8C3EA42F3C4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3836503" y="5237924"/>
            <a:ext cx="1046922" cy="1080052"/>
          </a:xfrm>
          <a:prstGeom prst="rect">
            <a:avLst/>
          </a:prstGeom>
        </p:spPr>
      </p:pic>
      <p:sp>
        <p:nvSpPr>
          <p:cNvPr id="14" name="Arrow: Right 13">
            <a:extLst>
              <a:ext uri="{FF2B5EF4-FFF2-40B4-BE49-F238E27FC236}">
                <a16:creationId xmlns:a16="http://schemas.microsoft.com/office/drawing/2014/main" id="{79EDAD5A-55B8-4C31-6C4C-300A45162764}"/>
              </a:ext>
            </a:extLst>
          </p:cNvPr>
          <p:cNvSpPr/>
          <p:nvPr/>
        </p:nvSpPr>
        <p:spPr>
          <a:xfrm rot="5400000">
            <a:off x="3733800" y="4422910"/>
            <a:ext cx="1269958" cy="50451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Bent 18">
            <a:extLst>
              <a:ext uri="{FF2B5EF4-FFF2-40B4-BE49-F238E27FC236}">
                <a16:creationId xmlns:a16="http://schemas.microsoft.com/office/drawing/2014/main" id="{CD36B202-0906-EA74-7ED2-61C041B8C208}"/>
              </a:ext>
            </a:extLst>
          </p:cNvPr>
          <p:cNvSpPr/>
          <p:nvPr/>
        </p:nvSpPr>
        <p:spPr>
          <a:xfrm rot="5400000" flipH="1">
            <a:off x="6029690" y="3931959"/>
            <a:ext cx="948722" cy="3042035"/>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TextBox 19">
            <a:extLst>
              <a:ext uri="{FF2B5EF4-FFF2-40B4-BE49-F238E27FC236}">
                <a16:creationId xmlns:a16="http://schemas.microsoft.com/office/drawing/2014/main" id="{3B33E39E-8A19-A7D2-00F6-493648F116E8}"/>
              </a:ext>
            </a:extLst>
          </p:cNvPr>
          <p:cNvSpPr txBox="1"/>
          <p:nvPr/>
        </p:nvSpPr>
        <p:spPr>
          <a:xfrm>
            <a:off x="1225827" y="3664226"/>
            <a:ext cx="248478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Light"/>
              </a:rPr>
              <a:t>Your question is sent to the Large Language Model (LLM).</a:t>
            </a:r>
            <a:endParaRPr lang="en-US" sz="2000" dirty="0"/>
          </a:p>
        </p:txBody>
      </p:sp>
      <p:sp>
        <p:nvSpPr>
          <p:cNvPr id="21" name="TextBox 20">
            <a:extLst>
              <a:ext uri="{FF2B5EF4-FFF2-40B4-BE49-F238E27FC236}">
                <a16:creationId xmlns:a16="http://schemas.microsoft.com/office/drawing/2014/main" id="{7C48099D-370C-AED1-B622-C456BCBE403D}"/>
              </a:ext>
            </a:extLst>
          </p:cNvPr>
          <p:cNvSpPr txBox="1"/>
          <p:nvPr/>
        </p:nvSpPr>
        <p:spPr>
          <a:xfrm>
            <a:off x="4890054" y="4525619"/>
            <a:ext cx="1974572" cy="10421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Light"/>
              </a:rPr>
              <a:t>The question is converted into a Boolean query.</a:t>
            </a:r>
            <a:endParaRPr lang="en-US" sz="2000" dirty="0">
              <a:cs typeface="Calibri"/>
            </a:endParaRPr>
          </a:p>
        </p:txBody>
      </p:sp>
      <p:sp>
        <p:nvSpPr>
          <p:cNvPr id="22" name="TextBox 21">
            <a:extLst>
              <a:ext uri="{FF2B5EF4-FFF2-40B4-BE49-F238E27FC236}">
                <a16:creationId xmlns:a16="http://schemas.microsoft.com/office/drawing/2014/main" id="{2924278A-0544-8016-C978-5B01472E31B4}"/>
              </a:ext>
            </a:extLst>
          </p:cNvPr>
          <p:cNvSpPr txBox="1"/>
          <p:nvPr/>
        </p:nvSpPr>
        <p:spPr>
          <a:xfrm>
            <a:off x="8063949" y="5241231"/>
            <a:ext cx="4061789" cy="10487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Light"/>
              </a:rPr>
              <a:t>The Boolean query is sent to the central Primo library catalogue to retrieve results.</a:t>
            </a:r>
          </a:p>
        </p:txBody>
      </p:sp>
      <p:pic>
        <p:nvPicPr>
          <p:cNvPr id="28" name="Graphic 27" descr="Chat outline">
            <a:extLst>
              <a:ext uri="{FF2B5EF4-FFF2-40B4-BE49-F238E27FC236}">
                <a16:creationId xmlns:a16="http://schemas.microsoft.com/office/drawing/2014/main" id="{7137C0B4-0595-37BC-AB85-90FCB5370D6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372680" y="2435090"/>
            <a:ext cx="1974572" cy="2034206"/>
          </a:xfrm>
          <a:prstGeom prst="rect">
            <a:avLst/>
          </a:prstGeom>
        </p:spPr>
      </p:pic>
      <p:sp>
        <p:nvSpPr>
          <p:cNvPr id="30" name="TextBox 29">
            <a:extLst>
              <a:ext uri="{FF2B5EF4-FFF2-40B4-BE49-F238E27FC236}">
                <a16:creationId xmlns:a16="http://schemas.microsoft.com/office/drawing/2014/main" id="{01F4DCDD-08F5-C1BE-C902-CC5C11BE512D}"/>
              </a:ext>
            </a:extLst>
          </p:cNvPr>
          <p:cNvSpPr txBox="1"/>
          <p:nvPr/>
        </p:nvSpPr>
        <p:spPr>
          <a:xfrm>
            <a:off x="8488018" y="3286539"/>
            <a:ext cx="363772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Arial"/>
              </a:rPr>
              <a:t>The top 5 results are sent to the LLM to create an overview with in-text references based on the </a:t>
            </a:r>
            <a:r>
              <a:rPr lang="en-US" sz="2000" b="1" dirty="0">
                <a:cs typeface="Arial"/>
              </a:rPr>
              <a:t>abstracts​.</a:t>
            </a:r>
            <a:endParaRPr lang="en-US" dirty="0"/>
          </a:p>
        </p:txBody>
      </p:sp>
      <p:sp>
        <p:nvSpPr>
          <p:cNvPr id="31" name="Arrow: Bent 30">
            <a:extLst>
              <a:ext uri="{FF2B5EF4-FFF2-40B4-BE49-F238E27FC236}">
                <a16:creationId xmlns:a16="http://schemas.microsoft.com/office/drawing/2014/main" id="{D062B1A2-6D2F-3832-3847-784DA9E2CD93}"/>
              </a:ext>
            </a:extLst>
          </p:cNvPr>
          <p:cNvSpPr/>
          <p:nvPr/>
        </p:nvSpPr>
        <p:spPr>
          <a:xfrm flipH="1">
            <a:off x="5347203" y="3189836"/>
            <a:ext cx="2505852" cy="835549"/>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32" name="Graphic 31" descr="Information outline">
            <a:extLst>
              <a:ext uri="{FF2B5EF4-FFF2-40B4-BE49-F238E27FC236}">
                <a16:creationId xmlns:a16="http://schemas.microsoft.com/office/drawing/2014/main" id="{060705FC-6E92-F0FB-DB9D-99D3BDB6648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602959" y="1743568"/>
            <a:ext cx="1192695" cy="1146312"/>
          </a:xfrm>
          <a:prstGeom prst="rect">
            <a:avLst/>
          </a:prstGeom>
        </p:spPr>
      </p:pic>
      <p:sp>
        <p:nvSpPr>
          <p:cNvPr id="33" name="Arrow: Bent 32">
            <a:extLst>
              <a:ext uri="{FF2B5EF4-FFF2-40B4-BE49-F238E27FC236}">
                <a16:creationId xmlns:a16="http://schemas.microsoft.com/office/drawing/2014/main" id="{3A5DA4EB-C05F-3BD0-3D28-1C27E27B6592}"/>
              </a:ext>
            </a:extLst>
          </p:cNvPr>
          <p:cNvSpPr/>
          <p:nvPr/>
        </p:nvSpPr>
        <p:spPr>
          <a:xfrm>
            <a:off x="4889090" y="2020368"/>
            <a:ext cx="3623275" cy="868680"/>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4" name="TextBox 33">
            <a:extLst>
              <a:ext uri="{FF2B5EF4-FFF2-40B4-BE49-F238E27FC236}">
                <a16:creationId xmlns:a16="http://schemas.microsoft.com/office/drawing/2014/main" id="{4473E829-CE1E-6B64-B281-7FE5EAEDD729}"/>
              </a:ext>
            </a:extLst>
          </p:cNvPr>
          <p:cNvSpPr txBox="1"/>
          <p:nvPr/>
        </p:nvSpPr>
        <p:spPr>
          <a:xfrm>
            <a:off x="4636230" y="1348356"/>
            <a:ext cx="74981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Arial"/>
              </a:rPr>
              <a:t>The AI-generated overview and sources are returned in the response​.</a:t>
            </a:r>
            <a:endParaRPr lang="en-US" dirty="0"/>
          </a:p>
        </p:txBody>
      </p:sp>
    </p:spTree>
    <p:extLst>
      <p:ext uri="{BB962C8B-B14F-4D97-AF65-F5344CB8AC3E}">
        <p14:creationId xmlns:p14="http://schemas.microsoft.com/office/powerpoint/2010/main" val="7993700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7EC5F-3B2E-D966-63EF-2A69FB01F82E}"/>
              </a:ext>
            </a:extLst>
          </p:cNvPr>
          <p:cNvSpPr>
            <a:spLocks noGrp="1"/>
          </p:cNvSpPr>
          <p:nvPr>
            <p:ph type="title"/>
          </p:nvPr>
        </p:nvSpPr>
        <p:spPr/>
        <p:txBody>
          <a:bodyPr/>
          <a:lstStyle/>
          <a:p>
            <a:r>
              <a:rPr lang="en-US" dirty="0"/>
              <a:t>Library result search string</a:t>
            </a:r>
          </a:p>
        </p:txBody>
      </p:sp>
      <p:sp>
        <p:nvSpPr>
          <p:cNvPr id="4" name="TextBox 3">
            <a:extLst>
              <a:ext uri="{FF2B5EF4-FFF2-40B4-BE49-F238E27FC236}">
                <a16:creationId xmlns:a16="http://schemas.microsoft.com/office/drawing/2014/main" id="{18EE0E05-7949-1C37-32B0-7D9E6EA2E669}"/>
              </a:ext>
            </a:extLst>
          </p:cNvPr>
          <p:cNvSpPr txBox="1"/>
          <p:nvPr/>
        </p:nvSpPr>
        <p:spPr>
          <a:xfrm>
            <a:off x="446957" y="2699761"/>
            <a:ext cx="347158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ea typeface="Calibri Light"/>
                <a:cs typeface="Calibri Light"/>
              </a:rPr>
              <a:t>This is a copy of the search string created by the AI tool to search for results in the library catalogue.</a:t>
            </a:r>
          </a:p>
        </p:txBody>
      </p:sp>
      <p:sp>
        <p:nvSpPr>
          <p:cNvPr id="7" name="Arrow: Right 6">
            <a:extLst>
              <a:ext uri="{FF2B5EF4-FFF2-40B4-BE49-F238E27FC236}">
                <a16:creationId xmlns:a16="http://schemas.microsoft.com/office/drawing/2014/main" id="{D378439C-6A76-0D74-203B-3FED25C4A325}"/>
              </a:ext>
            </a:extLst>
          </p:cNvPr>
          <p:cNvSpPr/>
          <p:nvPr/>
        </p:nvSpPr>
        <p:spPr>
          <a:xfrm>
            <a:off x="4163815" y="3257441"/>
            <a:ext cx="126783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9C98EB20-3106-8E82-C5C7-8B71ACFB5DEA}"/>
              </a:ext>
            </a:extLst>
          </p:cNvPr>
          <p:cNvSpPr txBox="1"/>
          <p:nvPr/>
        </p:nvSpPr>
        <p:spPr>
          <a:xfrm>
            <a:off x="5595909" y="1976605"/>
            <a:ext cx="5798500" cy="3477875"/>
          </a:xfrm>
          <a:prstGeom prst="rect">
            <a:avLst/>
          </a:prstGeom>
          <a:noFill/>
        </p:spPr>
        <p:txBody>
          <a:bodyPr wrap="square" rtlCol="0">
            <a:spAutoFit/>
          </a:bodyPr>
          <a:lstStyle/>
          <a:p>
            <a:r>
              <a:rPr lang="en-GB" sz="2000" dirty="0"/>
              <a:t>(art political commentary) OR </a:t>
            </a:r>
          </a:p>
          <a:p>
            <a:r>
              <a:rPr lang="en-GB" sz="2000" dirty="0"/>
              <a:t>(social commentary in art) OR </a:t>
            </a:r>
          </a:p>
          <a:p>
            <a:r>
              <a:rPr lang="en-GB" sz="2000" dirty="0"/>
              <a:t>(art as activism) OR </a:t>
            </a:r>
          </a:p>
          <a:p>
            <a:r>
              <a:rPr lang="en-GB" sz="2000" dirty="0"/>
              <a:t>(political art history) OR </a:t>
            </a:r>
          </a:p>
          <a:p>
            <a:r>
              <a:rPr lang="en-GB" sz="2000" dirty="0"/>
              <a:t>(impact of art on society) OR </a:t>
            </a:r>
          </a:p>
          <a:p>
            <a:r>
              <a:rPr lang="en-GB" sz="2000" dirty="0"/>
              <a:t>(art political commentary) OR </a:t>
            </a:r>
          </a:p>
          <a:p>
            <a:r>
              <a:rPr lang="en-GB" sz="2000" dirty="0"/>
              <a:t>(social critique in art) OR </a:t>
            </a:r>
          </a:p>
          <a:p>
            <a:r>
              <a:rPr lang="en-GB" sz="2000" dirty="0"/>
              <a:t>(art as a tool for activism) OR </a:t>
            </a:r>
          </a:p>
          <a:p>
            <a:r>
              <a:rPr lang="en-GB" sz="2000" dirty="0"/>
              <a:t>(political art impact on society) OR </a:t>
            </a:r>
          </a:p>
          <a:p>
            <a:r>
              <a:rPr lang="en-GB" sz="2000" dirty="0"/>
              <a:t>(artistic expression and social change) OR </a:t>
            </a:r>
          </a:p>
          <a:p>
            <a:r>
              <a:rPr lang="en-GB" sz="2000" dirty="0"/>
              <a:t>(art as a form of political and social commentary)</a:t>
            </a:r>
          </a:p>
        </p:txBody>
      </p:sp>
      <p:sp>
        <p:nvSpPr>
          <p:cNvPr id="3" name="TextBox 2">
            <a:extLst>
              <a:ext uri="{FF2B5EF4-FFF2-40B4-BE49-F238E27FC236}">
                <a16:creationId xmlns:a16="http://schemas.microsoft.com/office/drawing/2014/main" id="{E8F055A7-4E81-5814-25F1-549F65638C38}"/>
              </a:ext>
            </a:extLst>
          </p:cNvPr>
          <p:cNvSpPr txBox="1"/>
          <p:nvPr/>
        </p:nvSpPr>
        <p:spPr>
          <a:xfrm>
            <a:off x="446957" y="5189559"/>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spTree>
    <p:extLst>
      <p:ext uri="{BB962C8B-B14F-4D97-AF65-F5344CB8AC3E}">
        <p14:creationId xmlns:p14="http://schemas.microsoft.com/office/powerpoint/2010/main" val="11393528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0D5A7-8B96-5B7D-4E2B-52F359DFC43B}"/>
              </a:ext>
            </a:extLst>
          </p:cNvPr>
          <p:cNvSpPr>
            <a:spLocks noGrp="1"/>
          </p:cNvSpPr>
          <p:nvPr>
            <p:ph type="title"/>
          </p:nvPr>
        </p:nvSpPr>
        <p:spPr/>
        <p:txBody>
          <a:bodyPr/>
          <a:lstStyle/>
          <a:p>
            <a:r>
              <a:rPr lang="en-US" dirty="0"/>
              <a:t>Library results (with extra filters)</a:t>
            </a:r>
          </a:p>
        </p:txBody>
      </p:sp>
      <p:sp>
        <p:nvSpPr>
          <p:cNvPr id="3" name="TextBox 2">
            <a:extLst>
              <a:ext uri="{FF2B5EF4-FFF2-40B4-BE49-F238E27FC236}">
                <a16:creationId xmlns:a16="http://schemas.microsoft.com/office/drawing/2014/main" id="{CFBD234E-29A7-65D1-63F7-D7B38758117E}"/>
              </a:ext>
            </a:extLst>
          </p:cNvPr>
          <p:cNvSpPr txBox="1"/>
          <p:nvPr/>
        </p:nvSpPr>
        <p:spPr>
          <a:xfrm>
            <a:off x="599860" y="1997839"/>
            <a:ext cx="4542192" cy="286232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dirty="0">
                <a:solidFill>
                  <a:schemeClr val="accent2"/>
                </a:solidFill>
                <a:latin typeface="Calibri "/>
                <a:ea typeface="Calibri Light"/>
                <a:cs typeface="Calibri Light"/>
              </a:rPr>
              <a:t>Tip:</a:t>
            </a:r>
          </a:p>
          <a:p>
            <a:pPr marL="342900" indent="-342900">
              <a:buFont typeface="Arial" panose="020B0604020202020204" pitchFamily="34" charset="0"/>
              <a:buChar char="•"/>
            </a:pPr>
            <a:r>
              <a:rPr lang="en-US" sz="2000" dirty="0">
                <a:ea typeface="Calibri Light"/>
                <a:cs typeface="Calibri Light"/>
              </a:rPr>
              <a:t>Open up in the Advanced Search view and explore some of the suggested keywords. </a:t>
            </a:r>
          </a:p>
          <a:p>
            <a:pPr marL="342900" indent="-342900">
              <a:buFont typeface="Arial" panose="020B0604020202020204" pitchFamily="34" charset="0"/>
              <a:buChar char="•"/>
            </a:pPr>
            <a:r>
              <a:rPr lang="en-US" sz="2000" dirty="0">
                <a:ea typeface="Calibri Light"/>
                <a:cs typeface="Calibri Light"/>
              </a:rPr>
              <a:t>Try subject searching or title searching, along with date and further subject filters. </a:t>
            </a:r>
          </a:p>
          <a:p>
            <a:pPr marL="342900" indent="-342900">
              <a:buFont typeface="Arial" panose="020B0604020202020204" pitchFamily="34" charset="0"/>
              <a:buChar char="•"/>
            </a:pPr>
            <a:r>
              <a:rPr lang="en-US" sz="2000" dirty="0">
                <a:ea typeface="Calibri Light"/>
                <a:cs typeface="Calibri Light"/>
              </a:rPr>
              <a:t>Explore further and narrow down results.</a:t>
            </a:r>
          </a:p>
        </p:txBody>
      </p:sp>
      <p:sp>
        <p:nvSpPr>
          <p:cNvPr id="7" name="TextBox 6">
            <a:extLst>
              <a:ext uri="{FF2B5EF4-FFF2-40B4-BE49-F238E27FC236}">
                <a16:creationId xmlns:a16="http://schemas.microsoft.com/office/drawing/2014/main" id="{0EBA9EDE-4126-3743-A72D-62C69BEB0DD7}"/>
              </a:ext>
            </a:extLst>
          </p:cNvPr>
          <p:cNvSpPr txBox="1"/>
          <p:nvPr/>
        </p:nvSpPr>
        <p:spPr>
          <a:xfrm>
            <a:off x="1717963" y="5417134"/>
            <a:ext cx="1289777" cy="369332"/>
          </a:xfrm>
          <a:prstGeom prst="rect">
            <a:avLst/>
          </a:prstGeom>
          <a:noFill/>
          <a:ln w="38100">
            <a:solidFill>
              <a:schemeClr val="accent2"/>
            </a:solidFill>
          </a:ln>
        </p:spPr>
        <p:txBody>
          <a:bodyPr wrap="none" rtlCol="0">
            <a:spAutoFit/>
          </a:bodyPr>
          <a:lstStyle/>
          <a:p>
            <a:r>
              <a:rPr lang="en-GB" dirty="0">
                <a:ln>
                  <a:solidFill>
                    <a:schemeClr val="tx1"/>
                  </a:solidFill>
                </a:ln>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New results</a:t>
            </a:r>
            <a:endParaRPr lang="en-GB" dirty="0">
              <a:ln>
                <a:solidFill>
                  <a:schemeClr val="tx1"/>
                </a:solidFill>
              </a:ln>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2712BC9C-B74E-CE70-1D21-162E1B7F939A}"/>
              </a:ext>
            </a:extLst>
          </p:cNvPr>
          <p:cNvPicPr>
            <a:picLocks noChangeAspect="1"/>
          </p:cNvPicPr>
          <p:nvPr/>
        </p:nvPicPr>
        <p:blipFill>
          <a:blip r:embed="rId3"/>
          <a:srcRect l="1014" t="11976" r="15421" b="4990"/>
          <a:stretch/>
        </p:blipFill>
        <p:spPr>
          <a:xfrm>
            <a:off x="5438389" y="1587880"/>
            <a:ext cx="6503565" cy="4308095"/>
          </a:xfrm>
          <a:prstGeom prst="rect">
            <a:avLst/>
          </a:prstGeom>
        </p:spPr>
      </p:pic>
    </p:spTree>
    <p:extLst>
      <p:ext uri="{BB962C8B-B14F-4D97-AF65-F5344CB8AC3E}">
        <p14:creationId xmlns:p14="http://schemas.microsoft.com/office/powerpoint/2010/main" val="34752369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0A0F6-32E1-D554-0BA5-43FD058C7C64}"/>
              </a:ext>
            </a:extLst>
          </p:cNvPr>
          <p:cNvSpPr>
            <a:spLocks noGrp="1"/>
          </p:cNvSpPr>
          <p:nvPr>
            <p:ph type="title"/>
          </p:nvPr>
        </p:nvSpPr>
        <p:spPr/>
        <p:txBody>
          <a:bodyPr/>
          <a:lstStyle/>
          <a:p>
            <a:r>
              <a:rPr lang="en-GB"/>
              <a:t>Good to know…</a:t>
            </a:r>
          </a:p>
        </p:txBody>
      </p:sp>
      <p:sp>
        <p:nvSpPr>
          <p:cNvPr id="3" name="TextBox 2">
            <a:extLst>
              <a:ext uri="{FF2B5EF4-FFF2-40B4-BE49-F238E27FC236}">
                <a16:creationId xmlns:a16="http://schemas.microsoft.com/office/drawing/2014/main" id="{577421E8-FCD8-FACF-3ED6-ABFD7204BC1A}"/>
              </a:ext>
            </a:extLst>
          </p:cNvPr>
          <p:cNvSpPr txBox="1"/>
          <p:nvPr/>
        </p:nvSpPr>
        <p:spPr>
          <a:xfrm>
            <a:off x="518612" y="1705451"/>
            <a:ext cx="11154775" cy="406265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000" dirty="0">
                <a:ea typeface="Calibri"/>
                <a:cs typeface="Calibri"/>
              </a:rPr>
              <a:t>It does not use its own training data, so minimises the risk of hallucinations.</a:t>
            </a:r>
          </a:p>
          <a:p>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Unlike other chat boxes, such as ChatGPT, you cannot continue a conversation with it. Each query is independent.</a:t>
            </a:r>
          </a:p>
          <a:p>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It does retain your search history, so you can return to it at a later date.</a:t>
            </a:r>
          </a:p>
          <a:p>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It is a great starting point for research, especially if unsure where to begin. </a:t>
            </a:r>
          </a:p>
          <a:p>
            <a:pPr marL="285750" indent="-285750">
              <a:buFont typeface="Arial" panose="020B0604020202020204" pitchFamily="34" charset="0"/>
              <a:buChar char="•"/>
            </a:pPr>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 Can provide ideas for alternative keywords searches.</a:t>
            </a:r>
          </a:p>
          <a:p>
            <a:pPr marL="285750" indent="-285750">
              <a:buFont typeface="Arial" panose="020B0604020202020204" pitchFamily="34" charset="0"/>
              <a:buChar char="•"/>
            </a:pPr>
            <a:endParaRPr lang="en-GB" sz="2000" dirty="0">
              <a:ea typeface="Calibri"/>
              <a:cs typeface="Calibri"/>
            </a:endParaRPr>
          </a:p>
          <a:p>
            <a:pPr marL="342900" indent="-342900">
              <a:buFont typeface="Arial" panose="020B0604020202020204" pitchFamily="34" charset="0"/>
              <a:buChar char="•"/>
            </a:pPr>
            <a:r>
              <a:rPr lang="en-GB" sz="2000" dirty="0">
                <a:ea typeface="Calibri"/>
                <a:cs typeface="Calibri"/>
              </a:rPr>
              <a:t>Related research questions can help narrow down or expand research question.</a:t>
            </a:r>
          </a:p>
          <a:p>
            <a:endParaRPr lang="en-GB" dirty="0">
              <a:latin typeface="Calibri"/>
              <a:ea typeface="Calibri"/>
              <a:cs typeface="Calibri"/>
            </a:endParaRPr>
          </a:p>
        </p:txBody>
      </p:sp>
      <p:pic>
        <p:nvPicPr>
          <p:cNvPr id="5" name="Picture 4" descr="Toy robot on a white background.">
            <a:extLst>
              <a:ext uri="{FF2B5EF4-FFF2-40B4-BE49-F238E27FC236}">
                <a16:creationId xmlns:a16="http://schemas.microsoft.com/office/drawing/2014/main" id="{30246817-5869-032A-CF51-CC20D2F52DCF}"/>
              </a:ext>
            </a:extLst>
          </p:cNvPr>
          <p:cNvPicPr>
            <a:picLocks noChangeAspect="1"/>
          </p:cNvPicPr>
          <p:nvPr/>
        </p:nvPicPr>
        <p:blipFill>
          <a:blip r:embed="rId2" cstate="print">
            <a:extLst>
              <a:ext uri="{28A0092B-C50C-407E-A947-70E740481C1C}">
                <a14:useLocalDpi xmlns:a14="http://schemas.microsoft.com/office/drawing/2010/main" val="0"/>
              </a:ext>
            </a:extLst>
          </a:blip>
          <a:srcRect l="11006" t="7890" r="50848" b="7211"/>
          <a:stretch/>
        </p:blipFill>
        <p:spPr>
          <a:xfrm>
            <a:off x="9746273" y="3358495"/>
            <a:ext cx="1747487" cy="25962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5442362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AD5ED-AD46-39C3-06B3-5D61AE37D20A}"/>
              </a:ext>
            </a:extLst>
          </p:cNvPr>
          <p:cNvSpPr>
            <a:spLocks noGrp="1"/>
          </p:cNvSpPr>
          <p:nvPr>
            <p:ph type="title"/>
          </p:nvPr>
        </p:nvSpPr>
        <p:spPr/>
        <p:txBody>
          <a:bodyPr/>
          <a:lstStyle/>
          <a:p>
            <a:r>
              <a:rPr lang="en-GB"/>
              <a:t>Limitations</a:t>
            </a:r>
          </a:p>
        </p:txBody>
      </p:sp>
      <p:sp>
        <p:nvSpPr>
          <p:cNvPr id="3" name="Content Placeholder 2">
            <a:extLst>
              <a:ext uri="{FF2B5EF4-FFF2-40B4-BE49-F238E27FC236}">
                <a16:creationId xmlns:a16="http://schemas.microsoft.com/office/drawing/2014/main" id="{F0877A84-B6B8-5EAE-8319-B162C17259DF}"/>
              </a:ext>
            </a:extLst>
          </p:cNvPr>
          <p:cNvSpPr>
            <a:spLocks noGrp="1"/>
          </p:cNvSpPr>
          <p:nvPr>
            <p:ph sz="quarter" idx="10"/>
          </p:nvPr>
        </p:nvSpPr>
        <p:spPr>
          <a:xfrm>
            <a:off x="838199" y="1813378"/>
            <a:ext cx="8970819" cy="4574040"/>
          </a:xfrm>
        </p:spPr>
        <p:txBody>
          <a:bodyPr vert="horz" lIns="91440" tIns="45720" rIns="91440" bIns="45720" rtlCol="0" anchor="t">
            <a:noAutofit/>
          </a:bodyPr>
          <a:lstStyle/>
          <a:p>
            <a:pPr lvl="1">
              <a:buFont typeface="Arial" panose="020B0604020202020204" pitchFamily="34" charset="0"/>
              <a:buChar char="•"/>
            </a:pPr>
            <a:endParaRPr lang="en-US" sz="2000" dirty="0">
              <a:latin typeface="Calibri"/>
              <a:ea typeface="+mn-lt"/>
              <a:cs typeface="Calibri"/>
            </a:endParaRPr>
          </a:p>
          <a:p>
            <a:pPr lvl="1">
              <a:buFont typeface="Arial" panose="020B0604020202020204" pitchFamily="34" charset="0"/>
              <a:buChar char="•"/>
            </a:pPr>
            <a:r>
              <a:rPr lang="en-US" sz="2000" dirty="0">
                <a:ea typeface="+mn-lt"/>
                <a:cs typeface="Calibri"/>
              </a:rPr>
              <a:t>Filters are still very limited within the assistant.</a:t>
            </a:r>
            <a:endParaRPr lang="en-US" dirty="0"/>
          </a:p>
          <a:p>
            <a:pPr marL="457200" lvl="1" indent="0">
              <a:buNone/>
            </a:pPr>
            <a:endParaRPr lang="en-US" sz="2000" dirty="0">
              <a:ea typeface="+mn-lt"/>
              <a:cs typeface="Calibri"/>
            </a:endParaRPr>
          </a:p>
          <a:p>
            <a:pPr lvl="1">
              <a:buFont typeface="Arial" panose="020B0604020202020204" pitchFamily="34" charset="0"/>
              <a:buChar char="•"/>
            </a:pPr>
            <a:r>
              <a:rPr lang="en-US" sz="2000" dirty="0">
                <a:ea typeface="+mn-lt"/>
                <a:cs typeface="Calibri"/>
              </a:rPr>
              <a:t>Follow up questions are not supported. Each question stands alone, and all relevant information needs to be asked in each.</a:t>
            </a:r>
          </a:p>
          <a:p>
            <a:pPr lvl="1">
              <a:buFont typeface="Arial" panose="020B0604020202020204" pitchFamily="34" charset="0"/>
              <a:buChar char="•"/>
            </a:pPr>
            <a:endParaRPr lang="en-US" sz="2000" b="1" dirty="0">
              <a:ea typeface="+mn-lt"/>
              <a:cs typeface="Calibri"/>
            </a:endParaRPr>
          </a:p>
          <a:p>
            <a:pPr lvl="1">
              <a:buFont typeface="Arial" panose="020B0604020202020204" pitchFamily="34" charset="0"/>
              <a:buChar char="•"/>
            </a:pPr>
            <a:r>
              <a:rPr lang="en-US" sz="2000" dirty="0">
                <a:ea typeface="+mn-lt"/>
                <a:cs typeface="Calibri"/>
              </a:rPr>
              <a:t>Not everything is searched so you still </a:t>
            </a:r>
            <a:r>
              <a:rPr lang="en-US" sz="2000" dirty="0">
                <a:cs typeface="Calibri"/>
              </a:rPr>
              <a:t>need to perform searches in the catalogue to ensure a comprehensive literature search. </a:t>
            </a:r>
            <a:endParaRPr lang="en-US" sz="2000" dirty="0">
              <a:cs typeface="Calibri Light"/>
            </a:endParaRPr>
          </a:p>
          <a:p>
            <a:pPr marL="0" indent="0">
              <a:buNone/>
            </a:pPr>
            <a:endParaRPr lang="en-GB" sz="2200" dirty="0">
              <a:ea typeface="Calibri Light"/>
              <a:cs typeface="Calibri Light"/>
            </a:endParaRPr>
          </a:p>
        </p:txBody>
      </p:sp>
    </p:spTree>
    <p:extLst>
      <p:ext uri="{BB962C8B-B14F-4D97-AF65-F5344CB8AC3E}">
        <p14:creationId xmlns:p14="http://schemas.microsoft.com/office/powerpoint/2010/main" val="33489512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974630" y="252284"/>
            <a:ext cx="10519130" cy="1003916"/>
          </a:xfrm>
        </p:spPr>
        <p:txBody>
          <a:bodyPr anchor="b">
            <a:normAutofit/>
          </a:bodyPr>
          <a:lstStyle/>
          <a:p>
            <a:r>
              <a:rPr lang="en-GB" dirty="0"/>
              <a:t>Using the Library Catalogue</a:t>
            </a:r>
          </a:p>
        </p:txBody>
      </p:sp>
      <p:graphicFrame>
        <p:nvGraphicFramePr>
          <p:cNvPr id="5" name="Content Placeholder 2">
            <a:extLst>
              <a:ext uri="{FF2B5EF4-FFF2-40B4-BE49-F238E27FC236}">
                <a16:creationId xmlns:a16="http://schemas.microsoft.com/office/drawing/2014/main" id="{6333D401-7C7B-0FFB-95B3-9CD8B2070DF0}"/>
              </a:ext>
            </a:extLst>
          </p:cNvPr>
          <p:cNvGraphicFramePr>
            <a:graphicFrameLocks noGrp="1"/>
          </p:cNvGraphicFramePr>
          <p:nvPr>
            <p:ph sz="quarter" idx="10"/>
          </p:nvPr>
        </p:nvGraphicFramePr>
        <p:xfrm>
          <a:off x="698242" y="1493705"/>
          <a:ext cx="10795518" cy="4574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8032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569447" y="252284"/>
            <a:ext cx="11345129" cy="1003916"/>
          </a:xfrm>
        </p:spPr>
        <p:txBody>
          <a:bodyPr anchor="b">
            <a:normAutofit/>
          </a:bodyPr>
          <a:lstStyle/>
          <a:p>
            <a:r>
              <a:rPr lang="en-GB" dirty="0">
                <a:cs typeface="Lucida Sans Unicode" panose="020B0602030504020204" pitchFamily="34" charset="0"/>
              </a:rPr>
              <a:t>Improving your </a:t>
            </a:r>
            <a:r>
              <a:rPr lang="en-GB">
                <a:cs typeface="Lucida Sans Unicode" panose="020B0602030504020204" pitchFamily="34" charset="0"/>
              </a:rPr>
              <a:t>search results</a:t>
            </a:r>
            <a:endParaRPr lang="en-GB" dirty="0">
              <a:cs typeface="Lucida Sans Unicode" panose="020B0602030504020204" pitchFamily="34" charset="0"/>
            </a:endParaRPr>
          </a:p>
        </p:txBody>
      </p:sp>
      <p:sp>
        <p:nvSpPr>
          <p:cNvPr id="7" name="TextBox 6">
            <a:extLst>
              <a:ext uri="{FF2B5EF4-FFF2-40B4-BE49-F238E27FC236}">
                <a16:creationId xmlns:a16="http://schemas.microsoft.com/office/drawing/2014/main" id="{6F4B23E3-C28A-66B6-3D72-4D9ED7C68B02}"/>
              </a:ext>
            </a:extLst>
          </p:cNvPr>
          <p:cNvSpPr txBox="1"/>
          <p:nvPr/>
        </p:nvSpPr>
        <p:spPr>
          <a:xfrm>
            <a:off x="186166" y="2162803"/>
            <a:ext cx="4629193" cy="3554819"/>
          </a:xfrm>
          <a:prstGeom prst="rect">
            <a:avLst/>
          </a:prstGeom>
          <a:noFill/>
        </p:spPr>
        <p:txBody>
          <a:bodyPr wrap="square">
            <a:spAutoFit/>
          </a:bodyPr>
          <a:lstStyle/>
          <a:p>
            <a:pPr marL="342900" indent="-342900" algn="l">
              <a:spcBef>
                <a:spcPts val="300"/>
              </a:spcBef>
              <a:spcAft>
                <a:spcPts val="300"/>
              </a:spcAft>
              <a:buFont typeface="Arial" panose="020B0604020202020204" pitchFamily="34" charset="0"/>
              <a:buChar char="•"/>
            </a:pPr>
            <a:r>
              <a:rPr lang="en-GB" sz="2000" i="0" dirty="0">
                <a:solidFill>
                  <a:srgbClr val="424242"/>
                </a:solidFill>
                <a:effectLst/>
              </a:rPr>
              <a:t>Sign in to unlock all features.</a:t>
            </a:r>
          </a:p>
          <a:p>
            <a:pPr marL="342900" indent="-342900" algn="l">
              <a:spcBef>
                <a:spcPts val="300"/>
              </a:spcBef>
              <a:spcAft>
                <a:spcPts val="300"/>
              </a:spcAft>
              <a:buFont typeface="Arial" panose="020B0604020202020204" pitchFamily="34" charset="0"/>
              <a:buChar char="•"/>
            </a:pPr>
            <a:r>
              <a:rPr lang="en-GB" sz="2000" i="0" dirty="0">
                <a:solidFill>
                  <a:srgbClr val="424242"/>
                </a:solidFill>
                <a:effectLst/>
              </a:rPr>
              <a:t>Use “Tweak my results” to filter and narrow down your search.</a:t>
            </a:r>
          </a:p>
          <a:p>
            <a:pPr marL="342900" indent="-342900" algn="l">
              <a:spcBef>
                <a:spcPts val="300"/>
              </a:spcBef>
              <a:spcAft>
                <a:spcPts val="300"/>
              </a:spcAft>
              <a:buFont typeface="Arial" panose="020B0604020202020204" pitchFamily="34" charset="0"/>
              <a:buChar char="•"/>
            </a:pPr>
            <a:r>
              <a:rPr lang="en-GB" sz="2000" i="0" dirty="0">
                <a:solidFill>
                  <a:srgbClr val="424242"/>
                </a:solidFill>
                <a:effectLst/>
              </a:rPr>
              <a:t>Use the extra tools listed with each item; they can help you manage your information.</a:t>
            </a:r>
          </a:p>
          <a:p>
            <a:pPr marL="342900" indent="-342900" algn="l">
              <a:spcBef>
                <a:spcPts val="300"/>
              </a:spcBef>
              <a:spcAft>
                <a:spcPts val="300"/>
              </a:spcAft>
              <a:buFont typeface="Arial" panose="020B0604020202020204" pitchFamily="34" charset="0"/>
              <a:buChar char="•"/>
            </a:pPr>
            <a:r>
              <a:rPr lang="en-GB" sz="2000" dirty="0">
                <a:solidFill>
                  <a:srgbClr val="424242"/>
                </a:solidFill>
              </a:rPr>
              <a:t>Save your queries and get notifications for new research.</a:t>
            </a:r>
          </a:p>
          <a:p>
            <a:pPr marL="342900" indent="-342900" algn="l">
              <a:spcBef>
                <a:spcPts val="300"/>
              </a:spcBef>
              <a:spcAft>
                <a:spcPts val="300"/>
              </a:spcAft>
              <a:buFont typeface="Arial" panose="020B0604020202020204" pitchFamily="34" charset="0"/>
              <a:buChar char="•"/>
            </a:pPr>
            <a:endParaRPr lang="en-GB" sz="2000" dirty="0">
              <a:solidFill>
                <a:srgbClr val="424242"/>
              </a:solidFill>
            </a:endParaRPr>
          </a:p>
          <a:p>
            <a:pPr algn="l">
              <a:spcBef>
                <a:spcPts val="300"/>
              </a:spcBef>
              <a:spcAft>
                <a:spcPts val="300"/>
              </a:spcAft>
            </a:pPr>
            <a:r>
              <a:rPr lang="en-GB" sz="2000" dirty="0">
                <a:solidFill>
                  <a:srgbClr val="424242"/>
                </a:solidFill>
                <a:hlinkClick r:id="rId2"/>
              </a:rPr>
              <a:t>Library search</a:t>
            </a:r>
            <a:endParaRPr lang="en-GB" sz="2000" i="0" dirty="0">
              <a:solidFill>
                <a:srgbClr val="424242"/>
              </a:solidFill>
              <a:effectLst/>
            </a:endParaRPr>
          </a:p>
        </p:txBody>
      </p:sp>
      <p:pic>
        <p:nvPicPr>
          <p:cNvPr id="4" name="Picture 3">
            <a:extLst>
              <a:ext uri="{FF2B5EF4-FFF2-40B4-BE49-F238E27FC236}">
                <a16:creationId xmlns:a16="http://schemas.microsoft.com/office/drawing/2014/main" id="{0FC61D40-E3F4-8E65-AFBA-C9CE7694F7F5}"/>
              </a:ext>
            </a:extLst>
          </p:cNvPr>
          <p:cNvPicPr>
            <a:picLocks noChangeAspect="1"/>
          </p:cNvPicPr>
          <p:nvPr/>
        </p:nvPicPr>
        <p:blipFill>
          <a:blip r:embed="rId3"/>
          <a:srcRect l="960" t="11577" r="4881" b="5389"/>
          <a:stretch>
            <a:fillRect/>
          </a:stretch>
        </p:blipFill>
        <p:spPr>
          <a:xfrm>
            <a:off x="4697239" y="1479856"/>
            <a:ext cx="7308595" cy="4296743"/>
          </a:xfrm>
          <a:prstGeom prst="rect">
            <a:avLst/>
          </a:prstGeom>
        </p:spPr>
      </p:pic>
    </p:spTree>
    <p:extLst>
      <p:ext uri="{BB962C8B-B14F-4D97-AF65-F5344CB8AC3E}">
        <p14:creationId xmlns:p14="http://schemas.microsoft.com/office/powerpoint/2010/main" val="23794628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dirty="0"/>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4734790" y="1920946"/>
            <a:ext cx="7038973" cy="39518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dirty="0">
                <a:latin typeface="Calibri Light" panose="020F0302020204030204" pitchFamily="34" charset="0"/>
                <a:cs typeface="Calibri Light" panose="020F0302020204030204" pitchFamily="34" charset="0"/>
              </a:rPr>
              <a:t>Consider different terminology that may be used.</a:t>
            </a: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dirty="0">
              <a:latin typeface="Calibri Light" panose="020F0302020204030204" pitchFamily="34" charset="0"/>
              <a:cs typeface="Calibri Light" panose="020F0302020204030204" pitchFamily="34" charset="0"/>
            </a:endParaRPr>
          </a:p>
          <a:p>
            <a:pPr marL="285750" indent="-285750">
              <a:lnSpc>
                <a:spcPct val="90000"/>
              </a:lnSpc>
              <a:spcBef>
                <a:spcPts val="1000"/>
              </a:spcBef>
              <a:buFont typeface="Arial,Sans-Serif"/>
              <a:buChar char="•"/>
            </a:pPr>
            <a:r>
              <a:rPr lang="en-GB" sz="2400" dirty="0">
                <a:solidFill>
                  <a:srgbClr val="FF0000"/>
                </a:solidFill>
                <a:latin typeface="Calibri Light" panose="020F0302020204030204" pitchFamily="34" charset="0"/>
                <a:cs typeface="Calibri Light" panose="020F0302020204030204" pitchFamily="34" charset="0"/>
              </a:rPr>
              <a:t>Alternative words</a:t>
            </a:r>
            <a:r>
              <a:rPr lang="en-GB" sz="2400" dirty="0">
                <a:latin typeface="Calibri Light" panose="020F0302020204030204" pitchFamily="34" charset="0"/>
                <a:cs typeface="Calibri Light" panose="020F0302020204030204" pitchFamily="34" charset="0"/>
              </a:rPr>
              <a:t>: Synonyms / Antonyms.</a:t>
            </a: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r>
              <a:rPr lang="en-GB" sz="2400" dirty="0">
                <a:solidFill>
                  <a:srgbClr val="FF0000"/>
                </a:solidFill>
                <a:latin typeface="Calibri Light" panose="020F0302020204030204" pitchFamily="34" charset="0"/>
                <a:cs typeface="Calibri Light" panose="020F0302020204030204" pitchFamily="34" charset="0"/>
              </a:rPr>
              <a:t>Phrase searching</a:t>
            </a:r>
            <a:r>
              <a:rPr lang="en-GB" sz="2400" dirty="0">
                <a:latin typeface="Calibri Light" panose="020F0302020204030204" pitchFamily="34" charset="0"/>
                <a:cs typeface="Calibri Light" panose="020F0302020204030204" pitchFamily="34" charset="0"/>
              </a:rPr>
              <a:t>: Search for a phrase in quotations “climate change“.</a:t>
            </a: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r>
              <a:rPr lang="en-GB" sz="2400" dirty="0">
                <a:solidFill>
                  <a:srgbClr val="FF0000"/>
                </a:solidFill>
                <a:latin typeface="Calibri Light" panose="020F0302020204030204" pitchFamily="34" charset="0"/>
                <a:cs typeface="Calibri Light" panose="020F0302020204030204" pitchFamily="34" charset="0"/>
              </a:rPr>
              <a:t>Subject searching</a:t>
            </a:r>
            <a:r>
              <a:rPr lang="en-GB" sz="2400" dirty="0">
                <a:latin typeface="Calibri Light" panose="020F0302020204030204" pitchFamily="34" charset="0"/>
                <a:cs typeface="Calibri Light" panose="020F0302020204030204" pitchFamily="34" charset="0"/>
              </a:rPr>
              <a:t>: Controlled vocabulary.</a:t>
            </a:r>
            <a:endParaRPr lang="en-GB" sz="2400" dirty="0">
              <a:latin typeface="Calibri Light" panose="020F0302020204030204" pitchFamily="34" charset="0"/>
              <a:ea typeface="+mn-lt"/>
              <a:cs typeface="Calibri Light" panose="020F0302020204030204" pitchFamily="34" charset="0"/>
            </a:endParaRPr>
          </a:p>
          <a:p>
            <a:pPr algn="l"/>
            <a:endParaRPr lang="en-GB" sz="2800" dirty="0">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8618" y="1476664"/>
            <a:ext cx="4476172" cy="4505036"/>
          </a:xfrm>
          <a:prstGeom prst="rect">
            <a:avLst/>
          </a:prstGeom>
        </p:spPr>
      </p:pic>
    </p:spTree>
    <p:extLst>
      <p:ext uri="{BB962C8B-B14F-4D97-AF65-F5344CB8AC3E}">
        <p14:creationId xmlns:p14="http://schemas.microsoft.com/office/powerpoint/2010/main" val="33242160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red circle with black lines&#10;&#10;Description automatically generated">
            <a:extLst>
              <a:ext uri="{FF2B5EF4-FFF2-40B4-BE49-F238E27FC236}">
                <a16:creationId xmlns:a16="http://schemas.microsoft.com/office/drawing/2014/main" id="{B4576455-148E-79AC-2FC0-0886346A93D3}"/>
              </a:ext>
            </a:extLst>
          </p:cNvPr>
          <p:cNvPicPr>
            <a:picLocks noChangeAspect="1"/>
          </p:cNvPicPr>
          <p:nvPr/>
        </p:nvPicPr>
        <p:blipFill rotWithShape="1">
          <a:blip r:embed="rId2"/>
          <a:srcRect l="2352" t="-944" r="3343" b="2055"/>
          <a:stretch/>
        </p:blipFill>
        <p:spPr>
          <a:xfrm>
            <a:off x="3561" y="2530"/>
            <a:ext cx="12188582" cy="2873623"/>
          </a:xfrm>
          <a:prstGeom prst="rect">
            <a:avLst/>
          </a:prstGeom>
        </p:spPr>
      </p:pic>
      <p:sp>
        <p:nvSpPr>
          <p:cNvPr id="3" name="TextBox 2">
            <a:extLst>
              <a:ext uri="{FF2B5EF4-FFF2-40B4-BE49-F238E27FC236}">
                <a16:creationId xmlns:a16="http://schemas.microsoft.com/office/drawing/2014/main" id="{00DCB5C7-9A11-0FA6-6469-5BB293367BBC}"/>
              </a:ext>
            </a:extLst>
          </p:cNvPr>
          <p:cNvSpPr txBox="1"/>
          <p:nvPr/>
        </p:nvSpPr>
        <p:spPr>
          <a:xfrm>
            <a:off x="5496000" y="2868000"/>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OR</a:t>
            </a:r>
            <a:endParaRPr lang="en-GB" sz="5400" b="1"/>
          </a:p>
        </p:txBody>
      </p:sp>
      <p:sp>
        <p:nvSpPr>
          <p:cNvPr id="4" name="TextBox 3">
            <a:extLst>
              <a:ext uri="{FF2B5EF4-FFF2-40B4-BE49-F238E27FC236}">
                <a16:creationId xmlns:a16="http://schemas.microsoft.com/office/drawing/2014/main" id="{E8A9AAE3-58E2-A0B1-343F-CADA50F70CD3}"/>
              </a:ext>
            </a:extLst>
          </p:cNvPr>
          <p:cNvSpPr txBox="1"/>
          <p:nvPr/>
        </p:nvSpPr>
        <p:spPr>
          <a:xfrm>
            <a:off x="1512000" y="2874144"/>
            <a:ext cx="1790458" cy="9171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AND</a:t>
            </a:r>
            <a:endParaRPr lang="en-GB" sz="5400" b="1"/>
          </a:p>
        </p:txBody>
      </p:sp>
      <p:sp>
        <p:nvSpPr>
          <p:cNvPr id="5" name="TextBox 4">
            <a:extLst>
              <a:ext uri="{FF2B5EF4-FFF2-40B4-BE49-F238E27FC236}">
                <a16:creationId xmlns:a16="http://schemas.microsoft.com/office/drawing/2014/main" id="{4335CA7C-4ABE-B83A-F9AC-6B889FE07CB8}"/>
              </a:ext>
            </a:extLst>
          </p:cNvPr>
          <p:cNvSpPr txBox="1"/>
          <p:nvPr/>
        </p:nvSpPr>
        <p:spPr>
          <a:xfrm>
            <a:off x="919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NOT</a:t>
            </a:r>
            <a:endParaRPr lang="en-GB" sz="5400" b="1"/>
          </a:p>
        </p:txBody>
      </p:sp>
      <p:sp>
        <p:nvSpPr>
          <p:cNvPr id="11" name="TextBox 10">
            <a:extLst>
              <a:ext uri="{FF2B5EF4-FFF2-40B4-BE49-F238E27FC236}">
                <a16:creationId xmlns:a16="http://schemas.microsoft.com/office/drawing/2014/main" id="{F0210611-0F97-6FF8-32EB-698A92FD51E0}"/>
              </a:ext>
            </a:extLst>
          </p:cNvPr>
          <p:cNvSpPr txBox="1"/>
          <p:nvPr/>
        </p:nvSpPr>
        <p:spPr>
          <a:xfrm>
            <a:off x="364434" y="3982278"/>
            <a:ext cx="1146975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Calibri"/>
                <a:cs typeface="Arial"/>
              </a:rPr>
              <a:t>Boolean Operators </a:t>
            </a:r>
            <a:r>
              <a:rPr lang="en-GB" sz="2000" dirty="0">
                <a:latin typeface="Calibri"/>
                <a:cs typeface="Arial"/>
              </a:rPr>
              <a:t>allow you to </a:t>
            </a:r>
            <a:r>
              <a:rPr lang="en-GB" sz="2000" b="1" dirty="0">
                <a:latin typeface="Calibri"/>
                <a:cs typeface="Arial"/>
              </a:rPr>
              <a:t>combine your keywords</a:t>
            </a:r>
            <a:r>
              <a:rPr lang="en-GB" sz="2000" dirty="0">
                <a:latin typeface="Calibri"/>
                <a:cs typeface="Arial"/>
              </a:rPr>
              <a:t> to narrow or broaden your search.</a:t>
            </a:r>
            <a:r>
              <a:rPr lang="en-US" sz="2000" dirty="0">
                <a:latin typeface="Calibri"/>
                <a:cs typeface="Arial"/>
              </a:rPr>
              <a:t>​</a:t>
            </a:r>
            <a:endParaRPr lang="en-US" sz="2000" dirty="0">
              <a:latin typeface="Calibri"/>
              <a:ea typeface="Calibri"/>
              <a:cs typeface="Arial"/>
            </a:endParaRPr>
          </a:p>
          <a:p>
            <a:pPr marL="228600" indent="-228600">
              <a:buFont typeface="Arial,Sans-Serif"/>
              <a:buChar char="•"/>
            </a:pPr>
            <a:endParaRPr lang="en-GB" sz="2000" dirty="0">
              <a:latin typeface="Calibri"/>
              <a:ea typeface="Calibri"/>
              <a:cs typeface="Arial"/>
            </a:endParaRPr>
          </a:p>
          <a:p>
            <a:pPr marL="228600" indent="-228600">
              <a:buFont typeface="Arial,Sans-Serif"/>
              <a:buChar char="•"/>
            </a:pPr>
            <a:r>
              <a:rPr lang="en-GB" sz="2000" b="1" dirty="0">
                <a:solidFill>
                  <a:srgbClr val="FF0000"/>
                </a:solidFill>
                <a:latin typeface="Calibri"/>
                <a:cs typeface="Arial"/>
              </a:rPr>
              <a:t>AND</a:t>
            </a:r>
            <a:r>
              <a:rPr lang="en-GB" sz="2000" dirty="0">
                <a:latin typeface="Calibri"/>
                <a:cs typeface="Arial"/>
              </a:rPr>
              <a:t>: narrows your search by only giving results where </a:t>
            </a:r>
            <a:r>
              <a:rPr lang="en-GB" sz="2000" b="1" dirty="0">
                <a:solidFill>
                  <a:srgbClr val="FF0000"/>
                </a:solidFill>
                <a:latin typeface="Calibri"/>
                <a:cs typeface="Arial"/>
              </a:rPr>
              <a:t>ALL</a:t>
            </a:r>
            <a:r>
              <a:rPr lang="en-GB" sz="2000" dirty="0">
                <a:latin typeface="Calibri"/>
                <a:cs typeface="Arial"/>
              </a:rPr>
              <a:t> your search terms are present.</a:t>
            </a:r>
            <a:r>
              <a:rPr lang="en-US" sz="2000" dirty="0">
                <a:latin typeface="Calibri"/>
                <a:cs typeface="Arial"/>
              </a:rPr>
              <a:t>​</a:t>
            </a:r>
            <a:endParaRPr lang="en-US" sz="2000" dirty="0">
              <a:latin typeface="Calibri"/>
              <a:ea typeface="Calibri"/>
              <a:cs typeface="Arial"/>
            </a:endParaRPr>
          </a:p>
          <a:p>
            <a:pPr marL="228600" indent="-228600">
              <a:buFont typeface="Arial,Sans-Serif"/>
              <a:buChar char="•"/>
            </a:pPr>
            <a:endParaRPr lang="en-GB" sz="2000" dirty="0">
              <a:latin typeface="Calibri"/>
              <a:ea typeface="Calibri"/>
              <a:cs typeface="Arial"/>
            </a:endParaRPr>
          </a:p>
          <a:p>
            <a:pPr marL="228600" indent="-228600">
              <a:buFont typeface="Arial,Sans-Serif"/>
              <a:buChar char="•"/>
            </a:pPr>
            <a:r>
              <a:rPr lang="en-GB" sz="2000" b="1" dirty="0">
                <a:solidFill>
                  <a:srgbClr val="FF0000"/>
                </a:solidFill>
                <a:latin typeface="Calibri"/>
                <a:cs typeface="Arial"/>
              </a:rPr>
              <a:t>OR</a:t>
            </a:r>
            <a:r>
              <a:rPr lang="en-GB" sz="2000" dirty="0">
                <a:latin typeface="Calibri"/>
                <a:cs typeface="Arial"/>
              </a:rPr>
              <a:t>: broadens your search where </a:t>
            </a:r>
            <a:r>
              <a:rPr lang="en-GB" sz="2000" b="1" dirty="0">
                <a:solidFill>
                  <a:srgbClr val="FF0000"/>
                </a:solidFill>
                <a:latin typeface="Calibri"/>
                <a:cs typeface="Arial"/>
              </a:rPr>
              <a:t>ANY </a:t>
            </a:r>
            <a:r>
              <a:rPr lang="en-GB" sz="2000" dirty="0">
                <a:latin typeface="Calibri"/>
                <a:cs typeface="Arial"/>
              </a:rPr>
              <a:t>of your search terms are present.</a:t>
            </a:r>
            <a:r>
              <a:rPr lang="en-US" sz="2000" dirty="0">
                <a:latin typeface="Calibri"/>
                <a:cs typeface="Arial"/>
              </a:rPr>
              <a:t>​</a:t>
            </a:r>
            <a:endParaRPr lang="en-US" sz="2000" dirty="0">
              <a:latin typeface="Calibri"/>
              <a:ea typeface="Calibri"/>
              <a:cs typeface="Arial"/>
            </a:endParaRPr>
          </a:p>
          <a:p>
            <a:pPr marL="228600" indent="-228600">
              <a:buFont typeface="Arial,Sans-Serif"/>
              <a:buChar char="•"/>
            </a:pPr>
            <a:endParaRPr lang="en-GB" sz="2000" dirty="0">
              <a:latin typeface="Calibri"/>
              <a:ea typeface="Calibri"/>
              <a:cs typeface="Arial"/>
            </a:endParaRPr>
          </a:p>
          <a:p>
            <a:pPr marL="228600" indent="-228600">
              <a:buFont typeface="Arial,Sans-Serif"/>
              <a:buChar char="•"/>
            </a:pPr>
            <a:r>
              <a:rPr lang="en-GB" sz="2000" b="1" dirty="0">
                <a:solidFill>
                  <a:srgbClr val="FF0000"/>
                </a:solidFill>
                <a:latin typeface="Calibri"/>
                <a:cs typeface="Arial"/>
              </a:rPr>
              <a:t>NOT</a:t>
            </a:r>
            <a:r>
              <a:rPr lang="en-GB" sz="2000" dirty="0">
                <a:latin typeface="Calibri"/>
                <a:cs typeface="Arial"/>
              </a:rPr>
              <a:t>: Excludes specific terms</a:t>
            </a:r>
            <a:r>
              <a:rPr lang="en-US" sz="2000" dirty="0">
                <a:latin typeface="Calibri"/>
                <a:cs typeface="Arial"/>
              </a:rPr>
              <a:t>​</a:t>
            </a:r>
            <a:endParaRPr lang="en-US" sz="2000" dirty="0">
              <a:latin typeface="Calibri"/>
              <a:ea typeface="Calibri"/>
              <a:cs typeface="Arial"/>
            </a:endParaRPr>
          </a:p>
        </p:txBody>
      </p:sp>
      <p:sp>
        <p:nvSpPr>
          <p:cNvPr id="7" name="TextBox 6">
            <a:extLst>
              <a:ext uri="{FF2B5EF4-FFF2-40B4-BE49-F238E27FC236}">
                <a16:creationId xmlns:a16="http://schemas.microsoft.com/office/drawing/2014/main" id="{18F92C18-84C5-8B05-66BE-5E0CED2A02A3}"/>
              </a:ext>
            </a:extLst>
          </p:cNvPr>
          <p:cNvSpPr txBox="1"/>
          <p:nvPr/>
        </p:nvSpPr>
        <p:spPr>
          <a:xfrm>
            <a:off x="7353300" y="6324600"/>
            <a:ext cx="44767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Calibri"/>
                <a:ea typeface="Calibri"/>
                <a:cs typeface="Calibri"/>
              </a:rPr>
              <a:t>https://digitalservices.uwtsd.ac.uk/library/</a:t>
            </a:r>
            <a:endParaRPr lang="en-US" b="1">
              <a:latin typeface="Calibri"/>
              <a:ea typeface="Calibri"/>
              <a:cs typeface="Calibri"/>
            </a:endParaRPr>
          </a:p>
        </p:txBody>
      </p:sp>
    </p:spTree>
    <p:extLst>
      <p:ext uri="{BB962C8B-B14F-4D97-AF65-F5344CB8AC3E}">
        <p14:creationId xmlns:p14="http://schemas.microsoft.com/office/powerpoint/2010/main" val="38997816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D1C7CB-3E93-8679-5042-06D9F56E4CB6}"/>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593E4EFD-BB57-5467-2EF3-16A19087ADDC}"/>
              </a:ext>
            </a:extLst>
          </p:cNvPr>
          <p:cNvSpPr>
            <a:spLocks noGrp="1"/>
          </p:cNvSpPr>
          <p:nvPr>
            <p:ph type="title"/>
          </p:nvPr>
        </p:nvSpPr>
        <p:spPr>
          <a:xfrm>
            <a:off x="698242" y="252284"/>
            <a:ext cx="10795518" cy="1003916"/>
          </a:xfrm>
        </p:spPr>
        <p:txBody>
          <a:bodyPr/>
          <a:lstStyle/>
          <a:p>
            <a:r>
              <a:rPr lang="en-US" dirty="0">
                <a:ea typeface="Calibri"/>
                <a:cs typeface="Calibri"/>
              </a:rPr>
              <a:t>Advanced Boolean Search </a:t>
            </a:r>
            <a:endParaRPr lang="en-US" dirty="0"/>
          </a:p>
        </p:txBody>
      </p:sp>
      <p:sp>
        <p:nvSpPr>
          <p:cNvPr id="3" name="TextBox 2">
            <a:extLst>
              <a:ext uri="{FF2B5EF4-FFF2-40B4-BE49-F238E27FC236}">
                <a16:creationId xmlns:a16="http://schemas.microsoft.com/office/drawing/2014/main" id="{73ABC313-8BE7-3286-3EB3-2968F2303EC5}"/>
              </a:ext>
            </a:extLst>
          </p:cNvPr>
          <p:cNvSpPr txBox="1"/>
          <p:nvPr/>
        </p:nvSpPr>
        <p:spPr>
          <a:xfrm>
            <a:off x="8634783" y="5017353"/>
            <a:ext cx="327979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dirty="0">
                <a:ea typeface="Calibri"/>
                <a:cs typeface="Calibri"/>
                <a:hlinkClick r:id="rId2"/>
              </a:rPr>
              <a:t>Link to search and results</a:t>
            </a:r>
            <a:endParaRPr lang="en-GB" sz="2400" dirty="0">
              <a:ea typeface="Calibri"/>
              <a:cs typeface="Calibri"/>
              <a:hlinkClick r:id="rId3"/>
            </a:endParaRPr>
          </a:p>
        </p:txBody>
      </p:sp>
      <p:sp>
        <p:nvSpPr>
          <p:cNvPr id="8" name="TextBox 7">
            <a:extLst>
              <a:ext uri="{FF2B5EF4-FFF2-40B4-BE49-F238E27FC236}">
                <a16:creationId xmlns:a16="http://schemas.microsoft.com/office/drawing/2014/main" id="{EE52AC2E-78F8-3877-5CE8-5E39899A02C3}"/>
              </a:ext>
            </a:extLst>
          </p:cNvPr>
          <p:cNvSpPr txBox="1"/>
          <p:nvPr/>
        </p:nvSpPr>
        <p:spPr>
          <a:xfrm>
            <a:off x="9127574" y="2217721"/>
            <a:ext cx="2101739" cy="1200329"/>
          </a:xfrm>
          <a:prstGeom prst="rect">
            <a:avLst/>
          </a:prstGeom>
          <a:noFill/>
          <a:ln w="38100">
            <a:solidFill>
              <a:schemeClr val="accent2"/>
            </a:solidFill>
          </a:ln>
        </p:spPr>
        <p:txBody>
          <a:bodyPr wrap="square" rtlCol="0">
            <a:spAutoFit/>
          </a:bodyPr>
          <a:lstStyle/>
          <a:p>
            <a:r>
              <a:rPr lang="en-GB" dirty="0"/>
              <a:t>Explore drop-down arrows and experiment to find the best results.</a:t>
            </a:r>
            <a:endParaRPr lang="en-US" dirty="0"/>
          </a:p>
        </p:txBody>
      </p:sp>
      <p:pic>
        <p:nvPicPr>
          <p:cNvPr id="10" name="Picture 9">
            <a:extLst>
              <a:ext uri="{FF2B5EF4-FFF2-40B4-BE49-F238E27FC236}">
                <a16:creationId xmlns:a16="http://schemas.microsoft.com/office/drawing/2014/main" id="{FDDA7793-5A87-1848-B4F5-95B65E1FD1E6}"/>
              </a:ext>
            </a:extLst>
          </p:cNvPr>
          <p:cNvPicPr>
            <a:picLocks noChangeAspect="1"/>
          </p:cNvPicPr>
          <p:nvPr/>
        </p:nvPicPr>
        <p:blipFill>
          <a:blip r:embed="rId4"/>
          <a:srcRect l="10648" t="21397" r="25800" b="19042"/>
          <a:stretch>
            <a:fillRect/>
          </a:stretch>
        </p:blipFill>
        <p:spPr>
          <a:xfrm>
            <a:off x="903448" y="1450994"/>
            <a:ext cx="7495891" cy="4683363"/>
          </a:xfrm>
          <a:prstGeom prst="rect">
            <a:avLst/>
          </a:prstGeom>
        </p:spPr>
      </p:pic>
    </p:spTree>
    <p:extLst>
      <p:ext uri="{BB962C8B-B14F-4D97-AF65-F5344CB8AC3E}">
        <p14:creationId xmlns:p14="http://schemas.microsoft.com/office/powerpoint/2010/main" val="23485763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436764" y="1565364"/>
            <a:ext cx="5280453" cy="2640503"/>
          </a:xfrm>
        </p:spPr>
        <p:txBody>
          <a:bodyPr>
            <a:normAutofit fontScale="62500" lnSpcReduction="20000"/>
          </a:bodyPr>
          <a:lstStyle/>
          <a:p>
            <a:pPr>
              <a:buFont typeface="Arial" panose="020B0604020202020204" pitchFamily="34" charset="0"/>
              <a:buChar char="•"/>
            </a:pPr>
            <a:r>
              <a:rPr lang="en-GB" dirty="0"/>
              <a:t>Where the book is held, if it’s in print.</a:t>
            </a:r>
          </a:p>
          <a:p>
            <a:pPr>
              <a:buFont typeface="Arial" panose="020B0604020202020204" pitchFamily="34" charset="0"/>
              <a:buChar char="•"/>
            </a:pPr>
            <a:r>
              <a:rPr lang="en-GB" dirty="0"/>
              <a:t>Link to the ebook or journal article if it’s electronic.</a:t>
            </a:r>
          </a:p>
          <a:p>
            <a:pPr>
              <a:buFont typeface="Arial" panose="020B0604020202020204" pitchFamily="34" charset="0"/>
              <a:buChar char="•"/>
            </a:pPr>
            <a:r>
              <a:rPr lang="en-GB" dirty="0"/>
              <a:t>How to request it if it’s on loan.</a:t>
            </a:r>
          </a:p>
          <a:p>
            <a:pPr>
              <a:buFont typeface="Arial" panose="020B0604020202020204" pitchFamily="34" charset="0"/>
              <a:buChar char="•"/>
            </a:pPr>
            <a:r>
              <a:rPr lang="en-GB" dirty="0"/>
              <a:t>Related reading.</a:t>
            </a:r>
          </a:p>
          <a:p>
            <a:pPr>
              <a:buFont typeface="Arial" panose="020B0604020202020204" pitchFamily="34" charset="0"/>
              <a:buChar char="•"/>
            </a:pPr>
            <a:r>
              <a:rPr lang="en-GB" dirty="0"/>
              <a:t>Option to search just within one journal.</a:t>
            </a:r>
          </a:p>
          <a:p>
            <a:pPr>
              <a:buFont typeface="Arial" panose="020B0604020202020204" pitchFamily="34" charset="0"/>
              <a:buChar char="•"/>
            </a:pPr>
            <a:r>
              <a:rPr lang="en-GB" dirty="0"/>
              <a:t>Virtual Browse of other similar books.</a:t>
            </a:r>
          </a:p>
          <a:p>
            <a:pPr>
              <a:buFont typeface="Arial" panose="020B0604020202020204" pitchFamily="34" charset="0"/>
              <a:buChar char="•"/>
            </a:pPr>
            <a:r>
              <a:rPr lang="en-GB" dirty="0"/>
              <a:t>Books on the same Online Resource list.</a:t>
            </a:r>
          </a:p>
          <a:p>
            <a:pPr>
              <a:buFont typeface="Arial" panose="020B0604020202020204" pitchFamily="34" charset="0"/>
              <a:buChar char="•"/>
            </a:pPr>
            <a:r>
              <a:rPr lang="en-GB" dirty="0"/>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6160729" y="5588793"/>
            <a:ext cx="3692106" cy="461665"/>
          </a:xfrm>
          <a:prstGeom prst="rect">
            <a:avLst/>
          </a:prstGeom>
          <a:noFill/>
        </p:spPr>
        <p:txBody>
          <a:bodyPr wrap="square" rtlCol="0">
            <a:spAutoFit/>
          </a:bodyPr>
          <a:lstStyle/>
          <a:p>
            <a:r>
              <a:rPr lang="en-GB" sz="2400" dirty="0">
                <a:hlinkClick r:id="rId2"/>
              </a:rPr>
              <a:t>Book record</a:t>
            </a:r>
            <a:endParaRPr lang="en-GB" sz="2400" dirty="0"/>
          </a:p>
        </p:txBody>
      </p:sp>
      <p:pic>
        <p:nvPicPr>
          <p:cNvPr id="7" name="Picture 6">
            <a:extLst>
              <a:ext uri="{FF2B5EF4-FFF2-40B4-BE49-F238E27FC236}">
                <a16:creationId xmlns:a16="http://schemas.microsoft.com/office/drawing/2014/main" id="{23361074-E5EA-4642-417B-E0EA272AD87F}"/>
              </a:ext>
            </a:extLst>
          </p:cNvPr>
          <p:cNvPicPr>
            <a:picLocks noChangeAspect="1"/>
          </p:cNvPicPr>
          <p:nvPr/>
        </p:nvPicPr>
        <p:blipFill>
          <a:blip r:embed="rId3"/>
          <a:srcRect l="10116" t="11775" r="23670" b="23992"/>
          <a:stretch>
            <a:fillRect/>
          </a:stretch>
        </p:blipFill>
        <p:spPr>
          <a:xfrm>
            <a:off x="5903383" y="1453095"/>
            <a:ext cx="5970839" cy="3861443"/>
          </a:xfrm>
          <a:prstGeom prst="rect">
            <a:avLst/>
          </a:prstGeom>
        </p:spPr>
      </p:pic>
      <p:pic>
        <p:nvPicPr>
          <p:cNvPr id="9" name="Picture 8">
            <a:extLst>
              <a:ext uri="{FF2B5EF4-FFF2-40B4-BE49-F238E27FC236}">
                <a16:creationId xmlns:a16="http://schemas.microsoft.com/office/drawing/2014/main" id="{770A5673-4A2E-79CF-434D-24BF16D13718}"/>
              </a:ext>
            </a:extLst>
          </p:cNvPr>
          <p:cNvPicPr>
            <a:picLocks noChangeAspect="1"/>
          </p:cNvPicPr>
          <p:nvPr/>
        </p:nvPicPr>
        <p:blipFill>
          <a:blip r:embed="rId4"/>
          <a:srcRect l="10488" t="36726" r="23884" b="26787"/>
          <a:stretch>
            <a:fillRect/>
          </a:stretch>
        </p:blipFill>
        <p:spPr>
          <a:xfrm>
            <a:off x="436764" y="4205867"/>
            <a:ext cx="5241573" cy="1942741"/>
          </a:xfrm>
          <a:prstGeom prst="rect">
            <a:avLst/>
          </a:prstGeom>
        </p:spPr>
      </p:pic>
    </p:spTree>
    <p:extLst>
      <p:ext uri="{BB962C8B-B14F-4D97-AF65-F5344CB8AC3E}">
        <p14:creationId xmlns:p14="http://schemas.microsoft.com/office/powerpoint/2010/main" val="31623757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CE19B8-7136-0962-A206-1B60D4E242B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F80EAD-97A3-EDC0-29EA-B2ECD032B8F8}"/>
              </a:ext>
            </a:extLst>
          </p:cNvPr>
          <p:cNvSpPr>
            <a:spLocks noGrp="1"/>
          </p:cNvSpPr>
          <p:nvPr>
            <p:ph sz="half" idx="2"/>
          </p:nvPr>
        </p:nvSpPr>
        <p:spPr>
          <a:xfrm>
            <a:off x="338207" y="1795333"/>
            <a:ext cx="3976448" cy="3751297"/>
          </a:xfrm>
        </p:spPr>
        <p:txBody>
          <a:bodyPr>
            <a:normAutofit lnSpcReduction="10000"/>
          </a:bodyPr>
          <a:lstStyle/>
          <a:p>
            <a:pPr>
              <a:buFont typeface="Arial" panose="020B0604020202020204" pitchFamily="34" charset="0"/>
              <a:buChar char="•"/>
            </a:pPr>
            <a:r>
              <a:rPr lang="en-GB" dirty="0"/>
              <a:t>Link to the PDF.</a:t>
            </a:r>
          </a:p>
          <a:p>
            <a:pPr>
              <a:buFont typeface="Arial" panose="020B0604020202020204" pitchFamily="34" charset="0"/>
              <a:buChar char="•"/>
            </a:pPr>
            <a:r>
              <a:rPr lang="en-GB" dirty="0"/>
              <a:t>Related research and recommended reading.</a:t>
            </a:r>
          </a:p>
          <a:p>
            <a:pPr>
              <a:buFont typeface="Arial" panose="020B0604020202020204" pitchFamily="34" charset="0"/>
              <a:buChar char="•"/>
            </a:pPr>
            <a:r>
              <a:rPr lang="en-GB" dirty="0"/>
              <a:t>Links to the Journal.</a:t>
            </a:r>
          </a:p>
          <a:p>
            <a:pPr>
              <a:buFont typeface="Arial" panose="020B0604020202020204" pitchFamily="34" charset="0"/>
              <a:buChar char="•"/>
            </a:pPr>
            <a:r>
              <a:rPr lang="en-GB" dirty="0"/>
              <a:t>Link to the abstract, references and further details.</a:t>
            </a:r>
          </a:p>
          <a:p>
            <a:pPr>
              <a:buFont typeface="Arial" panose="020B0604020202020204" pitchFamily="34" charset="0"/>
              <a:buChar char="•"/>
            </a:pPr>
            <a:r>
              <a:rPr lang="en-GB" dirty="0"/>
              <a:t>Option to save in your personal folder.</a:t>
            </a:r>
          </a:p>
        </p:txBody>
      </p:sp>
      <p:sp>
        <p:nvSpPr>
          <p:cNvPr id="6" name="Title 5">
            <a:extLst>
              <a:ext uri="{FF2B5EF4-FFF2-40B4-BE49-F238E27FC236}">
                <a16:creationId xmlns:a16="http://schemas.microsoft.com/office/drawing/2014/main" id="{ADA92925-E853-8F31-0D4F-235E92036231}"/>
              </a:ext>
            </a:extLst>
          </p:cNvPr>
          <p:cNvSpPr>
            <a:spLocks noGrp="1"/>
          </p:cNvSpPr>
          <p:nvPr>
            <p:ph type="title"/>
          </p:nvPr>
        </p:nvSpPr>
        <p:spPr/>
        <p:txBody>
          <a:bodyPr>
            <a:normAutofit/>
          </a:bodyPr>
          <a:lstStyle/>
          <a:p>
            <a:r>
              <a:rPr lang="en-GB" dirty="0"/>
              <a:t>What an article record includes</a:t>
            </a:r>
          </a:p>
        </p:txBody>
      </p:sp>
      <p:sp>
        <p:nvSpPr>
          <p:cNvPr id="5" name="TextBox 4">
            <a:extLst>
              <a:ext uri="{FF2B5EF4-FFF2-40B4-BE49-F238E27FC236}">
                <a16:creationId xmlns:a16="http://schemas.microsoft.com/office/drawing/2014/main" id="{7CF4786F-A6EB-28D2-6706-B74800860262}"/>
              </a:ext>
            </a:extLst>
          </p:cNvPr>
          <p:cNvSpPr txBox="1"/>
          <p:nvPr/>
        </p:nvSpPr>
        <p:spPr>
          <a:xfrm>
            <a:off x="4413213" y="5774958"/>
            <a:ext cx="3692106" cy="461665"/>
          </a:xfrm>
          <a:prstGeom prst="rect">
            <a:avLst/>
          </a:prstGeom>
          <a:noFill/>
        </p:spPr>
        <p:txBody>
          <a:bodyPr wrap="square" rtlCol="0">
            <a:spAutoFit/>
          </a:bodyPr>
          <a:lstStyle/>
          <a:p>
            <a:r>
              <a:rPr lang="en-GB" sz="2400" dirty="0">
                <a:hlinkClick r:id="rId2"/>
              </a:rPr>
              <a:t>Article record</a:t>
            </a:r>
            <a:endParaRPr lang="en-GB" sz="2400" dirty="0"/>
          </a:p>
        </p:txBody>
      </p:sp>
      <p:pic>
        <p:nvPicPr>
          <p:cNvPr id="4" name="Picture 3">
            <a:extLst>
              <a:ext uri="{FF2B5EF4-FFF2-40B4-BE49-F238E27FC236}">
                <a16:creationId xmlns:a16="http://schemas.microsoft.com/office/drawing/2014/main" id="{C058E525-EDE8-7C69-8159-A0928226E87D}"/>
              </a:ext>
            </a:extLst>
          </p:cNvPr>
          <p:cNvPicPr>
            <a:picLocks noChangeAspect="1"/>
          </p:cNvPicPr>
          <p:nvPr/>
        </p:nvPicPr>
        <p:blipFill>
          <a:blip r:embed="rId3"/>
          <a:srcRect l="428" t="12934" r="1369" b="6267"/>
          <a:stretch>
            <a:fillRect/>
          </a:stretch>
        </p:blipFill>
        <p:spPr>
          <a:xfrm>
            <a:off x="4413213" y="1593269"/>
            <a:ext cx="7277338" cy="3991690"/>
          </a:xfrm>
          <a:prstGeom prst="rect">
            <a:avLst/>
          </a:prstGeom>
        </p:spPr>
      </p:pic>
    </p:spTree>
    <p:extLst>
      <p:ext uri="{BB962C8B-B14F-4D97-AF65-F5344CB8AC3E}">
        <p14:creationId xmlns:p14="http://schemas.microsoft.com/office/powerpoint/2010/main" val="18584357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1A3FC0-1863-68BB-D99F-3C6055A2BA7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532675-8437-74E2-AD28-EFDCF1CC8910}"/>
              </a:ext>
            </a:extLst>
          </p:cNvPr>
          <p:cNvSpPr>
            <a:spLocks noGrp="1"/>
          </p:cNvSpPr>
          <p:nvPr>
            <p:ph sz="half" idx="2"/>
          </p:nvPr>
        </p:nvSpPr>
        <p:spPr>
          <a:xfrm>
            <a:off x="338207" y="1795333"/>
            <a:ext cx="3976448" cy="3751297"/>
          </a:xfrm>
        </p:spPr>
        <p:txBody>
          <a:bodyPr>
            <a:normAutofit/>
          </a:bodyPr>
          <a:lstStyle/>
          <a:p>
            <a:pPr marL="0" indent="0">
              <a:buNone/>
            </a:pPr>
            <a:r>
              <a:rPr lang="en-GB" dirty="0"/>
              <a:t>Research Assistant contains:</a:t>
            </a:r>
          </a:p>
          <a:p>
            <a:pPr>
              <a:buFont typeface="Arial" panose="020B0604020202020204" pitchFamily="34" charset="0"/>
              <a:buChar char="•"/>
            </a:pPr>
            <a:r>
              <a:rPr lang="en-GB" dirty="0"/>
              <a:t>Key takeaway.</a:t>
            </a:r>
          </a:p>
          <a:p>
            <a:pPr>
              <a:buFont typeface="Arial" panose="020B0604020202020204" pitchFamily="34" charset="0"/>
              <a:buChar char="•"/>
            </a:pPr>
            <a:r>
              <a:rPr lang="en-GB" dirty="0"/>
              <a:t>Suggested sources.</a:t>
            </a:r>
          </a:p>
          <a:p>
            <a:pPr>
              <a:buFont typeface="Arial" panose="020B0604020202020204" pitchFamily="34" charset="0"/>
              <a:buChar char="•"/>
            </a:pPr>
            <a:r>
              <a:rPr lang="en-GB" dirty="0"/>
              <a:t>Indexing terms.</a:t>
            </a:r>
          </a:p>
          <a:p>
            <a:pPr>
              <a:buFont typeface="Arial" panose="020B0604020202020204" pitchFamily="34" charset="0"/>
              <a:buChar char="•"/>
            </a:pPr>
            <a:r>
              <a:rPr lang="en-GB" dirty="0"/>
              <a:t>Brainstorming section.</a:t>
            </a:r>
          </a:p>
        </p:txBody>
      </p:sp>
      <p:sp>
        <p:nvSpPr>
          <p:cNvPr id="6" name="Title 5">
            <a:extLst>
              <a:ext uri="{FF2B5EF4-FFF2-40B4-BE49-F238E27FC236}">
                <a16:creationId xmlns:a16="http://schemas.microsoft.com/office/drawing/2014/main" id="{3F233CE1-F694-035C-B16D-E50D4E4EE857}"/>
              </a:ext>
            </a:extLst>
          </p:cNvPr>
          <p:cNvSpPr>
            <a:spLocks noGrp="1"/>
          </p:cNvSpPr>
          <p:nvPr>
            <p:ph type="title"/>
          </p:nvPr>
        </p:nvSpPr>
        <p:spPr/>
        <p:txBody>
          <a:bodyPr>
            <a:normAutofit/>
          </a:bodyPr>
          <a:lstStyle/>
          <a:p>
            <a:r>
              <a:rPr lang="en-GB" dirty="0"/>
              <a:t>Research Assistant options</a:t>
            </a:r>
          </a:p>
        </p:txBody>
      </p:sp>
      <p:sp>
        <p:nvSpPr>
          <p:cNvPr id="5" name="TextBox 4">
            <a:extLst>
              <a:ext uri="{FF2B5EF4-FFF2-40B4-BE49-F238E27FC236}">
                <a16:creationId xmlns:a16="http://schemas.microsoft.com/office/drawing/2014/main" id="{A4A9A63B-4B34-18A0-9EC5-D1BF56943484}"/>
              </a:ext>
            </a:extLst>
          </p:cNvPr>
          <p:cNvSpPr txBox="1"/>
          <p:nvPr/>
        </p:nvSpPr>
        <p:spPr>
          <a:xfrm>
            <a:off x="628026" y="5084965"/>
            <a:ext cx="3692106" cy="461665"/>
          </a:xfrm>
          <a:prstGeom prst="rect">
            <a:avLst/>
          </a:prstGeom>
          <a:noFill/>
        </p:spPr>
        <p:txBody>
          <a:bodyPr wrap="square" rtlCol="0">
            <a:spAutoFit/>
          </a:bodyPr>
          <a:lstStyle/>
          <a:p>
            <a:r>
              <a:rPr lang="en-GB" sz="2400" dirty="0">
                <a:hlinkClick r:id="rId2"/>
              </a:rPr>
              <a:t>Article record</a:t>
            </a:r>
            <a:endParaRPr lang="en-GB" sz="2400" dirty="0"/>
          </a:p>
        </p:txBody>
      </p:sp>
      <p:pic>
        <p:nvPicPr>
          <p:cNvPr id="11" name="Picture 10">
            <a:extLst>
              <a:ext uri="{FF2B5EF4-FFF2-40B4-BE49-F238E27FC236}">
                <a16:creationId xmlns:a16="http://schemas.microsoft.com/office/drawing/2014/main" id="{393E6FBA-DBA4-935E-2542-8D6A7519302B}"/>
              </a:ext>
            </a:extLst>
          </p:cNvPr>
          <p:cNvPicPr>
            <a:picLocks noChangeAspect="1"/>
          </p:cNvPicPr>
          <p:nvPr/>
        </p:nvPicPr>
        <p:blipFill>
          <a:blip r:embed="rId3"/>
          <a:srcRect l="269" t="11497" r="1369" b="6747"/>
          <a:stretch>
            <a:fillRect/>
          </a:stretch>
        </p:blipFill>
        <p:spPr>
          <a:xfrm>
            <a:off x="3977615" y="1389123"/>
            <a:ext cx="7915060" cy="4385835"/>
          </a:xfrm>
          <a:prstGeom prst="rect">
            <a:avLst/>
          </a:prstGeom>
        </p:spPr>
      </p:pic>
    </p:spTree>
    <p:extLst>
      <p:ext uri="{BB962C8B-B14F-4D97-AF65-F5344CB8AC3E}">
        <p14:creationId xmlns:p14="http://schemas.microsoft.com/office/powerpoint/2010/main" val="15477362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Searching within a single journal</a:t>
            </a:r>
          </a:p>
        </p:txBody>
      </p:sp>
      <p:sp>
        <p:nvSpPr>
          <p:cNvPr id="14" name="TextBox 13">
            <a:extLst>
              <a:ext uri="{FF2B5EF4-FFF2-40B4-BE49-F238E27FC236}">
                <a16:creationId xmlns:a16="http://schemas.microsoft.com/office/drawing/2014/main" id="{A0B6F977-14B5-0AC0-53DA-20AEB00DF97D}"/>
              </a:ext>
            </a:extLst>
          </p:cNvPr>
          <p:cNvSpPr txBox="1"/>
          <p:nvPr/>
        </p:nvSpPr>
        <p:spPr>
          <a:xfrm>
            <a:off x="6543161" y="1874761"/>
            <a:ext cx="5190974" cy="3693319"/>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Use the catalogue to search within a journal.</a:t>
            </a:r>
          </a:p>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Click on the journal title.</a:t>
            </a:r>
          </a:p>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Go to the ‘Search inside’ section.</a:t>
            </a:r>
          </a:p>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Put your keywords in the search box.</a:t>
            </a:r>
          </a:p>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This will bring up a set of results only from that journal.</a:t>
            </a:r>
          </a:p>
          <a:p>
            <a:endParaRPr lang="en-GB" sz="2400" b="1" dirty="0">
              <a:latin typeface="Calibri Light" panose="020F0302020204030204" pitchFamily="34" charset="0"/>
              <a:cs typeface="Calibri Light" panose="020F0302020204030204" pitchFamily="34" charset="0"/>
            </a:endParaRPr>
          </a:p>
          <a:p>
            <a:r>
              <a:rPr lang="en-GB" sz="2400" b="1" dirty="0">
                <a:latin typeface="Calibri Light" panose="020F0302020204030204" pitchFamily="34" charset="0"/>
                <a:cs typeface="Calibri Light" panose="020F0302020204030204" pitchFamily="34" charset="0"/>
                <a:hlinkClick r:id="rId2"/>
              </a:rPr>
              <a:t>Search</a:t>
            </a:r>
            <a:endParaRPr lang="en-GB" sz="2400" b="1" dirty="0">
              <a:latin typeface="Calibri Light" panose="020F0302020204030204" pitchFamily="34" charset="0"/>
              <a:cs typeface="Calibri Light" panose="020F0302020204030204" pitchFamily="34" charset="0"/>
            </a:endParaRPr>
          </a:p>
          <a:p>
            <a:endParaRPr lang="en-GB"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6E0BAE53-D3F1-679C-A3E6-D61A6CF4C665}"/>
              </a:ext>
            </a:extLst>
          </p:cNvPr>
          <p:cNvPicPr>
            <a:picLocks noChangeAspect="1"/>
          </p:cNvPicPr>
          <p:nvPr/>
        </p:nvPicPr>
        <p:blipFill rotWithShape="1">
          <a:blip r:embed="rId3"/>
          <a:srcRect l="65032" t="6024" r="9359" b="43087"/>
          <a:stretch/>
        </p:blipFill>
        <p:spPr>
          <a:xfrm>
            <a:off x="698242" y="1513380"/>
            <a:ext cx="5481499" cy="4267200"/>
          </a:xfrm>
          <a:prstGeom prst="rect">
            <a:avLst/>
          </a:prstGeom>
          <a:effectLst/>
        </p:spPr>
      </p:pic>
      <p:sp>
        <p:nvSpPr>
          <p:cNvPr id="5" name="Rectangle 4">
            <a:extLst>
              <a:ext uri="{FF2B5EF4-FFF2-40B4-BE49-F238E27FC236}">
                <a16:creationId xmlns:a16="http://schemas.microsoft.com/office/drawing/2014/main" id="{CBB44203-C789-4D34-A38B-CD59CEF18955}"/>
              </a:ext>
            </a:extLst>
          </p:cNvPr>
          <p:cNvSpPr/>
          <p:nvPr/>
        </p:nvSpPr>
        <p:spPr>
          <a:xfrm>
            <a:off x="698242" y="3053546"/>
            <a:ext cx="5473081" cy="82854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4079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latin typeface="Lucida Sans" panose="020B0602030504020204" pitchFamily="34" charset="0"/>
                <a:cs typeface="Calibri" panose="020F0502020204030204" pitchFamily="34" charset="0"/>
              </a:rPr>
              <a:t>Red arrows</a:t>
            </a:r>
          </a:p>
        </p:txBody>
      </p:sp>
      <p:sp>
        <p:nvSpPr>
          <p:cNvPr id="8" name="TextBox 7">
            <a:extLst>
              <a:ext uri="{FF2B5EF4-FFF2-40B4-BE49-F238E27FC236}">
                <a16:creationId xmlns:a16="http://schemas.microsoft.com/office/drawing/2014/main" id="{EB138A5A-05C0-FF7D-9983-995A983B2A76}"/>
              </a:ext>
            </a:extLst>
          </p:cNvPr>
          <p:cNvSpPr txBox="1"/>
          <p:nvPr/>
        </p:nvSpPr>
        <p:spPr>
          <a:xfrm>
            <a:off x="8256978" y="2209800"/>
            <a:ext cx="3659874" cy="2862322"/>
          </a:xfrm>
          <a:prstGeom prst="rect">
            <a:avLst/>
          </a:prstGeom>
          <a:noFill/>
        </p:spPr>
        <p:txBody>
          <a:bodyPr wrap="square" rtlCol="0">
            <a:spAutoFit/>
          </a:bodyPr>
          <a:lstStyle/>
          <a:p>
            <a:r>
              <a:rPr lang="en-GB" sz="2400" dirty="0">
                <a:cs typeface="Calibri Light" panose="020F0302020204030204" pitchFamily="34" charset="0"/>
              </a:rPr>
              <a:t>Use the red arrows in peer-reviewed searches to find ‘Cited In’ and ‘Cited by’ texts to expand your research.</a:t>
            </a:r>
          </a:p>
          <a:p>
            <a:endParaRPr lang="en-GB" sz="2400" b="1" dirty="0">
              <a:latin typeface="Calibri "/>
              <a:cs typeface="Calibri Light" panose="020F0302020204030204" pitchFamily="34" charset="0"/>
            </a:endParaRPr>
          </a:p>
          <a:p>
            <a:endParaRPr lang="en-GB" b="1" dirty="0">
              <a:latin typeface="Calibri "/>
              <a:cs typeface="Calibri Light" panose="020F0302020204030204" pitchFamily="34" charset="0"/>
            </a:endParaRPr>
          </a:p>
          <a:p>
            <a:r>
              <a:rPr lang="en-GB" b="1" dirty="0">
                <a:latin typeface="Calibri Light" panose="020F0302020204030204" pitchFamily="34" charset="0"/>
                <a:cs typeface="Calibri Light" panose="020F0302020204030204" pitchFamily="34" charset="0"/>
                <a:hlinkClick r:id="rId2"/>
              </a:rPr>
              <a:t>Search </a:t>
            </a:r>
            <a:endParaRPr lang="en-GB" b="1" dirty="0">
              <a:latin typeface="Calibri Light" panose="020F0302020204030204" pitchFamily="34" charset="0"/>
              <a:cs typeface="Calibri Light" panose="020F0302020204030204" pitchFamily="34" charset="0"/>
            </a:endParaRPr>
          </a:p>
        </p:txBody>
      </p:sp>
      <p:pic>
        <p:nvPicPr>
          <p:cNvPr id="4" name="Picture 3">
            <a:extLst>
              <a:ext uri="{FF2B5EF4-FFF2-40B4-BE49-F238E27FC236}">
                <a16:creationId xmlns:a16="http://schemas.microsoft.com/office/drawing/2014/main" id="{4E5A8DF5-CC5F-29A4-828B-51F92AA3820E}"/>
              </a:ext>
            </a:extLst>
          </p:cNvPr>
          <p:cNvPicPr>
            <a:picLocks noChangeAspect="1"/>
          </p:cNvPicPr>
          <p:nvPr/>
        </p:nvPicPr>
        <p:blipFill rotWithShape="1">
          <a:blip r:embed="rId3"/>
          <a:srcRect l="707" t="11919" r="2189" b="6767"/>
          <a:stretch/>
        </p:blipFill>
        <p:spPr>
          <a:xfrm>
            <a:off x="496282" y="1614505"/>
            <a:ext cx="7623809" cy="4256010"/>
          </a:xfrm>
          <a:prstGeom prst="rect">
            <a:avLst/>
          </a:prstGeom>
          <a:effectLst/>
        </p:spPr>
      </p:pic>
      <p:sp>
        <p:nvSpPr>
          <p:cNvPr id="6" name="Rectangle 5">
            <a:extLst>
              <a:ext uri="{FF2B5EF4-FFF2-40B4-BE49-F238E27FC236}">
                <a16:creationId xmlns:a16="http://schemas.microsoft.com/office/drawing/2014/main" id="{B66C338A-0E34-72BE-6701-0A4104149966}"/>
              </a:ext>
            </a:extLst>
          </p:cNvPr>
          <p:cNvSpPr/>
          <p:nvPr/>
        </p:nvSpPr>
        <p:spPr>
          <a:xfrm>
            <a:off x="5360466" y="3314699"/>
            <a:ext cx="509216" cy="25529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150081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6C663-64E4-1264-08F2-0119E62E1842}"/>
              </a:ext>
            </a:extLst>
          </p:cNvPr>
          <p:cNvSpPr>
            <a:spLocks noGrp="1"/>
          </p:cNvSpPr>
          <p:nvPr>
            <p:ph type="title"/>
          </p:nvPr>
        </p:nvSpPr>
        <p:spPr/>
        <p:txBody>
          <a:bodyPr>
            <a:normAutofit/>
          </a:bodyPr>
          <a:lstStyle/>
          <a:p>
            <a:r>
              <a:rPr lang="en-GB" dirty="0">
                <a:cs typeface="Arial" panose="020B0604020202020204" pitchFamily="34" charset="0"/>
              </a:rPr>
              <a:t>Managing your sources </a:t>
            </a:r>
            <a:endParaRPr lang="en-GB" dirty="0"/>
          </a:p>
        </p:txBody>
      </p:sp>
      <p:graphicFrame>
        <p:nvGraphicFramePr>
          <p:cNvPr id="4" name="Content Placeholder 3">
            <a:extLst>
              <a:ext uri="{FF2B5EF4-FFF2-40B4-BE49-F238E27FC236}">
                <a16:creationId xmlns:a16="http://schemas.microsoft.com/office/drawing/2014/main" id="{CFB55A34-94B4-92A0-AFAE-871F9D8E14B4}"/>
              </a:ext>
            </a:extLst>
          </p:cNvPr>
          <p:cNvGraphicFramePr>
            <a:graphicFrameLocks noGrp="1"/>
          </p:cNvGraphicFramePr>
          <p:nvPr>
            <p:ph idx="1"/>
            <p:extLst>
              <p:ext uri="{D42A27DB-BD31-4B8C-83A1-F6EECF244321}">
                <p14:modId xmlns:p14="http://schemas.microsoft.com/office/powerpoint/2010/main" val="2797032568"/>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26321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Saving to your favourites</a:t>
            </a:r>
          </a:p>
        </p:txBody>
      </p:sp>
      <p:sp>
        <p:nvSpPr>
          <p:cNvPr id="8" name="TextBox 7">
            <a:extLst>
              <a:ext uri="{FF2B5EF4-FFF2-40B4-BE49-F238E27FC236}">
                <a16:creationId xmlns:a16="http://schemas.microsoft.com/office/drawing/2014/main" id="{EB138A5A-05C0-FF7D-9983-995A983B2A76}"/>
              </a:ext>
            </a:extLst>
          </p:cNvPr>
          <p:cNvSpPr txBox="1"/>
          <p:nvPr/>
        </p:nvSpPr>
        <p:spPr>
          <a:xfrm>
            <a:off x="9260490" y="3429000"/>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Save your favourite  resources in the pinned section of your account.</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8EB97A80-6FA7-2B78-0E36-06FB1964CBDB}"/>
              </a:ext>
            </a:extLst>
          </p:cNvPr>
          <p:cNvPicPr>
            <a:picLocks noChangeAspect="1"/>
          </p:cNvPicPr>
          <p:nvPr/>
        </p:nvPicPr>
        <p:blipFill rotWithShape="1">
          <a:blip r:embed="rId2"/>
          <a:srcRect l="406" t="22539" r="20865" b="9206"/>
          <a:stretch/>
        </p:blipFill>
        <p:spPr>
          <a:xfrm>
            <a:off x="819485" y="1545772"/>
            <a:ext cx="8098971" cy="4633356"/>
          </a:xfrm>
          <a:prstGeom prst="rect">
            <a:avLst/>
          </a:prstGeom>
          <a:effectLst/>
        </p:spPr>
      </p:pic>
      <p:pic>
        <p:nvPicPr>
          <p:cNvPr id="7" name="Graphic 6" descr="Pin with solid fill">
            <a:extLst>
              <a:ext uri="{FF2B5EF4-FFF2-40B4-BE49-F238E27FC236}">
                <a16:creationId xmlns:a16="http://schemas.microsoft.com/office/drawing/2014/main" id="{4015456F-67F8-3369-6005-372534E30E5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692914" y="2134222"/>
            <a:ext cx="914400" cy="914400"/>
          </a:xfrm>
          <a:prstGeom prst="rect">
            <a:avLst/>
          </a:prstGeom>
        </p:spPr>
      </p:pic>
    </p:spTree>
    <p:extLst>
      <p:ext uri="{BB962C8B-B14F-4D97-AF65-F5344CB8AC3E}">
        <p14:creationId xmlns:p14="http://schemas.microsoft.com/office/powerpoint/2010/main" val="23831627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Email favourites to yourself</a:t>
            </a:r>
          </a:p>
        </p:txBody>
      </p:sp>
      <p:sp>
        <p:nvSpPr>
          <p:cNvPr id="8" name="TextBox 7">
            <a:extLst>
              <a:ext uri="{FF2B5EF4-FFF2-40B4-BE49-F238E27FC236}">
                <a16:creationId xmlns:a16="http://schemas.microsoft.com/office/drawing/2014/main" id="{EB138A5A-05C0-FF7D-9983-995A983B2A76}"/>
              </a:ext>
            </a:extLst>
          </p:cNvPr>
          <p:cNvSpPr txBox="1"/>
          <p:nvPr/>
        </p:nvSpPr>
        <p:spPr>
          <a:xfrm>
            <a:off x="9367773" y="3429000"/>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Email any books or articles to yourself to read later.</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3" name="Picture 2">
            <a:extLst>
              <a:ext uri="{FF2B5EF4-FFF2-40B4-BE49-F238E27FC236}">
                <a16:creationId xmlns:a16="http://schemas.microsoft.com/office/drawing/2014/main" id="{A9C261CB-4707-1BE3-5A56-9A058464F955}"/>
              </a:ext>
            </a:extLst>
          </p:cNvPr>
          <p:cNvPicPr>
            <a:picLocks noChangeAspect="1"/>
          </p:cNvPicPr>
          <p:nvPr/>
        </p:nvPicPr>
        <p:blipFill rotWithShape="1">
          <a:blip r:embed="rId2"/>
          <a:srcRect l="406" t="22539" r="20865" b="9206"/>
          <a:stretch/>
        </p:blipFill>
        <p:spPr>
          <a:xfrm>
            <a:off x="847194" y="1484085"/>
            <a:ext cx="8098971" cy="4633356"/>
          </a:xfrm>
          <a:prstGeom prst="rect">
            <a:avLst/>
          </a:prstGeom>
          <a:effectLst/>
        </p:spPr>
      </p:pic>
      <p:pic>
        <p:nvPicPr>
          <p:cNvPr id="6" name="Graphic 5" descr="Envelope with solid fill">
            <a:extLst>
              <a:ext uri="{FF2B5EF4-FFF2-40B4-BE49-F238E27FC236}">
                <a16:creationId xmlns:a16="http://schemas.microsoft.com/office/drawing/2014/main" id="{F98C5E7D-C463-ED35-C9FC-93970F68BAB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42856" y="2041805"/>
            <a:ext cx="1122218" cy="1122218"/>
          </a:xfrm>
          <a:prstGeom prst="rect">
            <a:avLst/>
          </a:prstGeom>
        </p:spPr>
      </p:pic>
    </p:spTree>
    <p:extLst>
      <p:ext uri="{BB962C8B-B14F-4D97-AF65-F5344CB8AC3E}">
        <p14:creationId xmlns:p14="http://schemas.microsoft.com/office/powerpoint/2010/main" val="20452255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Exporting citations to RefWorks</a:t>
            </a:r>
          </a:p>
        </p:txBody>
      </p:sp>
      <p:sp>
        <p:nvSpPr>
          <p:cNvPr id="14" name="TextBox 13">
            <a:extLst>
              <a:ext uri="{FF2B5EF4-FFF2-40B4-BE49-F238E27FC236}">
                <a16:creationId xmlns:a16="http://schemas.microsoft.com/office/drawing/2014/main" id="{A0B6F977-14B5-0AC0-53DA-20AEB00DF97D}"/>
              </a:ext>
            </a:extLst>
          </p:cNvPr>
          <p:cNvSpPr txBox="1"/>
          <p:nvPr/>
        </p:nvSpPr>
        <p:spPr>
          <a:xfrm>
            <a:off x="6809509" y="1547794"/>
            <a:ext cx="5243405" cy="4524315"/>
          </a:xfrm>
          <a:prstGeom prst="rect">
            <a:avLst/>
          </a:prstGeom>
          <a:noFill/>
        </p:spPr>
        <p:txBody>
          <a:bodyPr wrap="square" rtlCol="0">
            <a:spAutoFit/>
          </a:bodyPr>
          <a:lstStyle/>
          <a:p>
            <a:r>
              <a:rPr lang="en-GB" b="1" dirty="0">
                <a:latin typeface="Calibri Light" panose="020F0302020204030204" pitchFamily="34" charset="0"/>
                <a:cs typeface="Calibri Light" panose="020F0302020204030204" pitchFamily="34" charset="0"/>
              </a:rPr>
              <a:t>Use the library search to export citations directly into RefWorks account.</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rPr>
              <a:t>Click on the item.</a:t>
            </a:r>
          </a:p>
          <a:p>
            <a:r>
              <a:rPr lang="en-GB" b="1" dirty="0">
                <a:latin typeface="Calibri Light" panose="020F0302020204030204" pitchFamily="34" charset="0"/>
                <a:cs typeface="Calibri Light" panose="020F0302020204030204" pitchFamily="34" charset="0"/>
              </a:rPr>
              <a:t>Go to the ‘Send to’ section.</a:t>
            </a:r>
          </a:p>
          <a:p>
            <a:r>
              <a:rPr lang="en-GB" b="1" dirty="0">
                <a:latin typeface="Calibri Light" panose="020F0302020204030204" pitchFamily="34" charset="0"/>
                <a:cs typeface="Calibri Light" panose="020F0302020204030204" pitchFamily="34" charset="0"/>
              </a:rPr>
              <a:t>Click on ‘RefWorks’.</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rPr>
              <a:t>Every member of staff and student has a RefWorks account.  Sign up on the RefWorks page with your university email address.</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rPr>
              <a:t>If you are using a different bibliographic software management tool use the ‘Export RIS’ option instead to export the citation.</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hlinkClick r:id="rId2"/>
              </a:rPr>
              <a:t>Search</a:t>
            </a:r>
            <a:endParaRPr lang="en-GB" b="1" dirty="0">
              <a:latin typeface="Calibri Light" panose="020F0302020204030204" pitchFamily="34" charset="0"/>
              <a:cs typeface="Calibri Light" panose="020F0302020204030204" pitchFamily="34" charset="0"/>
            </a:endParaRPr>
          </a:p>
        </p:txBody>
      </p:sp>
      <p:pic>
        <p:nvPicPr>
          <p:cNvPr id="4" name="Picture 3">
            <a:extLst>
              <a:ext uri="{FF2B5EF4-FFF2-40B4-BE49-F238E27FC236}">
                <a16:creationId xmlns:a16="http://schemas.microsoft.com/office/drawing/2014/main" id="{1C6C2C3C-94B5-B8EC-B271-18B48AEAB884}"/>
              </a:ext>
            </a:extLst>
          </p:cNvPr>
          <p:cNvPicPr>
            <a:picLocks noChangeAspect="1"/>
          </p:cNvPicPr>
          <p:nvPr/>
        </p:nvPicPr>
        <p:blipFill rotWithShape="1">
          <a:blip r:embed="rId3"/>
          <a:srcRect l="64962" t="5924" r="1141" b="43214"/>
          <a:stretch/>
        </p:blipFill>
        <p:spPr>
          <a:xfrm>
            <a:off x="506175" y="1705971"/>
            <a:ext cx="6152558" cy="3616656"/>
          </a:xfrm>
          <a:prstGeom prst="rect">
            <a:avLst/>
          </a:prstGeom>
          <a:effectLst/>
        </p:spPr>
      </p:pic>
    </p:spTree>
    <p:extLst>
      <p:ext uri="{BB962C8B-B14F-4D97-AF65-F5344CB8AC3E}">
        <p14:creationId xmlns:p14="http://schemas.microsoft.com/office/powerpoint/2010/main" val="15304679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323051" y="252284"/>
            <a:ext cx="11826971" cy="1003916"/>
          </a:xfrm>
        </p:spPr>
        <p:txBody>
          <a:bodyPr>
            <a:noAutofit/>
          </a:bodyPr>
          <a:lstStyle/>
          <a:p>
            <a:r>
              <a:rPr lang="en-GB" sz="4800" dirty="0"/>
              <a:t>When to use the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812097" y="1536012"/>
            <a:ext cx="11337925" cy="992187"/>
          </a:xfrm>
        </p:spPr>
        <p:txBody>
          <a:bodyPr vert="horz" lIns="91440" tIns="45720" rIns="91440" bIns="45720" rtlCol="0" anchor="t">
            <a:normAutofit/>
          </a:bodyPr>
          <a:lstStyle/>
          <a:p>
            <a:pPr marL="0" indent="0">
              <a:buNone/>
            </a:pPr>
            <a:r>
              <a:rPr lang="en-GB" sz="2600" dirty="0">
                <a:latin typeface="Calibri Light" panose="020F0302020204030204" pitchFamily="34" charset="0"/>
                <a:cs typeface="Calibri Light" panose="020F0302020204030204" pitchFamily="34" charset="0"/>
              </a:rPr>
              <a:t>The library catalogue searches most of our databases when it performs a search,   </a:t>
            </a:r>
          </a:p>
          <a:p>
            <a:pPr marL="0" indent="0">
              <a:buNone/>
            </a:pPr>
            <a:r>
              <a:rPr lang="en-GB" sz="2600" dirty="0">
                <a:latin typeface="Calibri Light" panose="020F0302020204030204" pitchFamily="34" charset="0"/>
                <a:cs typeface="Calibri Light" panose="020F0302020204030204" pitchFamily="34" charset="0"/>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689811" y="2808012"/>
            <a:ext cx="4884555"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Light" panose="020F0302020204030204" pitchFamily="34" charset="0"/>
                <a:cs typeface="Calibri Light" panose="020F0302020204030204" pitchFamily="34" charset="0"/>
              </a:rPr>
              <a:t>More specialised content – fewer, more relevant results.</a:t>
            </a:r>
          </a:p>
          <a:p>
            <a:pPr marL="342900" indent="-342900">
              <a:buFont typeface="Arial"/>
              <a:buChar char="•"/>
            </a:pPr>
            <a:r>
              <a:rPr lang="en-GB" sz="2600" dirty="0">
                <a:latin typeface="Calibri Light" panose="020F0302020204030204" pitchFamily="34" charset="0"/>
                <a:cs typeface="Calibri Light" panose="020F0302020204030204" pitchFamily="34" charset="0"/>
              </a:rPr>
              <a:t>More controlled indexing – filter results in greater detail.</a:t>
            </a:r>
          </a:p>
          <a:p>
            <a:pPr marL="342900" indent="-342900">
              <a:buFont typeface="Arial"/>
              <a:buChar char="•"/>
            </a:pPr>
            <a:r>
              <a:rPr lang="en-GB" sz="2600" dirty="0">
                <a:latin typeface="Calibri Light" panose="020F0302020204030204" pitchFamily="34" charset="0"/>
                <a:cs typeface="Calibri Light" panose="020F0302020204030204" pitchFamily="34" charset="0"/>
              </a:rPr>
              <a:t>Not every specialist database is indexed by the library catalogue.</a:t>
            </a:r>
          </a:p>
          <a:p>
            <a:pPr marL="342900" indent="-342900">
              <a:buFont typeface="Arial"/>
              <a:buChar char="•"/>
            </a:pPr>
            <a:endParaRPr lang="en-GB" sz="2600" dirty="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6096000" y="2616292"/>
            <a:ext cx="4884556" cy="3276541"/>
          </a:xfrm>
          <a:prstGeom prst="rect">
            <a:avLst/>
          </a:prstGeom>
          <a:effectLst/>
        </p:spPr>
      </p:pic>
    </p:spTree>
    <p:extLst>
      <p:ext uri="{BB962C8B-B14F-4D97-AF65-F5344CB8AC3E}">
        <p14:creationId xmlns:p14="http://schemas.microsoft.com/office/powerpoint/2010/main" val="15221596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02991" y="1753183"/>
            <a:ext cx="4684641" cy="4060483"/>
          </a:xfrm>
        </p:spPr>
        <p:txBody>
          <a:bodyPr>
            <a:normAutofit/>
          </a:bodyPr>
          <a:lstStyle/>
          <a:p>
            <a:pPr marL="0" indent="0">
              <a:buNone/>
            </a:pPr>
            <a:r>
              <a:rPr lang="en-GB" sz="1800" dirty="0"/>
              <a:t>Databases not searched by the library search:</a:t>
            </a:r>
          </a:p>
          <a:p>
            <a:pPr lvl="1">
              <a:buFont typeface="Arial" panose="020B0604020202020204" pitchFamily="34" charset="0"/>
              <a:buChar char="•"/>
            </a:pPr>
            <a:r>
              <a:rPr lang="en-GB" sz="1800" dirty="0"/>
              <a:t>BoB.</a:t>
            </a:r>
          </a:p>
          <a:p>
            <a:pPr lvl="1">
              <a:buFont typeface="Arial" panose="020B0604020202020204" pitchFamily="34" charset="0"/>
              <a:buChar char="•"/>
            </a:pPr>
            <a:r>
              <a:rPr lang="en-GB" sz="1800" dirty="0"/>
              <a:t>Bridgeman Education.</a:t>
            </a:r>
          </a:p>
          <a:p>
            <a:pPr lvl="1">
              <a:buFont typeface="Arial" panose="020B0604020202020204" pitchFamily="34" charset="0"/>
              <a:buChar char="•"/>
            </a:pPr>
            <a:r>
              <a:rPr lang="en-GB" sz="1800" dirty="0"/>
              <a:t>Cite Them Right.</a:t>
            </a:r>
          </a:p>
          <a:p>
            <a:pPr lvl="1">
              <a:buFont typeface="Arial" panose="020B0604020202020204" pitchFamily="34" charset="0"/>
              <a:buChar char="•"/>
            </a:pPr>
            <a:r>
              <a:rPr lang="en-GB" sz="1800" dirty="0"/>
              <a:t>Human Anatomy Atlas.</a:t>
            </a:r>
          </a:p>
          <a:p>
            <a:pPr lvl="1">
              <a:buFont typeface="Arial" panose="020B0604020202020204" pitchFamily="34" charset="0"/>
              <a:buChar char="•"/>
            </a:pPr>
            <a:r>
              <a:rPr lang="en-GB" sz="1800" dirty="0"/>
              <a:t>Digital Theatre+.</a:t>
            </a:r>
          </a:p>
          <a:p>
            <a:pPr lvl="1">
              <a:buFont typeface="Arial" panose="020B0604020202020204" pitchFamily="34" charset="0"/>
              <a:buChar char="•"/>
            </a:pPr>
            <a:r>
              <a:rPr lang="en-GB" sz="1800" dirty="0"/>
              <a:t>WGSN.</a:t>
            </a:r>
          </a:p>
          <a:p>
            <a:pPr marL="0" indent="0">
              <a:buNone/>
            </a:pPr>
            <a:r>
              <a:rPr lang="en-GB" sz="1800" dirty="0"/>
              <a:t>Subject databases:</a:t>
            </a:r>
          </a:p>
          <a:p>
            <a:pPr lvl="1">
              <a:buFont typeface="Arial" panose="020B0604020202020204" pitchFamily="34" charset="0"/>
              <a:buChar char="•"/>
            </a:pPr>
            <a:r>
              <a:rPr lang="en-GB" sz="1800" dirty="0"/>
              <a:t>Art &amp; Architecture Source.</a:t>
            </a:r>
          </a:p>
          <a:p>
            <a:pPr lvl="1">
              <a:buFont typeface="Arial" panose="020B0604020202020204" pitchFamily="34" charset="0"/>
              <a:buChar char="•"/>
            </a:pPr>
            <a:r>
              <a:rPr lang="en-GB" sz="1800" b="0" i="0" dirty="0">
                <a:solidFill>
                  <a:srgbClr val="3A3A3A"/>
                </a:solidFill>
                <a:effectLst/>
              </a:rPr>
              <a:t>Artstor.</a:t>
            </a:r>
          </a:p>
          <a:p>
            <a:pPr lvl="1">
              <a:buFont typeface="Arial" panose="020B0604020202020204" pitchFamily="34" charset="0"/>
              <a:buChar char="•"/>
            </a:pPr>
            <a:r>
              <a:rPr lang="en-GB" sz="1800" dirty="0"/>
              <a:t>Proquest Central (Arts &amp; Humanities).</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71836" y="1787405"/>
            <a:ext cx="6251277" cy="3582839"/>
          </a:xfrm>
          <a:prstGeom prst="rect">
            <a:avLst/>
          </a:prstGeom>
          <a:effectLst/>
        </p:spPr>
      </p:pic>
    </p:spTree>
    <p:extLst>
      <p:ext uri="{BB962C8B-B14F-4D97-AF65-F5344CB8AC3E}">
        <p14:creationId xmlns:p14="http://schemas.microsoft.com/office/powerpoint/2010/main" val="11358079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491130" y="1378984"/>
            <a:ext cx="11209740" cy="4867509"/>
          </a:xfrm>
        </p:spPr>
        <p:txBody>
          <a:bodyPr>
            <a:noAutofit/>
          </a:bodyPr>
          <a:lstStyle/>
          <a:p>
            <a:pPr>
              <a:buFont typeface="Arial" panose="020B0604020202020204" pitchFamily="34" charset="0"/>
              <a:buChar char="•"/>
            </a:pPr>
            <a:r>
              <a:rPr lang="en-GB" sz="1800" b="1" dirty="0">
                <a:hlinkClick r:id="rId2"/>
              </a:rPr>
              <a:t>Art &amp; Architecture Source</a:t>
            </a:r>
            <a:endParaRPr lang="en-GB" sz="1800" b="1" dirty="0"/>
          </a:p>
          <a:p>
            <a:pPr marL="0" indent="0">
              <a:buNone/>
            </a:pPr>
            <a:r>
              <a:rPr lang="en-GB" sz="1800" b="0" i="0" dirty="0">
                <a:solidFill>
                  <a:srgbClr val="3A3A3A"/>
                </a:solidFill>
                <a:effectLst/>
              </a:rPr>
              <a:t>Research database covering fine, decorative and commercial art, as well as architecture and architectural design.</a:t>
            </a:r>
          </a:p>
          <a:p>
            <a:pPr>
              <a:buFont typeface="Arial" panose="020B0604020202020204" pitchFamily="34" charset="0"/>
              <a:buChar char="•"/>
            </a:pPr>
            <a:r>
              <a:rPr lang="en-GB" sz="1800" b="1" dirty="0">
                <a:solidFill>
                  <a:srgbClr val="3A3A3A"/>
                </a:solidFill>
                <a:hlinkClick r:id="rId3"/>
              </a:rPr>
              <a:t>Artstor</a:t>
            </a:r>
            <a:endParaRPr lang="en-GB" sz="1800" b="1" dirty="0">
              <a:solidFill>
                <a:srgbClr val="3A3A3A"/>
              </a:solidFill>
            </a:endParaRPr>
          </a:p>
          <a:p>
            <a:pPr marL="0" indent="0">
              <a:buNone/>
            </a:pPr>
            <a:r>
              <a:rPr lang="en-GB" sz="1800" b="0" i="0" dirty="0">
                <a:solidFill>
                  <a:srgbClr val="3A3A3A"/>
                </a:solidFill>
                <a:effectLst/>
                <a:highlight>
                  <a:srgbClr val="FFFFFF"/>
                </a:highlight>
              </a:rPr>
              <a:t>Artstor covers many time periods and cultures, and documents the fields of architecture, painting, sculpture, photography, decorative arts, design, anthropology, ethnographic and women studies, as well as many other forms of visual culture. Users can search, view, download and organize images.</a:t>
            </a:r>
          </a:p>
          <a:p>
            <a:pPr>
              <a:buFont typeface="Arial" panose="020B0604020202020204" pitchFamily="34" charset="0"/>
              <a:buChar char="•"/>
            </a:pPr>
            <a:r>
              <a:rPr lang="en-GB" sz="1800" b="1" dirty="0">
                <a:hlinkClick r:id="rId4"/>
              </a:rPr>
              <a:t>Bridgeman Education</a:t>
            </a:r>
            <a:endParaRPr lang="en-GB" sz="1800" b="1" dirty="0"/>
          </a:p>
          <a:p>
            <a:pPr marL="0" indent="0">
              <a:buNone/>
            </a:pPr>
            <a:r>
              <a:rPr lang="en-GB" sz="1800" b="0" i="0" dirty="0">
                <a:solidFill>
                  <a:srgbClr val="3A3A3A"/>
                </a:solidFill>
                <a:effectLst/>
                <a:highlight>
                  <a:srgbClr val="FFFFFF"/>
                </a:highlight>
              </a:rPr>
              <a:t>A complete visual resource offering over 1,000,000 digital images of art, history and culture from global museums, galleries, private collections and contemporary artists all copyright cleared for educational use.</a:t>
            </a:r>
          </a:p>
          <a:p>
            <a:pPr>
              <a:buFont typeface="Arial" panose="020B0604020202020204" pitchFamily="34" charset="0"/>
              <a:buChar char="•"/>
            </a:pPr>
            <a:r>
              <a:rPr lang="en-GB" sz="1800" b="1" i="0" dirty="0">
                <a:solidFill>
                  <a:srgbClr val="3A3A3A"/>
                </a:solidFill>
                <a:effectLst/>
                <a:highlight>
                  <a:srgbClr val="FFFFFF"/>
                </a:highlight>
              </a:rPr>
              <a:t> </a:t>
            </a:r>
            <a:r>
              <a:rPr lang="en-US" sz="1800" b="1" dirty="0">
                <a:hlinkClick r:id="rId5"/>
              </a:rPr>
              <a:t>Digital Theatre Plus</a:t>
            </a:r>
            <a:endParaRPr lang="en-US" sz="1800" b="1" dirty="0"/>
          </a:p>
          <a:p>
            <a:pPr marL="0" indent="0">
              <a:buNone/>
            </a:pPr>
            <a:r>
              <a:rPr lang="en-GB" sz="1800" b="0" i="0" dirty="0">
                <a:solidFill>
                  <a:srgbClr val="3A3A3A"/>
                </a:solidFill>
                <a:effectLst/>
                <a:highlight>
                  <a:srgbClr val="FFFFFF"/>
                </a:highlight>
              </a:rPr>
              <a:t>Digital theatre plus provides online access to a digital streaming video collection of films of current British theatre productions.</a:t>
            </a:r>
          </a:p>
          <a:p>
            <a:pPr marL="0" indent="0">
              <a:buNone/>
            </a:pPr>
            <a:endParaRPr lang="en-GB" sz="2000" b="0" i="0" dirty="0">
              <a:solidFill>
                <a:srgbClr val="3A3A3A"/>
              </a:solidFill>
              <a:effectLst/>
              <a:highlight>
                <a:srgbClr val="FFFFFF"/>
              </a:highlight>
            </a:endParaRPr>
          </a:p>
          <a:p>
            <a:pPr marL="0" indent="0">
              <a:buNone/>
            </a:pPr>
            <a:endParaRPr lang="en-GB" sz="2000" b="1" dirty="0"/>
          </a:p>
        </p:txBody>
      </p:sp>
    </p:spTree>
    <p:extLst>
      <p:ext uri="{BB962C8B-B14F-4D97-AF65-F5344CB8AC3E}">
        <p14:creationId xmlns:p14="http://schemas.microsoft.com/office/powerpoint/2010/main" val="287463295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698242" y="1460739"/>
            <a:ext cx="10795518" cy="4964356"/>
          </a:xfrm>
        </p:spPr>
        <p:txBody>
          <a:bodyPr>
            <a:normAutofit/>
          </a:bodyPr>
          <a:lstStyle/>
          <a:p>
            <a:pPr>
              <a:buFont typeface="Arial" panose="020B0604020202020204" pitchFamily="34" charset="0"/>
              <a:buChar char="•"/>
            </a:pPr>
            <a:r>
              <a:rPr lang="en-GB" sz="2000" b="1" dirty="0">
                <a:solidFill>
                  <a:srgbClr val="3A3A3A"/>
                </a:solidFill>
                <a:highlight>
                  <a:srgbClr val="FFFFFF"/>
                </a:highlight>
                <a:hlinkClick r:id="rId2"/>
              </a:rPr>
              <a:t>Human Anatomy Atlas</a:t>
            </a:r>
            <a:endParaRPr lang="en-GB" sz="2000" b="1" dirty="0">
              <a:solidFill>
                <a:srgbClr val="3A3A3A"/>
              </a:solidFill>
              <a:highlight>
                <a:srgbClr val="FFFFFF"/>
              </a:highlight>
            </a:endParaRPr>
          </a:p>
          <a:p>
            <a:pPr marL="0" indent="0">
              <a:buNone/>
            </a:pPr>
            <a:r>
              <a:rPr lang="en-GB" sz="2000" dirty="0">
                <a:highlight>
                  <a:srgbClr val="FFFFFF"/>
                </a:highlight>
              </a:rPr>
              <a:t>A comprehensive 3D atlas of the human body and of musculoskeletal structures and function, plus common injuries and conditions.</a:t>
            </a:r>
            <a:endParaRPr lang="en-GB" sz="2000" dirty="0">
              <a:solidFill>
                <a:srgbClr val="3A3A3A"/>
              </a:solidFill>
              <a:highlight>
                <a:srgbClr val="FFFFFF"/>
              </a:highlight>
            </a:endParaRPr>
          </a:p>
          <a:p>
            <a:pPr>
              <a:buFont typeface="Arial" panose="020B0604020202020204" pitchFamily="34" charset="0"/>
              <a:buChar char="•"/>
            </a:pPr>
            <a:r>
              <a:rPr lang="en-GB" sz="2000" b="1" dirty="0">
                <a:solidFill>
                  <a:srgbClr val="3A3A3A"/>
                </a:solidFill>
                <a:hlinkClick r:id="" action="ppaction://noaction"/>
              </a:rPr>
              <a:t>P</a:t>
            </a:r>
            <a:r>
              <a:rPr lang="en-GB" sz="2000" b="1" u="sng" dirty="0">
                <a:solidFill>
                  <a:srgbClr val="3A3A3A"/>
                </a:solidFill>
                <a:hlinkClick r:id="rId3"/>
              </a:rPr>
              <a:t>ro</a:t>
            </a:r>
            <a:r>
              <a:rPr lang="en-GB" sz="2000" b="1" dirty="0">
                <a:solidFill>
                  <a:srgbClr val="3A3A3A"/>
                </a:solidFill>
                <a:hlinkClick r:id="rId3"/>
              </a:rPr>
              <a:t>quest Central</a:t>
            </a:r>
            <a:endParaRPr lang="en-GB" sz="2000" b="1" dirty="0">
              <a:solidFill>
                <a:srgbClr val="3A3A3A"/>
              </a:solidFill>
            </a:endParaRPr>
          </a:p>
          <a:p>
            <a:pPr marL="0" indent="0">
              <a:buNone/>
            </a:pPr>
            <a:r>
              <a:rPr lang="en-GB" sz="2000" dirty="0">
                <a:solidFill>
                  <a:srgbClr val="3A3A3A"/>
                </a:solidFill>
              </a:rPr>
              <a:t>This is a multidisciplinary resource, but you can limit it to search just the Arts and Humanities database.  Look at the list under Included Databases.</a:t>
            </a:r>
          </a:p>
          <a:p>
            <a:pPr>
              <a:buFont typeface="Arial" panose="020B0604020202020204" pitchFamily="34" charset="0"/>
              <a:buChar char="•"/>
            </a:pPr>
            <a:r>
              <a:rPr lang="en-GB" sz="2000" b="1" dirty="0">
                <a:solidFill>
                  <a:srgbClr val="3A3A3A"/>
                </a:solidFill>
                <a:hlinkClick r:id="rId4"/>
              </a:rPr>
              <a:t>Vogue Archive</a:t>
            </a:r>
            <a:endParaRPr lang="en-GB" sz="2000" b="1" dirty="0">
              <a:solidFill>
                <a:srgbClr val="3A3A3A"/>
              </a:solidFill>
            </a:endParaRPr>
          </a:p>
          <a:p>
            <a:pPr marL="0" indent="0">
              <a:buNone/>
            </a:pPr>
            <a:r>
              <a:rPr lang="en-GB" sz="2000" b="0" i="0" dirty="0">
                <a:solidFill>
                  <a:srgbClr val="3A3A3A"/>
                </a:solidFill>
                <a:effectLst/>
                <a:highlight>
                  <a:srgbClr val="FFFFFF"/>
                </a:highlight>
              </a:rPr>
              <a:t>A searchable archive of American Vogue, from the first issue in 1892 to the current month, reproduced in high-resolution </a:t>
            </a:r>
            <a:r>
              <a:rPr lang="en-GB" sz="2000" b="0" i="0" dirty="0" err="1">
                <a:solidFill>
                  <a:srgbClr val="3A3A3A"/>
                </a:solidFill>
                <a:effectLst/>
                <a:highlight>
                  <a:srgbClr val="FFFFFF"/>
                </a:highlight>
              </a:rPr>
              <a:t>color</a:t>
            </a:r>
            <a:r>
              <a:rPr lang="en-GB" sz="2000" b="0" i="0" dirty="0">
                <a:solidFill>
                  <a:srgbClr val="3A3A3A"/>
                </a:solidFill>
                <a:effectLst/>
                <a:highlight>
                  <a:srgbClr val="FFFFFF"/>
                </a:highlight>
              </a:rPr>
              <a:t> page images.</a:t>
            </a:r>
          </a:p>
          <a:p>
            <a:pPr>
              <a:buFont typeface="Arial" panose="020B0604020202020204" pitchFamily="34" charset="0"/>
              <a:buChar char="•"/>
            </a:pPr>
            <a:r>
              <a:rPr lang="en-GB" sz="2000" b="1" dirty="0">
                <a:solidFill>
                  <a:srgbClr val="3A3A3A"/>
                </a:solidFill>
                <a:hlinkClick r:id="rId5"/>
              </a:rPr>
              <a:t>WGSN</a:t>
            </a:r>
            <a:endParaRPr lang="en-GB" sz="2000" b="1" dirty="0">
              <a:solidFill>
                <a:srgbClr val="3A3A3A"/>
              </a:solidFill>
            </a:endParaRPr>
          </a:p>
          <a:p>
            <a:pPr marL="0" indent="0">
              <a:buNone/>
            </a:pPr>
            <a:r>
              <a:rPr lang="en-GB" sz="2000" b="0" i="0" dirty="0">
                <a:solidFill>
                  <a:srgbClr val="3A3A3A"/>
                </a:solidFill>
                <a:effectLst/>
                <a:highlight>
                  <a:srgbClr val="FFFFFF"/>
                </a:highlight>
              </a:rPr>
              <a:t>WGSN is the world's leading consumer trend forecaster. Forecasts provide global trend insights, expertly curated data and industry expertise to help understand consumer behaviour and lifestyles, create products with confidence and trade at the right time.</a:t>
            </a:r>
            <a:endParaRPr lang="en-GB" sz="2000" b="1" dirty="0">
              <a:solidFill>
                <a:srgbClr val="3A3A3A"/>
              </a:solidFill>
            </a:endParaRPr>
          </a:p>
        </p:txBody>
      </p:sp>
    </p:spTree>
    <p:extLst>
      <p:ext uri="{BB962C8B-B14F-4D97-AF65-F5344CB8AC3E}">
        <p14:creationId xmlns:p14="http://schemas.microsoft.com/office/powerpoint/2010/main" val="34658054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FC86C-A4B7-2F65-7C2B-24992120F073}"/>
              </a:ext>
            </a:extLst>
          </p:cNvPr>
          <p:cNvSpPr>
            <a:spLocks noGrp="1"/>
          </p:cNvSpPr>
          <p:nvPr>
            <p:ph type="title"/>
          </p:nvPr>
        </p:nvSpPr>
        <p:spPr/>
        <p:txBody>
          <a:bodyPr/>
          <a:lstStyle/>
          <a:p>
            <a:r>
              <a:rPr lang="en-GB"/>
              <a:t>Box of Broadcasts (BoB)</a:t>
            </a:r>
          </a:p>
        </p:txBody>
      </p:sp>
      <p:sp>
        <p:nvSpPr>
          <p:cNvPr id="6" name="TextBox 5">
            <a:extLst>
              <a:ext uri="{FF2B5EF4-FFF2-40B4-BE49-F238E27FC236}">
                <a16:creationId xmlns:a16="http://schemas.microsoft.com/office/drawing/2014/main" id="{D278FDFF-4C1C-5E5E-A9B2-1777FB2C9766}"/>
              </a:ext>
            </a:extLst>
          </p:cNvPr>
          <p:cNvSpPr txBox="1"/>
          <p:nvPr/>
        </p:nvSpPr>
        <p:spPr>
          <a:xfrm>
            <a:off x="517870" y="1384494"/>
            <a:ext cx="6162177" cy="1323439"/>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rgbClr val="3A3A3A"/>
                </a:solidFill>
              </a:rPr>
              <a:t>BoB is a TV and radio service for education. </a:t>
            </a:r>
          </a:p>
          <a:p>
            <a:pPr marL="342900" indent="-342900">
              <a:buFont typeface="Arial" panose="020B0604020202020204" pitchFamily="34" charset="0"/>
              <a:buChar char="•"/>
            </a:pPr>
            <a:r>
              <a:rPr lang="en-GB" sz="2000" dirty="0"/>
              <a:t>Set up a personal account with your UWTDS details.</a:t>
            </a:r>
          </a:p>
          <a:p>
            <a:pPr marL="342900" indent="-342900">
              <a:buFont typeface="Arial" panose="020B0604020202020204" pitchFamily="34" charset="0"/>
              <a:buChar char="•"/>
            </a:pPr>
            <a:r>
              <a:rPr lang="en-GB" sz="2000" dirty="0"/>
              <a:t>Create your playlists or search for public playlists.</a:t>
            </a:r>
          </a:p>
          <a:p>
            <a:pPr marL="342900" indent="-342900">
              <a:buFont typeface="Arial" panose="020B0604020202020204" pitchFamily="34" charset="0"/>
              <a:buChar char="•"/>
            </a:pPr>
            <a:r>
              <a:rPr lang="en-GB" sz="2000" dirty="0"/>
              <a:t>Create clips with your recordings.</a:t>
            </a:r>
          </a:p>
        </p:txBody>
      </p:sp>
      <p:sp>
        <p:nvSpPr>
          <p:cNvPr id="3" name="TextBox 2">
            <a:extLst>
              <a:ext uri="{FF2B5EF4-FFF2-40B4-BE49-F238E27FC236}">
                <a16:creationId xmlns:a16="http://schemas.microsoft.com/office/drawing/2014/main" id="{4D72166C-5374-7B72-C235-A28BD40B3BC4}"/>
              </a:ext>
            </a:extLst>
          </p:cNvPr>
          <p:cNvSpPr txBox="1"/>
          <p:nvPr/>
        </p:nvSpPr>
        <p:spPr>
          <a:xfrm>
            <a:off x="6773908" y="5601799"/>
            <a:ext cx="3066251" cy="369332"/>
          </a:xfrm>
          <a:prstGeom prst="rect">
            <a:avLst/>
          </a:prstGeom>
          <a:noFill/>
        </p:spPr>
        <p:txBody>
          <a:bodyPr wrap="square" rtlCol="0">
            <a:spAutoFit/>
          </a:bodyPr>
          <a:lstStyle/>
          <a:p>
            <a:r>
              <a:rPr lang="en-GB" dirty="0">
                <a:hlinkClick r:id="rId2"/>
              </a:rPr>
              <a:t>Box of Broadcasts</a:t>
            </a:r>
            <a:endParaRPr lang="en-GB" dirty="0"/>
          </a:p>
        </p:txBody>
      </p:sp>
      <p:pic>
        <p:nvPicPr>
          <p:cNvPr id="5" name="Picture 4">
            <a:extLst>
              <a:ext uri="{FF2B5EF4-FFF2-40B4-BE49-F238E27FC236}">
                <a16:creationId xmlns:a16="http://schemas.microsoft.com/office/drawing/2014/main" id="{BCC34C10-26C5-9530-0A1E-8B6BF3C3A054}"/>
              </a:ext>
            </a:extLst>
          </p:cNvPr>
          <p:cNvPicPr>
            <a:picLocks noChangeAspect="1"/>
          </p:cNvPicPr>
          <p:nvPr/>
        </p:nvPicPr>
        <p:blipFill>
          <a:blip r:embed="rId3"/>
          <a:srcRect l="31528" t="11263" r="32769" b="4867"/>
          <a:stretch>
            <a:fillRect/>
          </a:stretch>
        </p:blipFill>
        <p:spPr>
          <a:xfrm>
            <a:off x="607774" y="2751526"/>
            <a:ext cx="5218104" cy="3399972"/>
          </a:xfrm>
          <a:prstGeom prst="rect">
            <a:avLst/>
          </a:prstGeom>
        </p:spPr>
      </p:pic>
      <p:pic>
        <p:nvPicPr>
          <p:cNvPr id="9" name="Picture 8">
            <a:extLst>
              <a:ext uri="{FF2B5EF4-FFF2-40B4-BE49-F238E27FC236}">
                <a16:creationId xmlns:a16="http://schemas.microsoft.com/office/drawing/2014/main" id="{59DCAF62-A109-F915-7E9B-A0BB848880F2}"/>
              </a:ext>
            </a:extLst>
          </p:cNvPr>
          <p:cNvPicPr>
            <a:picLocks noChangeAspect="1"/>
          </p:cNvPicPr>
          <p:nvPr/>
        </p:nvPicPr>
        <p:blipFill>
          <a:blip r:embed="rId4"/>
          <a:srcRect l="32252" t="11748" r="32769" b="6356"/>
          <a:stretch>
            <a:fillRect/>
          </a:stretch>
        </p:blipFill>
        <p:spPr>
          <a:xfrm>
            <a:off x="6393215" y="1694759"/>
            <a:ext cx="5627743" cy="3654755"/>
          </a:xfrm>
          <a:prstGeom prst="rect">
            <a:avLst/>
          </a:prstGeom>
        </p:spPr>
      </p:pic>
    </p:spTree>
    <p:extLst>
      <p:ext uri="{BB962C8B-B14F-4D97-AF65-F5344CB8AC3E}">
        <p14:creationId xmlns:p14="http://schemas.microsoft.com/office/powerpoint/2010/main" val="25649299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9ABB5B-BC4C-5397-1F39-F800812CB7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968408-62EC-512C-488A-4768FA108BA2}"/>
              </a:ext>
            </a:extLst>
          </p:cNvPr>
          <p:cNvSpPr>
            <a:spLocks noGrp="1"/>
          </p:cNvSpPr>
          <p:nvPr>
            <p:ph type="title"/>
          </p:nvPr>
        </p:nvSpPr>
        <p:spPr/>
        <p:txBody>
          <a:bodyPr/>
          <a:lstStyle/>
          <a:p>
            <a:r>
              <a:rPr lang="en-GB" dirty="0"/>
              <a:t>How to search Box of Broadcasts (BoB)</a:t>
            </a:r>
          </a:p>
        </p:txBody>
      </p:sp>
      <p:sp>
        <p:nvSpPr>
          <p:cNvPr id="6" name="TextBox 5">
            <a:extLst>
              <a:ext uri="{FF2B5EF4-FFF2-40B4-BE49-F238E27FC236}">
                <a16:creationId xmlns:a16="http://schemas.microsoft.com/office/drawing/2014/main" id="{C60D7C8C-D7BE-E725-D5A3-5C3047D162C8}"/>
              </a:ext>
            </a:extLst>
          </p:cNvPr>
          <p:cNvSpPr txBox="1"/>
          <p:nvPr/>
        </p:nvSpPr>
        <p:spPr>
          <a:xfrm>
            <a:off x="257346" y="1428297"/>
            <a:ext cx="6335095" cy="1938992"/>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rgbClr val="3A3A3A"/>
                </a:solidFill>
              </a:rPr>
              <a:t>From the guide select a day and time of a programme you want to view. </a:t>
            </a:r>
          </a:p>
          <a:p>
            <a:pPr marL="342900" indent="-342900">
              <a:buFont typeface="Arial" panose="020B0604020202020204" pitchFamily="34" charset="0"/>
              <a:buChar char="•"/>
            </a:pPr>
            <a:r>
              <a:rPr lang="en-GB" sz="2000" dirty="0"/>
              <a:t>Search by programme or by public playlist.</a:t>
            </a:r>
          </a:p>
          <a:p>
            <a:pPr marL="342900" indent="-342900">
              <a:buFont typeface="Arial" panose="020B0604020202020204" pitchFamily="34" charset="0"/>
              <a:buChar char="•"/>
            </a:pPr>
            <a:r>
              <a:rPr lang="en-GB" sz="2000" dirty="0"/>
              <a:t>Curated Playlists to search for pre-created lists; click on the Learning on Screen logo, then  Content Hub.</a:t>
            </a:r>
          </a:p>
          <a:p>
            <a:pPr marL="342900" indent="-342900">
              <a:buFont typeface="Arial" panose="020B0604020202020204" pitchFamily="34" charset="0"/>
              <a:buChar char="•"/>
            </a:pPr>
            <a:r>
              <a:rPr lang="en-GB" sz="2000" dirty="0">
                <a:hlinkClick r:id="rId2"/>
              </a:rPr>
              <a:t>BoB Curated Playlists · Learning on Screen</a:t>
            </a:r>
            <a:endParaRPr lang="en-GB" sz="2000" dirty="0"/>
          </a:p>
        </p:txBody>
      </p:sp>
      <p:pic>
        <p:nvPicPr>
          <p:cNvPr id="13" name="Picture 12">
            <a:extLst>
              <a:ext uri="{FF2B5EF4-FFF2-40B4-BE49-F238E27FC236}">
                <a16:creationId xmlns:a16="http://schemas.microsoft.com/office/drawing/2014/main" id="{9AAE6A3C-9DE7-1B8C-822D-DC30D0A61D68}"/>
              </a:ext>
            </a:extLst>
          </p:cNvPr>
          <p:cNvPicPr>
            <a:picLocks noChangeAspect="1"/>
          </p:cNvPicPr>
          <p:nvPr/>
        </p:nvPicPr>
        <p:blipFill>
          <a:blip r:embed="rId3"/>
          <a:srcRect l="33265" t="20229" r="33928" b="5080"/>
          <a:stretch>
            <a:fillRect/>
          </a:stretch>
        </p:blipFill>
        <p:spPr>
          <a:xfrm>
            <a:off x="6494892" y="1695406"/>
            <a:ext cx="5490310" cy="3467187"/>
          </a:xfrm>
          <a:prstGeom prst="rect">
            <a:avLst/>
          </a:prstGeom>
        </p:spPr>
      </p:pic>
      <p:pic>
        <p:nvPicPr>
          <p:cNvPr id="15" name="Picture 14">
            <a:extLst>
              <a:ext uri="{FF2B5EF4-FFF2-40B4-BE49-F238E27FC236}">
                <a16:creationId xmlns:a16="http://schemas.microsoft.com/office/drawing/2014/main" id="{E52DA6E0-EAB8-A80C-3FA3-220AFE094A07}"/>
              </a:ext>
            </a:extLst>
          </p:cNvPr>
          <p:cNvPicPr>
            <a:picLocks noChangeAspect="1"/>
          </p:cNvPicPr>
          <p:nvPr/>
        </p:nvPicPr>
        <p:blipFill>
          <a:blip r:embed="rId4"/>
          <a:srcRect l="30000" t="11424" r="30299" b="62831"/>
          <a:stretch>
            <a:fillRect/>
          </a:stretch>
        </p:blipFill>
        <p:spPr>
          <a:xfrm>
            <a:off x="416133" y="3490712"/>
            <a:ext cx="5920363" cy="1064862"/>
          </a:xfrm>
          <a:prstGeom prst="rect">
            <a:avLst/>
          </a:prstGeom>
        </p:spPr>
      </p:pic>
      <p:pic>
        <p:nvPicPr>
          <p:cNvPr id="17" name="Picture 16">
            <a:extLst>
              <a:ext uri="{FF2B5EF4-FFF2-40B4-BE49-F238E27FC236}">
                <a16:creationId xmlns:a16="http://schemas.microsoft.com/office/drawing/2014/main" id="{FB40157C-DD91-E860-ECC3-31373A8F0AE7}"/>
              </a:ext>
            </a:extLst>
          </p:cNvPr>
          <p:cNvPicPr>
            <a:picLocks noChangeAspect="1"/>
          </p:cNvPicPr>
          <p:nvPr/>
        </p:nvPicPr>
        <p:blipFill>
          <a:blip r:embed="rId5"/>
          <a:srcRect l="29776" t="53846" r="30030" b="12477"/>
          <a:stretch>
            <a:fillRect/>
          </a:stretch>
        </p:blipFill>
        <p:spPr>
          <a:xfrm>
            <a:off x="416134" y="4660911"/>
            <a:ext cx="5908010" cy="1373035"/>
          </a:xfrm>
          <a:prstGeom prst="rect">
            <a:avLst/>
          </a:prstGeom>
        </p:spPr>
      </p:pic>
    </p:spTree>
    <p:extLst>
      <p:ext uri="{BB962C8B-B14F-4D97-AF65-F5344CB8AC3E}">
        <p14:creationId xmlns:p14="http://schemas.microsoft.com/office/powerpoint/2010/main" val="40648127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613261" y="2445242"/>
            <a:ext cx="3030084" cy="2946779"/>
          </a:xfrm>
        </p:spPr>
        <p:txBody>
          <a:bodyPr>
            <a:normAutofit/>
          </a:bodyPr>
          <a:lstStyle/>
          <a:p>
            <a:pPr>
              <a:buFont typeface="Arial" panose="020B0604020202020204" pitchFamily="34" charset="0"/>
              <a:buChar char="•"/>
            </a:pPr>
            <a:r>
              <a:rPr lang="en-GB" dirty="0"/>
              <a:t>How to reference.</a:t>
            </a:r>
          </a:p>
          <a:p>
            <a:pPr>
              <a:buFont typeface="Arial" panose="020B0604020202020204" pitchFamily="34" charset="0"/>
              <a:buChar char="•"/>
            </a:pPr>
            <a:r>
              <a:rPr lang="en-GB" dirty="0"/>
              <a:t>Plagiarism.</a:t>
            </a:r>
          </a:p>
          <a:p>
            <a:pPr>
              <a:buFont typeface="Arial" panose="020B0604020202020204" pitchFamily="34" charset="0"/>
              <a:buChar char="•"/>
            </a:pPr>
            <a:r>
              <a:rPr lang="en-GB" dirty="0"/>
              <a:t>Study skills.</a:t>
            </a:r>
          </a:p>
          <a:p>
            <a:pPr>
              <a:buFont typeface="Arial" panose="020B0604020202020204" pitchFamily="34" charset="0"/>
              <a:buChar char="•"/>
            </a:pPr>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a:effectLst/>
        </p:spPr>
      </p:pic>
    </p:spTree>
    <p:extLst>
      <p:ext uri="{BB962C8B-B14F-4D97-AF65-F5344CB8AC3E}">
        <p14:creationId xmlns:p14="http://schemas.microsoft.com/office/powerpoint/2010/main" val="13278832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42703" y="5768109"/>
            <a:ext cx="5253297" cy="494722"/>
          </a:xfrm>
        </p:spPr>
        <p:txBody>
          <a:bodyPr/>
          <a:lstStyle/>
          <a:p>
            <a:r>
              <a:rPr lang="en-US" dirty="0">
                <a:hlinkClick r:id="rId2"/>
              </a:rPr>
              <a:t>Digital Theatre Plus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Digital Theatre Plus</a:t>
            </a:r>
          </a:p>
        </p:txBody>
      </p:sp>
      <p:sp>
        <p:nvSpPr>
          <p:cNvPr id="6" name="Content Placeholder 5">
            <a:extLst>
              <a:ext uri="{FF2B5EF4-FFF2-40B4-BE49-F238E27FC236}">
                <a16:creationId xmlns:a16="http://schemas.microsoft.com/office/drawing/2014/main" id="{5FA85960-74FB-A28B-450B-75E57EA2CE7F}"/>
              </a:ext>
            </a:extLst>
          </p:cNvPr>
          <p:cNvSpPr>
            <a:spLocks noGrp="1"/>
          </p:cNvSpPr>
          <p:nvPr>
            <p:ph sz="quarter" idx="4"/>
          </p:nvPr>
        </p:nvSpPr>
        <p:spPr>
          <a:xfrm>
            <a:off x="8333509" y="1676400"/>
            <a:ext cx="3629891" cy="4489449"/>
          </a:xfrm>
        </p:spPr>
        <p:txBody>
          <a:bodyPr>
            <a:noAutofit/>
          </a:bodyPr>
          <a:lstStyle/>
          <a:p>
            <a:pPr marL="0" indent="0">
              <a:buNone/>
            </a:pPr>
            <a:r>
              <a:rPr lang="en-GB" sz="2400" b="0" i="0" dirty="0">
                <a:solidFill>
                  <a:srgbClr val="3A3A3A"/>
                </a:solidFill>
                <a:effectLst/>
                <a:highlight>
                  <a:srgbClr val="FFFFFF"/>
                </a:highlight>
              </a:rPr>
              <a:t>Digital theatre plus provides online access to a digital streaming video collection of films of current British theatre productions. </a:t>
            </a:r>
          </a:p>
          <a:p>
            <a:pPr marL="0" indent="0">
              <a:buNone/>
            </a:pPr>
            <a:endParaRPr lang="en-GB" sz="2400" b="0" i="0" dirty="0">
              <a:solidFill>
                <a:srgbClr val="3A3A3A"/>
              </a:solidFill>
              <a:effectLst/>
              <a:highlight>
                <a:srgbClr val="FFFFFF"/>
              </a:highlight>
            </a:endParaRPr>
          </a:p>
          <a:p>
            <a:pPr marL="0" indent="0">
              <a:buNone/>
            </a:pPr>
            <a:r>
              <a:rPr lang="en-GB" sz="2400" dirty="0">
                <a:solidFill>
                  <a:srgbClr val="3A3A3A"/>
                </a:solidFill>
                <a:highlight>
                  <a:srgbClr val="FFFFFF"/>
                </a:highlight>
              </a:rPr>
              <a:t>It i</a:t>
            </a:r>
            <a:r>
              <a:rPr lang="en-GB" sz="2400" b="0" i="0" dirty="0">
                <a:solidFill>
                  <a:srgbClr val="3A3A3A"/>
                </a:solidFill>
                <a:effectLst/>
                <a:highlight>
                  <a:srgbClr val="FFFFFF"/>
                </a:highlight>
              </a:rPr>
              <a:t>ncludes behind-the-scenes documentaries as well as teaching and learning.</a:t>
            </a:r>
          </a:p>
        </p:txBody>
      </p:sp>
      <p:pic>
        <p:nvPicPr>
          <p:cNvPr id="10" name="Picture 9">
            <a:extLst>
              <a:ext uri="{FF2B5EF4-FFF2-40B4-BE49-F238E27FC236}">
                <a16:creationId xmlns:a16="http://schemas.microsoft.com/office/drawing/2014/main" id="{DDA6762A-2B4B-3D66-7841-460AA3B121A6}"/>
              </a:ext>
            </a:extLst>
          </p:cNvPr>
          <p:cNvPicPr>
            <a:picLocks noChangeAspect="1"/>
          </p:cNvPicPr>
          <p:nvPr/>
        </p:nvPicPr>
        <p:blipFill rotWithShape="1">
          <a:blip r:embed="rId3"/>
          <a:srcRect l="573" t="11616" r="4140" b="10093"/>
          <a:stretch/>
        </p:blipFill>
        <p:spPr>
          <a:xfrm>
            <a:off x="457720" y="1417781"/>
            <a:ext cx="7764953" cy="4253346"/>
          </a:xfrm>
          <a:prstGeom prst="rect">
            <a:avLst/>
          </a:prstGeom>
          <a:effectLst/>
        </p:spPr>
      </p:pic>
    </p:spTree>
    <p:extLst>
      <p:ext uri="{BB962C8B-B14F-4D97-AF65-F5344CB8AC3E}">
        <p14:creationId xmlns:p14="http://schemas.microsoft.com/office/powerpoint/2010/main" val="42272530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317841" y="5164392"/>
            <a:ext cx="5253297"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Proquest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320702" y="1529986"/>
            <a:ext cx="4997139" cy="4247317"/>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Calibri Light" panose="020F0302020204030204" pitchFamily="34" charset="0"/>
                <a:cs typeface="Calibri Light" panose="020F0302020204030204" pitchFamily="34" charset="0"/>
              </a:rPr>
              <a:t>ProQuest Central is the largest single periodical resource available, it contains complete databases across all major subject areas.</a:t>
            </a:r>
          </a:p>
          <a:p>
            <a:pPr marR="0" lvl="0" algn="l" defTabSz="457200" rtl="0" eaLnBrk="1" fontAlgn="base" latinLnBrk="0" hangingPunct="1">
              <a:lnSpc>
                <a:spcPct val="100000"/>
              </a:lnSpc>
              <a:spcBef>
                <a:spcPct val="0"/>
              </a:spcBef>
              <a:spcAft>
                <a:spcPct val="0"/>
              </a:spcAft>
              <a:buClrTx/>
              <a:buSzTx/>
              <a:tabLst/>
              <a:defRPr/>
            </a:pPr>
            <a:endParaRPr lang="en-GB" dirty="0">
              <a:solidFill>
                <a:srgbClr val="555555"/>
              </a:solidFill>
              <a:latin typeface="Calibri Light" panose="020F0302020204030204" pitchFamily="34" charset="0"/>
              <a:cs typeface="Calibri Light" panose="020F0302020204030204" pitchFamily="34" charset="0"/>
            </a:endParaRPr>
          </a:p>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Calibri Light" panose="020F0302020204030204" pitchFamily="34" charset="0"/>
                <a:cs typeface="Calibri Light" panose="020F0302020204030204" pitchFamily="34" charset="0"/>
              </a:rPr>
              <a:t>This includes:</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Business.</a:t>
            </a:r>
          </a:p>
          <a:p>
            <a:pPr lvl="1" defTabSz="457200" fontAlgn="base">
              <a:spcBef>
                <a:spcPct val="0"/>
              </a:spcBef>
              <a:spcAft>
                <a:spcPct val="0"/>
              </a:spcAft>
              <a:defRPr/>
            </a:pPr>
            <a:r>
              <a:rPr lang="en-GB" dirty="0">
                <a:solidFill>
                  <a:srgbClr val="555555"/>
                </a:solidFill>
                <a:latin typeface="Calibri Light" panose="020F0302020204030204" pitchFamily="34" charset="0"/>
                <a:cs typeface="Calibri Light" panose="020F0302020204030204" pitchFamily="34" charset="0"/>
              </a:rPr>
              <a:t>Arts and Humanities.</a:t>
            </a:r>
            <a:endParaRPr lang="en-GB" b="0" i="0" dirty="0">
              <a:solidFill>
                <a:srgbClr val="555555"/>
              </a:solidFill>
              <a:effectLst/>
              <a:latin typeface="Calibri Light" panose="020F0302020204030204" pitchFamily="34" charset="0"/>
              <a:cs typeface="Calibri Light" panose="020F0302020204030204" pitchFamily="34" charset="0"/>
            </a:endParaRPr>
          </a:p>
          <a:p>
            <a:pPr lvl="1" defTabSz="457200" fontAlgn="base">
              <a:spcBef>
                <a:spcPct val="0"/>
              </a:spcBef>
              <a:spcAft>
                <a:spcPct val="0"/>
              </a:spcAft>
              <a:defRPr/>
            </a:pPr>
            <a:r>
              <a:rPr lang="en-GB" dirty="0">
                <a:solidFill>
                  <a:srgbClr val="555555"/>
                </a:solidFill>
                <a:latin typeface="Calibri Light" panose="020F0302020204030204" pitchFamily="34" charset="0"/>
                <a:cs typeface="Calibri Light" panose="020F0302020204030204" pitchFamily="34" charset="0"/>
              </a:rPr>
              <a:t>Engineering.</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Applied Computing.</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Health and Medical.</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Language and Literature.</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Social Sciences.</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Education.</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Science and Technology.</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3"/>
          <a:srcRect l="59257" t="46861" r="676" b="2398"/>
          <a:stretch/>
        </p:blipFill>
        <p:spPr>
          <a:xfrm>
            <a:off x="5317841" y="1446247"/>
            <a:ext cx="6718263" cy="3342140"/>
          </a:xfrm>
          <a:prstGeom prst="rect">
            <a:avLst/>
          </a:prstGeom>
          <a:effectLst/>
        </p:spPr>
      </p:pic>
    </p:spTree>
    <p:extLst>
      <p:ext uri="{BB962C8B-B14F-4D97-AF65-F5344CB8AC3E}">
        <p14:creationId xmlns:p14="http://schemas.microsoft.com/office/powerpoint/2010/main" val="177311209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466586" y="1644004"/>
            <a:ext cx="5233081" cy="4565650"/>
          </a:xfrm>
        </p:spPr>
        <p:txBody>
          <a:bodyPr>
            <a:normAutofit lnSpcReduction="10000"/>
          </a:bodyPr>
          <a:lstStyle/>
          <a:p>
            <a:pPr marL="0" indent="0">
              <a:buNone/>
            </a:pPr>
            <a:r>
              <a:rPr lang="en-US" dirty="0"/>
              <a:t>Click on the ebooks link in Database Search.</a:t>
            </a:r>
          </a:p>
          <a:p>
            <a:pPr marL="0" indent="0">
              <a:buNone/>
            </a:pPr>
            <a:endParaRPr lang="en-US" dirty="0"/>
          </a:p>
          <a:p>
            <a:pPr>
              <a:buFont typeface="Arial" panose="020B0604020202020204" pitchFamily="34" charset="0"/>
              <a:buChar char="•"/>
            </a:pPr>
            <a:r>
              <a:rPr lang="en-US" dirty="0"/>
              <a:t>Bloomsbury Academic.</a:t>
            </a:r>
          </a:p>
          <a:p>
            <a:pPr>
              <a:buFont typeface="Arial" panose="020B0604020202020204" pitchFamily="34" charset="0"/>
              <a:buChar char="•"/>
            </a:pPr>
            <a:r>
              <a:rPr lang="en-US" dirty="0"/>
              <a:t>Taylor &amp; Francis. </a:t>
            </a:r>
          </a:p>
          <a:p>
            <a:pPr>
              <a:buFont typeface="Arial" panose="020B0604020202020204" pitchFamily="34" charset="0"/>
              <a:buChar char="•"/>
            </a:pPr>
            <a:r>
              <a:rPr lang="en-US" dirty="0"/>
              <a:t>Ebook Central.</a:t>
            </a:r>
          </a:p>
          <a:p>
            <a:pPr>
              <a:buFont typeface="Arial" panose="020B0604020202020204" pitchFamily="34" charset="0"/>
              <a:buChar char="•"/>
            </a:pPr>
            <a:r>
              <a:rPr lang="en-US" dirty="0"/>
              <a:t>VLeBooks.</a:t>
            </a:r>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Ebook content</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5150184" y="1465081"/>
            <a:ext cx="6501296" cy="3748915"/>
          </a:xfrm>
          <a:noFill/>
          <a:effectLst/>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390349849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3671" y="2920740"/>
            <a:ext cx="5253297" cy="494722"/>
          </a:xfrm>
        </p:spPr>
        <p:txBody>
          <a:bodyPr/>
          <a:lstStyle/>
          <a:p>
            <a:r>
              <a:rPr lang="en-US" dirty="0">
                <a:hlinkClick r:id="rId2"/>
              </a:rPr>
              <a:t>Bloomsbury Academic</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485457" y="174958"/>
            <a:ext cx="10795518" cy="1003916"/>
          </a:xfrm>
        </p:spPr>
        <p:txBody>
          <a:bodyPr anchor="b">
            <a:normAutofit/>
          </a:bodyPr>
          <a:lstStyle/>
          <a:p>
            <a:r>
              <a:rPr lang="en-GB" dirty="0"/>
              <a:t>Bloomsbury Academic</a:t>
            </a:r>
          </a:p>
        </p:txBody>
      </p:sp>
      <p:sp>
        <p:nvSpPr>
          <p:cNvPr id="6" name="TextBox 5">
            <a:extLst>
              <a:ext uri="{FF2B5EF4-FFF2-40B4-BE49-F238E27FC236}">
                <a16:creationId xmlns:a16="http://schemas.microsoft.com/office/drawing/2014/main" id="{34FF6358-F268-BA17-A3D6-58AD1452F661}"/>
              </a:ext>
            </a:extLst>
          </p:cNvPr>
          <p:cNvSpPr txBox="1"/>
          <p:nvPr/>
        </p:nvSpPr>
        <p:spPr>
          <a:xfrm>
            <a:off x="406645" y="1388087"/>
            <a:ext cx="5088551" cy="1631216"/>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rgbClr val="3A3A3A"/>
                </a:solidFill>
              </a:rPr>
              <a:t>Explore collections by Subject (346 books in the music and sound studies collection.</a:t>
            </a:r>
          </a:p>
          <a:p>
            <a:pPr marL="342900" indent="-342900">
              <a:buFont typeface="Arial" panose="020B0604020202020204" pitchFamily="34" charset="0"/>
              <a:buChar char="•"/>
            </a:pPr>
            <a:r>
              <a:rPr lang="en-GB" sz="2000" dirty="0">
                <a:solidFill>
                  <a:srgbClr val="3A3A3A"/>
                </a:solidFill>
              </a:rPr>
              <a:t>Limit to content you have access to.</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 </a:t>
            </a:r>
            <a:endParaRPr lang="en-GB" sz="2000" dirty="0"/>
          </a:p>
        </p:txBody>
      </p:sp>
      <p:pic>
        <p:nvPicPr>
          <p:cNvPr id="7" name="Picture 6">
            <a:extLst>
              <a:ext uri="{FF2B5EF4-FFF2-40B4-BE49-F238E27FC236}">
                <a16:creationId xmlns:a16="http://schemas.microsoft.com/office/drawing/2014/main" id="{2A1DE363-B585-FCA2-2DD1-3005F1F2CAC7}"/>
              </a:ext>
            </a:extLst>
          </p:cNvPr>
          <p:cNvPicPr>
            <a:picLocks noChangeAspect="1"/>
          </p:cNvPicPr>
          <p:nvPr/>
        </p:nvPicPr>
        <p:blipFill>
          <a:blip r:embed="rId3"/>
          <a:srcRect l="3675" t="13732" r="5069" b="9638"/>
          <a:stretch>
            <a:fillRect/>
          </a:stretch>
        </p:blipFill>
        <p:spPr>
          <a:xfrm>
            <a:off x="575048" y="3494603"/>
            <a:ext cx="4838463" cy="2708641"/>
          </a:xfrm>
          <a:prstGeom prst="rect">
            <a:avLst/>
          </a:prstGeom>
        </p:spPr>
      </p:pic>
      <p:pic>
        <p:nvPicPr>
          <p:cNvPr id="13" name="Picture 12">
            <a:extLst>
              <a:ext uri="{FF2B5EF4-FFF2-40B4-BE49-F238E27FC236}">
                <a16:creationId xmlns:a16="http://schemas.microsoft.com/office/drawing/2014/main" id="{42DA6E62-E12D-C4BC-0AA3-387EF12B234E}"/>
              </a:ext>
            </a:extLst>
          </p:cNvPr>
          <p:cNvPicPr>
            <a:picLocks noChangeAspect="1"/>
          </p:cNvPicPr>
          <p:nvPr/>
        </p:nvPicPr>
        <p:blipFill>
          <a:blip r:embed="rId4"/>
          <a:srcRect l="6124" t="43699" r="8554" b="21405"/>
          <a:stretch>
            <a:fillRect/>
          </a:stretch>
        </p:blipFill>
        <p:spPr>
          <a:xfrm>
            <a:off x="5495196" y="1326340"/>
            <a:ext cx="6621971" cy="1805514"/>
          </a:xfrm>
          <a:prstGeom prst="rect">
            <a:avLst/>
          </a:prstGeom>
        </p:spPr>
      </p:pic>
      <p:pic>
        <p:nvPicPr>
          <p:cNvPr id="15" name="Picture 14">
            <a:extLst>
              <a:ext uri="{FF2B5EF4-FFF2-40B4-BE49-F238E27FC236}">
                <a16:creationId xmlns:a16="http://schemas.microsoft.com/office/drawing/2014/main" id="{6F77D705-30BC-64A8-04B1-C825565EA78E}"/>
              </a:ext>
            </a:extLst>
          </p:cNvPr>
          <p:cNvPicPr>
            <a:picLocks noChangeAspect="1"/>
          </p:cNvPicPr>
          <p:nvPr/>
        </p:nvPicPr>
        <p:blipFill>
          <a:blip r:embed="rId5"/>
          <a:srcRect l="1067" t="11976" r="6798" b="5389"/>
          <a:stretch>
            <a:fillRect/>
          </a:stretch>
        </p:blipFill>
        <p:spPr>
          <a:xfrm>
            <a:off x="5968240" y="3317191"/>
            <a:ext cx="4890156" cy="2923924"/>
          </a:xfrm>
          <a:prstGeom prst="rect">
            <a:avLst/>
          </a:prstGeom>
        </p:spPr>
      </p:pic>
      <p:sp>
        <p:nvSpPr>
          <p:cNvPr id="16" name="Rectangle 15">
            <a:extLst>
              <a:ext uri="{FF2B5EF4-FFF2-40B4-BE49-F238E27FC236}">
                <a16:creationId xmlns:a16="http://schemas.microsoft.com/office/drawing/2014/main" id="{37910957-B8D6-EEA9-413C-4F2D84D06BFF}"/>
              </a:ext>
            </a:extLst>
          </p:cNvPr>
          <p:cNvSpPr/>
          <p:nvPr/>
        </p:nvSpPr>
        <p:spPr>
          <a:xfrm>
            <a:off x="5645188" y="1326340"/>
            <a:ext cx="1319583" cy="272491"/>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830FC302-5342-ECD4-C070-02E7AC3AADBA}"/>
              </a:ext>
            </a:extLst>
          </p:cNvPr>
          <p:cNvSpPr/>
          <p:nvPr/>
        </p:nvSpPr>
        <p:spPr>
          <a:xfrm>
            <a:off x="6247487" y="3646649"/>
            <a:ext cx="1160796" cy="607775"/>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F2EFE552-4218-3381-A450-517BD04D0337}"/>
              </a:ext>
            </a:extLst>
          </p:cNvPr>
          <p:cNvSpPr/>
          <p:nvPr/>
        </p:nvSpPr>
        <p:spPr>
          <a:xfrm>
            <a:off x="2688446" y="3750683"/>
            <a:ext cx="459937" cy="200389"/>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6747690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64000" y="5793104"/>
            <a:ext cx="5253297" cy="494722"/>
          </a:xfrm>
        </p:spPr>
        <p:txBody>
          <a:bodyPr/>
          <a:lstStyle/>
          <a:p>
            <a:r>
              <a:rPr lang="en-US" dirty="0">
                <a:hlinkClick r:id="rId2"/>
              </a:rPr>
              <a:t>Taylor &amp; Francis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485457" y="174958"/>
            <a:ext cx="10795518" cy="1003916"/>
          </a:xfrm>
        </p:spPr>
        <p:txBody>
          <a:bodyPr anchor="b">
            <a:normAutofit/>
          </a:bodyPr>
          <a:lstStyle/>
          <a:p>
            <a:r>
              <a:rPr lang="en-GB" dirty="0"/>
              <a:t>Taylor &amp; Francis</a:t>
            </a:r>
          </a:p>
        </p:txBody>
      </p:sp>
      <p:sp>
        <p:nvSpPr>
          <p:cNvPr id="6" name="TextBox 5">
            <a:extLst>
              <a:ext uri="{FF2B5EF4-FFF2-40B4-BE49-F238E27FC236}">
                <a16:creationId xmlns:a16="http://schemas.microsoft.com/office/drawing/2014/main" id="{34FF6358-F268-BA17-A3D6-58AD1452F661}"/>
              </a:ext>
            </a:extLst>
          </p:cNvPr>
          <p:cNvSpPr txBox="1"/>
          <p:nvPr/>
        </p:nvSpPr>
        <p:spPr>
          <a:xfrm>
            <a:off x="485457" y="1597301"/>
            <a:ext cx="5006694" cy="1323439"/>
          </a:xfrm>
          <a:prstGeom prst="rect">
            <a:avLst/>
          </a:prstGeom>
          <a:noFill/>
        </p:spPr>
        <p:txBody>
          <a:bodyPr wrap="square" rtlCol="0">
            <a:spAutoFit/>
          </a:bodyPr>
          <a:lstStyle/>
          <a:p>
            <a:pPr marL="342900" indent="-342900">
              <a:buFont typeface="Arial" panose="020B0604020202020204" pitchFamily="34" charset="0"/>
              <a:buChar char="•"/>
            </a:pPr>
            <a:r>
              <a:rPr lang="en-GB" sz="2000" b="0" i="0" dirty="0">
                <a:solidFill>
                  <a:srgbClr val="3A3A3A"/>
                </a:solidFill>
                <a:effectLst/>
              </a:rPr>
              <a:t>Search or the ebook collections.</a:t>
            </a:r>
          </a:p>
          <a:p>
            <a:pPr marL="342900" indent="-342900">
              <a:buFont typeface="Arial" panose="020B0604020202020204" pitchFamily="34" charset="0"/>
              <a:buChar char="•"/>
            </a:pPr>
            <a:r>
              <a:rPr lang="en-GB" sz="2000" dirty="0">
                <a:solidFill>
                  <a:srgbClr val="3A3A3A"/>
                </a:solidFill>
              </a:rPr>
              <a:t>Limit to Licensed Content or Open Access.</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 </a:t>
            </a:r>
            <a:endParaRPr lang="en-GB" sz="2000" dirty="0"/>
          </a:p>
        </p:txBody>
      </p:sp>
      <p:pic>
        <p:nvPicPr>
          <p:cNvPr id="5" name="Picture 4">
            <a:extLst>
              <a:ext uri="{FF2B5EF4-FFF2-40B4-BE49-F238E27FC236}">
                <a16:creationId xmlns:a16="http://schemas.microsoft.com/office/drawing/2014/main" id="{98EEF958-BCA9-70DA-377C-753344BC8D46}"/>
              </a:ext>
            </a:extLst>
          </p:cNvPr>
          <p:cNvPicPr>
            <a:picLocks noChangeAspect="1"/>
          </p:cNvPicPr>
          <p:nvPr/>
        </p:nvPicPr>
        <p:blipFill rotWithShape="1">
          <a:blip r:embed="rId3"/>
          <a:srcRect l="2160" t="11921" r="23613" b="5828"/>
          <a:stretch/>
        </p:blipFill>
        <p:spPr>
          <a:xfrm>
            <a:off x="5599776" y="1428649"/>
            <a:ext cx="6017794" cy="4445543"/>
          </a:xfrm>
          <a:prstGeom prst="rect">
            <a:avLst/>
          </a:prstGeom>
          <a:effectLst/>
        </p:spPr>
      </p:pic>
      <p:pic>
        <p:nvPicPr>
          <p:cNvPr id="8" name="Picture 7">
            <a:extLst>
              <a:ext uri="{FF2B5EF4-FFF2-40B4-BE49-F238E27FC236}">
                <a16:creationId xmlns:a16="http://schemas.microsoft.com/office/drawing/2014/main" id="{F2A3F1D7-8F52-E794-1B0F-8D170A7B20D4}"/>
              </a:ext>
            </a:extLst>
          </p:cNvPr>
          <p:cNvPicPr>
            <a:picLocks noChangeAspect="1"/>
          </p:cNvPicPr>
          <p:nvPr/>
        </p:nvPicPr>
        <p:blipFill rotWithShape="1">
          <a:blip r:embed="rId4"/>
          <a:srcRect t="11238" r="8408" b="4318"/>
          <a:stretch/>
        </p:blipFill>
        <p:spPr>
          <a:xfrm>
            <a:off x="485457" y="3069118"/>
            <a:ext cx="5089073" cy="3127914"/>
          </a:xfrm>
          <a:prstGeom prst="rect">
            <a:avLst/>
          </a:prstGeom>
          <a:effectLst/>
        </p:spPr>
      </p:pic>
    </p:spTree>
    <p:extLst>
      <p:ext uri="{BB962C8B-B14F-4D97-AF65-F5344CB8AC3E}">
        <p14:creationId xmlns:p14="http://schemas.microsoft.com/office/powerpoint/2010/main" val="100376458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11CCF8-CAA1-1DBC-40AD-D6AB0D524EE2}"/>
            </a:ext>
          </a:extLst>
        </p:cNvPr>
        <p:cNvGrpSpPr/>
        <p:nvPr/>
      </p:nvGrpSpPr>
      <p:grpSpPr>
        <a:xfrm>
          <a:off x="0" y="0"/>
          <a:ext cx="0" cy="0"/>
          <a:chOff x="0" y="0"/>
          <a:chExt cx="0" cy="0"/>
        </a:xfrm>
      </p:grpSpPr>
      <p:sp>
        <p:nvSpPr>
          <p:cNvPr id="11" name="Text Placeholder 1">
            <a:extLst>
              <a:ext uri="{FF2B5EF4-FFF2-40B4-BE49-F238E27FC236}">
                <a16:creationId xmlns:a16="http://schemas.microsoft.com/office/drawing/2014/main" id="{EE0DC53B-7B93-BDCF-16D7-D1198703E327}"/>
              </a:ext>
            </a:extLst>
          </p:cNvPr>
          <p:cNvSpPr>
            <a:spLocks noGrp="1"/>
          </p:cNvSpPr>
          <p:nvPr>
            <p:ph type="body" idx="1"/>
          </p:nvPr>
        </p:nvSpPr>
        <p:spPr>
          <a:xfrm>
            <a:off x="326574" y="3104919"/>
            <a:ext cx="5253297" cy="494722"/>
          </a:xfrm>
        </p:spPr>
        <p:txBody>
          <a:bodyPr/>
          <a:lstStyle/>
          <a:p>
            <a:r>
              <a:rPr lang="en-US" dirty="0">
                <a:hlinkClick r:id="rId2"/>
              </a:rPr>
              <a:t>Collection Discovery</a:t>
            </a:r>
            <a:endParaRPr lang="en-US" dirty="0"/>
          </a:p>
        </p:txBody>
      </p:sp>
      <p:sp>
        <p:nvSpPr>
          <p:cNvPr id="3" name="Title 2">
            <a:extLst>
              <a:ext uri="{FF2B5EF4-FFF2-40B4-BE49-F238E27FC236}">
                <a16:creationId xmlns:a16="http://schemas.microsoft.com/office/drawing/2014/main" id="{49505EB0-1C26-8EB3-2C4D-5849AB28E900}"/>
              </a:ext>
            </a:extLst>
          </p:cNvPr>
          <p:cNvSpPr>
            <a:spLocks noGrp="1"/>
          </p:cNvSpPr>
          <p:nvPr>
            <p:ph type="title"/>
          </p:nvPr>
        </p:nvSpPr>
        <p:spPr>
          <a:xfrm>
            <a:off x="485457" y="174958"/>
            <a:ext cx="10795518" cy="1003916"/>
          </a:xfrm>
        </p:spPr>
        <p:txBody>
          <a:bodyPr anchor="b">
            <a:normAutofit/>
          </a:bodyPr>
          <a:lstStyle/>
          <a:p>
            <a:r>
              <a:rPr lang="en-GB" dirty="0"/>
              <a:t>Ebook collections</a:t>
            </a:r>
          </a:p>
        </p:txBody>
      </p:sp>
      <p:pic>
        <p:nvPicPr>
          <p:cNvPr id="7" name="Picture 6">
            <a:extLst>
              <a:ext uri="{FF2B5EF4-FFF2-40B4-BE49-F238E27FC236}">
                <a16:creationId xmlns:a16="http://schemas.microsoft.com/office/drawing/2014/main" id="{8A68396D-80BC-0CCB-1A7E-DB2FD1A0F3A9}"/>
              </a:ext>
            </a:extLst>
          </p:cNvPr>
          <p:cNvPicPr>
            <a:picLocks noChangeAspect="1"/>
          </p:cNvPicPr>
          <p:nvPr/>
        </p:nvPicPr>
        <p:blipFill>
          <a:blip r:embed="rId3"/>
          <a:srcRect l="45351" t="20118" r="32290" b="47031"/>
          <a:stretch>
            <a:fillRect/>
          </a:stretch>
        </p:blipFill>
        <p:spPr>
          <a:xfrm>
            <a:off x="5008667" y="1258582"/>
            <a:ext cx="5672202" cy="2311555"/>
          </a:xfrm>
          <a:prstGeom prst="rect">
            <a:avLst/>
          </a:prstGeom>
        </p:spPr>
      </p:pic>
      <p:pic>
        <p:nvPicPr>
          <p:cNvPr id="10" name="Picture 9">
            <a:extLst>
              <a:ext uri="{FF2B5EF4-FFF2-40B4-BE49-F238E27FC236}">
                <a16:creationId xmlns:a16="http://schemas.microsoft.com/office/drawing/2014/main" id="{97CEA6F5-5D97-2540-B1A6-60682BD5FCC8}"/>
              </a:ext>
            </a:extLst>
          </p:cNvPr>
          <p:cNvPicPr>
            <a:picLocks noChangeAspect="1"/>
          </p:cNvPicPr>
          <p:nvPr/>
        </p:nvPicPr>
        <p:blipFill>
          <a:blip r:embed="rId4"/>
          <a:srcRect l="47276" t="19979" r="36928" b="55108"/>
          <a:stretch>
            <a:fillRect/>
          </a:stretch>
        </p:blipFill>
        <p:spPr>
          <a:xfrm>
            <a:off x="655044" y="1344010"/>
            <a:ext cx="4025153" cy="1760909"/>
          </a:xfrm>
          <a:prstGeom prst="rect">
            <a:avLst/>
          </a:prstGeom>
        </p:spPr>
      </p:pic>
      <p:pic>
        <p:nvPicPr>
          <p:cNvPr id="13" name="Picture 12">
            <a:extLst>
              <a:ext uri="{FF2B5EF4-FFF2-40B4-BE49-F238E27FC236}">
                <a16:creationId xmlns:a16="http://schemas.microsoft.com/office/drawing/2014/main" id="{5C98F76B-E1BD-D920-C4A3-0B9996EB4510}"/>
              </a:ext>
            </a:extLst>
          </p:cNvPr>
          <p:cNvPicPr>
            <a:picLocks noChangeAspect="1"/>
          </p:cNvPicPr>
          <p:nvPr/>
        </p:nvPicPr>
        <p:blipFill>
          <a:blip r:embed="rId5"/>
          <a:srcRect l="41906" t="19866" r="29416" b="31986"/>
          <a:stretch>
            <a:fillRect/>
          </a:stretch>
        </p:blipFill>
        <p:spPr>
          <a:xfrm>
            <a:off x="5529333" y="3025211"/>
            <a:ext cx="6452125" cy="3004754"/>
          </a:xfrm>
          <a:prstGeom prst="rect">
            <a:avLst/>
          </a:prstGeom>
        </p:spPr>
      </p:pic>
      <p:sp>
        <p:nvSpPr>
          <p:cNvPr id="14" name="Rectangle 13">
            <a:extLst>
              <a:ext uri="{FF2B5EF4-FFF2-40B4-BE49-F238E27FC236}">
                <a16:creationId xmlns:a16="http://schemas.microsoft.com/office/drawing/2014/main" id="{CD04B12E-CFC4-ED39-DAC4-D0C864D08F4F}"/>
              </a:ext>
            </a:extLst>
          </p:cNvPr>
          <p:cNvSpPr/>
          <p:nvPr/>
        </p:nvSpPr>
        <p:spPr>
          <a:xfrm>
            <a:off x="3640507" y="1352556"/>
            <a:ext cx="358925" cy="271145"/>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a:extLst>
              <a:ext uri="{FF2B5EF4-FFF2-40B4-BE49-F238E27FC236}">
                <a16:creationId xmlns:a16="http://schemas.microsoft.com/office/drawing/2014/main" id="{12C5CD8B-CF0C-353A-F644-73FE767CDE54}"/>
              </a:ext>
            </a:extLst>
          </p:cNvPr>
          <p:cNvPicPr>
            <a:picLocks noChangeAspect="1"/>
          </p:cNvPicPr>
          <p:nvPr/>
        </p:nvPicPr>
        <p:blipFill>
          <a:blip r:embed="rId6"/>
          <a:srcRect l="41907" t="20118" r="29486" b="29847"/>
          <a:stretch>
            <a:fillRect/>
          </a:stretch>
        </p:blipFill>
        <p:spPr>
          <a:xfrm>
            <a:off x="326574" y="3649756"/>
            <a:ext cx="5100005" cy="2474213"/>
          </a:xfrm>
          <a:prstGeom prst="rect">
            <a:avLst/>
          </a:prstGeom>
        </p:spPr>
      </p:pic>
    </p:spTree>
    <p:extLst>
      <p:ext uri="{BB962C8B-B14F-4D97-AF65-F5344CB8AC3E}">
        <p14:creationId xmlns:p14="http://schemas.microsoft.com/office/powerpoint/2010/main" val="385937886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782989" y="223027"/>
            <a:ext cx="10710770" cy="1003916"/>
          </a:xfrm>
        </p:spPr>
        <p:txBody>
          <a:bodyPr vert="horz" lIns="91440" tIns="45720" rIns="91440" bIns="45720" rtlCol="0" anchor="b">
            <a:normAutofit/>
          </a:bodyPr>
          <a:lstStyle/>
          <a:p>
            <a:r>
              <a:rPr lang="en-GB" dirty="0"/>
              <a:t>What is Browzine?</a:t>
            </a:r>
          </a:p>
        </p:txBody>
      </p:sp>
      <p:graphicFrame>
        <p:nvGraphicFramePr>
          <p:cNvPr id="26" name="TextBox 3">
            <a:extLst>
              <a:ext uri="{FF2B5EF4-FFF2-40B4-BE49-F238E27FC236}">
                <a16:creationId xmlns:a16="http://schemas.microsoft.com/office/drawing/2014/main" id="{29A57BF4-801A-D590-3D37-A2042090C368}"/>
              </a:ext>
            </a:extLst>
          </p:cNvPr>
          <p:cNvGraphicFramePr/>
          <p:nvPr>
            <p:extLst>
              <p:ext uri="{D42A27DB-BD31-4B8C-83A1-F6EECF244321}">
                <p14:modId xmlns:p14="http://schemas.microsoft.com/office/powerpoint/2010/main" val="3020809553"/>
              </p:ext>
            </p:extLst>
          </p:nvPr>
        </p:nvGraphicFramePr>
        <p:xfrm>
          <a:off x="854170" y="1352435"/>
          <a:ext cx="9740824" cy="493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628622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Browse by subject category</a:t>
            </a:r>
            <a:endParaRPr lang="en-GB" dirty="0"/>
          </a:p>
        </p:txBody>
      </p:sp>
      <p:sp>
        <p:nvSpPr>
          <p:cNvPr id="3" name="Content Placeholder 2"/>
          <p:cNvSpPr>
            <a:spLocks noGrp="1"/>
          </p:cNvSpPr>
          <p:nvPr>
            <p:ph sz="quarter" idx="10"/>
          </p:nvPr>
        </p:nvSpPr>
        <p:spPr>
          <a:xfrm>
            <a:off x="379850" y="2131414"/>
            <a:ext cx="4095168" cy="3395281"/>
          </a:xfrm>
        </p:spPr>
        <p:txBody>
          <a:bodyPr>
            <a:normAutofit fontScale="85000" lnSpcReduction="20000"/>
          </a:bodyPr>
          <a:lstStyle/>
          <a:p>
            <a:pPr marL="0" indent="0">
              <a:buNone/>
            </a:pPr>
            <a:r>
              <a:rPr lang="en-GB" sz="2400" dirty="0">
                <a:latin typeface="Calibri Light" panose="020F0302020204030204" pitchFamily="34" charset="0"/>
                <a:cs typeface="Calibri Light" panose="020F0302020204030204" pitchFamily="34" charset="0"/>
              </a:rPr>
              <a:t>Keep up-to-date with the latest issues of your favourite journals.</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Browse by subject or use the search box and search by title, subject or ISSN.</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Use My Bookshelf and My Articles to save favourite content.</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hlinkClick r:id="rId2"/>
              </a:rPr>
              <a:t>Browzine</a:t>
            </a:r>
            <a:endParaRPr lang="en-GB" sz="2400" dirty="0">
              <a:latin typeface="Calibri Light" panose="020F0302020204030204" pitchFamily="34" charset="0"/>
              <a:cs typeface="Calibri Light" panose="020F0302020204030204" pitchFamily="34" charset="0"/>
            </a:endParaRPr>
          </a:p>
          <a:p>
            <a:pPr marL="457200" indent="-457200">
              <a:buFont typeface="Arial"/>
              <a:buChar char="•"/>
            </a:pPr>
            <a:endParaRPr lang="en-GB" dirty="0">
              <a:latin typeface="Calibri"/>
              <a:cs typeface="Calibri"/>
            </a:endParaRPr>
          </a:p>
          <a:p>
            <a:pPr marL="0" indent="0">
              <a:buNone/>
            </a:pPr>
            <a:endParaRPr lang="en-GB" dirty="0"/>
          </a:p>
        </p:txBody>
      </p:sp>
      <p:pic>
        <p:nvPicPr>
          <p:cNvPr id="5" name="Picture 4">
            <a:extLst>
              <a:ext uri="{FF2B5EF4-FFF2-40B4-BE49-F238E27FC236}">
                <a16:creationId xmlns:a16="http://schemas.microsoft.com/office/drawing/2014/main" id="{E16607F6-65E3-67BA-E768-2266F4EB1A86}"/>
              </a:ext>
            </a:extLst>
          </p:cNvPr>
          <p:cNvPicPr>
            <a:picLocks noChangeAspect="1"/>
          </p:cNvPicPr>
          <p:nvPr/>
        </p:nvPicPr>
        <p:blipFill>
          <a:blip r:embed="rId3"/>
          <a:srcRect l="1387" t="11417" r="432" b="5788"/>
          <a:stretch>
            <a:fillRect/>
          </a:stretch>
        </p:blipFill>
        <p:spPr>
          <a:xfrm>
            <a:off x="4514378" y="1567347"/>
            <a:ext cx="7438528" cy="4181875"/>
          </a:xfrm>
          <a:prstGeom prst="rect">
            <a:avLst/>
          </a:prstGeom>
        </p:spPr>
      </p:pic>
    </p:spTree>
    <p:extLst>
      <p:ext uri="{BB962C8B-B14F-4D97-AF65-F5344CB8AC3E}">
        <p14:creationId xmlns:p14="http://schemas.microsoft.com/office/powerpoint/2010/main" val="199152260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Using library apps</a:t>
            </a:r>
          </a:p>
        </p:txBody>
      </p:sp>
      <p:sp>
        <p:nvSpPr>
          <p:cNvPr id="3" name="TextBox 2">
            <a:extLst>
              <a:ext uri="{FF2B5EF4-FFF2-40B4-BE49-F238E27FC236}">
                <a16:creationId xmlns:a16="http://schemas.microsoft.com/office/drawing/2014/main" id="{80C319DA-919E-4181-8D22-6A6A006D4663}"/>
              </a:ext>
            </a:extLst>
          </p:cNvPr>
          <p:cNvSpPr txBox="1"/>
          <p:nvPr/>
        </p:nvSpPr>
        <p:spPr>
          <a:xfrm>
            <a:off x="228186" y="1409998"/>
            <a:ext cx="5647033" cy="1754326"/>
          </a:xfrm>
          <a:prstGeom prst="rect">
            <a:avLst/>
          </a:prstGeom>
          <a:noFill/>
        </p:spPr>
        <p:txBody>
          <a:bodyPr wrap="square" rtlCol="0">
            <a:spAutoFit/>
          </a:bodyPr>
          <a:lstStyle/>
          <a:p>
            <a:r>
              <a:rPr lang="en-GB" sz="1800" dirty="0">
                <a:latin typeface="Calibri Light" panose="020F0302020204030204" pitchFamily="34" charset="0"/>
                <a:cs typeface="Calibri Light" panose="020F0302020204030204" pitchFamily="34" charset="0"/>
              </a:rPr>
              <a:t>Many of our library resources are also accessible </a:t>
            </a:r>
            <a:r>
              <a:rPr lang="en-GB" dirty="0">
                <a:latin typeface="Calibri Light" panose="020F0302020204030204" pitchFamily="34" charset="0"/>
                <a:cs typeface="Calibri Light" panose="020F0302020204030204" pitchFamily="34" charset="0"/>
              </a:rPr>
              <a:t>via an a</a:t>
            </a:r>
            <a:r>
              <a:rPr lang="en-GB" sz="1800" dirty="0">
                <a:latin typeface="Calibri Light" panose="020F0302020204030204" pitchFamily="34" charset="0"/>
                <a:cs typeface="Calibri Light" panose="020F0302020204030204" pitchFamily="34" charset="0"/>
              </a:rPr>
              <a:t>pp for mobile devices. </a:t>
            </a:r>
          </a:p>
          <a:p>
            <a:endParaRPr lang="en-GB" dirty="0">
              <a:latin typeface="Calibri Light" panose="020F0302020204030204" pitchFamily="34" charset="0"/>
              <a:cs typeface="Calibri Light" panose="020F0302020204030204" pitchFamily="34" charset="0"/>
            </a:endParaRPr>
          </a:p>
          <a:p>
            <a:r>
              <a:rPr lang="en-GB" sz="1800" dirty="0">
                <a:latin typeface="Calibri Light" panose="020F0302020204030204" pitchFamily="34" charset="0"/>
                <a:cs typeface="Calibri Light" panose="020F0302020204030204" pitchFamily="34" charset="0"/>
              </a:rPr>
              <a:t>This avoids logging in each time you access a database.</a:t>
            </a:r>
          </a:p>
          <a:p>
            <a:pPr marL="0" indent="0">
              <a:buNone/>
            </a:pPr>
            <a:endParaRPr lang="en-GB" sz="1800" dirty="0">
              <a:cs typeface="Calibri Light"/>
            </a:endParaRPr>
          </a:p>
          <a:p>
            <a:pPr marL="0" indent="0">
              <a:buNone/>
            </a:pPr>
            <a:endParaRPr lang="en-GB" dirty="0">
              <a:cs typeface="Calibri Light"/>
            </a:endParaRPr>
          </a:p>
        </p:txBody>
      </p:sp>
      <p:pic>
        <p:nvPicPr>
          <p:cNvPr id="5" name="Picture 4">
            <a:extLst>
              <a:ext uri="{FF2B5EF4-FFF2-40B4-BE49-F238E27FC236}">
                <a16:creationId xmlns:a16="http://schemas.microsoft.com/office/drawing/2014/main" id="{F5F03337-3687-8BD6-7809-D676F4C200D6}"/>
              </a:ext>
            </a:extLst>
          </p:cNvPr>
          <p:cNvPicPr>
            <a:picLocks noChangeAspect="1"/>
          </p:cNvPicPr>
          <p:nvPr/>
        </p:nvPicPr>
        <p:blipFill rotWithShape="1">
          <a:blip r:embed="rId2"/>
          <a:srcRect l="842" t="11414" r="3400" b="20707"/>
          <a:stretch/>
        </p:blipFill>
        <p:spPr>
          <a:xfrm>
            <a:off x="5921643" y="1622812"/>
            <a:ext cx="6137660" cy="2900497"/>
          </a:xfrm>
          <a:prstGeom prst="rect">
            <a:avLst/>
          </a:prstGeom>
          <a:ln>
            <a:noFill/>
          </a:ln>
          <a:effectLst/>
        </p:spPr>
      </p:pic>
      <p:pic>
        <p:nvPicPr>
          <p:cNvPr id="7" name="Picture 6">
            <a:extLst>
              <a:ext uri="{FF2B5EF4-FFF2-40B4-BE49-F238E27FC236}">
                <a16:creationId xmlns:a16="http://schemas.microsoft.com/office/drawing/2014/main" id="{9FB2239B-5EEF-07A1-0091-D960C08B0581}"/>
              </a:ext>
            </a:extLst>
          </p:cNvPr>
          <p:cNvPicPr>
            <a:picLocks noChangeAspect="1"/>
          </p:cNvPicPr>
          <p:nvPr/>
        </p:nvPicPr>
        <p:blipFill rotWithShape="1">
          <a:blip r:embed="rId3"/>
          <a:srcRect l="69259" t="22621" r="8451" b="24344"/>
          <a:stretch/>
        </p:blipFill>
        <p:spPr>
          <a:xfrm>
            <a:off x="1851263" y="2687344"/>
            <a:ext cx="2177434" cy="3453949"/>
          </a:xfrm>
          <a:prstGeom prst="rect">
            <a:avLst/>
          </a:prstGeom>
          <a:ln>
            <a:noFill/>
          </a:ln>
          <a:effectLst/>
        </p:spPr>
      </p:pic>
      <p:sp>
        <p:nvSpPr>
          <p:cNvPr id="8" name="TextBox 7">
            <a:extLst>
              <a:ext uri="{FF2B5EF4-FFF2-40B4-BE49-F238E27FC236}">
                <a16:creationId xmlns:a16="http://schemas.microsoft.com/office/drawing/2014/main" id="{E5BB802E-5640-2272-5BDE-60CC4C89AFC1}"/>
              </a:ext>
            </a:extLst>
          </p:cNvPr>
          <p:cNvSpPr txBox="1"/>
          <p:nvPr/>
        </p:nvSpPr>
        <p:spPr>
          <a:xfrm>
            <a:off x="228186" y="3163148"/>
            <a:ext cx="1681567" cy="1754326"/>
          </a:xfrm>
          <a:prstGeom prst="rect">
            <a:avLst/>
          </a:prstGeom>
          <a:noFill/>
        </p:spPr>
        <p:txBody>
          <a:bodyPr wrap="square" rtlCol="0">
            <a:spAutoFit/>
          </a:bodyPr>
          <a:lstStyle/>
          <a:p>
            <a:pPr marL="0" indent="0">
              <a:buNone/>
            </a:pPr>
            <a:endParaRPr lang="en-GB" sz="1800" dirty="0">
              <a:cs typeface="Calibri Light"/>
            </a:endParaRPr>
          </a:p>
          <a:p>
            <a:r>
              <a:rPr lang="en-GB" sz="1800" dirty="0">
                <a:latin typeface="Calibri Light" panose="020F0302020204030204" pitchFamily="34" charset="0"/>
                <a:cs typeface="Calibri Light" panose="020F0302020204030204" pitchFamily="34" charset="0"/>
              </a:rPr>
              <a:t>Apps include:</a:t>
            </a:r>
          </a:p>
          <a:p>
            <a:r>
              <a:rPr lang="en-GB" sz="1800" dirty="0">
                <a:latin typeface="Calibri Light" panose="020F0302020204030204" pitchFamily="34" charset="0"/>
                <a:cs typeface="Calibri Light" panose="020F0302020204030204" pitchFamily="34" charset="0"/>
              </a:rPr>
              <a:t> </a:t>
            </a:r>
            <a:endParaRPr lang="en-GB" dirty="0">
              <a:latin typeface="Calibri Light" panose="020F0302020204030204" pitchFamily="34" charset="0"/>
              <a:cs typeface="Calibri Light" panose="020F0302020204030204" pitchFamily="34" charset="0"/>
            </a:endParaRPr>
          </a:p>
          <a:p>
            <a:r>
              <a:rPr lang="en-GB" sz="1800" dirty="0">
                <a:latin typeface="Calibri Light" panose="020F0302020204030204" pitchFamily="34" charset="0"/>
                <a:cs typeface="Calibri Light" panose="020F0302020204030204" pitchFamily="34" charset="0"/>
              </a:rPr>
              <a:t>Browzine. </a:t>
            </a:r>
          </a:p>
          <a:p>
            <a:r>
              <a:rPr lang="en-GB" sz="1800" dirty="0">
                <a:latin typeface="Calibri Light" panose="020F0302020204030204" pitchFamily="34" charset="0"/>
                <a:cs typeface="Calibri Light" panose="020F0302020204030204" pitchFamily="34" charset="0"/>
              </a:rPr>
              <a:t>Ebsco.</a:t>
            </a:r>
          </a:p>
          <a:p>
            <a:r>
              <a:rPr lang="en-GB" sz="1800" dirty="0">
                <a:latin typeface="Calibri Light" panose="020F0302020204030204" pitchFamily="34" charset="0"/>
                <a:cs typeface="Calibri Light" panose="020F0302020204030204" pitchFamily="34" charset="0"/>
              </a:rPr>
              <a:t>IEEE Xplore.</a:t>
            </a:r>
          </a:p>
        </p:txBody>
      </p:sp>
      <p:pic>
        <p:nvPicPr>
          <p:cNvPr id="10" name="Picture 9">
            <a:extLst>
              <a:ext uri="{FF2B5EF4-FFF2-40B4-BE49-F238E27FC236}">
                <a16:creationId xmlns:a16="http://schemas.microsoft.com/office/drawing/2014/main" id="{579BCFFD-BA1D-3387-12B4-FCDEE8D794FE}"/>
              </a:ext>
            </a:extLst>
          </p:cNvPr>
          <p:cNvPicPr>
            <a:picLocks noChangeAspect="1"/>
          </p:cNvPicPr>
          <p:nvPr/>
        </p:nvPicPr>
        <p:blipFill rotWithShape="1">
          <a:blip r:embed="rId4"/>
          <a:srcRect l="641" t="14608" r="51189" b="36030"/>
          <a:stretch>
            <a:fillRect/>
          </a:stretch>
        </p:blipFill>
        <p:spPr>
          <a:xfrm>
            <a:off x="3827283" y="3318122"/>
            <a:ext cx="4188719" cy="2861499"/>
          </a:xfrm>
          <a:prstGeom prst="rect">
            <a:avLst/>
          </a:prstGeom>
          <a:ln>
            <a:noFill/>
          </a:ln>
          <a:effectLst/>
        </p:spPr>
      </p:pic>
    </p:spTree>
    <p:extLst>
      <p:ext uri="{BB962C8B-B14F-4D97-AF65-F5344CB8AC3E}">
        <p14:creationId xmlns:p14="http://schemas.microsoft.com/office/powerpoint/2010/main" val="258630418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dirty="0">
                <a:ea typeface="+mj-lt"/>
                <a:cs typeface="Calibri" panose="020F0502020204030204" pitchFamily="34" charset="0"/>
              </a:rPr>
              <a:t>Linking Google Scholar &amp; PDF reader</a:t>
            </a:r>
            <a:endParaRPr lang="en-US" sz="3600" kern="1200" dirty="0">
              <a:cs typeface="Calibri Light"/>
            </a:endParaRPr>
          </a:p>
        </p:txBody>
      </p:sp>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366855" y="2043391"/>
            <a:ext cx="4101017" cy="3868882"/>
          </a:xfrm>
        </p:spPr>
        <p:txBody>
          <a:bodyPr vert="horz" lIns="91440" tIns="45720" rIns="91440" bIns="45720" rtlCol="0" anchor="t">
            <a:normAutofit/>
          </a:bodyPr>
          <a:lstStyle/>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Search for Google Scholar.</a:t>
            </a:r>
            <a:endParaRPr lang="en-US" dirty="0">
              <a:latin typeface="Calibri Light" panose="020F0302020204030204" pitchFamily="34" charset="0"/>
              <a:cs typeface="Calibri Light" panose="020F0302020204030204" pitchFamily="34" charset="0"/>
            </a:endParaRP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Go to settings.</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Click library links.</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Search UW Trinity Saint David. </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Tick the box - View it @ UWTSD.</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Save.</a:t>
            </a:r>
          </a:p>
          <a:p>
            <a:pPr marL="342900" indent="-342900">
              <a:buFont typeface="Arial" panose="05000000000000000000" pitchFamily="2" charset="2"/>
              <a:buChar char="•"/>
            </a:pPr>
            <a:endParaRPr lang="en-US" sz="2000" dirty="0">
              <a:latin typeface="Calibri Light" panose="020F0302020204030204" pitchFamily="34" charset="0"/>
              <a:cs typeface="Calibri Light" panose="020F0302020204030204" pitchFamily="34" charset="0"/>
            </a:endParaRP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Install Google Scholar PDF Reader to help you to scan </a:t>
            </a:r>
            <a:r>
              <a:rPr lang="en-US" sz="2000">
                <a:latin typeface="Calibri Light" panose="020F0302020204030204" pitchFamily="34" charset="0"/>
                <a:cs typeface="Calibri Light" panose="020F0302020204030204" pitchFamily="34" charset="0"/>
              </a:rPr>
              <a:t>academic articles.</a:t>
            </a:r>
            <a:endParaRPr lang="en-US" sz="2000" dirty="0">
              <a:latin typeface="Calibri Light" panose="020F0302020204030204" pitchFamily="34" charset="0"/>
              <a:cs typeface="Calibri Light" panose="020F0302020204030204" pitchFamily="34" charset="0"/>
            </a:endParaRPr>
          </a:p>
          <a:p>
            <a:endParaRPr lang="en-US" sz="2000" dirty="0"/>
          </a:p>
          <a:p>
            <a:endParaRPr lang="en-US" sz="2000" dirty="0"/>
          </a:p>
          <a:p>
            <a:pPr marL="0"/>
            <a:endParaRPr lang="en-US" sz="2000" dirty="0"/>
          </a:p>
        </p:txBody>
      </p:sp>
      <p:sp>
        <p:nvSpPr>
          <p:cNvPr id="3" name="TextBox 2">
            <a:extLst>
              <a:ext uri="{FF2B5EF4-FFF2-40B4-BE49-F238E27FC236}">
                <a16:creationId xmlns:a16="http://schemas.microsoft.com/office/drawing/2014/main" id="{B35E9544-5610-7EB8-A04C-4E8E483C2234}"/>
              </a:ext>
            </a:extLst>
          </p:cNvPr>
          <p:cNvSpPr txBox="1"/>
          <p:nvPr/>
        </p:nvSpPr>
        <p:spPr>
          <a:xfrm>
            <a:off x="698242" y="1419783"/>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solidFill>
                  <a:srgbClr val="0070C0"/>
                </a:solidFill>
                <a:latin typeface="Calibri Light"/>
              </a:rPr>
              <a:t>G</a:t>
            </a:r>
            <a:r>
              <a:rPr lang="en-GB" sz="2400" b="1" dirty="0">
                <a:solidFill>
                  <a:srgbClr val="FF0000"/>
                </a:solidFill>
                <a:latin typeface="Calibri Light"/>
              </a:rPr>
              <a:t>o</a:t>
            </a:r>
            <a:r>
              <a:rPr lang="en-GB" sz="2400" b="1" dirty="0">
                <a:solidFill>
                  <a:srgbClr val="FFC000"/>
                </a:solidFill>
                <a:latin typeface="Calibri Light"/>
              </a:rPr>
              <a:t>o</a:t>
            </a:r>
            <a:r>
              <a:rPr lang="en-GB" sz="2400" b="1" dirty="0">
                <a:solidFill>
                  <a:srgbClr val="0070C0"/>
                </a:solidFill>
                <a:latin typeface="Calibri Light"/>
              </a:rPr>
              <a:t>g</a:t>
            </a:r>
            <a:r>
              <a:rPr lang="en-GB" sz="2400" b="1" dirty="0">
                <a:solidFill>
                  <a:srgbClr val="00B050"/>
                </a:solidFill>
                <a:latin typeface="Calibri Light"/>
              </a:rPr>
              <a:t>l</a:t>
            </a:r>
            <a:r>
              <a:rPr lang="en-GB" sz="2400" b="1" dirty="0">
                <a:solidFill>
                  <a:srgbClr val="FF0000"/>
                </a:solidFill>
                <a:latin typeface="Calibri Light"/>
              </a:rPr>
              <a:t>e</a:t>
            </a:r>
            <a:r>
              <a:rPr lang="en-GB" sz="2400" b="1" dirty="0">
                <a:latin typeface="Calibri Light"/>
              </a:rPr>
              <a:t> </a:t>
            </a:r>
            <a:r>
              <a:rPr lang="en-GB" sz="2400" b="1" dirty="0">
                <a:solidFill>
                  <a:srgbClr val="7F7F7F"/>
                </a:solidFill>
                <a:latin typeface="Calibri Light"/>
              </a:rPr>
              <a:t>Scholar </a:t>
            </a:r>
            <a:r>
              <a:rPr lang="en-GB" sz="2400" dirty="0">
                <a:latin typeface="Calibri Light"/>
                <a:ea typeface="Calibri Light"/>
                <a:cs typeface="Calibri Light"/>
              </a:rPr>
              <a:t>​</a:t>
            </a:r>
            <a:endParaRPr lang="en-GB" sz="2400" dirty="0">
              <a:cs typeface="Calibri Light"/>
            </a:endParaRPr>
          </a:p>
        </p:txBody>
      </p:sp>
      <p:pic>
        <p:nvPicPr>
          <p:cNvPr id="5" name="Picture 4">
            <a:extLst>
              <a:ext uri="{FF2B5EF4-FFF2-40B4-BE49-F238E27FC236}">
                <a16:creationId xmlns:a16="http://schemas.microsoft.com/office/drawing/2014/main" id="{97413D5A-7E4A-40A8-70A2-6E3DAFCD2719}"/>
              </a:ext>
            </a:extLst>
          </p:cNvPr>
          <p:cNvPicPr>
            <a:picLocks noChangeAspect="1"/>
          </p:cNvPicPr>
          <p:nvPr/>
        </p:nvPicPr>
        <p:blipFill>
          <a:blip r:embed="rId2"/>
          <a:srcRect l="695" t="20690" r="4988" b="39641"/>
          <a:stretch>
            <a:fillRect/>
          </a:stretch>
        </p:blipFill>
        <p:spPr>
          <a:xfrm>
            <a:off x="4598972" y="3863960"/>
            <a:ext cx="7094762" cy="1989296"/>
          </a:xfrm>
          <a:prstGeom prst="rect">
            <a:avLst/>
          </a:prstGeom>
        </p:spPr>
      </p:pic>
      <p:pic>
        <p:nvPicPr>
          <p:cNvPr id="11" name="Content Placeholder 10">
            <a:extLst>
              <a:ext uri="{FF2B5EF4-FFF2-40B4-BE49-F238E27FC236}">
                <a16:creationId xmlns:a16="http://schemas.microsoft.com/office/drawing/2014/main" id="{123D5AD0-7D03-9A49-68F2-FF1A5C039C9F}"/>
              </a:ext>
            </a:extLst>
          </p:cNvPr>
          <p:cNvPicPr>
            <a:picLocks noGrp="1" noChangeAspect="1"/>
          </p:cNvPicPr>
          <p:nvPr>
            <p:ph sz="quarter" idx="10"/>
          </p:nvPr>
        </p:nvPicPr>
        <p:blipFill>
          <a:blip r:embed="rId3"/>
          <a:srcRect l="-149" t="13073" r="31669" b="54037"/>
          <a:stretch>
            <a:fillRect/>
          </a:stretch>
        </p:blipFill>
        <p:spPr>
          <a:xfrm>
            <a:off x="4514122" y="1418962"/>
            <a:ext cx="7179612" cy="2298867"/>
          </a:xfrm>
        </p:spPr>
      </p:pic>
    </p:spTree>
    <p:extLst>
      <p:ext uri="{BB962C8B-B14F-4D97-AF65-F5344CB8AC3E}">
        <p14:creationId xmlns:p14="http://schemas.microsoft.com/office/powerpoint/2010/main" val="308389087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p:txBody>
          <a:bodyPr/>
          <a:lstStyle/>
          <a:p>
            <a:r>
              <a:rPr lang="en-GB" dirty="0"/>
              <a:t>LibKey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529674" y="1633457"/>
            <a:ext cx="4548017" cy="4562134"/>
          </a:xfrm>
        </p:spPr>
        <p:txBody>
          <a:bodyPr vert="horz" lIns="91440" tIns="45720" rIns="91440" bIns="45720" rtlCol="0" anchor="t">
            <a:normAutofit/>
          </a:bodyPr>
          <a:lstStyle/>
          <a:p>
            <a:pPr marL="0" indent="0">
              <a:buNone/>
            </a:pPr>
            <a:r>
              <a:rPr lang="en-GB" dirty="0" err="1">
                <a:latin typeface="Calibri Light" panose="020F0302020204030204" pitchFamily="34" charset="0"/>
                <a:cs typeface="Calibri Light" panose="020F0302020204030204" pitchFamily="34" charset="0"/>
                <a:hlinkClick r:id="rId2"/>
              </a:rPr>
              <a:t>LibKey</a:t>
            </a:r>
            <a:r>
              <a:rPr lang="en-GB" dirty="0">
                <a:latin typeface="Calibri Light" panose="020F0302020204030204" pitchFamily="34" charset="0"/>
                <a:cs typeface="Calibri Light" panose="020F0302020204030204" pitchFamily="34" charset="0"/>
                <a:hlinkClick r:id="rId2"/>
              </a:rPr>
              <a:t> Nomad:</a:t>
            </a:r>
            <a:endParaRPr lang="en-GB" dirty="0">
              <a:latin typeface="Calibri Light" panose="020F0302020204030204" pitchFamily="34" charset="0"/>
              <a:cs typeface="Calibri Light" panose="020F0302020204030204" pitchFamily="34" charset="0"/>
            </a:endParaRPr>
          </a:p>
          <a:p>
            <a:pPr marL="0" indent="0">
              <a:buNone/>
            </a:pPr>
            <a:endParaRPr lang="en-GB" dirty="0">
              <a:cs typeface="Calibri Light"/>
            </a:endParaRPr>
          </a:p>
          <a:p>
            <a:pPr>
              <a:buFont typeface="Arial" panose="05000000000000000000" pitchFamily="2" charset="2"/>
              <a:buChar char="•"/>
            </a:pPr>
            <a:r>
              <a:rPr lang="en-GB" sz="2400" dirty="0">
                <a:latin typeface="Calibri Light" panose="020F0302020204030204" pitchFamily="34" charset="0"/>
                <a:ea typeface="+mn-lt"/>
                <a:cs typeface="Calibri Light" panose="020F0302020204030204" pitchFamily="34" charset="0"/>
              </a:rPr>
              <a:t>Automatically provides full-text access to journal articles and eBooks subscribed to by UWTSD or open access alternatives while you are carrying out your research on the web.</a:t>
            </a:r>
          </a:p>
          <a:p>
            <a:pPr>
              <a:buFont typeface="Arial" panose="05000000000000000000" pitchFamily="2" charset="2"/>
              <a:buChar char="•"/>
            </a:pPr>
            <a:r>
              <a:rPr lang="en-GB" sz="2400" dirty="0">
                <a:latin typeface="Calibri Light" panose="020F0302020204030204" pitchFamily="34" charset="0"/>
                <a:ea typeface="+mn-lt"/>
                <a:cs typeface="Calibri Light" panose="020F0302020204030204" pitchFamily="34" charset="0"/>
              </a:rPr>
              <a:t>It is pre-installed on UWTSD devices.</a:t>
            </a:r>
          </a:p>
          <a:p>
            <a:pPr marL="0" indent="0">
              <a:buNone/>
            </a:pPr>
            <a:endParaRPr lang="en-GB" sz="2400" dirty="0">
              <a:ea typeface="+mn-lt"/>
              <a:cs typeface="+mn-lt"/>
            </a:endParaRP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3"/>
          <a:stretch>
            <a:fillRect/>
          </a:stretch>
        </p:blipFill>
        <p:spPr>
          <a:xfrm>
            <a:off x="5226085" y="1598821"/>
            <a:ext cx="6589298" cy="4270003"/>
          </a:xfrm>
          <a:prstGeom prst="rect">
            <a:avLst/>
          </a:prstGeom>
          <a:effectLst/>
        </p:spPr>
      </p:pic>
    </p:spTree>
    <p:extLst>
      <p:ext uri="{BB962C8B-B14F-4D97-AF65-F5344CB8AC3E}">
        <p14:creationId xmlns:p14="http://schemas.microsoft.com/office/powerpoint/2010/main" val="400570625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a:t>
            </a:r>
          </a:p>
        </p:txBody>
      </p:sp>
      <p:sp>
        <p:nvSpPr>
          <p:cNvPr id="3" name="Content Placeholder 2"/>
          <p:cNvSpPr>
            <a:spLocks noGrp="1"/>
          </p:cNvSpPr>
          <p:nvPr>
            <p:ph sz="quarter" idx="10"/>
          </p:nvPr>
        </p:nvSpPr>
        <p:spPr>
          <a:xfrm>
            <a:off x="401783" y="1592263"/>
            <a:ext cx="6338496" cy="4156959"/>
          </a:xfrm>
        </p:spPr>
        <p:txBody>
          <a:bodyPr>
            <a:normAutofit/>
          </a:bodyPr>
          <a:lstStyle/>
          <a:p>
            <a:pPr marL="285750" indent="-285750">
              <a:buFont typeface="Arial" panose="020B0604020202020204" pitchFamily="34" charset="0"/>
              <a:buChar char="•"/>
            </a:pPr>
            <a:r>
              <a:rPr lang="en-GB" sz="2000" dirty="0"/>
              <a:t>Open Access publishing is the provision of unrestricted, free online access to peer-reviewed and scholarly research.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Most UK universities now have a repository which stores and makes freely available the research output of its institution.  This includes theses, journal articles, book chapters, monographs etc.</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UWTSD has a </a:t>
            </a:r>
            <a:r>
              <a:rPr lang="en-GB" sz="2000" dirty="0">
                <a:hlinkClick r:id="rId2"/>
              </a:rPr>
              <a:t>Research Repository </a:t>
            </a:r>
            <a:r>
              <a:rPr lang="en-GB" sz="2000" dirty="0"/>
              <a:t>and a </a:t>
            </a:r>
            <a:r>
              <a:rPr lang="en-GB" sz="2000" dirty="0">
                <a:hlinkClick r:id="rId3"/>
              </a:rPr>
              <a:t>Research Data Repository</a:t>
            </a:r>
            <a:r>
              <a:rPr lang="en-GB" sz="2000" dirty="0"/>
              <a:t> (deposit your research papers, research data, and thesis in the repository).</a:t>
            </a:r>
          </a:p>
          <a:p>
            <a:endParaRPr lang="en-GB" dirty="0"/>
          </a:p>
        </p:txBody>
      </p:sp>
      <p:pic>
        <p:nvPicPr>
          <p:cNvPr id="5" name="Picture 4" descr="Icon&#10;&#10;Description automatically generated">
            <a:extLst>
              <a:ext uri="{FF2B5EF4-FFF2-40B4-BE49-F238E27FC236}">
                <a16:creationId xmlns:a16="http://schemas.microsoft.com/office/drawing/2014/main" id="{CE523B48-7447-6CC5-ED7C-65899B0B45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63329" y="1471803"/>
            <a:ext cx="4501446" cy="4501446"/>
          </a:xfrm>
          <a:prstGeom prst="rect">
            <a:avLst/>
          </a:prstGeom>
          <a:effectLst/>
        </p:spPr>
      </p:pic>
    </p:spTree>
    <p:extLst>
      <p:ext uri="{BB962C8B-B14F-4D97-AF65-F5344CB8AC3E}">
        <p14:creationId xmlns:p14="http://schemas.microsoft.com/office/powerpoint/2010/main" val="383244335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sources</a:t>
            </a:r>
          </a:p>
        </p:txBody>
      </p:sp>
      <p:sp>
        <p:nvSpPr>
          <p:cNvPr id="3" name="Content Placeholder 2"/>
          <p:cNvSpPr>
            <a:spLocks noGrp="1"/>
          </p:cNvSpPr>
          <p:nvPr>
            <p:ph sz="quarter" idx="10"/>
          </p:nvPr>
        </p:nvSpPr>
        <p:spPr/>
        <p:txBody>
          <a:bodyPr>
            <a:normAutofit fontScale="55000" lnSpcReduction="20000"/>
          </a:bodyPr>
          <a:lstStyle/>
          <a:p>
            <a:pPr marL="0" indent="0">
              <a:buNone/>
            </a:pPr>
            <a:r>
              <a:rPr lang="en-GB" b="1" dirty="0">
                <a:hlinkClick r:id="rId2"/>
              </a:rPr>
              <a:t>UWTSD Research Repository</a:t>
            </a:r>
            <a:endParaRPr lang="en-GB" b="1" dirty="0"/>
          </a:p>
          <a:p>
            <a:pPr marL="0" indent="0">
              <a:buNone/>
            </a:pPr>
            <a:r>
              <a:rPr lang="en-US" dirty="0"/>
              <a:t>UWTSD Research Repository contains full text research papers, journal articles, book chapters and theses authored by University staff and students, and available to download free of charge. </a:t>
            </a:r>
          </a:p>
          <a:p>
            <a:pPr marL="0" indent="0">
              <a:buNone/>
            </a:pPr>
            <a:r>
              <a:rPr lang="en-GB" b="1" dirty="0">
                <a:hlinkClick r:id="rId3"/>
              </a:rPr>
              <a:t>CORE</a:t>
            </a:r>
            <a:endParaRPr lang="en-GB" b="1" dirty="0"/>
          </a:p>
          <a:p>
            <a:pPr marL="0" indent="0">
              <a:buNone/>
            </a:pPr>
            <a:r>
              <a:rPr lang="en-GB" dirty="0"/>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dirty="0">
                <a:hlinkClick r:id="rId4"/>
              </a:rPr>
              <a:t>Digital Commons Network</a:t>
            </a:r>
            <a:endParaRPr lang="en-GB" b="1" dirty="0"/>
          </a:p>
          <a:p>
            <a:pPr marL="0" indent="0">
              <a:buNone/>
            </a:pPr>
            <a:r>
              <a:rPr lang="en-GB" dirty="0"/>
              <a:t>The Digital Commons Network brings together free, full-text scholarly articles from hundreds of universities and colleges worldwide.</a:t>
            </a:r>
          </a:p>
          <a:p>
            <a:pPr marL="0" indent="0">
              <a:buNone/>
            </a:pPr>
            <a:r>
              <a:rPr lang="en-GB" b="1" dirty="0">
                <a:hlinkClick r:id="rId5"/>
              </a:rPr>
              <a:t>DOAG</a:t>
            </a:r>
            <a:endParaRPr lang="en-GB" b="1" dirty="0"/>
          </a:p>
          <a:p>
            <a:pPr marL="0" indent="0">
              <a:buNone/>
            </a:pPr>
            <a:r>
              <a:rPr lang="en-GB" dirty="0"/>
              <a:t>The Directory of Open Access Journals.</a:t>
            </a:r>
          </a:p>
          <a:p>
            <a:pPr marL="0" indent="0">
              <a:buNone/>
            </a:pPr>
            <a:r>
              <a:rPr lang="en-GB" b="1" dirty="0">
                <a:hlinkClick r:id="rId6"/>
              </a:rPr>
              <a:t>Google Scholar</a:t>
            </a:r>
            <a:endParaRPr lang="en-GB" b="1" dirty="0"/>
          </a:p>
          <a:p>
            <a:pPr marL="0" indent="0">
              <a:buNone/>
            </a:pPr>
            <a:r>
              <a:rPr lang="en-GB" dirty="0"/>
              <a:t>In addition to searching Open WorldCat, you can set Google Scholar to search through all UWTSD online resources </a:t>
            </a:r>
          </a:p>
          <a:p>
            <a:pPr marL="0" indent="0">
              <a:buNone/>
            </a:pPr>
            <a:r>
              <a:rPr lang="en-GB" dirty="0"/>
              <a:t>Settings &gt; library links &gt; select ‘UW Trinity Saint David’.</a:t>
            </a:r>
          </a:p>
          <a:p>
            <a:pPr marL="0" indent="0">
              <a:buNone/>
            </a:pPr>
            <a:r>
              <a:rPr lang="en-GB" b="1" dirty="0">
                <a:hlinkClick r:id="rId7"/>
              </a:rPr>
              <a:t>Paperity.org</a:t>
            </a:r>
            <a:endParaRPr lang="en-GB" b="1" dirty="0"/>
          </a:p>
          <a:p>
            <a:pPr marL="0" indent="0">
              <a:buNone/>
            </a:pPr>
            <a:r>
              <a:rPr lang="en-GB" dirty="0"/>
              <a:t>‘Paperity is </a:t>
            </a:r>
            <a:r>
              <a:rPr lang="en-GB" i="1" dirty="0"/>
              <a:t>the</a:t>
            </a:r>
            <a:r>
              <a:rPr lang="en-GB" dirty="0"/>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a:t>
            </a:r>
          </a:p>
          <a:p>
            <a:endParaRPr lang="en-GB" dirty="0"/>
          </a:p>
        </p:txBody>
      </p:sp>
    </p:spTree>
    <p:extLst>
      <p:ext uri="{BB962C8B-B14F-4D97-AF65-F5344CB8AC3E}">
        <p14:creationId xmlns:p14="http://schemas.microsoft.com/office/powerpoint/2010/main" val="103879696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911871" y="2039921"/>
            <a:ext cx="10181389" cy="3019393"/>
          </a:xfrm>
        </p:spPr>
        <p:txBody>
          <a:bodyPr>
            <a:normAutofit/>
          </a:bodyPr>
          <a:lstStyle/>
          <a:p>
            <a:pPr marL="0" indent="0">
              <a:lnSpc>
                <a:spcPct val="100000"/>
              </a:lnSpc>
              <a:spcBef>
                <a:spcPts val="0"/>
              </a:spcBef>
              <a:buNone/>
            </a:pPr>
            <a:r>
              <a:rPr lang="en-GB" sz="2400" dirty="0">
                <a:cs typeface="Calibri"/>
              </a:rPr>
              <a:t>For help with research and referencing queries: </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dirty="0">
                <a:cs typeface="Calibri"/>
              </a:rPr>
              <a:t>Emily Wild - Academic Liaison Librarian email: </a:t>
            </a:r>
            <a:r>
              <a:rPr lang="en-GB" sz="2400" dirty="0">
                <a:cs typeface="Calibri"/>
                <a:hlinkClick r:id="rId2"/>
              </a:rPr>
              <a:t>emily.wild@uwtsd.ac.uk</a:t>
            </a:r>
            <a:r>
              <a:rPr lang="en-GB" sz="2400" dirty="0">
                <a:cs typeface="Calibri"/>
              </a:rPr>
              <a:t> </a:t>
            </a:r>
          </a:p>
          <a:p>
            <a:pPr marL="0" indent="0">
              <a:lnSpc>
                <a:spcPct val="100000"/>
              </a:lnSpc>
              <a:spcBef>
                <a:spcPts val="0"/>
              </a:spcBef>
              <a:buNone/>
            </a:pPr>
            <a:endParaRPr lang="en-GB" sz="2400" dirty="0">
              <a:cs typeface="Calibri"/>
            </a:endParaRPr>
          </a:p>
          <a:p>
            <a:pPr marL="0" indent="0">
              <a:buNone/>
            </a:pPr>
            <a:r>
              <a:rPr lang="en-GB" sz="2400" dirty="0">
                <a:cs typeface="Calibri"/>
              </a:rPr>
              <a:t>General queries and help with loans: </a:t>
            </a:r>
            <a:r>
              <a:rPr lang="en-GB" sz="2400" dirty="0">
                <a:cs typeface="Calibri"/>
                <a:hlinkClick r:id="rId3"/>
              </a:rPr>
              <a:t>library@uwtsd.ac.uk</a:t>
            </a:r>
            <a:r>
              <a:rPr lang="en-GB" sz="2400" dirty="0">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287471628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13642102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1697F56-6B1F-445A-C5F2-8DC9F1907E02}"/>
              </a:ext>
            </a:extLst>
          </p:cNvPr>
          <p:cNvSpPr>
            <a:spLocks noGrp="1"/>
          </p:cNvSpPr>
          <p:nvPr>
            <p:ph type="subTitle" idx="1"/>
          </p:nvPr>
        </p:nvSpPr>
        <p:spPr/>
        <p:txBody>
          <a:bodyPr/>
          <a:lstStyle/>
          <a:p>
            <a:endParaRPr lang="en-GB"/>
          </a:p>
        </p:txBody>
      </p:sp>
      <p:sp>
        <p:nvSpPr>
          <p:cNvPr id="3" name="Title 2">
            <a:extLst>
              <a:ext uri="{FF2B5EF4-FFF2-40B4-BE49-F238E27FC236}">
                <a16:creationId xmlns:a16="http://schemas.microsoft.com/office/drawing/2014/main" id="{CB34BBBE-918F-D742-940C-398EEE73686C}"/>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056644147"/>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pink" id="{F7462D3D-D48D-4AB6-9278-D669C7334178}" vid="{654700EC-0B91-455D-9D68-7BA7C9101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D2C4ED1-CBF5-4522-A03C-0F97102694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49DB88A-4CDB-4A02-BBF8-EAC6701E3581}">
  <ds:schemaRefs>
    <ds:schemaRef ds:uri="http://www.w3.org/XML/1998/namespace"/>
    <ds:schemaRef ds:uri="http://purl.org/dc/terms/"/>
    <ds:schemaRef ds:uri="http://schemas.microsoft.com/office/2006/documentManagement/types"/>
    <ds:schemaRef ds:uri="316f2420-4a0a-4c49-8a81-53a9bcc36554"/>
    <ds:schemaRef ds:uri="http://purl.org/dc/dcmitype/"/>
    <ds:schemaRef ds:uri="http://schemas.openxmlformats.org/package/2006/metadata/core-properties"/>
    <ds:schemaRef ds:uri="http://purl.org/dc/elements/1.1/"/>
    <ds:schemaRef ds:uri="http://schemas.microsoft.com/office/infopath/2007/PartnerControls"/>
    <ds:schemaRef ds:uri="61b8a593-e33f-405c-9ec9-a885dee76581"/>
    <ds:schemaRef ds:uri="http://schemas.microsoft.com/office/2006/metadata/properties"/>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 template-pink</Template>
  <TotalTime>931</TotalTime>
  <Words>3151</Words>
  <Application>Microsoft Office PowerPoint</Application>
  <PresentationFormat>Widescreen</PresentationFormat>
  <Paragraphs>400</Paragraphs>
  <Slides>55</Slides>
  <Notes>7</Notes>
  <HiddenSlides>0</HiddenSlides>
  <MMClips>0</MMClips>
  <ScaleCrop>false</ScaleCrop>
  <HeadingPairs>
    <vt:vector size="4" baseType="variant">
      <vt:variant>
        <vt:lpstr>Theme</vt:lpstr>
      </vt:variant>
      <vt:variant>
        <vt:i4>1</vt:i4>
      </vt:variant>
      <vt:variant>
        <vt:lpstr>Slide Titles</vt:lpstr>
      </vt:variant>
      <vt:variant>
        <vt:i4>55</vt:i4>
      </vt:variant>
    </vt:vector>
  </HeadingPairs>
  <TitlesOfParts>
    <vt:vector size="56" baseType="lpstr">
      <vt:lpstr>Office Theme</vt:lpstr>
      <vt:lpstr>Independent Project Research </vt:lpstr>
      <vt:lpstr>Using the library for research</vt:lpstr>
      <vt:lpstr>Aim of the session</vt:lpstr>
      <vt:lpstr>Services and support</vt:lpstr>
      <vt:lpstr>PowerPoint Presentation</vt:lpstr>
      <vt:lpstr>Boost your research and referencing skills</vt:lpstr>
      <vt:lpstr>Your research strategy</vt:lpstr>
      <vt:lpstr>Key steps in a research strategy </vt:lpstr>
      <vt:lpstr>Evaluating articles critically</vt:lpstr>
      <vt:lpstr>Use the CRAAP test to evaluate sources</vt:lpstr>
      <vt:lpstr>Adapted CRAAP test – for GenAI tools</vt:lpstr>
      <vt:lpstr>Research Assistant</vt:lpstr>
      <vt:lpstr> Add your search question</vt:lpstr>
      <vt:lpstr>How it works</vt:lpstr>
      <vt:lpstr>Library result search string</vt:lpstr>
      <vt:lpstr>Library results (with extra filters)</vt:lpstr>
      <vt:lpstr>Good to know…</vt:lpstr>
      <vt:lpstr>Limitations</vt:lpstr>
      <vt:lpstr>Using the Library Catalogue</vt:lpstr>
      <vt:lpstr>Improving your search results</vt:lpstr>
      <vt:lpstr>Phrase searching &amp; terminology</vt:lpstr>
      <vt:lpstr>PowerPoint Presentation</vt:lpstr>
      <vt:lpstr>Advanced Boolean Search </vt:lpstr>
      <vt:lpstr>What the item records include</vt:lpstr>
      <vt:lpstr>What an article record includes</vt:lpstr>
      <vt:lpstr>Research Assistant options</vt:lpstr>
      <vt:lpstr>Searching within a single journal</vt:lpstr>
      <vt:lpstr>Red arrows</vt:lpstr>
      <vt:lpstr>Managing your sources </vt:lpstr>
      <vt:lpstr>Saving to your favourites</vt:lpstr>
      <vt:lpstr>Email favourites to yourself</vt:lpstr>
      <vt:lpstr>Exporting citations to RefWorks</vt:lpstr>
      <vt:lpstr>When to use the individual databases?</vt:lpstr>
      <vt:lpstr>Database Search</vt:lpstr>
      <vt:lpstr>Some useful databases</vt:lpstr>
      <vt:lpstr>Some useful databases</vt:lpstr>
      <vt:lpstr>Box of Broadcasts (BoB)</vt:lpstr>
      <vt:lpstr>How to search Box of Broadcasts (BoB)</vt:lpstr>
      <vt:lpstr>Cite Them Right </vt:lpstr>
      <vt:lpstr>Digital Theatre Plus</vt:lpstr>
      <vt:lpstr>Proquest Central</vt:lpstr>
      <vt:lpstr>Ebook content</vt:lpstr>
      <vt:lpstr>Bloomsbury Academic</vt:lpstr>
      <vt:lpstr>Taylor &amp; Francis</vt:lpstr>
      <vt:lpstr>Ebook collections</vt:lpstr>
      <vt:lpstr>What is Browzine?</vt:lpstr>
      <vt:lpstr>Browse by subject category</vt:lpstr>
      <vt:lpstr>Using library apps</vt:lpstr>
      <vt:lpstr>Linking Google Scholar &amp; PDF reader</vt:lpstr>
      <vt:lpstr>LibKey Nomad</vt:lpstr>
      <vt:lpstr>Open Access </vt:lpstr>
      <vt:lpstr>Open Access sources</vt:lpstr>
      <vt:lpstr>Help is always available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Emily Wild</cp:lastModifiedBy>
  <cp:revision>5</cp:revision>
  <dcterms:created xsi:type="dcterms:W3CDTF">2024-01-22T14:28:58Z</dcterms:created>
  <dcterms:modified xsi:type="dcterms:W3CDTF">2026-01-21T14:21:30Z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