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17/10/2022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17/10/2022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63" r:id="rId1"/>
    <p:sldLayoutId id="2147483662" r:id="rId2"/>
    <p:sldLayoutId id="2147483661"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G-lN8vWm3m0" TargetMode="Externa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app=desktop&amp;v=CSp9ghRymgk" TargetMode="Externa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app=desktop&amp;v=8Wcqq0OKdyo" TargetMode="Externa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app=desktop&amp;v=6YfIM6HTJas" TargetMode="Externa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app=desktop&amp;v=dVp9Z5k0dEE" TargetMode="Externa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hyperlink" Target="https://web.a.ebscohost.com/ehost/pdfviewer/pdfviewer?vid=1&amp;sid=fd2398ab-a90a-4cea-bb10-8f7d089aba09%40sessionmgr4006" TargetMode="External"/><Relationship Id="rId2" Type="http://schemas.openxmlformats.org/officeDocument/2006/relationships/hyperlink" Target="https://www.equalityhumanrights.com/en/advice-and-guidance/public-sector-equality-duty" TargetMode="External"/><Relationship Id="rId1" Type="http://schemas.openxmlformats.org/officeDocument/2006/relationships/slideLayout" Target="../slideLayouts/slideLayout14.xml"/><Relationship Id="rId4" Type="http://schemas.openxmlformats.org/officeDocument/2006/relationships/hyperlink" Target="https://web.a.ebscohost.com/ehost/pdfviewer/pdfviewer?vid=1&amp;sid=53ecbedb-41a2-426d-9e38-51eac8d375e8%40sdc-v-sessmgr01"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theguardian.com/uk-news/2014/jul/14/do-accent-matter-modern-britain" TargetMode="External"/><Relationship Id="rId2" Type="http://schemas.openxmlformats.org/officeDocument/2006/relationships/hyperlink" Target="https://libkey.io/libraries/1422/articles/61938556/full-text-file" TargetMode="Externa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hyperlink" Target="https://journals-sagepub-com.ezproxy.uwtsd.ac.uk/doi/pdf/10.1177/0261927X09341950" TargetMode="External"/><Relationship Id="rId2" Type="http://schemas.openxmlformats.org/officeDocument/2006/relationships/hyperlink" Target="https://onlinelibrary-wiley-com.ezproxy.uwtsd.ac.uk/doi/pdfdirect/10.1002/tesj.145" TargetMode="External"/><Relationship Id="rId1" Type="http://schemas.openxmlformats.org/officeDocument/2006/relationships/slideLayout" Target="../slideLayouts/slideLayout14.xml"/><Relationship Id="rId4" Type="http://schemas.openxmlformats.org/officeDocument/2006/relationships/hyperlink" Target="https://www-sciencedirect-com.ezproxy.uwtsd.ac.uk/science/article/pii/S0022103110001459"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journals-sagepub-com.ezproxy.uwtsd.ac.uk/doi/abs/10.1177/0261927X99018001005" TargetMode="Externa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app=desktop&amp;v=CSp9ghRymgk" TargetMode="External"/><Relationship Id="rId2" Type="http://schemas.openxmlformats.org/officeDocument/2006/relationships/hyperlink" Target="https://www.youtube.com/watch?app=desktop&amp;v=G-lN8vWm3m0" TargetMode="External"/><Relationship Id="rId1" Type="http://schemas.openxmlformats.org/officeDocument/2006/relationships/slideLayout" Target="../slideLayouts/slideLayout14.xml"/><Relationship Id="rId6" Type="http://schemas.openxmlformats.org/officeDocument/2006/relationships/hyperlink" Target="https://www.youtube.com/watch?app=desktop&amp;v=dVp9Z5k0dEE" TargetMode="External"/><Relationship Id="rId5" Type="http://schemas.openxmlformats.org/officeDocument/2006/relationships/hyperlink" Target="https://www.youtube.com/watch?app=desktop&amp;v=6YfIM6HTJas" TargetMode="External"/><Relationship Id="rId4" Type="http://schemas.openxmlformats.org/officeDocument/2006/relationships/hyperlink" Target="https://www.youtube.com/watch?app=desktop&amp;v=8Wcqq0OKdy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2138446"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ECSO5001: Diversity &amp; Difference in a Modern World</a:t>
            </a:r>
          </a:p>
        </p:txBody>
      </p:sp>
      <p:sp>
        <p:nvSpPr>
          <p:cNvPr id="18" name="TextBox 17"/>
          <p:cNvSpPr txBox="1"/>
          <p:nvPr/>
        </p:nvSpPr>
        <p:spPr>
          <a:xfrm>
            <a:off x="323528" y="5366385"/>
            <a:ext cx="8496944" cy="830997"/>
          </a:xfrm>
          <a:prstGeom prst="rect">
            <a:avLst/>
          </a:prstGeom>
          <a:noFill/>
        </p:spPr>
        <p:txBody>
          <a:bodyPr wrap="square" rtlCol="0">
            <a:spAutoFit/>
          </a:bodyPr>
          <a:lstStyle/>
          <a:p>
            <a:r>
              <a:rPr lang="en-GB" sz="2400" b="1" dirty="0"/>
              <a:t>Theme 9: Culture &amp; Communication (Part 3) Discrimination and Communication</a:t>
            </a:r>
          </a:p>
        </p:txBody>
      </p:sp>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86708" y="3095002"/>
            <a:ext cx="2320245" cy="1388076"/>
          </a:xfrm>
          <a:prstGeom prst="rect">
            <a:avLst/>
          </a:prstGeom>
        </p:spPr>
      </p:pic>
      <p:pic>
        <p:nvPicPr>
          <p:cNvPr id="3" name="Picture 2"/>
          <p:cNvPicPr>
            <a:picLocks noChangeAspect="1"/>
          </p:cNvPicPr>
          <p:nvPr/>
        </p:nvPicPr>
        <p:blipFill>
          <a:blip r:embed="rId3"/>
          <a:stretch>
            <a:fillRect/>
          </a:stretch>
        </p:blipFill>
        <p:spPr>
          <a:xfrm>
            <a:off x="6724878" y="2203991"/>
            <a:ext cx="1958939" cy="1303585"/>
          </a:xfrm>
          <a:prstGeom prst="rect">
            <a:avLst/>
          </a:prstGeom>
        </p:spPr>
      </p:pic>
      <p:pic>
        <p:nvPicPr>
          <p:cNvPr id="11" name="Picture 10"/>
          <p:cNvPicPr>
            <a:picLocks noChangeAspect="1"/>
          </p:cNvPicPr>
          <p:nvPr/>
        </p:nvPicPr>
        <p:blipFill>
          <a:blip r:embed="rId4"/>
          <a:stretch>
            <a:fillRect/>
          </a:stretch>
        </p:blipFill>
        <p:spPr>
          <a:xfrm>
            <a:off x="5329874" y="385497"/>
            <a:ext cx="1978429" cy="1316555"/>
          </a:xfrm>
          <a:prstGeom prst="rect">
            <a:avLst/>
          </a:prstGeom>
        </p:spPr>
      </p:pic>
      <p:pic>
        <p:nvPicPr>
          <p:cNvPr id="12" name="Picture 11"/>
          <p:cNvPicPr>
            <a:picLocks noChangeAspect="1"/>
          </p:cNvPicPr>
          <p:nvPr/>
        </p:nvPicPr>
        <p:blipFill>
          <a:blip r:embed="rId5"/>
          <a:stretch>
            <a:fillRect/>
          </a:stretch>
        </p:blipFill>
        <p:spPr>
          <a:xfrm>
            <a:off x="2675923" y="1921691"/>
            <a:ext cx="1487898" cy="833223"/>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0648"/>
            <a:ext cx="8928992" cy="1143000"/>
          </a:xfrm>
        </p:spPr>
        <p:txBody>
          <a:bodyPr>
            <a:normAutofit fontScale="90000"/>
          </a:bodyPr>
          <a:lstStyle/>
          <a:p>
            <a:r>
              <a:rPr lang="en-GB" b="1" dirty="0"/>
              <a:t>Some very old quotes…(3</a:t>
            </a:r>
            <a:r>
              <a:rPr lang="en-GB" b="1" baseline="30000" dirty="0"/>
              <a:t>rd</a:t>
            </a:r>
            <a:r>
              <a:rPr lang="en-GB" b="1" dirty="0"/>
              <a:t> Century CE)</a:t>
            </a:r>
          </a:p>
        </p:txBody>
      </p:sp>
      <p:sp>
        <p:nvSpPr>
          <p:cNvPr id="3" name="Content Placeholder 2"/>
          <p:cNvSpPr>
            <a:spLocks noGrp="1"/>
          </p:cNvSpPr>
          <p:nvPr>
            <p:ph idx="1"/>
          </p:nvPr>
        </p:nvSpPr>
        <p:spPr>
          <a:xfrm>
            <a:off x="539552" y="2204864"/>
            <a:ext cx="8229600" cy="1252736"/>
          </a:xfrm>
        </p:spPr>
        <p:txBody>
          <a:bodyPr>
            <a:noAutofit/>
          </a:bodyPr>
          <a:lstStyle/>
          <a:p>
            <a:r>
              <a:rPr lang="en-GB" dirty="0"/>
              <a:t>‘We do not see things as they are. We see things as we are’. </a:t>
            </a:r>
          </a:p>
          <a:p>
            <a:r>
              <a:rPr lang="en-GB" dirty="0"/>
              <a:t>‘We do not hear things as they are; we hear them as we are.’</a:t>
            </a:r>
          </a:p>
        </p:txBody>
      </p:sp>
      <p:sp>
        <p:nvSpPr>
          <p:cNvPr id="4" name="TextBox 3"/>
          <p:cNvSpPr txBox="1"/>
          <p:nvPr/>
        </p:nvSpPr>
        <p:spPr>
          <a:xfrm>
            <a:off x="3384376" y="5445224"/>
            <a:ext cx="5544616" cy="646331"/>
          </a:xfrm>
          <a:prstGeom prst="rect">
            <a:avLst/>
          </a:prstGeom>
          <a:noFill/>
        </p:spPr>
        <p:txBody>
          <a:bodyPr wrap="square" rtlCol="0">
            <a:spAutoFit/>
          </a:bodyPr>
          <a:lstStyle/>
          <a:p>
            <a:r>
              <a:rPr lang="en-GB" dirty="0"/>
              <a:t>(Rabbi </a:t>
            </a:r>
            <a:r>
              <a:rPr lang="en-GB" dirty="0" err="1"/>
              <a:t>Shemuel</a:t>
            </a:r>
            <a:r>
              <a:rPr lang="en-GB" dirty="0"/>
              <a:t> ben </a:t>
            </a:r>
            <a:r>
              <a:rPr lang="en-GB" dirty="0" err="1"/>
              <a:t>Nachmani</a:t>
            </a:r>
            <a:r>
              <a:rPr lang="en-GB" dirty="0"/>
              <a:t>, as quoted in the Talmudic tractate </a:t>
            </a:r>
            <a:r>
              <a:rPr lang="en-GB" dirty="0" err="1"/>
              <a:t>Berakhot</a:t>
            </a:r>
            <a:r>
              <a:rPr lang="en-GB" dirty="0"/>
              <a:t> (55b.) cited in </a:t>
            </a:r>
            <a:r>
              <a:rPr lang="en-GB" dirty="0" err="1"/>
              <a:t>Plaister</a:t>
            </a:r>
            <a:r>
              <a:rPr lang="en-GB" dirty="0"/>
              <a:t>-Ten, 2016, p. 2) </a:t>
            </a:r>
          </a:p>
        </p:txBody>
      </p:sp>
    </p:spTree>
    <p:extLst>
      <p:ext uri="{BB962C8B-B14F-4D97-AF65-F5344CB8AC3E}">
        <p14:creationId xmlns:p14="http://schemas.microsoft.com/office/powerpoint/2010/main" val="450985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Not everything is what it seems</a:t>
            </a:r>
            <a:endParaRPr lang="en-GB" sz="2325" dirty="0"/>
          </a:p>
        </p:txBody>
      </p:sp>
      <p:sp>
        <p:nvSpPr>
          <p:cNvPr id="3" name="Content Placeholder 2"/>
          <p:cNvSpPr>
            <a:spLocks noGrp="1"/>
          </p:cNvSpPr>
          <p:nvPr>
            <p:ph idx="1"/>
          </p:nvPr>
        </p:nvSpPr>
        <p:spPr>
          <a:xfrm>
            <a:off x="328758" y="2636912"/>
            <a:ext cx="8229600" cy="2692896"/>
          </a:xfrm>
        </p:spPr>
        <p:txBody>
          <a:bodyPr>
            <a:noAutofit/>
          </a:bodyPr>
          <a:lstStyle/>
          <a:p>
            <a:r>
              <a:rPr lang="en-GB" sz="2800" dirty="0"/>
              <a:t>This is the brain's effort to provide the consciousness with its best guess about the incoming information. </a:t>
            </a:r>
          </a:p>
          <a:p>
            <a:r>
              <a:rPr lang="en-GB" sz="2800" dirty="0"/>
              <a:t>The information coming from the eyes and ears is contradictory, and some instances, the eyes (visual information) can have a greater effect on the brain and thus the confusion can be created.</a:t>
            </a:r>
          </a:p>
        </p:txBody>
      </p:sp>
      <p:sp>
        <p:nvSpPr>
          <p:cNvPr id="5" name="TextBox 4"/>
          <p:cNvSpPr txBox="1"/>
          <p:nvPr/>
        </p:nvSpPr>
        <p:spPr>
          <a:xfrm>
            <a:off x="333872" y="1556792"/>
            <a:ext cx="855860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In 1976 McGurk &amp; MacDonald described what has become known as the McGurk effect.</a:t>
            </a:r>
          </a:p>
        </p:txBody>
      </p:sp>
      <p:sp>
        <p:nvSpPr>
          <p:cNvPr id="6" name="TextBox 5"/>
          <p:cNvSpPr txBox="1"/>
          <p:nvPr/>
        </p:nvSpPr>
        <p:spPr>
          <a:xfrm>
            <a:off x="6156176" y="5949280"/>
            <a:ext cx="2376264" cy="461665"/>
          </a:xfrm>
          <a:prstGeom prst="rect">
            <a:avLst/>
          </a:prstGeom>
          <a:noFill/>
        </p:spPr>
        <p:txBody>
          <a:bodyPr wrap="square" rtlCol="0">
            <a:spAutoFit/>
          </a:bodyPr>
          <a:lstStyle/>
          <a:p>
            <a:pPr algn="r"/>
            <a:r>
              <a:rPr lang="en-GB" sz="2400" dirty="0"/>
              <a:t>(O’Shea, 2005)</a:t>
            </a:r>
          </a:p>
        </p:txBody>
      </p:sp>
    </p:spTree>
    <p:extLst>
      <p:ext uri="{BB962C8B-B14F-4D97-AF65-F5344CB8AC3E}">
        <p14:creationId xmlns:p14="http://schemas.microsoft.com/office/powerpoint/2010/main" val="3809134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does this mean in practice?</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1350" y="1962150"/>
            <a:ext cx="2781300" cy="2933700"/>
          </a:xfrm>
          <a:prstGeom prst="rect">
            <a:avLst/>
          </a:prstGeom>
        </p:spPr>
      </p:pic>
      <p:sp>
        <p:nvSpPr>
          <p:cNvPr id="4" name="TextBox 3"/>
          <p:cNvSpPr txBox="1"/>
          <p:nvPr/>
        </p:nvSpPr>
        <p:spPr>
          <a:xfrm>
            <a:off x="2555776" y="2204864"/>
            <a:ext cx="360040" cy="369332"/>
          </a:xfrm>
          <a:prstGeom prst="rect">
            <a:avLst/>
          </a:prstGeom>
          <a:noFill/>
        </p:spPr>
        <p:txBody>
          <a:bodyPr wrap="square" rtlCol="0">
            <a:spAutoFit/>
          </a:bodyPr>
          <a:lstStyle/>
          <a:p>
            <a:r>
              <a:rPr lang="en-GB" dirty="0"/>
              <a:t>1.</a:t>
            </a:r>
          </a:p>
        </p:txBody>
      </p:sp>
      <p:sp>
        <p:nvSpPr>
          <p:cNvPr id="5" name="TextBox 4"/>
          <p:cNvSpPr txBox="1"/>
          <p:nvPr/>
        </p:nvSpPr>
        <p:spPr>
          <a:xfrm>
            <a:off x="3203848" y="4725144"/>
            <a:ext cx="2952328" cy="369332"/>
          </a:xfrm>
          <a:prstGeom prst="rect">
            <a:avLst/>
          </a:prstGeom>
          <a:noFill/>
        </p:spPr>
        <p:txBody>
          <a:bodyPr wrap="square" rtlCol="0">
            <a:spAutoFit/>
          </a:bodyPr>
          <a:lstStyle/>
          <a:p>
            <a:pPr algn="ctr"/>
            <a:r>
              <a:rPr lang="en-GB" dirty="0"/>
              <a:t>The McGurk Effect</a:t>
            </a:r>
          </a:p>
        </p:txBody>
      </p:sp>
    </p:spTree>
    <p:extLst>
      <p:ext uri="{BB962C8B-B14F-4D97-AF65-F5344CB8AC3E}">
        <p14:creationId xmlns:p14="http://schemas.microsoft.com/office/powerpoint/2010/main" val="175052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2863"/>
            <a:ext cx="8229600" cy="1143000"/>
          </a:xfrm>
        </p:spPr>
        <p:txBody>
          <a:bodyPr/>
          <a:lstStyle/>
          <a:p>
            <a:r>
              <a:rPr lang="en-GB" b="1" dirty="0"/>
              <a:t>The McGurk Effect</a:t>
            </a:r>
          </a:p>
        </p:txBody>
      </p:sp>
      <p:sp>
        <p:nvSpPr>
          <p:cNvPr id="3" name="Content Placeholder 2"/>
          <p:cNvSpPr>
            <a:spLocks noGrp="1"/>
          </p:cNvSpPr>
          <p:nvPr>
            <p:ph idx="1"/>
          </p:nvPr>
        </p:nvSpPr>
        <p:spPr>
          <a:xfrm>
            <a:off x="179512" y="980728"/>
            <a:ext cx="8856984" cy="3773016"/>
          </a:xfrm>
        </p:spPr>
        <p:txBody>
          <a:bodyPr>
            <a:noAutofit/>
          </a:bodyPr>
          <a:lstStyle/>
          <a:p>
            <a:pPr>
              <a:spcAft>
                <a:spcPts val="600"/>
              </a:spcAft>
            </a:pPr>
            <a:r>
              <a:rPr lang="en-GB" sz="2400" dirty="0"/>
              <a:t>Normally, speech perception is thought to be an auditory process; however, our use of information is immediate, automatic, and, to a large degree, unconscious</a:t>
            </a:r>
          </a:p>
          <a:p>
            <a:pPr>
              <a:spcAft>
                <a:spcPts val="600"/>
              </a:spcAft>
            </a:pPr>
            <a:r>
              <a:rPr lang="en-GB" sz="2400" dirty="0"/>
              <a:t>Therefore, despite what is widely accepted as true, speech is not only something we hear. </a:t>
            </a:r>
          </a:p>
          <a:p>
            <a:pPr>
              <a:spcAft>
                <a:spcPts val="600"/>
              </a:spcAft>
            </a:pPr>
            <a:r>
              <a:rPr lang="en-GB" sz="2400" dirty="0"/>
              <a:t>Speech is perceived by all of the senses working together (seeing, touching, and listening to a face move).</a:t>
            </a:r>
          </a:p>
          <a:p>
            <a:pPr>
              <a:spcAft>
                <a:spcPts val="600"/>
              </a:spcAft>
            </a:pPr>
            <a:r>
              <a:rPr lang="en-GB" sz="2400" dirty="0"/>
              <a:t> The brain is often unaware of the separate sensory contributions of what it perceives. </a:t>
            </a:r>
          </a:p>
          <a:p>
            <a:pPr>
              <a:spcAft>
                <a:spcPts val="600"/>
              </a:spcAft>
            </a:pPr>
            <a:r>
              <a:rPr lang="en-GB" sz="2400" dirty="0"/>
              <a:t>Therefore, when it comes to recognizing speech the brain cannot differentiate whether it is seeing or hearing the incoming information.</a:t>
            </a:r>
          </a:p>
        </p:txBody>
      </p:sp>
      <p:sp>
        <p:nvSpPr>
          <p:cNvPr id="4" name="TextBox 3"/>
          <p:cNvSpPr txBox="1"/>
          <p:nvPr/>
        </p:nvSpPr>
        <p:spPr>
          <a:xfrm>
            <a:off x="6444208" y="6021288"/>
            <a:ext cx="2304256" cy="369332"/>
          </a:xfrm>
          <a:prstGeom prst="rect">
            <a:avLst/>
          </a:prstGeom>
          <a:noFill/>
        </p:spPr>
        <p:txBody>
          <a:bodyPr wrap="square" rtlCol="0">
            <a:spAutoFit/>
          </a:bodyPr>
          <a:lstStyle/>
          <a:p>
            <a:pPr algn="r"/>
            <a:r>
              <a:rPr lang="en-GB" dirty="0"/>
              <a:t>(Rosenblum, 2010).</a:t>
            </a:r>
          </a:p>
        </p:txBody>
      </p:sp>
    </p:spTree>
    <p:extLst>
      <p:ext uri="{BB962C8B-B14F-4D97-AF65-F5344CB8AC3E}">
        <p14:creationId xmlns:p14="http://schemas.microsoft.com/office/powerpoint/2010/main" val="803131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770" y="44624"/>
            <a:ext cx="8229600" cy="706090"/>
          </a:xfrm>
        </p:spPr>
        <p:txBody>
          <a:bodyPr>
            <a:normAutofit fontScale="90000"/>
          </a:bodyPr>
          <a:lstStyle/>
          <a:p>
            <a:r>
              <a:rPr lang="en-GB" b="1" dirty="0"/>
              <a:t>Our Perception is Subjective</a:t>
            </a:r>
          </a:p>
        </p:txBody>
      </p:sp>
      <p:sp>
        <p:nvSpPr>
          <p:cNvPr id="3" name="TextBox 2"/>
          <p:cNvSpPr txBox="1"/>
          <p:nvPr/>
        </p:nvSpPr>
        <p:spPr>
          <a:xfrm>
            <a:off x="404957" y="908720"/>
            <a:ext cx="8208912" cy="501675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With the McGurk effect we have seen how what we see can alter what we hear.</a:t>
            </a:r>
          </a:p>
          <a:p>
            <a:pPr marL="342900" indent="-342900">
              <a:spcBef>
                <a:spcPts val="600"/>
              </a:spcBef>
              <a:spcAft>
                <a:spcPts val="600"/>
              </a:spcAft>
              <a:buFont typeface="Arial" panose="020B0604020202020204" pitchFamily="34" charset="0"/>
              <a:buChar char="•"/>
            </a:pPr>
            <a:r>
              <a:rPr lang="en-GB" sz="2800" dirty="0"/>
              <a:t>However, what we hear can also be effected by what we think.</a:t>
            </a:r>
          </a:p>
          <a:p>
            <a:pPr marL="342900" indent="-342900">
              <a:spcBef>
                <a:spcPts val="600"/>
              </a:spcBef>
              <a:spcAft>
                <a:spcPts val="600"/>
              </a:spcAft>
              <a:buFont typeface="Arial" panose="020B0604020202020204" pitchFamily="34" charset="0"/>
              <a:buChar char="•"/>
            </a:pPr>
            <a:r>
              <a:rPr lang="en-GB" sz="2800" dirty="0"/>
              <a:t>Over the course of our studies we have often discussed how we become socialised into certain  ways of thinking</a:t>
            </a:r>
          </a:p>
          <a:p>
            <a:pPr marL="342900" indent="-342900">
              <a:spcBef>
                <a:spcPts val="600"/>
              </a:spcBef>
              <a:spcAft>
                <a:spcPts val="600"/>
              </a:spcAft>
              <a:buFont typeface="Arial" panose="020B0604020202020204" pitchFamily="34" charset="0"/>
              <a:buChar char="•"/>
            </a:pPr>
            <a:r>
              <a:rPr lang="en-GB" sz="2800" dirty="0"/>
              <a:t>This can also apply to the way we perceive non-native speakers (NNS) of our language</a:t>
            </a:r>
          </a:p>
          <a:p>
            <a:pPr marL="342900" indent="-342900">
              <a:spcBef>
                <a:spcPts val="600"/>
              </a:spcBef>
              <a:spcAft>
                <a:spcPts val="600"/>
              </a:spcAft>
              <a:buFont typeface="Arial" panose="020B0604020202020204" pitchFamily="34" charset="0"/>
              <a:buChar char="•"/>
            </a:pPr>
            <a:endParaRPr lang="en-GB" sz="2800" dirty="0"/>
          </a:p>
        </p:txBody>
      </p:sp>
    </p:spTree>
    <p:extLst>
      <p:ext uri="{BB962C8B-B14F-4D97-AF65-F5344CB8AC3E}">
        <p14:creationId xmlns:p14="http://schemas.microsoft.com/office/powerpoint/2010/main" val="3445737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4624"/>
            <a:ext cx="8858132" cy="706090"/>
          </a:xfrm>
        </p:spPr>
        <p:txBody>
          <a:bodyPr>
            <a:noAutofit/>
          </a:bodyPr>
          <a:lstStyle/>
          <a:p>
            <a:r>
              <a:rPr lang="en-GB" sz="3200" b="1" dirty="0"/>
              <a:t>Reverse Linguistic Stereotyping</a:t>
            </a:r>
          </a:p>
        </p:txBody>
      </p:sp>
      <p:sp>
        <p:nvSpPr>
          <p:cNvPr id="3" name="TextBox 2"/>
          <p:cNvSpPr txBox="1"/>
          <p:nvPr/>
        </p:nvSpPr>
        <p:spPr>
          <a:xfrm>
            <a:off x="404956" y="908720"/>
            <a:ext cx="8487523" cy="603242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For example, research by Kang &amp; Rubin (2009) into the views of native speakers (NS) of English in the USA</a:t>
            </a:r>
          </a:p>
          <a:p>
            <a:pPr marL="342900" indent="-342900">
              <a:spcBef>
                <a:spcPts val="600"/>
              </a:spcBef>
              <a:spcAft>
                <a:spcPts val="600"/>
              </a:spcAft>
              <a:buFont typeface="Arial" panose="020B0604020202020204" pitchFamily="34" charset="0"/>
              <a:buChar char="•"/>
            </a:pPr>
            <a:r>
              <a:rPr lang="en-GB" sz="2400" dirty="0"/>
              <a:t>Their research looked at the way in which professionals (e.g. teachers, job interviewers, immigration officials) judged the levels of competency in English of NNS</a:t>
            </a:r>
          </a:p>
          <a:p>
            <a:pPr marL="342900" indent="-342900">
              <a:spcBef>
                <a:spcPts val="600"/>
              </a:spcBef>
              <a:spcAft>
                <a:spcPts val="600"/>
              </a:spcAft>
              <a:buFont typeface="Arial" panose="020B0604020202020204" pitchFamily="34" charset="0"/>
              <a:buChar char="•"/>
            </a:pPr>
            <a:r>
              <a:rPr lang="en-GB" sz="2400" dirty="0"/>
              <a:t>They found that ‘NS listeners often hear what they expect to hear rather than accurately perceive NNS speech’ (Kang &amp; Rubin, 2009, p.451)</a:t>
            </a:r>
          </a:p>
          <a:p>
            <a:pPr marL="342900" indent="-342900">
              <a:spcBef>
                <a:spcPts val="600"/>
              </a:spcBef>
              <a:spcAft>
                <a:spcPts val="600"/>
              </a:spcAft>
              <a:buFont typeface="Arial" panose="020B0604020202020204" pitchFamily="34" charset="0"/>
              <a:buChar char="•"/>
            </a:pPr>
            <a:r>
              <a:rPr lang="en-GB" sz="2400" dirty="0"/>
              <a:t>They called this phenomenon reverse linguistic stereotyping because ‘RLS is that very process of evaluating a person’s speaking performance based on stereotypes associated with the speaker’s social identity’ (Kang &amp; Rubin, 2009, p.451)</a:t>
            </a:r>
          </a:p>
          <a:p>
            <a:pPr marL="342900" indent="-342900">
              <a:spcBef>
                <a:spcPts val="600"/>
              </a:spcBef>
              <a:spcAft>
                <a:spcPts val="600"/>
              </a:spcAft>
              <a:buFont typeface="Arial" panose="020B0604020202020204" pitchFamily="34" charset="0"/>
              <a:buChar char="•"/>
            </a:pPr>
            <a:endParaRPr lang="en-GB" sz="2400" dirty="0"/>
          </a:p>
          <a:p>
            <a:pPr marL="342900" indent="-342900">
              <a:spcBef>
                <a:spcPts val="600"/>
              </a:spcBef>
              <a:spcAft>
                <a:spcPts val="600"/>
              </a:spcAft>
              <a:buFont typeface="Arial" panose="020B0604020202020204" pitchFamily="34" charset="0"/>
              <a:buChar char="•"/>
            </a:pPr>
            <a:endParaRPr lang="en-GB" sz="2400" dirty="0"/>
          </a:p>
        </p:txBody>
      </p:sp>
    </p:spTree>
    <p:extLst>
      <p:ext uri="{BB962C8B-B14F-4D97-AF65-F5344CB8AC3E}">
        <p14:creationId xmlns:p14="http://schemas.microsoft.com/office/powerpoint/2010/main" val="40050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4624"/>
            <a:ext cx="8858132" cy="706090"/>
          </a:xfrm>
        </p:spPr>
        <p:txBody>
          <a:bodyPr>
            <a:noAutofit/>
          </a:bodyPr>
          <a:lstStyle/>
          <a:p>
            <a:r>
              <a:rPr lang="en-GB" sz="3200" b="1" dirty="0"/>
              <a:t>Subjective Perception</a:t>
            </a:r>
          </a:p>
        </p:txBody>
      </p:sp>
      <p:sp>
        <p:nvSpPr>
          <p:cNvPr id="3" name="TextBox 2"/>
          <p:cNvSpPr txBox="1"/>
          <p:nvPr/>
        </p:nvSpPr>
        <p:spPr>
          <a:xfrm>
            <a:off x="179512" y="750714"/>
            <a:ext cx="8487523" cy="483209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This can have obvious negative effects as Kang &amp; Rubin (2009, p. 453) state ‘Because language judgments have tangible impact on individuals’ opportunities for education, for career advancement, and even for civil rights, RLS is of more than just scholarly interest’ </a:t>
            </a:r>
          </a:p>
          <a:p>
            <a:pPr marL="342900" indent="-342900">
              <a:spcBef>
                <a:spcPts val="600"/>
              </a:spcBef>
              <a:spcAft>
                <a:spcPts val="600"/>
              </a:spcAft>
              <a:buFont typeface="Arial" panose="020B0604020202020204" pitchFamily="34" charset="0"/>
              <a:buChar char="•"/>
            </a:pPr>
            <a:r>
              <a:rPr lang="en-GB" sz="2400" dirty="0"/>
              <a:t>Evidence for bias and prejudice has also been found by Lev-Ari &amp; Keyser (2010) found that ‘Native speakers are very sensitive to foreign accented speech, and are quick to use it as a signal that the speaker is an out-group member’ (p.1093)</a:t>
            </a:r>
          </a:p>
          <a:p>
            <a:pPr marL="342900" indent="-342900">
              <a:spcBef>
                <a:spcPts val="600"/>
              </a:spcBef>
              <a:spcAft>
                <a:spcPts val="600"/>
              </a:spcAft>
              <a:buFont typeface="Arial" panose="020B0604020202020204" pitchFamily="34" charset="0"/>
              <a:buChar char="•"/>
            </a:pPr>
            <a:r>
              <a:rPr lang="en-GB" sz="2400" dirty="0"/>
              <a:t>They go on to argue that ‘When a foreign accent acts as a signal, it is the prejudice, not the accent per-se that impacts the credibility of the speaker’ (p.1093)</a:t>
            </a:r>
          </a:p>
        </p:txBody>
      </p:sp>
    </p:spTree>
    <p:extLst>
      <p:ext uri="{BB962C8B-B14F-4D97-AF65-F5344CB8AC3E}">
        <p14:creationId xmlns:p14="http://schemas.microsoft.com/office/powerpoint/2010/main" val="812980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4624"/>
            <a:ext cx="8858132" cy="706090"/>
          </a:xfrm>
        </p:spPr>
        <p:txBody>
          <a:bodyPr>
            <a:noAutofit/>
          </a:bodyPr>
          <a:lstStyle/>
          <a:p>
            <a:r>
              <a:rPr lang="en-GB" sz="3200" b="1" dirty="0"/>
              <a:t>Subjective Perception</a:t>
            </a:r>
          </a:p>
        </p:txBody>
      </p:sp>
      <p:sp>
        <p:nvSpPr>
          <p:cNvPr id="3" name="TextBox 2"/>
          <p:cNvSpPr txBox="1"/>
          <p:nvPr/>
        </p:nvSpPr>
        <p:spPr>
          <a:xfrm>
            <a:off x="179512" y="750714"/>
            <a:ext cx="8487523" cy="498598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Other studies, such as that by Hu and Lindeman (2009), found that people listening to a native American speaking English held different views of the competency depending on what information they were given </a:t>
            </a:r>
          </a:p>
          <a:p>
            <a:pPr marL="342900" indent="-342900">
              <a:spcBef>
                <a:spcPts val="600"/>
              </a:spcBef>
              <a:spcAft>
                <a:spcPts val="600"/>
              </a:spcAft>
              <a:buFont typeface="Arial" panose="020B0604020202020204" pitchFamily="34" charset="0"/>
              <a:buChar char="•"/>
            </a:pPr>
            <a:r>
              <a:rPr lang="en-GB" sz="2400" dirty="0"/>
              <a:t>Nancy </a:t>
            </a:r>
            <a:r>
              <a:rPr lang="en-GB" sz="2400" dirty="0" err="1"/>
              <a:t>Niedzielski</a:t>
            </a:r>
            <a:r>
              <a:rPr lang="en-GB" sz="2400" dirty="0"/>
              <a:t> (1999) found a similar bias in the perception of linguistic competence, she called this ‘filtering’.</a:t>
            </a:r>
          </a:p>
          <a:p>
            <a:pPr marL="342900" indent="-342900">
              <a:spcBef>
                <a:spcPts val="600"/>
              </a:spcBef>
              <a:spcAft>
                <a:spcPts val="600"/>
              </a:spcAft>
              <a:buFont typeface="Arial" panose="020B0604020202020204" pitchFamily="34" charset="0"/>
              <a:buChar char="•"/>
            </a:pPr>
            <a:r>
              <a:rPr lang="en-GB" sz="2400" dirty="0"/>
              <a:t>There is a wealth of evidence to show that such unconscious bias is a common factor when a NS professional is dealing with NNS (</a:t>
            </a:r>
            <a:r>
              <a:rPr lang="en-GB" sz="2400" dirty="0" err="1"/>
              <a:t>Gnevsheva</a:t>
            </a:r>
            <a:r>
              <a:rPr lang="en-GB" sz="2400" dirty="0"/>
              <a:t>, 2018)</a:t>
            </a:r>
          </a:p>
          <a:p>
            <a:pPr marL="342900" indent="-342900">
              <a:spcBef>
                <a:spcPts val="600"/>
              </a:spcBef>
              <a:spcAft>
                <a:spcPts val="600"/>
              </a:spcAft>
              <a:buFont typeface="Arial" panose="020B0604020202020204" pitchFamily="34" charset="0"/>
              <a:buChar char="•"/>
            </a:pPr>
            <a:r>
              <a:rPr lang="en-GB" sz="2400" dirty="0"/>
              <a:t>There is also evidence that student teachers’ perceptions of their lecturers can also be negatively influenced if that lecturer is a NSS (Kang, 2015)</a:t>
            </a:r>
          </a:p>
        </p:txBody>
      </p:sp>
    </p:spTree>
    <p:extLst>
      <p:ext uri="{BB962C8B-B14F-4D97-AF65-F5344CB8AC3E}">
        <p14:creationId xmlns:p14="http://schemas.microsoft.com/office/powerpoint/2010/main" val="3793710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850106"/>
          </a:xfrm>
        </p:spPr>
        <p:txBody>
          <a:bodyPr/>
          <a:lstStyle/>
          <a:p>
            <a:r>
              <a:rPr lang="en-GB" dirty="0"/>
              <a:t>Accents: An Illustration </a:t>
            </a:r>
          </a:p>
        </p:txBody>
      </p:sp>
      <p:pic>
        <p:nvPicPr>
          <p:cNvPr id="5" name="Picture 4">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3674" y="1628800"/>
            <a:ext cx="2073323" cy="2186930"/>
          </a:xfrm>
          <a:prstGeom prst="rect">
            <a:avLst/>
          </a:prstGeom>
        </p:spPr>
      </p:pic>
      <p:sp>
        <p:nvSpPr>
          <p:cNvPr id="6" name="TextBox 5"/>
          <p:cNvSpPr txBox="1"/>
          <p:nvPr/>
        </p:nvSpPr>
        <p:spPr>
          <a:xfrm>
            <a:off x="2555776" y="2204864"/>
            <a:ext cx="360040" cy="369332"/>
          </a:xfrm>
          <a:prstGeom prst="rect">
            <a:avLst/>
          </a:prstGeom>
          <a:noFill/>
        </p:spPr>
        <p:txBody>
          <a:bodyPr wrap="square" rtlCol="0">
            <a:spAutoFit/>
          </a:bodyPr>
          <a:lstStyle/>
          <a:p>
            <a:r>
              <a:rPr lang="en-GB" dirty="0"/>
              <a:t>2.</a:t>
            </a:r>
          </a:p>
        </p:txBody>
      </p:sp>
      <p:sp>
        <p:nvSpPr>
          <p:cNvPr id="7" name="TextBox 6"/>
          <p:cNvSpPr txBox="1"/>
          <p:nvPr/>
        </p:nvSpPr>
        <p:spPr>
          <a:xfrm>
            <a:off x="3059832" y="3809848"/>
            <a:ext cx="2952328" cy="369332"/>
          </a:xfrm>
          <a:prstGeom prst="rect">
            <a:avLst/>
          </a:prstGeom>
          <a:noFill/>
        </p:spPr>
        <p:txBody>
          <a:bodyPr wrap="square" rtlCol="0">
            <a:spAutoFit/>
          </a:bodyPr>
          <a:lstStyle/>
          <a:p>
            <a:pPr algn="ctr"/>
            <a:r>
              <a:rPr lang="en-GB" dirty="0"/>
              <a:t>The Psychology of Accents</a:t>
            </a:r>
          </a:p>
        </p:txBody>
      </p:sp>
    </p:spTree>
    <p:extLst>
      <p:ext uri="{BB962C8B-B14F-4D97-AF65-F5344CB8AC3E}">
        <p14:creationId xmlns:p14="http://schemas.microsoft.com/office/powerpoint/2010/main" val="1935226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06090"/>
          </a:xfrm>
        </p:spPr>
        <p:txBody>
          <a:bodyPr>
            <a:normAutofit fontScale="90000"/>
          </a:bodyPr>
          <a:lstStyle/>
          <a:p>
            <a:r>
              <a:rPr lang="en-GB" b="1" dirty="0"/>
              <a:t>Different </a:t>
            </a:r>
            <a:r>
              <a:rPr lang="en-GB" b="1" dirty="0" err="1"/>
              <a:t>Englishes</a:t>
            </a:r>
            <a:endParaRPr lang="en-GB" b="1" dirty="0"/>
          </a:p>
        </p:txBody>
      </p:sp>
      <p:sp>
        <p:nvSpPr>
          <p:cNvPr id="3" name="TextBox 2"/>
          <p:cNvSpPr txBox="1"/>
          <p:nvPr/>
        </p:nvSpPr>
        <p:spPr>
          <a:xfrm>
            <a:off x="323528" y="822722"/>
            <a:ext cx="8568952" cy="529375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Although we talk of ‘the English language’ there is actually no single version of spoken or written English</a:t>
            </a:r>
          </a:p>
          <a:p>
            <a:pPr marL="457200" indent="-457200">
              <a:spcBef>
                <a:spcPts val="600"/>
              </a:spcBef>
              <a:spcAft>
                <a:spcPts val="600"/>
              </a:spcAft>
              <a:buFont typeface="Arial" panose="020B0604020202020204" pitchFamily="34" charset="0"/>
              <a:buChar char="•"/>
            </a:pPr>
            <a:r>
              <a:rPr lang="en-GB" sz="2800" dirty="0"/>
              <a:t>For example McArthur (1987) in ‘The English Languages’ argued that rather than a World Standard English (which he saw as the ideal) there were any number of varieties of English</a:t>
            </a:r>
          </a:p>
          <a:p>
            <a:pPr marL="457200" indent="-457200">
              <a:spcBef>
                <a:spcPts val="600"/>
              </a:spcBef>
              <a:spcAft>
                <a:spcPts val="600"/>
              </a:spcAft>
              <a:buFont typeface="Arial" panose="020B0604020202020204" pitchFamily="34" charset="0"/>
              <a:buChar char="•"/>
            </a:pPr>
            <a:r>
              <a:rPr lang="en-GB" sz="2800" dirty="0"/>
              <a:t>These included dialects, pidgins and creoles that would be virtually impossible for a speaker of ‘BBC English’ to understand</a:t>
            </a:r>
          </a:p>
          <a:p>
            <a:pPr marL="457200" indent="-457200">
              <a:spcBef>
                <a:spcPts val="600"/>
              </a:spcBef>
              <a:spcAft>
                <a:spcPts val="600"/>
              </a:spcAft>
              <a:buFont typeface="Arial" panose="020B0604020202020204" pitchFamily="34" charset="0"/>
              <a:buChar char="•"/>
            </a:pPr>
            <a:r>
              <a:rPr lang="en-GB" sz="2800" dirty="0"/>
              <a:t>The next slide is an example of McArthur’s wheel model of English languages.</a:t>
            </a:r>
          </a:p>
        </p:txBody>
      </p:sp>
    </p:spTree>
    <p:extLst>
      <p:ext uri="{BB962C8B-B14F-4D97-AF65-F5344CB8AC3E}">
        <p14:creationId xmlns:p14="http://schemas.microsoft.com/office/powerpoint/2010/main" val="354622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p:cNvPicPr>
            <a:picLocks noChangeAspect="1"/>
          </p:cNvPicPr>
          <p:nvPr/>
        </p:nvPicPr>
        <p:blipFill>
          <a:blip r:embed="rId2"/>
          <a:stretch>
            <a:fillRect/>
          </a:stretch>
        </p:blipFill>
        <p:spPr>
          <a:xfrm>
            <a:off x="827584" y="-243408"/>
            <a:ext cx="7632848" cy="7490054"/>
          </a:xfrm>
          <a:prstGeom prst="rect">
            <a:avLst/>
          </a:prstGeom>
        </p:spPr>
      </p:pic>
    </p:spTree>
    <p:extLst>
      <p:ext uri="{BB962C8B-B14F-4D97-AF65-F5344CB8AC3E}">
        <p14:creationId xmlns:p14="http://schemas.microsoft.com/office/powerpoint/2010/main" val="2015337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829" y="116632"/>
            <a:ext cx="8229600" cy="634082"/>
          </a:xfrm>
        </p:spPr>
        <p:txBody>
          <a:bodyPr>
            <a:normAutofit fontScale="90000"/>
          </a:bodyPr>
          <a:lstStyle/>
          <a:p>
            <a:r>
              <a:rPr lang="en-GB" b="1" dirty="0"/>
              <a:t>Accented English</a:t>
            </a:r>
          </a:p>
        </p:txBody>
      </p:sp>
      <p:sp>
        <p:nvSpPr>
          <p:cNvPr id="3" name="Content Placeholder 2"/>
          <p:cNvSpPr>
            <a:spLocks noGrp="1"/>
          </p:cNvSpPr>
          <p:nvPr>
            <p:ph idx="1"/>
          </p:nvPr>
        </p:nvSpPr>
        <p:spPr>
          <a:xfrm>
            <a:off x="433829" y="3874836"/>
            <a:ext cx="8229600" cy="1900808"/>
          </a:xfrm>
        </p:spPr>
        <p:txBody>
          <a:bodyPr/>
          <a:lstStyle/>
          <a:p>
            <a:r>
              <a:rPr lang="en-GB" dirty="0"/>
              <a:t>Which foreign accents do you find hard to understand?</a:t>
            </a:r>
          </a:p>
          <a:p>
            <a:r>
              <a:rPr lang="en-GB" dirty="0"/>
              <a:t>Why do you think this is?</a:t>
            </a:r>
          </a:p>
          <a:p>
            <a:pPr marL="0" indent="0">
              <a:buNone/>
            </a:pPr>
            <a:endParaRPr lang="en-GB" dirty="0"/>
          </a:p>
          <a:p>
            <a:endParaRPr lang="en-GB" dirty="0"/>
          </a:p>
        </p:txBody>
      </p:sp>
      <p:pic>
        <p:nvPicPr>
          <p:cNvPr id="5" name="Picture 4">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3325" y="1124744"/>
            <a:ext cx="1770607" cy="1867627"/>
          </a:xfrm>
          <a:prstGeom prst="rect">
            <a:avLst/>
          </a:prstGeom>
        </p:spPr>
      </p:pic>
      <p:sp>
        <p:nvSpPr>
          <p:cNvPr id="6" name="TextBox 5"/>
          <p:cNvSpPr txBox="1"/>
          <p:nvPr/>
        </p:nvSpPr>
        <p:spPr>
          <a:xfrm>
            <a:off x="2627784" y="1319960"/>
            <a:ext cx="360040" cy="369332"/>
          </a:xfrm>
          <a:prstGeom prst="rect">
            <a:avLst/>
          </a:prstGeom>
          <a:noFill/>
        </p:spPr>
        <p:txBody>
          <a:bodyPr wrap="square" rtlCol="0">
            <a:spAutoFit/>
          </a:bodyPr>
          <a:lstStyle/>
          <a:p>
            <a:r>
              <a:rPr lang="en-GB" dirty="0"/>
              <a:t>3.</a:t>
            </a:r>
          </a:p>
        </p:txBody>
      </p:sp>
      <p:sp>
        <p:nvSpPr>
          <p:cNvPr id="7" name="TextBox 6"/>
          <p:cNvSpPr txBox="1"/>
          <p:nvPr/>
        </p:nvSpPr>
        <p:spPr>
          <a:xfrm>
            <a:off x="3131840" y="2924944"/>
            <a:ext cx="2952328" cy="646331"/>
          </a:xfrm>
          <a:prstGeom prst="rect">
            <a:avLst/>
          </a:prstGeom>
          <a:noFill/>
        </p:spPr>
        <p:txBody>
          <a:bodyPr wrap="square" rtlCol="0">
            <a:spAutoFit/>
          </a:bodyPr>
          <a:lstStyle/>
          <a:p>
            <a:pPr algn="ctr"/>
            <a:r>
              <a:rPr lang="en-GB" dirty="0"/>
              <a:t>What Causes a Foreign Accent?</a:t>
            </a:r>
          </a:p>
        </p:txBody>
      </p:sp>
    </p:spTree>
    <p:extLst>
      <p:ext uri="{BB962C8B-B14F-4D97-AF65-F5344CB8AC3E}">
        <p14:creationId xmlns:p14="http://schemas.microsoft.com/office/powerpoint/2010/main" val="875740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908720"/>
          </a:xfrm>
        </p:spPr>
        <p:txBody>
          <a:bodyPr/>
          <a:lstStyle/>
          <a:p>
            <a:r>
              <a:rPr lang="en-GB" b="1" dirty="0"/>
              <a:t>Discrimination in the Workplace </a:t>
            </a:r>
          </a:p>
        </p:txBody>
      </p:sp>
      <p:sp>
        <p:nvSpPr>
          <p:cNvPr id="3" name="Content Placeholder 2"/>
          <p:cNvSpPr>
            <a:spLocks noGrp="1"/>
          </p:cNvSpPr>
          <p:nvPr>
            <p:ph idx="1"/>
          </p:nvPr>
        </p:nvSpPr>
        <p:spPr>
          <a:xfrm>
            <a:off x="251520" y="1196752"/>
            <a:ext cx="8784976" cy="4525963"/>
          </a:xfrm>
        </p:spPr>
        <p:txBody>
          <a:bodyPr>
            <a:normAutofit fontScale="85000" lnSpcReduction="10000"/>
          </a:bodyPr>
          <a:lstStyle/>
          <a:p>
            <a:r>
              <a:rPr lang="en-GB" dirty="0"/>
              <a:t>Krings (et al 2014) examined immigrant employees’ subtle discrimination experiences in a representative sample in Switzerland, controlling for dispositional influences. </a:t>
            </a:r>
          </a:p>
          <a:p>
            <a:r>
              <a:rPr lang="en-GB" dirty="0"/>
              <a:t>Results showed that mainly members of highly competitive immigrant groups, from immediate neighbour countries, experienced workplace incivility and that these incivility experiences were related to higher likelihoods of perceived discrimination at work. </a:t>
            </a:r>
          </a:p>
          <a:p>
            <a:r>
              <a:rPr lang="en-GB" dirty="0"/>
              <a:t>This research confirms recent accounts that successful but disliked groups are particularly likely to experience subtle interpersonal discrimination. </a:t>
            </a:r>
          </a:p>
        </p:txBody>
      </p:sp>
    </p:spTree>
    <p:extLst>
      <p:ext uri="{BB962C8B-B14F-4D97-AF65-F5344CB8AC3E}">
        <p14:creationId xmlns:p14="http://schemas.microsoft.com/office/powerpoint/2010/main" val="550538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922114"/>
          </a:xfrm>
        </p:spPr>
        <p:txBody>
          <a:bodyPr>
            <a:normAutofit/>
          </a:bodyPr>
          <a:lstStyle/>
          <a:p>
            <a:r>
              <a:rPr lang="en-GB" b="1" dirty="0"/>
              <a:t>Stereotyping and Discrimination</a:t>
            </a:r>
          </a:p>
        </p:txBody>
      </p:sp>
      <p:sp>
        <p:nvSpPr>
          <p:cNvPr id="3" name="Content Placeholder 2"/>
          <p:cNvSpPr>
            <a:spLocks noGrp="1"/>
          </p:cNvSpPr>
          <p:nvPr>
            <p:ph idx="1"/>
          </p:nvPr>
        </p:nvSpPr>
        <p:spPr>
          <a:xfrm>
            <a:off x="179512" y="1484784"/>
            <a:ext cx="8229600" cy="1644887"/>
          </a:xfrm>
        </p:spPr>
        <p:txBody>
          <a:bodyPr/>
          <a:lstStyle/>
          <a:p>
            <a:r>
              <a:rPr lang="en-GB" dirty="0"/>
              <a:t>Fiske (2002) studied the different types of stereotyping and discrimination that might be experienced by different groups</a:t>
            </a:r>
          </a:p>
        </p:txBody>
      </p:sp>
      <p:pic>
        <p:nvPicPr>
          <p:cNvPr id="5" name="Picture 4">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7864" y="3897074"/>
            <a:ext cx="1663719" cy="1754882"/>
          </a:xfrm>
          <a:prstGeom prst="rect">
            <a:avLst/>
          </a:prstGeom>
        </p:spPr>
      </p:pic>
      <p:sp>
        <p:nvSpPr>
          <p:cNvPr id="6" name="TextBox 5"/>
          <p:cNvSpPr txBox="1"/>
          <p:nvPr/>
        </p:nvSpPr>
        <p:spPr>
          <a:xfrm>
            <a:off x="2195736" y="4046972"/>
            <a:ext cx="360040" cy="369332"/>
          </a:xfrm>
          <a:prstGeom prst="rect">
            <a:avLst/>
          </a:prstGeom>
          <a:noFill/>
        </p:spPr>
        <p:txBody>
          <a:bodyPr wrap="square" rtlCol="0">
            <a:spAutoFit/>
          </a:bodyPr>
          <a:lstStyle/>
          <a:p>
            <a:r>
              <a:rPr lang="en-GB" dirty="0"/>
              <a:t>4.</a:t>
            </a:r>
          </a:p>
        </p:txBody>
      </p:sp>
      <p:sp>
        <p:nvSpPr>
          <p:cNvPr id="7" name="TextBox 6"/>
          <p:cNvSpPr txBox="1"/>
          <p:nvPr/>
        </p:nvSpPr>
        <p:spPr>
          <a:xfrm>
            <a:off x="2699792" y="5651956"/>
            <a:ext cx="2952328" cy="369332"/>
          </a:xfrm>
          <a:prstGeom prst="rect">
            <a:avLst/>
          </a:prstGeom>
          <a:noFill/>
        </p:spPr>
        <p:txBody>
          <a:bodyPr wrap="square" rtlCol="0">
            <a:spAutoFit/>
          </a:bodyPr>
          <a:lstStyle/>
          <a:p>
            <a:pPr algn="ctr"/>
            <a:r>
              <a:rPr lang="en-GB" dirty="0"/>
              <a:t>Stereotypes</a:t>
            </a:r>
          </a:p>
        </p:txBody>
      </p:sp>
    </p:spTree>
    <p:extLst>
      <p:ext uri="{BB962C8B-B14F-4D97-AF65-F5344CB8AC3E}">
        <p14:creationId xmlns:p14="http://schemas.microsoft.com/office/powerpoint/2010/main" val="1302844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Stereotype content model - SCM (Fiske, 2002)</a:t>
            </a:r>
          </a:p>
        </p:txBody>
      </p:sp>
      <p:sp>
        <p:nvSpPr>
          <p:cNvPr id="3" name="Rounded Rectangle 2"/>
          <p:cNvSpPr/>
          <p:nvPr/>
        </p:nvSpPr>
        <p:spPr>
          <a:xfrm>
            <a:off x="6300192" y="1772816"/>
            <a:ext cx="2376264" cy="10081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Seen as having High Competence</a:t>
            </a:r>
          </a:p>
        </p:txBody>
      </p:sp>
      <p:sp>
        <p:nvSpPr>
          <p:cNvPr id="5" name="Rounded Rectangle 4"/>
          <p:cNvSpPr/>
          <p:nvPr/>
        </p:nvSpPr>
        <p:spPr>
          <a:xfrm>
            <a:off x="3419872" y="1772816"/>
            <a:ext cx="2376264" cy="10081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Seen as having Low Competence</a:t>
            </a:r>
          </a:p>
        </p:txBody>
      </p:sp>
      <p:sp>
        <p:nvSpPr>
          <p:cNvPr id="6" name="Rounded Rectangle 5"/>
          <p:cNvSpPr/>
          <p:nvPr/>
        </p:nvSpPr>
        <p:spPr>
          <a:xfrm>
            <a:off x="683568" y="3104964"/>
            <a:ext cx="2376264" cy="10081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Regarded with High Warmth (seen as well intentioned)</a:t>
            </a:r>
          </a:p>
        </p:txBody>
      </p:sp>
      <p:sp>
        <p:nvSpPr>
          <p:cNvPr id="7" name="Rounded Rectangle 6"/>
          <p:cNvSpPr/>
          <p:nvPr/>
        </p:nvSpPr>
        <p:spPr>
          <a:xfrm>
            <a:off x="683568" y="4581128"/>
            <a:ext cx="2376264" cy="10081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Regarded with Low Warmth (seen as cold)</a:t>
            </a:r>
          </a:p>
        </p:txBody>
      </p:sp>
      <p:sp>
        <p:nvSpPr>
          <p:cNvPr id="8" name="Rounded Rectangle 7"/>
          <p:cNvSpPr/>
          <p:nvPr/>
        </p:nvSpPr>
        <p:spPr>
          <a:xfrm>
            <a:off x="3275856" y="2924944"/>
            <a:ext cx="2664296" cy="1368152"/>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2"/>
                </a:solidFill>
              </a:rPr>
              <a:t>Older people, people with a disability</a:t>
            </a:r>
          </a:p>
          <a:p>
            <a:pPr algn="ctr"/>
            <a:endParaRPr lang="en-GB" dirty="0">
              <a:solidFill>
                <a:schemeClr val="tx2"/>
              </a:solidFill>
            </a:endParaRPr>
          </a:p>
          <a:p>
            <a:pPr algn="ctr"/>
            <a:endParaRPr lang="en-GB" b="1" dirty="0">
              <a:solidFill>
                <a:schemeClr val="accent6"/>
              </a:solidFill>
            </a:endParaRPr>
          </a:p>
          <a:p>
            <a:pPr algn="ctr"/>
            <a:endParaRPr lang="en-GB" dirty="0">
              <a:solidFill>
                <a:schemeClr val="tx2"/>
              </a:solidFill>
            </a:endParaRPr>
          </a:p>
        </p:txBody>
      </p:sp>
      <p:sp>
        <p:nvSpPr>
          <p:cNvPr id="9" name="Rounded Rectangle 8"/>
          <p:cNvSpPr/>
          <p:nvPr/>
        </p:nvSpPr>
        <p:spPr>
          <a:xfrm>
            <a:off x="3279372" y="4365104"/>
            <a:ext cx="2664296" cy="1368152"/>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2"/>
                </a:solidFill>
              </a:rPr>
              <a:t>Poor, homeless, immigrants</a:t>
            </a:r>
          </a:p>
        </p:txBody>
      </p:sp>
      <p:sp>
        <p:nvSpPr>
          <p:cNvPr id="10" name="Rounded Rectangle 9"/>
          <p:cNvSpPr/>
          <p:nvPr/>
        </p:nvSpPr>
        <p:spPr>
          <a:xfrm>
            <a:off x="6156176" y="2924944"/>
            <a:ext cx="2664296" cy="1368152"/>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err="1">
                <a:solidFill>
                  <a:schemeClr val="tx2"/>
                </a:solidFill>
              </a:rPr>
              <a:t>Ingroup</a:t>
            </a:r>
            <a:r>
              <a:rPr lang="en-GB" dirty="0">
                <a:solidFill>
                  <a:schemeClr val="tx2"/>
                </a:solidFill>
              </a:rPr>
              <a:t>, allies, reference groups</a:t>
            </a:r>
          </a:p>
          <a:p>
            <a:pPr algn="ctr"/>
            <a:endParaRPr lang="en-GB" dirty="0">
              <a:solidFill>
                <a:schemeClr val="tx2"/>
              </a:solidFill>
            </a:endParaRPr>
          </a:p>
          <a:p>
            <a:pPr algn="ctr"/>
            <a:endParaRPr lang="en-GB" b="1" dirty="0">
              <a:solidFill>
                <a:schemeClr val="accent6"/>
              </a:solidFill>
            </a:endParaRPr>
          </a:p>
          <a:p>
            <a:pPr algn="ctr"/>
            <a:endParaRPr lang="en-GB" dirty="0">
              <a:solidFill>
                <a:schemeClr val="tx2"/>
              </a:solidFill>
            </a:endParaRPr>
          </a:p>
        </p:txBody>
      </p:sp>
      <p:sp>
        <p:nvSpPr>
          <p:cNvPr id="11" name="Rounded Rectangle 10"/>
          <p:cNvSpPr/>
          <p:nvPr/>
        </p:nvSpPr>
        <p:spPr>
          <a:xfrm>
            <a:off x="6156176" y="4365104"/>
            <a:ext cx="2664296" cy="1368152"/>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2"/>
                </a:solidFill>
              </a:rPr>
              <a:t>The rich, senior professionals</a:t>
            </a:r>
          </a:p>
        </p:txBody>
      </p:sp>
      <p:sp>
        <p:nvSpPr>
          <p:cNvPr id="12" name="Rectangle 11"/>
          <p:cNvSpPr/>
          <p:nvPr/>
        </p:nvSpPr>
        <p:spPr>
          <a:xfrm>
            <a:off x="3852870" y="3753340"/>
            <a:ext cx="1510267" cy="523220"/>
          </a:xfrm>
          <a:prstGeom prst="rect">
            <a:avLst/>
          </a:prstGeom>
          <a:noFill/>
        </p:spPr>
        <p:txBody>
          <a:bodyPr wrap="squar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Pity</a:t>
            </a:r>
          </a:p>
        </p:txBody>
      </p:sp>
      <p:sp>
        <p:nvSpPr>
          <p:cNvPr id="13" name="Rectangle 12"/>
          <p:cNvSpPr/>
          <p:nvPr/>
        </p:nvSpPr>
        <p:spPr>
          <a:xfrm>
            <a:off x="6733190" y="3753340"/>
            <a:ext cx="1510267" cy="523220"/>
          </a:xfrm>
          <a:prstGeom prst="rect">
            <a:avLst/>
          </a:prstGeom>
          <a:noFill/>
        </p:spPr>
        <p:txBody>
          <a:bodyPr wrap="squar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Pride</a:t>
            </a:r>
          </a:p>
        </p:txBody>
      </p:sp>
      <p:sp>
        <p:nvSpPr>
          <p:cNvPr id="14" name="Rectangle 13"/>
          <p:cNvSpPr/>
          <p:nvPr/>
        </p:nvSpPr>
        <p:spPr>
          <a:xfrm>
            <a:off x="3872154" y="5205174"/>
            <a:ext cx="1510267" cy="523220"/>
          </a:xfrm>
          <a:prstGeom prst="rect">
            <a:avLst/>
          </a:prstGeom>
          <a:noFill/>
        </p:spPr>
        <p:txBody>
          <a:bodyPr wrap="squar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rPr>
              <a:t>Disgust</a:t>
            </a:r>
            <a:endParaRPr lang="en-US" sz="2800" b="1" cap="none" spc="0" dirty="0">
              <a:ln w="22225">
                <a:solidFill>
                  <a:schemeClr val="accent2"/>
                </a:solidFill>
                <a:prstDash val="solid"/>
              </a:ln>
              <a:solidFill>
                <a:schemeClr val="accent2">
                  <a:lumMod val="40000"/>
                  <a:lumOff val="60000"/>
                </a:schemeClr>
              </a:solidFill>
              <a:effectLst/>
            </a:endParaRPr>
          </a:p>
        </p:txBody>
      </p:sp>
      <p:sp>
        <p:nvSpPr>
          <p:cNvPr id="15" name="Rectangle 14"/>
          <p:cNvSpPr/>
          <p:nvPr/>
        </p:nvSpPr>
        <p:spPr>
          <a:xfrm>
            <a:off x="6733189" y="5205174"/>
            <a:ext cx="1510267" cy="523220"/>
          </a:xfrm>
          <a:prstGeom prst="rect">
            <a:avLst/>
          </a:prstGeom>
          <a:noFill/>
        </p:spPr>
        <p:txBody>
          <a:bodyPr wrap="square" lIns="91440" tIns="45720" rIns="91440" bIns="45720">
            <a:spAutoFit/>
          </a:bodyPr>
          <a:lstStyle/>
          <a:p>
            <a:pPr algn="ctr"/>
            <a:r>
              <a:rPr lang="en-US" sz="2800" b="1" dirty="0">
                <a:ln w="22225">
                  <a:solidFill>
                    <a:schemeClr val="accent2"/>
                  </a:solidFill>
                  <a:prstDash val="solid"/>
                </a:ln>
                <a:solidFill>
                  <a:schemeClr val="accent2">
                    <a:lumMod val="40000"/>
                    <a:lumOff val="60000"/>
                  </a:schemeClr>
                </a:solidFill>
              </a:rPr>
              <a:t>Envy</a:t>
            </a:r>
            <a:endParaRPr lang="en-US" sz="28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2674537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8" grpId="0" animBg="1"/>
      <p:bldP spid="9" grpId="0" animBg="1"/>
      <p:bldP spid="10" grpId="0" animBg="1"/>
      <p:bldP spid="11" grpId="0" animBg="1"/>
      <p:bldP spid="12" grpId="0"/>
      <p:bldP spid="13" grpId="0"/>
      <p:bldP spid="14" grpId="0"/>
      <p:bldP spid="1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018" y="188640"/>
            <a:ext cx="8229600" cy="850106"/>
          </a:xfrm>
        </p:spPr>
        <p:txBody>
          <a:bodyPr>
            <a:normAutofit/>
          </a:bodyPr>
          <a:lstStyle/>
          <a:p>
            <a:r>
              <a:rPr lang="en-GB" b="1" dirty="0"/>
              <a:t>Implicit stereotypes?</a:t>
            </a:r>
          </a:p>
        </p:txBody>
      </p:sp>
      <p:sp>
        <p:nvSpPr>
          <p:cNvPr id="5" name="TextBox 4"/>
          <p:cNvSpPr txBox="1"/>
          <p:nvPr/>
        </p:nvSpPr>
        <p:spPr>
          <a:xfrm>
            <a:off x="459362" y="1124744"/>
            <a:ext cx="8208912" cy="513986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Greenwald &amp; </a:t>
            </a:r>
            <a:r>
              <a:rPr lang="en-GB" sz="2400" dirty="0" err="1"/>
              <a:t>Banaji</a:t>
            </a:r>
            <a:r>
              <a:rPr lang="en-GB" sz="2400" dirty="0"/>
              <a:t> (1995) reported on a number of studies in this area and found that two factors could influence people to make either positive or negative stereotypical judgements</a:t>
            </a:r>
          </a:p>
          <a:p>
            <a:pPr marL="457200" indent="-457200">
              <a:spcBef>
                <a:spcPts val="600"/>
              </a:spcBef>
              <a:spcAft>
                <a:spcPts val="600"/>
              </a:spcAft>
              <a:buFont typeface="Arial" panose="020B0604020202020204" pitchFamily="34" charset="0"/>
              <a:buChar char="•"/>
            </a:pPr>
            <a:r>
              <a:rPr lang="en-GB" sz="2400" dirty="0"/>
              <a:t>The first is known as ‘haloing’, that is the attribution of positive characteristics to a person because they are perceived to have at least one positive characteristic</a:t>
            </a:r>
          </a:p>
          <a:p>
            <a:pPr marL="457200" indent="-457200">
              <a:spcBef>
                <a:spcPts val="600"/>
              </a:spcBef>
              <a:spcAft>
                <a:spcPts val="600"/>
              </a:spcAft>
              <a:buFont typeface="Arial" panose="020B0604020202020204" pitchFamily="34" charset="0"/>
              <a:buChar char="•"/>
            </a:pPr>
            <a:r>
              <a:rPr lang="en-GB" sz="2400" dirty="0"/>
              <a:t>The other has been called ‘implicit stereotyping.</a:t>
            </a:r>
          </a:p>
          <a:p>
            <a:pPr marL="457200" indent="-457200">
              <a:spcBef>
                <a:spcPts val="600"/>
              </a:spcBef>
              <a:spcAft>
                <a:spcPts val="600"/>
              </a:spcAft>
              <a:buFont typeface="Arial" panose="020B0604020202020204" pitchFamily="34" charset="0"/>
              <a:buChar char="•"/>
            </a:pPr>
            <a:r>
              <a:rPr lang="en-GB" sz="2400" dirty="0"/>
              <a:t>This means that a person can be biased against a group of people </a:t>
            </a:r>
            <a:r>
              <a:rPr lang="en-GB" sz="2400" u="sng" dirty="0"/>
              <a:t>even though they believe themselves to be objective and non-prejudiced against that group</a:t>
            </a:r>
            <a:endParaRPr lang="en-GB" sz="2400" dirty="0"/>
          </a:p>
          <a:p>
            <a:pPr marL="457200" indent="-457200">
              <a:spcBef>
                <a:spcPts val="600"/>
              </a:spcBef>
              <a:spcAft>
                <a:spcPts val="600"/>
              </a:spcAft>
              <a:buFont typeface="Arial" panose="020B0604020202020204" pitchFamily="34" charset="0"/>
              <a:buChar char="•"/>
            </a:pPr>
            <a:endParaRPr lang="en-GB" sz="2400" dirty="0"/>
          </a:p>
        </p:txBody>
      </p:sp>
    </p:spTree>
    <p:extLst>
      <p:ext uri="{BB962C8B-B14F-4D97-AF65-F5344CB8AC3E}">
        <p14:creationId xmlns:p14="http://schemas.microsoft.com/office/powerpoint/2010/main" val="1138306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06090"/>
          </a:xfrm>
        </p:spPr>
        <p:txBody>
          <a:bodyPr>
            <a:normAutofit fontScale="90000"/>
          </a:bodyPr>
          <a:lstStyle/>
          <a:p>
            <a:r>
              <a:rPr lang="en-GB" b="1" dirty="0"/>
              <a:t>Unconscious bias</a:t>
            </a:r>
          </a:p>
        </p:txBody>
      </p:sp>
      <p:sp>
        <p:nvSpPr>
          <p:cNvPr id="5" name="TextBox 4"/>
          <p:cNvSpPr txBox="1"/>
          <p:nvPr/>
        </p:nvSpPr>
        <p:spPr>
          <a:xfrm>
            <a:off x="251520" y="1052736"/>
            <a:ext cx="8640960"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This is otherwise known as unconscious bias</a:t>
            </a:r>
          </a:p>
        </p:txBody>
      </p:sp>
      <p:pic>
        <p:nvPicPr>
          <p:cNvPr id="6" name="Picture 5">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19872" y="1690022"/>
            <a:ext cx="1663719" cy="1754882"/>
          </a:xfrm>
          <a:prstGeom prst="rect">
            <a:avLst/>
          </a:prstGeom>
        </p:spPr>
      </p:pic>
      <p:sp>
        <p:nvSpPr>
          <p:cNvPr id="7" name="TextBox 6"/>
          <p:cNvSpPr txBox="1"/>
          <p:nvPr/>
        </p:nvSpPr>
        <p:spPr>
          <a:xfrm>
            <a:off x="2267744" y="1839920"/>
            <a:ext cx="360040" cy="369332"/>
          </a:xfrm>
          <a:prstGeom prst="rect">
            <a:avLst/>
          </a:prstGeom>
          <a:noFill/>
        </p:spPr>
        <p:txBody>
          <a:bodyPr wrap="square" rtlCol="0">
            <a:spAutoFit/>
          </a:bodyPr>
          <a:lstStyle/>
          <a:p>
            <a:r>
              <a:rPr lang="en-GB" dirty="0"/>
              <a:t>5.</a:t>
            </a:r>
          </a:p>
        </p:txBody>
      </p:sp>
      <p:sp>
        <p:nvSpPr>
          <p:cNvPr id="8" name="TextBox 7"/>
          <p:cNvSpPr txBox="1"/>
          <p:nvPr/>
        </p:nvSpPr>
        <p:spPr>
          <a:xfrm>
            <a:off x="2771800" y="3444904"/>
            <a:ext cx="2952328" cy="369332"/>
          </a:xfrm>
          <a:prstGeom prst="rect">
            <a:avLst/>
          </a:prstGeom>
          <a:noFill/>
        </p:spPr>
        <p:txBody>
          <a:bodyPr wrap="square" rtlCol="0">
            <a:spAutoFit/>
          </a:bodyPr>
          <a:lstStyle/>
          <a:p>
            <a:pPr algn="ctr"/>
            <a:r>
              <a:rPr lang="en-GB" dirty="0"/>
              <a:t>Unconscious bias</a:t>
            </a:r>
          </a:p>
        </p:txBody>
      </p:sp>
      <p:sp>
        <p:nvSpPr>
          <p:cNvPr id="9" name="TextBox 8"/>
          <p:cNvSpPr txBox="1"/>
          <p:nvPr/>
        </p:nvSpPr>
        <p:spPr>
          <a:xfrm>
            <a:off x="251520" y="4005064"/>
            <a:ext cx="8301608" cy="172354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One purpose of reflective practice and continuing professional development is to challenge unconscious bias in the professional </a:t>
            </a:r>
          </a:p>
          <a:p>
            <a:pPr marL="342900" indent="-342900">
              <a:spcBef>
                <a:spcPts val="600"/>
              </a:spcBef>
              <a:spcAft>
                <a:spcPts val="600"/>
              </a:spcAft>
              <a:buFont typeface="Arial" panose="020B0604020202020204" pitchFamily="34" charset="0"/>
              <a:buChar char="•"/>
            </a:pPr>
            <a:r>
              <a:rPr lang="en-GB" sz="2400" i="1" dirty="0"/>
              <a:t>Why do you think this is important?</a:t>
            </a:r>
          </a:p>
        </p:txBody>
      </p:sp>
    </p:spTree>
    <p:extLst>
      <p:ext uri="{BB962C8B-B14F-4D97-AF65-F5344CB8AC3E}">
        <p14:creationId xmlns:p14="http://schemas.microsoft.com/office/powerpoint/2010/main" val="3862177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432048"/>
          </a:xfrm>
        </p:spPr>
        <p:txBody>
          <a:bodyPr>
            <a:normAutofit fontScale="90000"/>
          </a:bodyPr>
          <a:lstStyle/>
          <a:p>
            <a:r>
              <a:rPr lang="en-GB" dirty="0"/>
              <a:t>References</a:t>
            </a:r>
          </a:p>
        </p:txBody>
      </p:sp>
      <p:sp>
        <p:nvSpPr>
          <p:cNvPr id="3" name="Content Placeholder 2"/>
          <p:cNvSpPr>
            <a:spLocks noGrp="1"/>
          </p:cNvSpPr>
          <p:nvPr>
            <p:ph idx="1"/>
          </p:nvPr>
        </p:nvSpPr>
        <p:spPr>
          <a:xfrm>
            <a:off x="467544" y="476672"/>
            <a:ext cx="7883258" cy="3154680"/>
          </a:xfrm>
        </p:spPr>
        <p:txBody>
          <a:bodyPr>
            <a:noAutofit/>
          </a:bodyPr>
          <a:lstStyle/>
          <a:p>
            <a:pPr marL="0" indent="0">
              <a:spcBef>
                <a:spcPts val="600"/>
              </a:spcBef>
              <a:spcAft>
                <a:spcPts val="600"/>
              </a:spcAft>
              <a:buNone/>
            </a:pPr>
            <a:r>
              <a:rPr lang="en-GB" sz="1400" dirty="0"/>
              <a:t>Ashton, H.; Shepherd, S. (2013). UK accents: it's not what you say, it's how you say it. British Council, https://www.britishcouncil.org/voices-magazine/uk-accents-not-what-you-say-how-you-say-it (accessed 30.12.2017)</a:t>
            </a:r>
          </a:p>
          <a:p>
            <a:pPr marL="0" indent="0">
              <a:spcBef>
                <a:spcPts val="600"/>
              </a:spcBef>
              <a:spcAft>
                <a:spcPts val="600"/>
              </a:spcAft>
              <a:buNone/>
            </a:pPr>
            <a:r>
              <a:rPr lang="en-GB" sz="1400" dirty="0" err="1"/>
              <a:t>Bagenstos</a:t>
            </a:r>
            <a:r>
              <a:rPr lang="en-GB" sz="1400" dirty="0"/>
              <a:t>, S.R. (2007). Implicit bias, “science,” and antidiscrimination law. Harvard Law and Policy Review.</a:t>
            </a:r>
          </a:p>
          <a:p>
            <a:pPr marL="0" indent="0">
              <a:spcBef>
                <a:spcPts val="600"/>
              </a:spcBef>
              <a:spcAft>
                <a:spcPts val="600"/>
              </a:spcAft>
              <a:buNone/>
            </a:pPr>
            <a:r>
              <a:rPr lang="en-GB" sz="1400" dirty="0" err="1"/>
              <a:t>Blackledge</a:t>
            </a:r>
            <a:r>
              <a:rPr lang="en-GB" sz="1400" dirty="0"/>
              <a:t>, A. (2005). Discourse and Power in a Multilingual World, Amsterdam, Philadelphia, John </a:t>
            </a:r>
            <a:r>
              <a:rPr lang="en-GB" sz="1400" dirty="0" err="1"/>
              <a:t>Benjamins</a:t>
            </a:r>
            <a:r>
              <a:rPr lang="en-GB" sz="1400" dirty="0"/>
              <a:t> B.V.</a:t>
            </a:r>
          </a:p>
          <a:p>
            <a:pPr marL="0" indent="0">
              <a:spcBef>
                <a:spcPts val="600"/>
              </a:spcBef>
              <a:spcAft>
                <a:spcPts val="600"/>
              </a:spcAft>
              <a:buNone/>
            </a:pPr>
            <a:r>
              <a:rPr lang="en-GB" sz="1400" dirty="0"/>
              <a:t>Blanton, H., </a:t>
            </a:r>
            <a:r>
              <a:rPr lang="en-GB" sz="1400" dirty="0" err="1"/>
              <a:t>Jaccard</a:t>
            </a:r>
            <a:r>
              <a:rPr lang="en-GB" sz="1400" dirty="0"/>
              <a:t>, J., Klick, J., </a:t>
            </a:r>
            <a:r>
              <a:rPr lang="en-GB" sz="1400" dirty="0" err="1"/>
              <a:t>Mellers</a:t>
            </a:r>
            <a:r>
              <a:rPr lang="en-GB" sz="1400" dirty="0"/>
              <a:t>, B., Mitchell, G., &amp; </a:t>
            </a:r>
            <a:r>
              <a:rPr lang="en-GB" sz="1400" dirty="0" err="1"/>
              <a:t>Tetlock</a:t>
            </a:r>
            <a:r>
              <a:rPr lang="en-GB" sz="1400" dirty="0"/>
              <a:t>, P. E. (2009). Strong claims and weak evidence: Reassessing the predictive validity of the IAT. Journal of Applied Psychology, 94(3), 567-582.</a:t>
            </a:r>
          </a:p>
          <a:p>
            <a:pPr marL="0" indent="0">
              <a:spcBef>
                <a:spcPts val="600"/>
              </a:spcBef>
              <a:spcAft>
                <a:spcPts val="600"/>
              </a:spcAft>
              <a:buNone/>
            </a:pPr>
            <a:r>
              <a:rPr lang="en-GB" sz="1400" dirty="0"/>
              <a:t>Equality and Human Rights Commission, 2017). Public Sector Equality Duty, 20.02.2017, </a:t>
            </a:r>
            <a:r>
              <a:rPr lang="en-GB" sz="1400" dirty="0">
                <a:hlinkClick r:id="rId2"/>
              </a:rPr>
              <a:t>https://www.equalityhumanrights.com/en/advice-and-guidance/public-sector-equality-duty</a:t>
            </a:r>
            <a:endParaRPr lang="en-GB" sz="1400" dirty="0"/>
          </a:p>
          <a:p>
            <a:pPr marL="0" indent="0">
              <a:spcBef>
                <a:spcPts val="600"/>
              </a:spcBef>
              <a:spcAft>
                <a:spcPts val="600"/>
              </a:spcAft>
              <a:buNone/>
            </a:pPr>
            <a:r>
              <a:rPr lang="en-GB" sz="1400" dirty="0"/>
              <a:t>Fiske, Susan T. (2002). A model of (often mixed) stereotype content: Competence and warmth respectively follow from perceived status and competition. Journal of Personality and Social Psychology, 82(6), 878-903. Available at: </a:t>
            </a:r>
            <a:r>
              <a:rPr lang="en-GB" sz="1400" dirty="0">
                <a:hlinkClick r:id="rId3"/>
              </a:rPr>
              <a:t>https://web.a.ebscohost.com/ehost/pdfviewer/pdfviewer?vid=1&amp;sid=fd2398ab-a90a-4cea-bb10-8f7d089aba09%40sessionmgr4006</a:t>
            </a:r>
            <a:r>
              <a:rPr lang="en-GB" sz="1400" dirty="0"/>
              <a:t> [Accessed 14/12/2020]</a:t>
            </a:r>
          </a:p>
          <a:p>
            <a:pPr marL="0" indent="0">
              <a:spcBef>
                <a:spcPts val="600"/>
              </a:spcBef>
              <a:spcAft>
                <a:spcPts val="600"/>
              </a:spcAft>
              <a:buNone/>
            </a:pPr>
            <a:r>
              <a:rPr lang="en-GB" sz="1400" dirty="0" err="1"/>
              <a:t>Gnevsheva</a:t>
            </a:r>
            <a:r>
              <a:rPr lang="en-GB" sz="1400" dirty="0"/>
              <a:t>, </a:t>
            </a:r>
            <a:r>
              <a:rPr lang="en-GB" sz="1400" dirty="0" err="1"/>
              <a:t>Ksenia</a:t>
            </a:r>
            <a:r>
              <a:rPr lang="en-GB" sz="1400" dirty="0"/>
              <a:t>. (2018). The expectation mismatch effect in </a:t>
            </a:r>
            <a:r>
              <a:rPr lang="en-GB" sz="1400" dirty="0" err="1"/>
              <a:t>accentedness</a:t>
            </a:r>
            <a:r>
              <a:rPr lang="en-GB" sz="1400" dirty="0"/>
              <a:t> perception of Asian and Caucasian non-native speakers of English. Linguistics, 56(3), 581-599.</a:t>
            </a:r>
          </a:p>
          <a:p>
            <a:pPr marL="0" indent="0">
              <a:spcBef>
                <a:spcPts val="600"/>
              </a:spcBef>
              <a:spcAft>
                <a:spcPts val="600"/>
              </a:spcAft>
              <a:buNone/>
            </a:pPr>
            <a:r>
              <a:rPr lang="en-GB" sz="1400" dirty="0"/>
              <a:t>Greenwald, Anthony G, &amp; </a:t>
            </a:r>
            <a:r>
              <a:rPr lang="en-GB" sz="1400" dirty="0" err="1"/>
              <a:t>Banaji</a:t>
            </a:r>
            <a:r>
              <a:rPr lang="en-GB" sz="1400" dirty="0"/>
              <a:t>, </a:t>
            </a:r>
            <a:r>
              <a:rPr lang="en-GB" sz="1400" dirty="0" err="1"/>
              <a:t>Mahzarin</a:t>
            </a:r>
            <a:r>
              <a:rPr lang="en-GB" sz="1400" dirty="0"/>
              <a:t> R. (1995). Implicit Social Cognition: Attitudes, Self-Esteem, and Stereotypes. Psychological Review, 102(1), 4-27. Available at: </a:t>
            </a:r>
            <a:r>
              <a:rPr lang="en-GB" sz="1400" dirty="0">
                <a:hlinkClick r:id="rId4"/>
              </a:rPr>
              <a:t>https://web.a.ebscohost.com/ehost/pdfviewer/pdfviewer?vid=1&amp;sid=53ecbedb-41a2-426d-9e38-51eac8d375e8%40sdc-v-sessmgr01</a:t>
            </a:r>
            <a:r>
              <a:rPr lang="en-GB" sz="1400" dirty="0"/>
              <a:t> [Accessed 14/12/2020]</a:t>
            </a:r>
          </a:p>
        </p:txBody>
      </p:sp>
    </p:spTree>
    <p:extLst>
      <p:ext uri="{BB962C8B-B14F-4D97-AF65-F5344CB8AC3E}">
        <p14:creationId xmlns:p14="http://schemas.microsoft.com/office/powerpoint/2010/main" val="10126229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490066"/>
          </a:xfrm>
        </p:spPr>
        <p:txBody>
          <a:bodyPr>
            <a:normAutofit fontScale="90000"/>
          </a:bodyPr>
          <a:lstStyle/>
          <a:p>
            <a:r>
              <a:rPr lang="en-GB" dirty="0"/>
              <a:t>References</a:t>
            </a:r>
          </a:p>
        </p:txBody>
      </p:sp>
      <p:sp>
        <p:nvSpPr>
          <p:cNvPr id="3" name="Content Placeholder 2"/>
          <p:cNvSpPr>
            <a:spLocks noGrp="1"/>
          </p:cNvSpPr>
          <p:nvPr>
            <p:ph idx="1"/>
          </p:nvPr>
        </p:nvSpPr>
        <p:spPr>
          <a:xfrm>
            <a:off x="395536" y="692696"/>
            <a:ext cx="7930230" cy="2359134"/>
          </a:xfrm>
        </p:spPr>
        <p:txBody>
          <a:bodyPr>
            <a:noAutofit/>
          </a:bodyPr>
          <a:lstStyle/>
          <a:p>
            <a:pPr marL="0" indent="0">
              <a:spcBef>
                <a:spcPts val="600"/>
              </a:spcBef>
              <a:spcAft>
                <a:spcPts val="600"/>
              </a:spcAft>
              <a:buNone/>
            </a:pPr>
            <a:r>
              <a:rPr lang="en-GB" sz="1400" dirty="0" err="1"/>
              <a:t>Gsir</a:t>
            </a:r>
            <a:r>
              <a:rPr lang="en-GB" sz="1400" dirty="0"/>
              <a:t>, S. (2014) Social Interactions between Immigrants and Host Country Populations: A country of Origin Perspective, INTERACT Research report, 2014/02</a:t>
            </a:r>
          </a:p>
          <a:p>
            <a:pPr marL="0" indent="0">
              <a:spcBef>
                <a:spcPts val="600"/>
              </a:spcBef>
              <a:spcAft>
                <a:spcPts val="600"/>
              </a:spcAft>
              <a:buNone/>
            </a:pPr>
            <a:r>
              <a:rPr lang="en-GB" sz="1400" dirty="0" err="1"/>
              <a:t>Hardison</a:t>
            </a:r>
            <a:r>
              <a:rPr lang="en-GB" sz="1400" dirty="0"/>
              <a:t>, D.M. (1999) “Bimodal speech perception by native and </a:t>
            </a:r>
            <a:r>
              <a:rPr lang="en-GB" sz="1400" dirty="0" err="1"/>
              <a:t>Nonnative</a:t>
            </a:r>
            <a:r>
              <a:rPr lang="en-GB" sz="1400" dirty="0"/>
              <a:t> speakers of English: Factors influencing the McGurk effect,” Language Learning, 49, pp. 213–283. </a:t>
            </a:r>
            <a:r>
              <a:rPr lang="en-GB" sz="1400" dirty="0" err="1"/>
              <a:t>doi</a:t>
            </a:r>
            <a:r>
              <a:rPr lang="en-GB" sz="1400" dirty="0"/>
              <a:t>: 10.1111/0023-8333.49.s1.7.</a:t>
            </a:r>
          </a:p>
          <a:p>
            <a:pPr marL="0" indent="0">
              <a:spcBef>
                <a:spcPts val="600"/>
              </a:spcBef>
              <a:spcAft>
                <a:spcPts val="600"/>
              </a:spcAft>
              <a:buNone/>
            </a:pPr>
            <a:r>
              <a:rPr lang="en-GB" sz="1400" dirty="0" err="1"/>
              <a:t>Haselton</a:t>
            </a:r>
            <a:r>
              <a:rPr lang="en-GB" sz="1400" dirty="0"/>
              <a:t>, M. G.; Nettle, D. &amp; Andrews, P. W. (2005). The evolution of cognitive bias. In D. M. Buss (Ed.), The Handbook of Evolutionary Psychology: Hoboken, NJ, US: John Wiley &amp; Sons Inc. pp. 724–746.</a:t>
            </a:r>
          </a:p>
          <a:p>
            <a:pPr marL="0" indent="0">
              <a:spcBef>
                <a:spcPts val="600"/>
              </a:spcBef>
              <a:spcAft>
                <a:spcPts val="600"/>
              </a:spcAft>
              <a:buNone/>
            </a:pPr>
            <a:r>
              <a:rPr lang="en-GB" sz="1400" dirty="0"/>
              <a:t>Hay, J., Nolan, A., &amp; </a:t>
            </a:r>
            <a:r>
              <a:rPr lang="en-GB" sz="1400" dirty="0" err="1"/>
              <a:t>Drager</a:t>
            </a:r>
            <a:r>
              <a:rPr lang="en-GB" sz="1400" dirty="0"/>
              <a:t>, K. (2006). From </a:t>
            </a:r>
            <a:r>
              <a:rPr lang="en-GB" sz="1400" dirty="0" err="1"/>
              <a:t>fush</a:t>
            </a:r>
            <a:r>
              <a:rPr lang="en-GB" sz="1400" dirty="0"/>
              <a:t> to </a:t>
            </a:r>
            <a:r>
              <a:rPr lang="en-GB" sz="1400" dirty="0" err="1"/>
              <a:t>feesh</a:t>
            </a:r>
            <a:r>
              <a:rPr lang="en-GB" sz="1400" dirty="0"/>
              <a:t>: Exemplar priming in speech perception. The Linguistic Review 23(3), 351-379</a:t>
            </a:r>
          </a:p>
          <a:p>
            <a:pPr marL="0" indent="0">
              <a:spcBef>
                <a:spcPts val="600"/>
              </a:spcBef>
              <a:spcAft>
                <a:spcPts val="600"/>
              </a:spcAft>
              <a:buNone/>
            </a:pPr>
            <a:r>
              <a:rPr lang="en-GB" sz="1400" dirty="0"/>
              <a:t>Hoch, F. (no date). Writing and English as a Second Language. Strategies for helping English Language Learners throughout the writing process. North Carolina Department of Public Instruction’s Section for Second Languages, ESL, Information &amp; Computer Skills, Arts Education and Healthful Living. http://www.learnnc.org/lp/pages/672 </a:t>
            </a:r>
          </a:p>
          <a:p>
            <a:pPr marL="0" indent="0">
              <a:spcBef>
                <a:spcPts val="600"/>
              </a:spcBef>
              <a:spcAft>
                <a:spcPts val="600"/>
              </a:spcAft>
              <a:buNone/>
            </a:pPr>
            <a:r>
              <a:rPr lang="en-GB" sz="1400" dirty="0"/>
              <a:t>Hu, G., &amp; </a:t>
            </a:r>
            <a:r>
              <a:rPr lang="en-GB" sz="1400" dirty="0" err="1"/>
              <a:t>Lindemann</a:t>
            </a:r>
            <a:r>
              <a:rPr lang="en-GB" sz="1400" dirty="0"/>
              <a:t>, S. (2009). Stereotypes of Cantonese English, apparent native/non-native status, and their effect on non-native English speakers’ perception. Journal of Multilingual and Multicultural Development 30(3), pp.253-269. Available at: </a:t>
            </a:r>
            <a:r>
              <a:rPr lang="en-GB" sz="1400" dirty="0">
                <a:hlinkClick r:id="rId2"/>
              </a:rPr>
              <a:t>https://libkey.io/libraries/1422/articles/61938556/full-text-file</a:t>
            </a:r>
            <a:r>
              <a:rPr lang="en-GB" sz="1400" dirty="0"/>
              <a:t> [Accessed 14/12/2020]</a:t>
            </a:r>
          </a:p>
          <a:p>
            <a:pPr marL="0" indent="0">
              <a:spcBef>
                <a:spcPts val="600"/>
              </a:spcBef>
              <a:spcAft>
                <a:spcPts val="600"/>
              </a:spcAft>
              <a:buNone/>
            </a:pPr>
            <a:r>
              <a:rPr lang="en-GB" sz="1400" dirty="0" err="1"/>
              <a:t>Huir</a:t>
            </a:r>
            <a:r>
              <a:rPr lang="en-GB" sz="1400" dirty="0"/>
              <a:t>, A. (2014). Does Accent matter in modern Britain? The Guardian. 14.07.2014 </a:t>
            </a:r>
            <a:r>
              <a:rPr lang="en-GB" sz="1400" dirty="0">
                <a:hlinkClick r:id="rId3"/>
              </a:rPr>
              <a:t>https://www.theguardian.com/uk-news/2014/jul/14/do-accent-matter-modern-britain</a:t>
            </a:r>
            <a:endParaRPr lang="en-GB" sz="1400" dirty="0"/>
          </a:p>
          <a:p>
            <a:pPr marL="0" indent="0">
              <a:spcBef>
                <a:spcPts val="600"/>
              </a:spcBef>
              <a:spcAft>
                <a:spcPts val="600"/>
              </a:spcAft>
              <a:buNone/>
            </a:pPr>
            <a:r>
              <a:rPr lang="en-GB" sz="1400" dirty="0" err="1"/>
              <a:t>Jaber</a:t>
            </a:r>
            <a:r>
              <a:rPr lang="en-GB" sz="1400" dirty="0"/>
              <a:t>, M. and Hussein, R.F. (2011) “Native speakers’ perception of non - native English speech,” English Language Teaching, 4(4).  </a:t>
            </a:r>
          </a:p>
          <a:p>
            <a:pPr marL="0" indent="0">
              <a:spcBef>
                <a:spcPts val="600"/>
              </a:spcBef>
              <a:spcAft>
                <a:spcPts val="600"/>
              </a:spcAft>
              <a:buNone/>
            </a:pPr>
            <a:endParaRPr lang="en-GB" sz="1400" dirty="0"/>
          </a:p>
        </p:txBody>
      </p:sp>
    </p:spTree>
    <p:extLst>
      <p:ext uri="{BB962C8B-B14F-4D97-AF65-F5344CB8AC3E}">
        <p14:creationId xmlns:p14="http://schemas.microsoft.com/office/powerpoint/2010/main" val="3709090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562074"/>
          </a:xfrm>
        </p:spPr>
        <p:txBody>
          <a:bodyPr>
            <a:normAutofit fontScale="90000"/>
          </a:bodyPr>
          <a:lstStyle/>
          <a:p>
            <a:r>
              <a:rPr lang="en-GB" dirty="0"/>
              <a:t>References</a:t>
            </a:r>
          </a:p>
        </p:txBody>
      </p:sp>
      <p:sp>
        <p:nvSpPr>
          <p:cNvPr id="3" name="Content Placeholder 2"/>
          <p:cNvSpPr>
            <a:spLocks noGrp="1"/>
          </p:cNvSpPr>
          <p:nvPr>
            <p:ph idx="1"/>
          </p:nvPr>
        </p:nvSpPr>
        <p:spPr>
          <a:xfrm>
            <a:off x="179512" y="980728"/>
            <a:ext cx="9052320" cy="3154680"/>
          </a:xfrm>
        </p:spPr>
        <p:txBody>
          <a:bodyPr>
            <a:noAutofit/>
          </a:bodyPr>
          <a:lstStyle/>
          <a:p>
            <a:pPr marL="0" indent="0">
              <a:spcBef>
                <a:spcPts val="600"/>
              </a:spcBef>
              <a:spcAft>
                <a:spcPts val="600"/>
              </a:spcAft>
              <a:buNone/>
            </a:pPr>
            <a:r>
              <a:rPr lang="en-GB" sz="1400" dirty="0"/>
              <a:t>JIA, G. and AARONSON, D. (2003) A longitudinal study of Chinese children and adolescents learning English in the United States, Applied Psycholinguistics, 24(01).  </a:t>
            </a:r>
          </a:p>
          <a:p>
            <a:pPr marL="0" indent="0">
              <a:spcBef>
                <a:spcPts val="600"/>
              </a:spcBef>
              <a:spcAft>
                <a:spcPts val="600"/>
              </a:spcAft>
              <a:buNone/>
            </a:pPr>
            <a:r>
              <a:rPr lang="en-GB" sz="1400" dirty="0"/>
              <a:t>Johnson, N.; </a:t>
            </a:r>
            <a:r>
              <a:rPr lang="en-GB" sz="1400" dirty="0" err="1"/>
              <a:t>Tatam</a:t>
            </a:r>
            <a:r>
              <a:rPr lang="en-GB" sz="1400" dirty="0"/>
              <a:t>, J. (2009). Good relations: a conceptual analysis, Institute of Community Cohesion, Equality and Human Rights Commission</a:t>
            </a:r>
          </a:p>
          <a:p>
            <a:pPr marL="0" indent="0">
              <a:spcBef>
                <a:spcPts val="600"/>
              </a:spcBef>
              <a:spcAft>
                <a:spcPts val="600"/>
              </a:spcAft>
              <a:buNone/>
            </a:pPr>
            <a:r>
              <a:rPr lang="en-GB" sz="1400" dirty="0"/>
              <a:t>Kang, Hyun‐Sook. (2015). Teacher Candidates' Perceptions of </a:t>
            </a:r>
            <a:r>
              <a:rPr lang="en-GB" sz="1400" dirty="0" err="1"/>
              <a:t>Nonnative</a:t>
            </a:r>
            <a:r>
              <a:rPr lang="en-GB" sz="1400" dirty="0"/>
              <a:t>-English-Speaking Teacher Educators in a TESOL Program: 'Is There a Language Barrier Compensation?'. TESOL Journal, 6(2), 225-252. Available at: </a:t>
            </a:r>
            <a:r>
              <a:rPr lang="en-GB" sz="1400" dirty="0">
                <a:hlinkClick r:id="rId2"/>
              </a:rPr>
              <a:t>https://onlinelibrary-wiley-com.ezproxy.uwtsd.ac.uk/doi/pdfdirect/10.1002/tesj.145</a:t>
            </a:r>
            <a:r>
              <a:rPr lang="en-GB" sz="1400" dirty="0"/>
              <a:t> [Accessed 14/12/2020]</a:t>
            </a:r>
          </a:p>
          <a:p>
            <a:pPr marL="0" indent="0">
              <a:spcBef>
                <a:spcPts val="600"/>
              </a:spcBef>
              <a:spcAft>
                <a:spcPts val="600"/>
              </a:spcAft>
              <a:buNone/>
            </a:pPr>
            <a:r>
              <a:rPr lang="en-GB" sz="1400" dirty="0"/>
              <a:t>Kang, O. and Rubin, D.L. (2009) “Reverse linguistic Stereotyping: Measuring the effect of listener expectations on speech evaluation,” Journal of Language and Social Psychology, 28(4), pp. 441–456. Available at: </a:t>
            </a:r>
            <a:r>
              <a:rPr lang="en-GB" sz="1400" dirty="0">
                <a:hlinkClick r:id="rId3"/>
              </a:rPr>
              <a:t>https://journals-sagepub-com.ezproxy.uwtsd.ac.uk/doi/pdf/10.1177/0261927X09341950</a:t>
            </a:r>
            <a:r>
              <a:rPr lang="en-GB" sz="1400" dirty="0"/>
              <a:t> [Accessed 14/12/2020]</a:t>
            </a:r>
          </a:p>
          <a:p>
            <a:pPr marL="0" indent="0">
              <a:spcBef>
                <a:spcPts val="600"/>
              </a:spcBef>
              <a:spcAft>
                <a:spcPts val="600"/>
              </a:spcAft>
              <a:buNone/>
            </a:pPr>
            <a:r>
              <a:rPr lang="en-GB" sz="1400" dirty="0" err="1"/>
              <a:t>Krings</a:t>
            </a:r>
            <a:r>
              <a:rPr lang="en-GB" sz="1400" dirty="0"/>
              <a:t> F., Johnston C., </a:t>
            </a:r>
            <a:r>
              <a:rPr lang="en-GB" sz="1400" dirty="0" err="1"/>
              <a:t>Binggeli</a:t>
            </a:r>
            <a:r>
              <a:rPr lang="en-GB" sz="1400" dirty="0"/>
              <a:t> S., </a:t>
            </a:r>
            <a:r>
              <a:rPr lang="en-GB" sz="1400" dirty="0" err="1"/>
              <a:t>Maggiori</a:t>
            </a:r>
            <a:r>
              <a:rPr lang="en-GB" sz="1400" dirty="0"/>
              <a:t> C. (2014). Selective incivility: Immigrant groups experience subtle workplace discrimination at different rates. Cultural Diversity &amp; Ethnic Minority Psychology, 20, 491-498.</a:t>
            </a:r>
          </a:p>
          <a:p>
            <a:pPr marL="0" indent="0">
              <a:spcBef>
                <a:spcPts val="600"/>
              </a:spcBef>
              <a:spcAft>
                <a:spcPts val="600"/>
              </a:spcAft>
              <a:buNone/>
            </a:pPr>
            <a:r>
              <a:rPr lang="en-GB" sz="1400" dirty="0"/>
              <a:t>Lev-Ari, S. (2015) “How the size of our social network influences our semantic skills,” Cognitive Science, 40(8), pp. 2050–2064. </a:t>
            </a:r>
            <a:r>
              <a:rPr lang="en-GB" sz="1400" dirty="0" err="1"/>
              <a:t>doi</a:t>
            </a:r>
            <a:r>
              <a:rPr lang="en-GB" sz="1400" dirty="0"/>
              <a:t>: 10.1111/cogs.12317. </a:t>
            </a:r>
          </a:p>
          <a:p>
            <a:pPr marL="0" indent="0">
              <a:spcBef>
                <a:spcPts val="600"/>
              </a:spcBef>
              <a:spcAft>
                <a:spcPts val="600"/>
              </a:spcAft>
              <a:buNone/>
            </a:pPr>
            <a:r>
              <a:rPr lang="en-GB" sz="1400" dirty="0"/>
              <a:t>Lev-Ari, S. and </a:t>
            </a:r>
            <a:r>
              <a:rPr lang="en-GB" sz="1400" dirty="0" err="1"/>
              <a:t>Keysar</a:t>
            </a:r>
            <a:r>
              <a:rPr lang="en-GB" sz="1400" dirty="0"/>
              <a:t>, B. (2010) “Why don’t we believe non-native speakers? The influence of accent on credibility” Journal of Experimental Social Psychology, 46(6), pp. 1093–1096. Available at: </a:t>
            </a:r>
            <a:r>
              <a:rPr lang="en-GB" sz="1400" dirty="0">
                <a:hlinkClick r:id="rId4"/>
              </a:rPr>
              <a:t>https://www-sciencedirect-com.ezproxy.uwtsd.ac.uk/science/article/pii/S0022103110001459</a:t>
            </a:r>
            <a:r>
              <a:rPr lang="en-GB" sz="1400" dirty="0"/>
              <a:t> [Accessed 14/12/2020]</a:t>
            </a:r>
          </a:p>
          <a:p>
            <a:pPr marL="0" indent="0">
              <a:spcBef>
                <a:spcPts val="600"/>
              </a:spcBef>
              <a:spcAft>
                <a:spcPts val="600"/>
              </a:spcAft>
              <a:buNone/>
            </a:pPr>
            <a:endParaRPr lang="en-GB" sz="1400" dirty="0"/>
          </a:p>
        </p:txBody>
      </p:sp>
    </p:spTree>
    <p:extLst>
      <p:ext uri="{BB962C8B-B14F-4D97-AF65-F5344CB8AC3E}">
        <p14:creationId xmlns:p14="http://schemas.microsoft.com/office/powerpoint/2010/main" val="36522473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634082"/>
          </a:xfrm>
        </p:spPr>
        <p:txBody>
          <a:bodyPr>
            <a:normAutofit fontScale="90000"/>
          </a:bodyPr>
          <a:lstStyle/>
          <a:p>
            <a:r>
              <a:rPr lang="en-GB" dirty="0"/>
              <a:t>References</a:t>
            </a:r>
          </a:p>
        </p:txBody>
      </p:sp>
      <p:sp>
        <p:nvSpPr>
          <p:cNvPr id="3" name="Content Placeholder 2"/>
          <p:cNvSpPr>
            <a:spLocks noGrp="1"/>
          </p:cNvSpPr>
          <p:nvPr>
            <p:ph idx="1"/>
          </p:nvPr>
        </p:nvSpPr>
        <p:spPr>
          <a:xfrm>
            <a:off x="450722" y="908720"/>
            <a:ext cx="7779918" cy="3154680"/>
          </a:xfrm>
        </p:spPr>
        <p:txBody>
          <a:bodyPr>
            <a:noAutofit/>
          </a:bodyPr>
          <a:lstStyle/>
          <a:p>
            <a:pPr marL="0" indent="0">
              <a:spcBef>
                <a:spcPts val="600"/>
              </a:spcBef>
              <a:spcAft>
                <a:spcPts val="600"/>
              </a:spcAft>
              <a:buNone/>
            </a:pPr>
            <a:r>
              <a:rPr lang="en-GB" sz="1600" dirty="0" err="1"/>
              <a:t>Lindemann</a:t>
            </a:r>
            <a:r>
              <a:rPr lang="en-GB" sz="1600" dirty="0"/>
              <a:t>, Stephanie. (2010). Who’s “Unintelligible”? The Perceiver’s Role. Issues in Applied Linguistics, 18(2). </a:t>
            </a:r>
          </a:p>
          <a:p>
            <a:pPr marL="0" indent="0">
              <a:spcBef>
                <a:spcPts val="600"/>
              </a:spcBef>
              <a:spcAft>
                <a:spcPts val="600"/>
              </a:spcAft>
              <a:buNone/>
            </a:pPr>
            <a:r>
              <a:rPr lang="en-GB" sz="1600" dirty="0"/>
              <a:t>Liu, S., </a:t>
            </a:r>
            <a:r>
              <a:rPr lang="en-GB" sz="1600" dirty="0" err="1"/>
              <a:t>Volcic</a:t>
            </a:r>
            <a:r>
              <a:rPr lang="en-GB" sz="1600" dirty="0"/>
              <a:t>, Z. and </a:t>
            </a:r>
            <a:r>
              <a:rPr lang="en-GB" sz="1600" dirty="0" err="1"/>
              <a:t>Gallois</a:t>
            </a:r>
            <a:r>
              <a:rPr lang="en-GB" sz="1600" dirty="0"/>
              <a:t>, C. (2014) Introducing Intercultural communication: Global cultures and contexts. London, United Kingdom: SAGE Publications. </a:t>
            </a:r>
          </a:p>
          <a:p>
            <a:pPr marL="0" indent="0">
              <a:spcBef>
                <a:spcPts val="600"/>
              </a:spcBef>
              <a:spcAft>
                <a:spcPts val="600"/>
              </a:spcAft>
              <a:buNone/>
            </a:pPr>
            <a:r>
              <a:rPr lang="en-GB" sz="1600" dirty="0"/>
              <a:t>McArthur, A. (1987). "The English Languages?" English Today: 11: pp.9-13.</a:t>
            </a:r>
          </a:p>
          <a:p>
            <a:pPr marL="0" indent="0">
              <a:spcBef>
                <a:spcPts val="600"/>
              </a:spcBef>
              <a:spcAft>
                <a:spcPts val="600"/>
              </a:spcAft>
              <a:buNone/>
            </a:pPr>
            <a:r>
              <a:rPr lang="en-GB" sz="1600" dirty="0"/>
              <a:t>McGurk, H., &amp; MacDonald, J. (1976). ‘Hearing lips and seeing </a:t>
            </a:r>
            <a:r>
              <a:rPr lang="en-GB" sz="1600" dirty="0" err="1"/>
              <a:t>voices’.</a:t>
            </a:r>
            <a:r>
              <a:rPr lang="en-GB" sz="1600" i="1" dirty="0" err="1"/>
              <a:t>Nature</a:t>
            </a:r>
            <a:r>
              <a:rPr lang="en-GB" sz="1600" dirty="0"/>
              <a:t>, Vol. 264, pp.746–748.</a:t>
            </a:r>
          </a:p>
          <a:p>
            <a:pPr marL="0" indent="0">
              <a:spcBef>
                <a:spcPts val="600"/>
              </a:spcBef>
              <a:spcAft>
                <a:spcPts val="600"/>
              </a:spcAft>
              <a:buNone/>
            </a:pPr>
            <a:r>
              <a:rPr lang="en-GB" sz="1600" dirty="0"/>
              <a:t>Moyer, A. (2013) Foreign accent: The phenomenon of non-native speech. New York, NY [etc.]: Cambridge University Press. </a:t>
            </a:r>
          </a:p>
          <a:p>
            <a:pPr marL="0" indent="0">
              <a:spcBef>
                <a:spcPts val="600"/>
              </a:spcBef>
              <a:spcAft>
                <a:spcPts val="600"/>
              </a:spcAft>
              <a:buNone/>
            </a:pPr>
            <a:r>
              <a:rPr lang="en-GB" sz="1600" dirty="0" err="1"/>
              <a:t>Niedzielski</a:t>
            </a:r>
            <a:r>
              <a:rPr lang="en-GB" sz="1600" dirty="0"/>
              <a:t>, Nancy. (1999). The Effect of Social Information on the Perception of Sociolinguistic Variables. Journal of Language &amp; Social Psychology, 18(1), 62-86. Available at: </a:t>
            </a:r>
            <a:r>
              <a:rPr lang="en-GB" sz="1600" dirty="0">
                <a:hlinkClick r:id="rId2"/>
              </a:rPr>
              <a:t>https://journals-sagepub-com.ezproxy.uwtsd.ac.uk/doi/abs/10.1177/0261927X99018001005</a:t>
            </a:r>
            <a:r>
              <a:rPr lang="en-GB" sz="1600" dirty="0"/>
              <a:t> [Accessed 14/12/2020]</a:t>
            </a:r>
          </a:p>
          <a:p>
            <a:pPr marL="0" indent="0">
              <a:spcBef>
                <a:spcPts val="600"/>
              </a:spcBef>
              <a:spcAft>
                <a:spcPts val="600"/>
              </a:spcAft>
              <a:buNone/>
            </a:pPr>
            <a:r>
              <a:rPr lang="en-GB" sz="1600" dirty="0"/>
              <a:t>O’Shea, M. (2005). The Brain: A Very Short Introduction. Oxford: Oxford University Press</a:t>
            </a:r>
          </a:p>
          <a:p>
            <a:pPr marL="0" indent="0">
              <a:spcBef>
                <a:spcPts val="600"/>
              </a:spcBef>
              <a:spcAft>
                <a:spcPts val="600"/>
              </a:spcAft>
              <a:buNone/>
            </a:pPr>
            <a:r>
              <a:rPr lang="en-GB" sz="1600" dirty="0"/>
              <a:t>Pennington, I. (2007). The British Council and IELTS - more revelations, The Language Business</a:t>
            </a:r>
          </a:p>
        </p:txBody>
      </p:sp>
    </p:spTree>
    <p:extLst>
      <p:ext uri="{BB962C8B-B14F-4D97-AF65-F5344CB8AC3E}">
        <p14:creationId xmlns:p14="http://schemas.microsoft.com/office/powerpoint/2010/main" val="27660065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1400"/>
            <a:ext cx="8229600" cy="1143000"/>
          </a:xfrm>
        </p:spPr>
        <p:txBody>
          <a:bodyPr/>
          <a:lstStyle/>
          <a:p>
            <a:r>
              <a:rPr lang="en-GB" dirty="0"/>
              <a:t>References</a:t>
            </a:r>
          </a:p>
        </p:txBody>
      </p:sp>
      <p:sp>
        <p:nvSpPr>
          <p:cNvPr id="3" name="Content Placeholder 2"/>
          <p:cNvSpPr>
            <a:spLocks noGrp="1"/>
          </p:cNvSpPr>
          <p:nvPr>
            <p:ph idx="1"/>
          </p:nvPr>
        </p:nvSpPr>
        <p:spPr>
          <a:xfrm>
            <a:off x="485230" y="894730"/>
            <a:ext cx="7808102" cy="3154680"/>
          </a:xfrm>
        </p:spPr>
        <p:txBody>
          <a:bodyPr>
            <a:noAutofit/>
          </a:bodyPr>
          <a:lstStyle/>
          <a:p>
            <a:pPr marL="0" indent="0">
              <a:spcBef>
                <a:spcPts val="600"/>
              </a:spcBef>
              <a:spcAft>
                <a:spcPts val="600"/>
              </a:spcAft>
              <a:buNone/>
            </a:pPr>
            <a:r>
              <a:rPr lang="en-GB" sz="1600" dirty="0" err="1"/>
              <a:t>Pietraszewski</a:t>
            </a:r>
            <a:r>
              <a:rPr lang="en-GB" sz="1600" dirty="0"/>
              <a:t>, D.; Schwartz, A. (2014). Evidence that accent is a dimension of social categorization, not a </a:t>
            </a:r>
            <a:r>
              <a:rPr lang="en-GB" sz="1600" dirty="0" err="1"/>
              <a:t>byproduct</a:t>
            </a:r>
            <a:r>
              <a:rPr lang="en-GB" sz="1600" dirty="0"/>
              <a:t> of perceptual salience, familiarity, or ease-of-processing, Evolution and Human </a:t>
            </a:r>
            <a:r>
              <a:rPr lang="en-GB" sz="1600" dirty="0" err="1"/>
              <a:t>Behavior</a:t>
            </a:r>
            <a:r>
              <a:rPr lang="en-GB" sz="1600" dirty="0"/>
              <a:t> 35 (2014) 43–50</a:t>
            </a:r>
          </a:p>
          <a:p>
            <a:pPr marL="0" indent="0">
              <a:spcBef>
                <a:spcPts val="600"/>
              </a:spcBef>
              <a:spcAft>
                <a:spcPts val="600"/>
              </a:spcAft>
              <a:buNone/>
            </a:pPr>
            <a:r>
              <a:rPr lang="en-GB" sz="1600" dirty="0" err="1"/>
              <a:t>Plaister</a:t>
            </a:r>
            <a:r>
              <a:rPr lang="en-GB" sz="1600" dirty="0"/>
              <a:t>-Ten (2016). Transpersonal Leadership Series: White Paper Four. Leading Across Cultures. Developing Leaders for Global Organisations. London: Routledge https://www.crcpress.com/rsc/downloads/Transpersonal_Leadership_WP4.pdf (accessed 28.08.2017)</a:t>
            </a:r>
          </a:p>
          <a:p>
            <a:pPr marL="0" indent="0">
              <a:spcBef>
                <a:spcPts val="600"/>
              </a:spcBef>
              <a:spcAft>
                <a:spcPts val="600"/>
              </a:spcAft>
              <a:buNone/>
            </a:pPr>
            <a:r>
              <a:rPr lang="en-GB" sz="1600" dirty="0"/>
              <a:t>Refugee Action (2017). New research: English language provision ‘not fit for purpose’ as refugees wait up to three years to start lessons, October 6, 2017, Press release. https://www.refugee-action.org.uk/6179-2/ </a:t>
            </a:r>
          </a:p>
          <a:p>
            <a:pPr marL="0" indent="0">
              <a:spcBef>
                <a:spcPts val="600"/>
              </a:spcBef>
              <a:spcAft>
                <a:spcPts val="600"/>
              </a:spcAft>
              <a:buNone/>
            </a:pPr>
            <a:r>
              <a:rPr lang="en-GB" sz="1600" dirty="0"/>
              <a:t>Rosenblum, L. D. (2010). See what I'm saying: The extraordinary powers of our five senses. New York, NY: W. W. Norton &amp; Company Inc.</a:t>
            </a:r>
          </a:p>
          <a:p>
            <a:pPr marL="0" indent="0">
              <a:spcBef>
                <a:spcPts val="600"/>
              </a:spcBef>
              <a:spcAft>
                <a:spcPts val="600"/>
              </a:spcAft>
              <a:buNone/>
            </a:pPr>
            <a:r>
              <a:rPr lang="en-GB" sz="1600" dirty="0"/>
              <a:t>Ross, H. (2008). Proven Strategies for Addressing Unconscious Bias in the Workplace, Diversity Best Practices, CDO, August 2008, Volume 2, Issue 5 http://www.cookross.com/docs/UnconsciousBias.pdf </a:t>
            </a:r>
          </a:p>
          <a:p>
            <a:pPr marL="0" indent="0">
              <a:spcBef>
                <a:spcPts val="600"/>
              </a:spcBef>
              <a:spcAft>
                <a:spcPts val="600"/>
              </a:spcAft>
              <a:buNone/>
            </a:pPr>
            <a:r>
              <a:rPr lang="en-GB" sz="1600" dirty="0"/>
              <a:t>Rubin, D. L. (1992). Non-language factors affecting undergraduates’ judgments of non-native English-speaking teaching assistants. </a:t>
            </a:r>
            <a:r>
              <a:rPr lang="en-GB" sz="1600" i="1" dirty="0"/>
              <a:t>Research in Higher Education </a:t>
            </a:r>
            <a:r>
              <a:rPr lang="en-GB" sz="1600" dirty="0"/>
              <a:t>33(4): 511-531.</a:t>
            </a:r>
          </a:p>
          <a:p>
            <a:pPr marL="0" indent="0">
              <a:spcBef>
                <a:spcPts val="600"/>
              </a:spcBef>
              <a:spcAft>
                <a:spcPts val="600"/>
              </a:spcAft>
              <a:buNone/>
            </a:pPr>
            <a:endParaRPr lang="en-GB" sz="1600" dirty="0"/>
          </a:p>
        </p:txBody>
      </p:sp>
    </p:spTree>
    <p:extLst>
      <p:ext uri="{BB962C8B-B14F-4D97-AF65-F5344CB8AC3E}">
        <p14:creationId xmlns:p14="http://schemas.microsoft.com/office/powerpoint/2010/main" val="6500693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1400"/>
            <a:ext cx="8229600" cy="1143000"/>
          </a:xfrm>
        </p:spPr>
        <p:txBody>
          <a:bodyPr/>
          <a:lstStyle/>
          <a:p>
            <a:r>
              <a:rPr lang="en-GB" dirty="0"/>
              <a:t>Video References</a:t>
            </a:r>
          </a:p>
        </p:txBody>
      </p:sp>
      <p:sp>
        <p:nvSpPr>
          <p:cNvPr id="5" name="TextBox 4"/>
          <p:cNvSpPr txBox="1"/>
          <p:nvPr/>
        </p:nvSpPr>
        <p:spPr>
          <a:xfrm>
            <a:off x="323528" y="1124744"/>
            <a:ext cx="8064896" cy="4247317"/>
          </a:xfrm>
          <a:prstGeom prst="rect">
            <a:avLst/>
          </a:prstGeom>
          <a:noFill/>
        </p:spPr>
        <p:txBody>
          <a:bodyPr wrap="square" rtlCol="0">
            <a:spAutoFit/>
          </a:bodyPr>
          <a:lstStyle/>
          <a:p>
            <a:pPr marL="342900" indent="-342900">
              <a:buAutoNum type="arabicPeriod"/>
            </a:pPr>
            <a:r>
              <a:rPr lang="en-GB" dirty="0"/>
              <a:t>BBC (2010) </a:t>
            </a:r>
            <a:r>
              <a:rPr lang="en-GB" i="1" dirty="0"/>
              <a:t>The McGurk Effect</a:t>
            </a:r>
            <a:r>
              <a:rPr lang="en-GB" dirty="0"/>
              <a:t> Available at: </a:t>
            </a:r>
            <a:r>
              <a:rPr lang="en-GB" dirty="0">
                <a:hlinkClick r:id="rId2"/>
              </a:rPr>
              <a:t>https://www.youtube.com/watch?app=desktop&amp;v=G-lN8vWm3m0</a:t>
            </a:r>
            <a:r>
              <a:rPr lang="en-GB" dirty="0"/>
              <a:t> [Accessed 14/12/2020]</a:t>
            </a:r>
          </a:p>
          <a:p>
            <a:pPr marL="342900" indent="-342900">
              <a:buAutoNum type="arabicPeriod"/>
            </a:pPr>
            <a:r>
              <a:rPr lang="en-GB" dirty="0" err="1"/>
              <a:t>Braincraft</a:t>
            </a:r>
            <a:r>
              <a:rPr lang="en-GB" dirty="0"/>
              <a:t> (2014) </a:t>
            </a:r>
            <a:r>
              <a:rPr lang="en-GB" i="1" dirty="0"/>
              <a:t>The Psychology of Accents </a:t>
            </a:r>
            <a:r>
              <a:rPr lang="en-GB" dirty="0"/>
              <a:t>Available at: </a:t>
            </a:r>
            <a:r>
              <a:rPr lang="en-GB" dirty="0">
                <a:hlinkClick r:id="rId3"/>
              </a:rPr>
              <a:t>https://www.youtube.com/watch?app=desktop&amp;v=CSp9ghRymgk</a:t>
            </a:r>
            <a:r>
              <a:rPr lang="en-GB" dirty="0"/>
              <a:t> [Accessed 14/12/2020]</a:t>
            </a:r>
          </a:p>
          <a:p>
            <a:pPr marL="342900" indent="-342900">
              <a:buAutoNum type="arabicPeriod"/>
            </a:pPr>
            <a:r>
              <a:rPr lang="en-GB" dirty="0" err="1"/>
              <a:t>Okrent</a:t>
            </a:r>
            <a:r>
              <a:rPr lang="en-GB" dirty="0"/>
              <a:t>, A (2018) </a:t>
            </a:r>
            <a:r>
              <a:rPr lang="en-GB" i="1" dirty="0"/>
              <a:t>What Causes a Foreign Accent?</a:t>
            </a:r>
            <a:r>
              <a:rPr lang="en-GB" dirty="0"/>
              <a:t> Available at: </a:t>
            </a:r>
            <a:r>
              <a:rPr lang="en-GB" dirty="0">
                <a:hlinkClick r:id="rId4"/>
              </a:rPr>
              <a:t>https://www.youtube.com/watch?app=desktop&amp;v=8Wcqq0OKdyo</a:t>
            </a:r>
            <a:r>
              <a:rPr lang="en-GB" dirty="0"/>
              <a:t> [Accessed 14/12/2020]</a:t>
            </a:r>
          </a:p>
          <a:p>
            <a:pPr marL="342900" indent="-342900">
              <a:buAutoNum type="arabicPeriod"/>
            </a:pPr>
            <a:r>
              <a:rPr lang="en-GB" dirty="0"/>
              <a:t>In-Mind Magazine (2016) </a:t>
            </a:r>
            <a:r>
              <a:rPr lang="en-GB" i="1" dirty="0"/>
              <a:t>Social Psychology Videos: </a:t>
            </a:r>
            <a:r>
              <a:rPr lang="en-GB" i="1" dirty="0" err="1"/>
              <a:t>Sterotyping</a:t>
            </a:r>
            <a:r>
              <a:rPr lang="en-GB" dirty="0"/>
              <a:t> Available at </a:t>
            </a:r>
            <a:r>
              <a:rPr lang="en-GB" dirty="0">
                <a:hlinkClick r:id="rId5"/>
              </a:rPr>
              <a:t>https://www.youtube.com/watch?app=desktop&amp;v=6YfIM6HTJas</a:t>
            </a:r>
            <a:r>
              <a:rPr lang="en-GB" dirty="0"/>
              <a:t> [Accessed 14/12/2020]</a:t>
            </a:r>
          </a:p>
          <a:p>
            <a:pPr marL="342900" indent="-342900">
              <a:buAutoNum type="arabicPeriod"/>
            </a:pPr>
            <a:r>
              <a:rPr lang="en-GB" dirty="0"/>
              <a:t>Royal Society, The (2015) </a:t>
            </a:r>
            <a:r>
              <a:rPr lang="en-GB" i="1" dirty="0"/>
              <a:t>Understanding Unconscious Bias </a:t>
            </a:r>
            <a:r>
              <a:rPr lang="en-GB" dirty="0"/>
              <a:t>Available at: </a:t>
            </a:r>
            <a:r>
              <a:rPr lang="en-GB" dirty="0">
                <a:hlinkClick r:id="rId6"/>
              </a:rPr>
              <a:t>https://www.youtube.com/watch?app=desktop&amp;v=dVp9Z5k0dEE</a:t>
            </a:r>
            <a:r>
              <a:rPr lang="en-GB" dirty="0"/>
              <a:t> [Accessed 14/12/2020]</a:t>
            </a:r>
          </a:p>
        </p:txBody>
      </p:sp>
    </p:spTree>
    <p:extLst>
      <p:ext uri="{BB962C8B-B14F-4D97-AF65-F5344CB8AC3E}">
        <p14:creationId xmlns:p14="http://schemas.microsoft.com/office/powerpoint/2010/main" val="3373411952"/>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328</TotalTime>
  <Words>2872</Words>
  <Application>Microsoft Office PowerPoint</Application>
  <PresentationFormat>On-screen Show (4:3)</PresentationFormat>
  <Paragraphs>135</Paragraphs>
  <Slides>24</Slides>
  <Notes>0</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24</vt:i4>
      </vt:variant>
    </vt:vector>
  </HeadingPairs>
  <TitlesOfParts>
    <vt:vector size="28" baseType="lpstr">
      <vt:lpstr>Arial</vt:lpstr>
      <vt:lpstr>Calibri</vt:lpstr>
      <vt:lpstr>UWTSD blue background</vt:lpstr>
      <vt:lpstr>UWTSD PPT Template</vt:lpstr>
      <vt:lpstr>PowerPoint Presentation</vt:lpstr>
      <vt:lpstr>Some very old quotes…(3rd Century CE)</vt:lpstr>
      <vt:lpstr>Not everything is what it seems</vt:lpstr>
      <vt:lpstr>What does this mean in practice?</vt:lpstr>
      <vt:lpstr>The McGurk Effect</vt:lpstr>
      <vt:lpstr>Our Perception is Subjective</vt:lpstr>
      <vt:lpstr>Reverse Linguistic Stereotyping</vt:lpstr>
      <vt:lpstr>Subjective Perception</vt:lpstr>
      <vt:lpstr>Subjective Perception</vt:lpstr>
      <vt:lpstr>Accents: An Illustration </vt:lpstr>
      <vt:lpstr>Different Englishes</vt:lpstr>
      <vt:lpstr>PowerPoint Presentation</vt:lpstr>
      <vt:lpstr>Accented English</vt:lpstr>
      <vt:lpstr>Discrimination in the Workplace </vt:lpstr>
      <vt:lpstr>Stereotyping and Discrimination</vt:lpstr>
      <vt:lpstr>Stereotype content model - SCM (Fiske, 2002)</vt:lpstr>
      <vt:lpstr>Implicit stereotypes?</vt:lpstr>
      <vt:lpstr>Unconscious bias</vt:lpstr>
      <vt:lpstr>References</vt:lpstr>
      <vt:lpstr>References</vt:lpstr>
      <vt:lpstr>References</vt:lpstr>
      <vt:lpstr>References</vt:lpstr>
      <vt:lpstr>References</vt:lpstr>
      <vt:lpstr>Video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19</cp:revision>
  <dcterms:created xsi:type="dcterms:W3CDTF">2021-02-09T14:04:40Z</dcterms:created>
  <dcterms:modified xsi:type="dcterms:W3CDTF">2022-10-17T13:35:35Z</dcterms:modified>
</cp:coreProperties>
</file>