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58" r:id="rId5"/>
    <p:sldId id="260" r:id="rId6"/>
    <p:sldId id="261" r:id="rId7"/>
    <p:sldId id="262" r:id="rId8"/>
    <p:sldId id="269" r:id="rId9"/>
    <p:sldId id="265" r:id="rId10"/>
    <p:sldId id="266" r:id="rId11"/>
    <p:sldId id="267" r:id="rId12"/>
    <p:sldId id="264" r:id="rId13"/>
    <p:sldId id="268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386537-C6AF-2B41-5C0E-0FE6822D9481}" v="14" dt="2024-10-06T13:50:29.649"/>
    <p1510:client id="{8DDFE743-F256-0F0E-D694-069889F08559}" v="31" dt="2024-10-06T14:42:27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2-04/working-together-to-reach-net-zero-all-wales-plan-april-22-update.pdf" TargetMode="External"/><Relationship Id="rId2" Type="http://schemas.openxmlformats.org/officeDocument/2006/relationships/hyperlink" Target="https://www.theguardian.com/environment/2019/feb/04/swansea-tidal-lagoon-plan-govern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4500" b="1">
                <a:latin typeface="Arial"/>
                <a:cs typeface="Arial"/>
              </a:rPr>
              <a:t>Should tidal energy projects be run by the public sector? An examination of Natural Resources Wales</a:t>
            </a:r>
            <a:endParaRPr lang="en-US" sz="4500"/>
          </a:p>
          <a:p>
            <a:endParaRPr lang="en-US" sz="4500"/>
          </a:p>
          <a:p>
            <a:endParaRPr lang="en-US" sz="45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Alex Dunstan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D3E92-BE58-8EA8-F8FE-76A42621C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Purpose of the study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5D77C-7EF3-4CDD-AAC3-C81267965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32" y="2599509"/>
            <a:ext cx="5179627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Swansea Bay tidal lagoon proposal </a:t>
            </a:r>
            <a:r>
              <a:rPr lang="en-US" sz="2000" dirty="0">
                <a:latin typeface="Arial"/>
                <a:cs typeface="Arial"/>
              </a:rPr>
              <a:t>(Vaughan, 2019) </a:t>
            </a:r>
            <a:endParaRPr lang="en-US" sz="2000" dirty="0"/>
          </a:p>
          <a:p>
            <a:r>
              <a:rPr lang="en-US" sz="2000" dirty="0">
                <a:latin typeface="Aptos"/>
                <a:cs typeface="Arial"/>
              </a:rPr>
              <a:t>The optimal way of developing successful tidal energy projects in Wales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/>
              <a:t>The growth of renewable energy in Wales</a:t>
            </a:r>
            <a:r>
              <a:rPr lang="en-US" sz="2000" dirty="0">
                <a:latin typeface="Aptos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(Welsh Government, 2022)</a:t>
            </a:r>
            <a:r>
              <a:rPr lang="en-US" sz="2000" dirty="0"/>
              <a:t> </a:t>
            </a:r>
          </a:p>
          <a:p>
            <a:r>
              <a:rPr lang="en-US" sz="2000" dirty="0">
                <a:latin typeface="Aptos"/>
                <a:cs typeface="Arial"/>
              </a:rPr>
              <a:t>Tidal energies potential in Wales  </a:t>
            </a:r>
            <a:r>
              <a:rPr lang="en-US" sz="2000" dirty="0">
                <a:latin typeface="Arial"/>
                <a:cs typeface="Arial"/>
              </a:rPr>
              <a:t>(Roche et al., 2016) </a:t>
            </a:r>
          </a:p>
          <a:p>
            <a:r>
              <a:rPr lang="en-US" sz="2000" dirty="0">
                <a:latin typeface="Arial"/>
                <a:cs typeface="Arial"/>
              </a:rPr>
              <a:t>What makes a tidal energy project successful? </a:t>
            </a:r>
          </a:p>
          <a:p>
            <a:endParaRPr lang="en-US" sz="2000"/>
          </a:p>
        </p:txBody>
      </p:sp>
      <p:pic>
        <p:nvPicPr>
          <p:cNvPr id="4" name="Picture 3" descr="1.3bn Swansea Bay Tidal Lagoon officially sunk as developer loses planning  appeal | New Civil Engineer">
            <a:extLst>
              <a:ext uri="{FF2B5EF4-FFF2-40B4-BE49-F238E27FC236}">
                <a16:creationId xmlns:a16="http://schemas.microsoft.com/office/drawing/2014/main" id="{CFE9437B-6E2B-4777-8870-168AE3BE04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5304" y="3194967"/>
            <a:ext cx="5498619" cy="3664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973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0A267-34B4-8C3B-B8E0-B85A89B06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C1A3F-5073-C718-9D95-07E634375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Explore the benefits and challenges of public sector involvement in tidal energy development compared to the private sector  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Examine the driving factors behind public and private sector involvement in tidal energy projects  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Examine the potential role of Natural Resources Wales for future tidal energy projects in Wales   </a:t>
            </a:r>
            <a:endParaRPr lang="en-US" sz="2400"/>
          </a:p>
          <a:p>
            <a:endParaRPr lang="en-US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2064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F5426E-15C8-BE82-7CA5-AD25B77A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  <a:solidFill>
            <a:schemeClr val="bg1"/>
          </a:solidFill>
        </p:spPr>
        <p:txBody>
          <a:bodyPr anchor="b">
            <a:normAutofit fontScale="90000"/>
          </a:bodyPr>
          <a:lstStyle/>
          <a:p>
            <a:r>
              <a:rPr lang="en-US" sz="5400" dirty="0"/>
              <a:t>Public sector renewable energy projects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A2633-FD51-3200-FB75-5086136F6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Three Gorges Dam project- ran by the Chinese central government </a:t>
            </a:r>
            <a:r>
              <a:rPr lang="en-US" sz="2400" dirty="0">
                <a:latin typeface="Arial"/>
                <a:cs typeface="Arial"/>
              </a:rPr>
              <a:t>(Li et al., 2013)</a:t>
            </a:r>
            <a:endParaRPr lang="en-US" sz="2400" dirty="0"/>
          </a:p>
          <a:p>
            <a:r>
              <a:rPr lang="en-US" sz="2400" dirty="0"/>
              <a:t>La Rance Tidal Barrage- </a:t>
            </a:r>
            <a:r>
              <a:rPr lang="en-US" sz="2400" dirty="0">
                <a:latin typeface="Arial"/>
                <a:cs typeface="Arial"/>
              </a:rPr>
              <a:t>the world’s oldest tidal power station </a:t>
            </a:r>
            <a:r>
              <a:rPr lang="en-US" sz="2400" dirty="0">
                <a:latin typeface="Aptos"/>
                <a:cs typeface="Arial"/>
              </a:rPr>
              <a:t> </a:t>
            </a:r>
            <a:r>
              <a:rPr lang="en-US" sz="2400" dirty="0">
                <a:latin typeface="Arial"/>
                <a:cs typeface="Arial"/>
              </a:rPr>
              <a:t>(Frau, 1993)</a:t>
            </a:r>
          </a:p>
          <a:p>
            <a:r>
              <a:rPr lang="en-US" sz="2400" dirty="0">
                <a:latin typeface="Arial"/>
                <a:cs typeface="Arial"/>
              </a:rPr>
              <a:t>Issues with </a:t>
            </a:r>
            <a:r>
              <a:rPr lang="en-US" sz="2400" dirty="0" err="1">
                <a:latin typeface="Arial"/>
                <a:cs typeface="Arial"/>
              </a:rPr>
              <a:t>centralised</a:t>
            </a:r>
            <a:r>
              <a:rPr lang="en-US" sz="2400" dirty="0">
                <a:latin typeface="Arial"/>
                <a:cs typeface="Arial"/>
              </a:rPr>
              <a:t> public sector tidal energy projects</a:t>
            </a:r>
          </a:p>
          <a:p>
            <a:r>
              <a:rPr lang="en-US" sz="2400" dirty="0" err="1"/>
              <a:t>Decentralised</a:t>
            </a:r>
            <a:r>
              <a:rPr lang="en-US" sz="2400" dirty="0"/>
              <a:t> public sector projects (</a:t>
            </a:r>
            <a:r>
              <a:rPr lang="en-US" sz="2400" dirty="0" err="1">
                <a:latin typeface="Arial"/>
                <a:cs typeface="Arial"/>
              </a:rPr>
              <a:t>Falleth</a:t>
            </a:r>
            <a:r>
              <a:rPr lang="en-US" sz="2400" dirty="0">
                <a:latin typeface="Arial"/>
                <a:cs typeface="Arial"/>
              </a:rPr>
              <a:t> and Hovik, 2009)</a:t>
            </a:r>
          </a:p>
          <a:p>
            <a:endParaRPr lang="en-US" sz="2200"/>
          </a:p>
        </p:txBody>
      </p:sp>
      <p:pic>
        <p:nvPicPr>
          <p:cNvPr id="4" name="Picture 3" descr="Three Gorges Dam | Facts, Construction, Benefits, &amp; Problems | Britannica">
            <a:extLst>
              <a:ext uri="{FF2B5EF4-FFF2-40B4-BE49-F238E27FC236}">
                <a16:creationId xmlns:a16="http://schemas.microsoft.com/office/drawing/2014/main" id="{B4DDEC3F-7957-028E-D732-587F71BF73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540" b="-3"/>
          <a:stretch/>
        </p:blipFill>
        <p:spPr>
          <a:xfrm>
            <a:off x="8041611" y="2457687"/>
            <a:ext cx="4152054" cy="4396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913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03251-AD9F-BB33-6ECB-A6057224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9" y="1138265"/>
            <a:ext cx="6267878" cy="1411480"/>
          </a:xfrm>
        </p:spPr>
        <p:txBody>
          <a:bodyPr anchor="t">
            <a:normAutofit/>
          </a:bodyPr>
          <a:lstStyle/>
          <a:p>
            <a:r>
              <a:rPr lang="en-US" sz="3200" dirty="0"/>
              <a:t>Private sector renewable energy projects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1CAFB-7A34-8671-6968-7C0261EA2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4" y="2551176"/>
            <a:ext cx="5392610" cy="36029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Motivations of the private sector (Beatley, 1989) </a:t>
            </a:r>
          </a:p>
          <a:p>
            <a:r>
              <a:rPr lang="en-US" sz="2400" dirty="0"/>
              <a:t>Belo Monte Hydroelectric Dam </a:t>
            </a:r>
            <a:r>
              <a:rPr lang="en-US" sz="2400" dirty="0">
                <a:latin typeface="Arial"/>
                <a:cs typeface="Arial"/>
              </a:rPr>
              <a:t>(Fearnside, 2017)</a:t>
            </a:r>
          </a:p>
          <a:p>
            <a:r>
              <a:rPr lang="en-US" sz="2400" dirty="0"/>
              <a:t>Shetland Tidal Array </a:t>
            </a:r>
            <a:r>
              <a:rPr lang="en-US" sz="2400" dirty="0">
                <a:solidFill>
                  <a:srgbClr val="222222"/>
                </a:solidFill>
                <a:latin typeface="Arial"/>
                <a:cs typeface="Arial"/>
              </a:rPr>
              <a:t>(Santos-Herran et al., 2019) 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 descr="Fish, turtles and local populations destroyed by the Belo Monte dam -  LifeGate">
            <a:extLst>
              <a:ext uri="{FF2B5EF4-FFF2-40B4-BE49-F238E27FC236}">
                <a16:creationId xmlns:a16="http://schemas.microsoft.com/office/drawing/2014/main" id="{E176B5F0-F087-1685-2022-7C37ED760D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43" r="16785" b="-1"/>
          <a:stretch/>
        </p:blipFill>
        <p:spPr>
          <a:xfrm>
            <a:off x="6960973" y="1672094"/>
            <a:ext cx="5234538" cy="5186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238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12427-E18C-7CA0-EBE9-12C76F823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Natural Resources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B99D-A9EF-781B-B54D-211D81906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741" y="1825625"/>
            <a:ext cx="1105105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What does Natural Resources Wales do?</a:t>
            </a:r>
          </a:p>
          <a:p>
            <a:r>
              <a:rPr lang="en-US" sz="2400" dirty="0">
                <a:latin typeface="Arial"/>
                <a:cs typeface="Arial"/>
              </a:rPr>
              <a:t>Natural Resources Wales' shortcomings- in 2023 105,943 sewage spills were recorded into Welsh rivers and lakes (Duffy, 2024) </a:t>
            </a:r>
          </a:p>
          <a:p>
            <a:r>
              <a:rPr lang="en-US" sz="2400" dirty="0">
                <a:latin typeface="Arial"/>
                <a:cs typeface="Arial"/>
              </a:rPr>
              <a:t>Challenges- funding, language, cultural differences </a:t>
            </a:r>
          </a:p>
          <a:p>
            <a:r>
              <a:rPr lang="en-US" sz="2400" dirty="0">
                <a:latin typeface="Arial"/>
                <a:cs typeface="Arial"/>
              </a:rPr>
              <a:t>Collaborations with the private sector </a:t>
            </a:r>
          </a:p>
          <a:p>
            <a:endParaRPr lang="en-US" dirty="0"/>
          </a:p>
        </p:txBody>
      </p:sp>
      <p:pic>
        <p:nvPicPr>
          <p:cNvPr id="4" name="Picture 3" descr="Natural Resources Wales">
            <a:extLst>
              <a:ext uri="{FF2B5EF4-FFF2-40B4-BE49-F238E27FC236}">
                <a16:creationId xmlns:a16="http://schemas.microsoft.com/office/drawing/2014/main" id="{14F957E6-DA65-9E5A-6A87-2CF5EB486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1638" y="5725205"/>
            <a:ext cx="67151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087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9368A-7292-E373-5AC4-BA569CB7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Method 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6684E-AD46-312D-0DBF-0AB5FB5FB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25" y="2599509"/>
            <a:ext cx="10771803" cy="343553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700"/>
          </a:p>
          <a:p>
            <a:endParaRPr lang="en-US" sz="1700"/>
          </a:p>
          <a:p>
            <a:endParaRPr lang="en-US" sz="1800" dirty="0"/>
          </a:p>
          <a:p>
            <a:endParaRPr lang="en-US" sz="2400" dirty="0"/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A mixed methods study of qualitative and quantitative data (Cresswell and Cresswell, 2017)</a:t>
            </a:r>
          </a:p>
          <a:p>
            <a:r>
              <a:rPr lang="en-US" sz="2400" dirty="0">
                <a:latin typeface="Arial"/>
                <a:cs typeface="Arial"/>
              </a:rPr>
              <a:t>Purposive Sampling method (Campbell et al., 2020)</a:t>
            </a:r>
          </a:p>
          <a:p>
            <a:r>
              <a:rPr lang="en-US" sz="2400" dirty="0">
                <a:latin typeface="Arial"/>
                <a:cs typeface="Arial"/>
              </a:rPr>
              <a:t>Exploratory factor analysis - used to uncover the structure of variables from the data (Hooper et al., 2020) </a:t>
            </a:r>
          </a:p>
          <a:p>
            <a:r>
              <a:rPr lang="en-US" sz="2400" dirty="0">
                <a:latin typeface="Arial"/>
                <a:cs typeface="Arial"/>
              </a:rPr>
              <a:t>Inductive coding- used to discover themes and patterns in the qualitative data (</a:t>
            </a:r>
            <a:r>
              <a:rPr lang="en-US" sz="2400" err="1">
                <a:solidFill>
                  <a:srgbClr val="222222"/>
                </a:solidFill>
                <a:latin typeface="Arial"/>
                <a:cs typeface="Arial"/>
              </a:rPr>
              <a:t>Alhojailan</a:t>
            </a:r>
            <a:r>
              <a:rPr lang="en-US" sz="2400" dirty="0">
                <a:solidFill>
                  <a:srgbClr val="222222"/>
                </a:solidFill>
                <a:latin typeface="Arial"/>
                <a:cs typeface="Arial"/>
              </a:rPr>
              <a:t>, 2012)</a:t>
            </a:r>
            <a:r>
              <a:rPr lang="en-US" sz="2400" dirty="0">
                <a:latin typeface="Arial"/>
                <a:cs typeface="Arial"/>
              </a:rPr>
              <a:t>  </a:t>
            </a:r>
            <a:endParaRPr lang="en-US" sz="2400" dirty="0">
              <a:latin typeface="Arial"/>
            </a:endParaRPr>
          </a:p>
          <a:p>
            <a:endParaRPr lang="en-US" sz="1700">
              <a:latin typeface="Aptos"/>
              <a:cs typeface="Arial"/>
            </a:endParaRPr>
          </a:p>
          <a:p>
            <a:endParaRPr lang="en-US" sz="1700">
              <a:latin typeface="Aptos"/>
              <a:cs typeface="Arial"/>
            </a:endParaRPr>
          </a:p>
          <a:p>
            <a:endParaRPr lang="en-US" sz="1700">
              <a:latin typeface="Aptos"/>
              <a:cs typeface="Arial"/>
            </a:endParaRPr>
          </a:p>
          <a:p>
            <a:endParaRPr lang="en-US" sz="1700">
              <a:latin typeface="Arial"/>
              <a:cs typeface="Arial"/>
            </a:endParaRPr>
          </a:p>
          <a:p>
            <a:endParaRPr lang="en-US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47104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63836-F67F-8BDC-5024-3C1AA1139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12941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The Survey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16BA43-01D6-362F-D4C0-DD18D9B7B337}"/>
              </a:ext>
            </a:extLst>
          </p:cNvPr>
          <p:cNvSpPr txBox="1"/>
          <p:nvPr/>
        </p:nvSpPr>
        <p:spPr>
          <a:xfrm>
            <a:off x="114918" y="2706624"/>
            <a:ext cx="7419738" cy="35044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survey used a mix of Likert scale questions and elaborative follow up questions (Nemoto and Beglar, 2014)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sample size of 100  was used mainly of participants who had a sufficient knowledge of tidal energy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survey was sent out online in order to gain a geographically diverse audience and allow participants to remain anonymous (Jones et al., 2020)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E5B6D19D-F818-046B-61AF-7A613A426B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3254" y="2612"/>
            <a:ext cx="3970302" cy="4006911"/>
          </a:xfrm>
          <a:prstGeom prst="rect">
            <a:avLst/>
          </a:prstGeom>
        </p:spPr>
      </p:pic>
      <p:pic>
        <p:nvPicPr>
          <p:cNvPr id="6" name="Picture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74A2F125-29F4-65E5-28A0-9ED344832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412" y="5555092"/>
            <a:ext cx="5911813" cy="130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999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C2F29-8E30-4797-C10B-2963DDE4E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Quantitative 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1C5D2-C740-36FE-64E7-C815653A5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7155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data was split into public and private sector </a:t>
            </a:r>
          </a:p>
        </p:txBody>
      </p:sp>
      <p:pic>
        <p:nvPicPr>
          <p:cNvPr id="4" name="Picture 3" descr="A table with numbers and text&#10;&#10;Description automatically generated">
            <a:extLst>
              <a:ext uri="{FF2B5EF4-FFF2-40B4-BE49-F238E27FC236}">
                <a16:creationId xmlns:a16="http://schemas.microsoft.com/office/drawing/2014/main" id="{CD8368D4-5F67-7684-78C9-8FF823BC1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784" y="2358043"/>
            <a:ext cx="3639324" cy="1719135"/>
          </a:xfrm>
          <a:prstGeom prst="rect">
            <a:avLst/>
          </a:prstGeom>
        </p:spPr>
      </p:pic>
      <p:pic>
        <p:nvPicPr>
          <p:cNvPr id="5" name="Picture 4" descr="A table with numbers and text&#10;&#10;Description automatically generated">
            <a:extLst>
              <a:ext uri="{FF2B5EF4-FFF2-40B4-BE49-F238E27FC236}">
                <a16:creationId xmlns:a16="http://schemas.microsoft.com/office/drawing/2014/main" id="{6F9F89F1-7B1D-D649-0CE8-9D195E1F42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16" y="4463932"/>
            <a:ext cx="3540469" cy="17101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FFF5C6-73E3-8C41-2A48-0748B8233F7E}"/>
              </a:ext>
            </a:extLst>
          </p:cNvPr>
          <p:cNvSpPr txBox="1"/>
          <p:nvPr/>
        </p:nvSpPr>
        <p:spPr>
          <a:xfrm>
            <a:off x="-736" y="4096485"/>
            <a:ext cx="3619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Public sector priorities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0AD99D-B200-ACBD-DE20-71C39A396C8C}"/>
              </a:ext>
            </a:extLst>
          </p:cNvPr>
          <p:cNvSpPr txBox="1"/>
          <p:nvPr/>
        </p:nvSpPr>
        <p:spPr>
          <a:xfrm>
            <a:off x="71345" y="6176538"/>
            <a:ext cx="3619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Private sector priorities </a:t>
            </a:r>
          </a:p>
        </p:txBody>
      </p:sp>
      <p:pic>
        <p:nvPicPr>
          <p:cNvPr id="8" name="Picture 7" descr="A graph of red and blue bars&#10;&#10;Description automatically generated">
            <a:extLst>
              <a:ext uri="{FF2B5EF4-FFF2-40B4-BE49-F238E27FC236}">
                <a16:creationId xmlns:a16="http://schemas.microsoft.com/office/drawing/2014/main" id="{01957E05-FC24-6A0A-9660-415D8BC3EA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433" y="2543690"/>
            <a:ext cx="7002676" cy="43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731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DBD1E-F4DB-9CBA-4F07-DA2BB662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Qualitative results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9086B-EC83-9E6A-815B-63B81D679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>
                <a:latin typeface="Arial"/>
                <a:cs typeface="Arial"/>
              </a:rPr>
              <a:t>Development costs</a:t>
            </a:r>
            <a:r>
              <a:rPr lang="en-US" sz="2000" dirty="0">
                <a:latin typeface="Arial"/>
                <a:cs typeface="Arial"/>
              </a:rPr>
              <a:t>- The most common reason for the participants’ pessimism towards the future of tidal energy </a:t>
            </a:r>
            <a:endParaRPr lang="en-US" sz="2000" dirty="0"/>
          </a:p>
          <a:p>
            <a:r>
              <a:rPr lang="en-US" sz="2000" b="1" dirty="0">
                <a:latin typeface="Arial"/>
                <a:cs typeface="Arial"/>
              </a:rPr>
              <a:t>Alternative renewable energy sources</a:t>
            </a:r>
            <a:r>
              <a:rPr lang="en-US" sz="2000" dirty="0">
                <a:latin typeface="Arial"/>
                <a:cs typeface="Arial"/>
              </a:rPr>
              <a:t>- participants suggested wind and solar may be more "realistic"     </a:t>
            </a:r>
            <a:endParaRPr lang="en-US" sz="2000" dirty="0"/>
          </a:p>
          <a:p>
            <a:r>
              <a:rPr lang="en-US" sz="2000" b="1" dirty="0">
                <a:latin typeface="Arial"/>
                <a:cs typeface="Arial"/>
              </a:rPr>
              <a:t>Environmental factors</a:t>
            </a:r>
            <a:r>
              <a:rPr lang="en-US" sz="2000" dirty="0">
                <a:latin typeface="Arial"/>
                <a:cs typeface="Arial"/>
              </a:rPr>
              <a:t>- "Clean" and "green" source of energy, however it can be dangerous for marine wildlife  </a:t>
            </a:r>
            <a:endParaRPr lang="en-US" sz="2000" dirty="0"/>
          </a:p>
          <a:p>
            <a:r>
              <a:rPr lang="en-US" sz="2000" b="1" dirty="0">
                <a:latin typeface="Arial"/>
                <a:cs typeface="Arial"/>
              </a:rPr>
              <a:t>Political factors</a:t>
            </a:r>
            <a:r>
              <a:rPr lang="en-US" sz="2000" dirty="0">
                <a:latin typeface="Arial"/>
                <a:cs typeface="Arial"/>
              </a:rPr>
              <a:t>- "Little willing from the Welsh Government", optimism for the new UK government in Westminster   </a:t>
            </a:r>
            <a:endParaRPr lang="en-US" sz="2000" dirty="0"/>
          </a:p>
          <a:p>
            <a:r>
              <a:rPr lang="en-US" sz="2000" b="1" dirty="0">
                <a:latin typeface="Arial"/>
                <a:cs typeface="Arial"/>
              </a:rPr>
              <a:t>Geographical advantages</a:t>
            </a:r>
            <a:r>
              <a:rPr lang="en-US" sz="2000" dirty="0">
                <a:latin typeface="Arial"/>
                <a:cs typeface="Arial"/>
              </a:rPr>
              <a:t>- Tidal energy can be harnessed effectively in Wales due to the "high tidal ranges"     </a:t>
            </a:r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63830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AB12D-0B70-9D7F-3BC0-202606373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Discussion 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12405-0FB7-FA7E-419E-03BA6995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Arial"/>
                <a:cs typeface="Arial"/>
              </a:rPr>
              <a:t>A collaborative effort between the public and private sector- 66.7% of participants thought there should be more collaboration between the public and private sectors in tidal energy</a:t>
            </a:r>
          </a:p>
          <a:p>
            <a:r>
              <a:rPr lang="en-US" sz="2200" dirty="0">
                <a:latin typeface="Arial"/>
                <a:cs typeface="Arial"/>
              </a:rPr>
              <a:t>Providing green energy was the most important driving factor for the public and private sectors- however, the sectors differ as a result of the profit motive (Jurkiewicz et al., 1998)</a:t>
            </a:r>
          </a:p>
          <a:p>
            <a:r>
              <a:rPr lang="en-US" sz="2200" dirty="0">
                <a:latin typeface="Arial"/>
                <a:cs typeface="Arial"/>
              </a:rPr>
              <a:t>NRW should play a significant role in providing regulatory oversight, protecting biodiversity and consulting with local communities (Viehman and </a:t>
            </a:r>
            <a:r>
              <a:rPr lang="en-US" sz="2200" dirty="0" err="1">
                <a:latin typeface="Arial"/>
                <a:cs typeface="Arial"/>
              </a:rPr>
              <a:t>Zydlewski</a:t>
            </a:r>
            <a:r>
              <a:rPr lang="en-US" sz="2200" dirty="0">
                <a:latin typeface="Arial"/>
                <a:cs typeface="Arial"/>
              </a:rPr>
              <a:t> 2015). </a:t>
            </a:r>
          </a:p>
          <a:p>
            <a:endParaRPr lang="en-US" sz="2200">
              <a:latin typeface="Arial"/>
              <a:cs typeface="Arial"/>
            </a:endParaRPr>
          </a:p>
          <a:p>
            <a:endParaRPr lang="en-US" sz="2200">
              <a:latin typeface="Arial"/>
              <a:cs typeface="Arial"/>
            </a:endParaRP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451312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0624F-FFB5-F8E1-11B1-6A79F150D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Limitations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5C22F-CA2D-062A-61FF-9E1DE91A9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Arial"/>
                <a:cs typeface="Arial"/>
              </a:rPr>
              <a:t>Too Wales focused- a global study could take cultural differences and socio-economic factors into account.  </a:t>
            </a:r>
          </a:p>
          <a:p>
            <a:r>
              <a:rPr lang="en-US" sz="2200" dirty="0">
                <a:latin typeface="Arial"/>
                <a:cs typeface="Arial"/>
              </a:rPr>
              <a:t>A sample size of 100 was used- this could be expanded further to be more reflective of the population (Andrade, 2020). </a:t>
            </a:r>
          </a:p>
          <a:p>
            <a:r>
              <a:rPr lang="en-US" sz="2200" dirty="0">
                <a:latin typeface="Arial"/>
                <a:cs typeface="Arial"/>
              </a:rPr>
              <a:t>In the survey, a question asked which sector the participants worked in, however it did not take into account how long each participant had worked in their respective sectors.  </a:t>
            </a:r>
          </a:p>
        </p:txBody>
      </p:sp>
    </p:spTree>
    <p:extLst>
      <p:ext uri="{BB962C8B-B14F-4D97-AF65-F5344CB8AC3E}">
        <p14:creationId xmlns:p14="http://schemas.microsoft.com/office/powerpoint/2010/main" val="1515099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4819E-B93C-9D4B-CBA6-94124DD4D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Conclusion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84110-529F-D441-DD34-34D38C4D5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Arial"/>
                <a:cs typeface="Arial"/>
              </a:rPr>
              <a:t>This study set out to find the optimal method of developing and running tidal energy projects in Wales.</a:t>
            </a:r>
          </a:p>
          <a:p>
            <a:r>
              <a:rPr lang="en-US" sz="2200">
                <a:latin typeface="Arial"/>
                <a:cs typeface="Arial"/>
              </a:rPr>
              <a:t>The literature review helped identify the issues associated with public and private ownership (Naylor et al., 2019)</a:t>
            </a:r>
          </a:p>
          <a:p>
            <a:r>
              <a:rPr lang="en-US" sz="2200">
                <a:latin typeface="Arial"/>
                <a:cs typeface="Arial"/>
              </a:rPr>
              <a:t>The survey gave an understanding of the aims and driving factors of both sectors </a:t>
            </a:r>
          </a:p>
          <a:p>
            <a:r>
              <a:rPr lang="en-US" sz="2200">
                <a:latin typeface="Arial"/>
                <a:cs typeface="Arial"/>
              </a:rPr>
              <a:t>The results found that the differences of the public and private sectors can complement each other and NRW should carry out a regulatory role to ensure tidal projects in Wales are developed effectively </a:t>
            </a:r>
          </a:p>
          <a:p>
            <a:endParaRPr lang="en-US" sz="2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7597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819D4-1077-0AA4-EA31-F39A0A32C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82" y="4720"/>
            <a:ext cx="10536194" cy="903375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3B21A-E689-7988-69B5-ACB4FC6F1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" y="754707"/>
            <a:ext cx="11349681" cy="61018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err="1">
                <a:solidFill>
                  <a:srgbClr val="222222"/>
                </a:solidFill>
                <a:latin typeface="Arial"/>
                <a:cs typeface="Arial"/>
              </a:rPr>
              <a:t>Alhojailan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M.I., 2012. Thematic analysis: a critical review profits process and evaluation. In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WEI international European academic conference proceedings, Zagreb, Croatia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. 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Andrade, C., 2020. Sample size and its importance in research.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Indian journal of psychological medicine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42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(1), pp.102-103.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Beatley, T., 1989. Environmental ethics and planning theory.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Journal of Planning Literature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4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(1), pp.1-32. 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Campbell, S., Greenwood, M., Prior, S., Shearer, T., </a:t>
            </a:r>
            <a:r>
              <a:rPr lang="en-US" sz="1000" err="1">
                <a:solidFill>
                  <a:srgbClr val="222222"/>
                </a:solidFill>
                <a:latin typeface="Arial"/>
                <a:cs typeface="Arial"/>
              </a:rPr>
              <a:t>Walkem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K., Young, S., Bywaters, D. and Walker, K., 2020. Purposive sampling: complex or simple? Research case examples. 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Journal of research in Nursing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25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(8), pp.652-661.</a:t>
            </a:r>
            <a:endParaRPr lang="en-US" sz="10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Creswell, J.W. and Creswell, J.D., 2017.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Research design: Qualitative, quantitative, and mixed methods approaches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. Sage publications.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err="1">
                <a:solidFill>
                  <a:srgbClr val="222222"/>
                </a:solidFill>
                <a:latin typeface="Arial"/>
                <a:cs typeface="Arial"/>
              </a:rPr>
              <a:t>Falleth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E.I. and Hovik, S., 2009. Local government and nature conservation in Norway: </a:t>
            </a:r>
            <a:r>
              <a:rPr lang="en-US" sz="1000" err="1">
                <a:solidFill>
                  <a:srgbClr val="222222"/>
                </a:solidFill>
                <a:latin typeface="Arial"/>
                <a:cs typeface="Arial"/>
              </a:rPr>
              <a:t>decentralisation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 as a strategy in environmental policy.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Local Environment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14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(3), pp.221-231. 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Fearnside, P.M., 2017. Brazil's Belo Monte Dam: lessons of an Amazonian resource struggle.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Volume 148, </a:t>
            </a:r>
            <a:r>
              <a:rPr lang="en-US" sz="1000" i="1" err="1">
                <a:solidFill>
                  <a:srgbClr val="222222"/>
                </a:solidFill>
                <a:latin typeface="Arial"/>
                <a:cs typeface="Arial"/>
              </a:rPr>
              <a:t>Número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 2-3, Pags. 167-184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. 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Frau, J.P., 1993. Tidal energy: promising projects: La Rance, a successful industrial-scale experiment.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IEEE Transactions on Energy Conversion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8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(3), pp.552-558. 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Hooper, T., Hattam, C., Edwards-Jones, A. and Beaumont, N., 2020. Public perceptions of tidal energy: Can you predict social acceptability across coastal communities in England?. 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Marine Policy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119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p.104057.</a:t>
            </a:r>
          </a:p>
          <a:p>
            <a:r>
              <a:rPr lang="en-US" sz="1000" dirty="0">
                <a:latin typeface="Arial"/>
                <a:cs typeface="Arial"/>
              </a:rPr>
              <a:t>Jones, R., Goodwin</a:t>
            </a:r>
            <a:r>
              <a:rPr lang="en-US" sz="1000" dirty="0">
                <a:latin typeface="Arial"/>
                <a:ea typeface="Cambria Math"/>
                <a:cs typeface="Arial"/>
              </a:rPr>
              <a:t>‐</a:t>
            </a:r>
            <a:r>
              <a:rPr lang="en-US" sz="1000" dirty="0">
                <a:latin typeface="Arial"/>
                <a:cs typeface="Arial"/>
              </a:rPr>
              <a:t>Hawkins, B. and Woods, M., 2020. From territorial cohesion to regional spatial justice: The well</a:t>
            </a:r>
            <a:r>
              <a:rPr lang="en-US" sz="1000" dirty="0">
                <a:latin typeface="Arial"/>
                <a:ea typeface="Cambria Math"/>
                <a:cs typeface="Arial"/>
              </a:rPr>
              <a:t>‐</a:t>
            </a:r>
            <a:r>
              <a:rPr lang="en-US" sz="1000" dirty="0">
                <a:latin typeface="Arial"/>
                <a:cs typeface="Arial"/>
              </a:rPr>
              <a:t>being of future generations act in Wales. </a:t>
            </a:r>
            <a:r>
              <a:rPr lang="en-US" sz="1000" i="1" dirty="0">
                <a:latin typeface="Arial"/>
                <a:cs typeface="Arial"/>
              </a:rPr>
              <a:t>International Journal of Urban and Regional Research</a:t>
            </a:r>
            <a:r>
              <a:rPr lang="en-US" sz="1000" dirty="0">
                <a:latin typeface="Arial"/>
                <a:cs typeface="Arial"/>
              </a:rPr>
              <a:t>, </a:t>
            </a:r>
            <a:r>
              <a:rPr lang="en-US" sz="1000" i="1" dirty="0">
                <a:latin typeface="Arial"/>
                <a:cs typeface="Arial"/>
              </a:rPr>
              <a:t>44</a:t>
            </a:r>
            <a:r>
              <a:rPr lang="en-US" sz="1000" dirty="0">
                <a:latin typeface="Arial"/>
                <a:cs typeface="Arial"/>
              </a:rPr>
              <a:t>(5), pp.894-912.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Jurkiewicz, C.L., Massey Jr, T.K. and Brown, R.G., 1998. Motivation in public and private organizations: A comparative study.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Public productivity &amp; Management review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pp.230-250.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Li, K., Zhu, C., Wu, L. and Huang, L., 2013. Problems caused by the Three Gorges Dam construction in the Yangtze River basin: a review.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Environmental Reviews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21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(3), pp.127-135.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Naylor, R.L., Higgins, M.M., Edwards, R.B. and Falcon, W.P., 2019. Decentralization and the environment: Assessing smallholder oil palm development in Indonesia. </a:t>
            </a:r>
            <a:r>
              <a:rPr lang="en-US" sz="1000" i="1" err="1">
                <a:solidFill>
                  <a:srgbClr val="222222"/>
                </a:solidFill>
                <a:latin typeface="Arial"/>
                <a:cs typeface="Arial"/>
              </a:rPr>
              <a:t>Ambio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48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pp.1195-1208.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Nemoto, T. and Beglar, D., 2014, November. Likert-scale questionnaires. In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JALT 2013 conference proceedings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 (Vol. 108, No. 1, pp. 1-6).</a:t>
            </a: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Roche, R.C., Walker-Springett, K., Robins, P.E., Jones, J., </a:t>
            </a:r>
            <a:r>
              <a:rPr lang="en-US" sz="1000" dirty="0" err="1">
                <a:solidFill>
                  <a:srgbClr val="222222"/>
                </a:solidFill>
                <a:latin typeface="Arial"/>
                <a:cs typeface="Arial"/>
              </a:rPr>
              <a:t>Veneruso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G., Whitton, T.A., Piano, M., Ward, S.L., Duce, C.E., </a:t>
            </a:r>
            <a:r>
              <a:rPr lang="en-US" sz="1000" dirty="0" err="1">
                <a:solidFill>
                  <a:srgbClr val="222222"/>
                </a:solidFill>
                <a:latin typeface="Arial"/>
                <a:cs typeface="Arial"/>
              </a:rPr>
              <a:t>Waggitt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J.J. and Walker-Springett, G.R., 2016. Research priorities for assessing potential impacts of emerging marine renewable energy technologies: Insights from developments in Wales (UK).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Renewable Energy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99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pp.1327-1341.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Santos-Herran, M., Medina-Lopez, E., Entwistle, L. and Jeffrey, H., 2019, September. Energy and carbon audit of a tidal array equipped with an innovative power take-off. In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Proceedings of the 13th European Wave and Tidal Energy Conference, Napoli, Italy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 (pp. 1-6). </a:t>
            </a:r>
          </a:p>
          <a:p>
            <a:r>
              <a:rPr lang="en-US" sz="1000" dirty="0">
                <a:latin typeface="Arial"/>
                <a:cs typeface="Arial"/>
              </a:rPr>
              <a:t>Vaughan, A. (2019) </a:t>
            </a:r>
            <a:r>
              <a:rPr lang="en-US" sz="1000" i="1" dirty="0">
                <a:latin typeface="Arial"/>
                <a:cs typeface="Arial"/>
              </a:rPr>
              <a:t>Swansea tidal lagoon plan revived – without government funding</a:t>
            </a:r>
            <a:r>
              <a:rPr lang="en-US" sz="1000" dirty="0">
                <a:latin typeface="Arial"/>
                <a:cs typeface="Arial"/>
              </a:rPr>
              <a:t>, </a:t>
            </a:r>
            <a:r>
              <a:rPr lang="en-US" sz="1000" i="1" dirty="0">
                <a:latin typeface="Arial"/>
                <a:cs typeface="Arial"/>
              </a:rPr>
              <a:t>The Guardian</a:t>
            </a:r>
            <a:r>
              <a:rPr lang="en-US" sz="1000" dirty="0">
                <a:latin typeface="Arial"/>
                <a:cs typeface="Arial"/>
              </a:rPr>
              <a:t>. Available at: </a:t>
            </a:r>
            <a:r>
              <a:rPr lang="en-US" sz="1000" dirty="0">
                <a:solidFill>
                  <a:srgbClr val="0563C1"/>
                </a:solidFill>
                <a:latin typeface="Arial"/>
                <a:ea typeface="+mn-lt"/>
                <a:cs typeface="+mn-lt"/>
                <a:hlinkClick r:id="rId2"/>
              </a:rPr>
              <a:t>https://www.theguardian.com/environment/2019/feb/04/swansea-tidal-lagoon-plan-government</a:t>
            </a:r>
            <a:r>
              <a:rPr lang="en-US" sz="1000" dirty="0">
                <a:latin typeface="Arial"/>
                <a:cs typeface="Arial"/>
              </a:rPr>
              <a:t> (Accessed: 31 March 2024) 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Viehman, H.A. and </a:t>
            </a:r>
            <a:r>
              <a:rPr lang="en-US" sz="1000" dirty="0" err="1">
                <a:solidFill>
                  <a:srgbClr val="222222"/>
                </a:solidFill>
                <a:latin typeface="Arial"/>
                <a:cs typeface="Arial"/>
              </a:rPr>
              <a:t>Zydlewski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G.B., 2015. Fish interactions with a commercial-scale tidal energy device in the natural environment.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Estuaries and Coasts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Arial"/>
                <a:cs typeface="Arial"/>
              </a:rPr>
              <a:t>38</a:t>
            </a:r>
            <a:r>
              <a:rPr lang="en-US" sz="1000" dirty="0">
                <a:solidFill>
                  <a:srgbClr val="222222"/>
                </a:solidFill>
                <a:latin typeface="Arial"/>
                <a:cs typeface="Arial"/>
              </a:rPr>
              <a:t>, pp.241-252.</a:t>
            </a:r>
            <a:endParaRPr lang="en-US" sz="1000">
              <a:latin typeface="Arial"/>
              <a:cs typeface="Arial"/>
            </a:endParaRPr>
          </a:p>
          <a:p>
            <a:r>
              <a:rPr lang="en-US" sz="1000" dirty="0">
                <a:latin typeface="Arial"/>
                <a:cs typeface="Arial"/>
              </a:rPr>
              <a:t>Welsh Government (2022) </a:t>
            </a:r>
            <a:r>
              <a:rPr lang="en-US" sz="1000" i="1" dirty="0">
                <a:latin typeface="Arial"/>
                <a:cs typeface="Arial"/>
              </a:rPr>
              <a:t>Wales plan 2021-25 </a:t>
            </a:r>
            <a:r>
              <a:rPr lang="en-US" sz="1000" dirty="0">
                <a:latin typeface="Arial"/>
                <a:cs typeface="Arial"/>
              </a:rPr>
              <a:t>, </a:t>
            </a:r>
            <a:r>
              <a:rPr lang="en-US" sz="1000" i="1" dirty="0">
                <a:latin typeface="Arial"/>
                <a:cs typeface="Arial"/>
              </a:rPr>
              <a:t>Working together to reach net zero</a:t>
            </a:r>
            <a:r>
              <a:rPr lang="en-US" sz="1000" dirty="0">
                <a:latin typeface="Arial"/>
                <a:cs typeface="Arial"/>
              </a:rPr>
              <a:t>. Available at: </a:t>
            </a:r>
            <a:r>
              <a:rPr lang="en-US" sz="1000" dirty="0">
                <a:solidFill>
                  <a:srgbClr val="467886"/>
                </a:solidFill>
                <a:latin typeface="Arial"/>
                <a:cs typeface="Arial"/>
                <a:hlinkClick r:id="rId3"/>
              </a:rPr>
              <a:t>https://www.gov.wales/sites/default/files/publications/2022-04/working-together-to-reach-net-zero-all-wales-plan-april-22-update.pdf</a:t>
            </a:r>
            <a:r>
              <a:rPr lang="en-US" sz="1000" dirty="0">
                <a:solidFill>
                  <a:srgbClr val="467886"/>
                </a:solidFill>
                <a:latin typeface="Arial"/>
                <a:cs typeface="Arial"/>
              </a:rPr>
              <a:t> (Accessed: 31 May 2024). </a:t>
            </a:r>
            <a:endParaRPr lang="en-US" sz="10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84795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1567</Words>
  <Application>Microsoft Office PowerPoint</Application>
  <PresentationFormat>Widescreen</PresentationFormat>
  <Paragraphs>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Should tidal energy projects be run by the public sector? An examination of Natural Resources Wales  </vt:lpstr>
      <vt:lpstr>Purpose of the study</vt:lpstr>
      <vt:lpstr>Aims and objectives </vt:lpstr>
      <vt:lpstr>Public sector renewable energy projects </vt:lpstr>
      <vt:lpstr>Private sector renewable energy projects </vt:lpstr>
      <vt:lpstr>The role of Natural Resources Wales </vt:lpstr>
      <vt:lpstr>Method </vt:lpstr>
      <vt:lpstr>The Survey </vt:lpstr>
      <vt:lpstr>Quantitative results </vt:lpstr>
      <vt:lpstr>Qualitative results </vt:lpstr>
      <vt:lpstr>Discussion </vt:lpstr>
      <vt:lpstr>Limitations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Dunstan</dc:creator>
  <cp:lastModifiedBy>Alex Dunstan</cp:lastModifiedBy>
  <cp:revision>588</cp:revision>
  <dcterms:created xsi:type="dcterms:W3CDTF">2024-09-22T13:02:33Z</dcterms:created>
  <dcterms:modified xsi:type="dcterms:W3CDTF">2024-10-07T18:19:02Z</dcterms:modified>
</cp:coreProperties>
</file>