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81" r:id="rId2"/>
    <p:sldId id="282" r:id="rId3"/>
    <p:sldId id="283" r:id="rId4"/>
    <p:sldId id="284" r:id="rId5"/>
    <p:sldId id="285" r:id="rId6"/>
    <p:sldId id="286" r:id="rId7"/>
    <p:sldId id="268" r:id="rId8"/>
    <p:sldId id="256" r:id="rId9"/>
    <p:sldId id="257" r:id="rId10"/>
    <p:sldId id="273" r:id="rId11"/>
    <p:sldId id="258" r:id="rId12"/>
    <p:sldId id="269" r:id="rId13"/>
    <p:sldId id="270" r:id="rId14"/>
    <p:sldId id="271" r:id="rId15"/>
    <p:sldId id="272" r:id="rId16"/>
    <p:sldId id="259" r:id="rId17"/>
    <p:sldId id="279" r:id="rId18"/>
    <p:sldId id="280" r:id="rId19"/>
    <p:sldId id="275" r:id="rId20"/>
    <p:sldId id="276" r:id="rId21"/>
    <p:sldId id="277" r:id="rId22"/>
    <p:sldId id="278" r:id="rId23"/>
    <p:sldId id="287" r:id="rId24"/>
    <p:sldId id="261"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5583" autoAdjust="0"/>
  </p:normalViewPr>
  <p:slideViewPr>
    <p:cSldViewPr>
      <p:cViewPr varScale="1">
        <p:scale>
          <a:sx n="69" d="100"/>
          <a:sy n="69" d="100"/>
        </p:scale>
        <p:origin x="1425" y="3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502A27-8ACE-48A3-9E4A-C736962310D1}" type="datetimeFigureOut">
              <a:rPr lang="en-GB" smtClean="0"/>
              <a:t>11/07/2019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1C7020-21EE-46A9-8903-B9E3249BE26F}" type="slidenum">
              <a:rPr lang="en-GB" smtClean="0"/>
              <a:t>‹#›</a:t>
            </a:fld>
            <a:endParaRPr lang="en-GB"/>
          </a:p>
        </p:txBody>
      </p:sp>
    </p:spTree>
    <p:extLst>
      <p:ext uri="{BB962C8B-B14F-4D97-AF65-F5344CB8AC3E}">
        <p14:creationId xmlns:p14="http://schemas.microsoft.com/office/powerpoint/2010/main" val="11934586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Hand</a:t>
            </a:r>
            <a:r>
              <a:rPr lang="en-GB" baseline="0" dirty="0" smtClean="0"/>
              <a:t> out Post it notes. </a:t>
            </a:r>
          </a:p>
          <a:p>
            <a:endParaRPr lang="en-GB" baseline="0" dirty="0" smtClean="0"/>
          </a:p>
          <a:p>
            <a:r>
              <a:rPr lang="en-GB" baseline="0" dirty="0" smtClean="0"/>
              <a:t>Draw on what you know about each theorists ideas about the role of school, the nature of learning, what approaches a teacher should take… </a:t>
            </a:r>
            <a:endParaRPr lang="en-GB" dirty="0"/>
          </a:p>
        </p:txBody>
      </p:sp>
      <p:sp>
        <p:nvSpPr>
          <p:cNvPr id="4" name="Slide Number Placeholder 3"/>
          <p:cNvSpPr>
            <a:spLocks noGrp="1"/>
          </p:cNvSpPr>
          <p:nvPr>
            <p:ph type="sldNum" sz="quarter" idx="10"/>
          </p:nvPr>
        </p:nvSpPr>
        <p:spPr/>
        <p:txBody>
          <a:bodyPr/>
          <a:lstStyle/>
          <a:p>
            <a:fld id="{D41C7020-21EE-46A9-8903-B9E3249BE26F}" type="slidenum">
              <a:rPr lang="en-GB" smtClean="0"/>
              <a:t>7</a:t>
            </a:fld>
            <a:endParaRPr lang="en-GB"/>
          </a:p>
        </p:txBody>
      </p:sp>
    </p:spTree>
    <p:extLst>
      <p:ext uri="{BB962C8B-B14F-4D97-AF65-F5344CB8AC3E}">
        <p14:creationId xmlns:p14="http://schemas.microsoft.com/office/powerpoint/2010/main" val="28161102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Look at the covers and</a:t>
            </a:r>
            <a:r>
              <a:rPr lang="en-GB" baseline="0" dirty="0" smtClean="0"/>
              <a:t> titles of some of </a:t>
            </a:r>
            <a:r>
              <a:rPr lang="en-GB" baseline="0" dirty="0" err="1" smtClean="0"/>
              <a:t>Gatto’s</a:t>
            </a:r>
            <a:r>
              <a:rPr lang="en-GB" baseline="0" dirty="0" smtClean="0"/>
              <a:t> most influential books. What ideas do you think </a:t>
            </a:r>
            <a:r>
              <a:rPr lang="en-GB" baseline="0" dirty="0" err="1" smtClean="0"/>
              <a:t>Gatto</a:t>
            </a:r>
            <a:r>
              <a:rPr lang="en-GB" baseline="0" dirty="0" smtClean="0"/>
              <a:t> might have? Think – Pair – Share. </a:t>
            </a:r>
            <a:endParaRPr lang="en-GB" dirty="0"/>
          </a:p>
        </p:txBody>
      </p:sp>
      <p:sp>
        <p:nvSpPr>
          <p:cNvPr id="4" name="Slide Number Placeholder 3"/>
          <p:cNvSpPr>
            <a:spLocks noGrp="1"/>
          </p:cNvSpPr>
          <p:nvPr>
            <p:ph type="sldNum" sz="quarter" idx="10"/>
          </p:nvPr>
        </p:nvSpPr>
        <p:spPr/>
        <p:txBody>
          <a:bodyPr/>
          <a:lstStyle/>
          <a:p>
            <a:fld id="{D41C7020-21EE-46A9-8903-B9E3249BE26F}" type="slidenum">
              <a:rPr lang="en-GB" smtClean="0"/>
              <a:t>8</a:t>
            </a:fld>
            <a:endParaRPr lang="en-GB"/>
          </a:p>
        </p:txBody>
      </p:sp>
    </p:spTree>
    <p:extLst>
      <p:ext uri="{BB962C8B-B14F-4D97-AF65-F5344CB8AC3E}">
        <p14:creationId xmlns:p14="http://schemas.microsoft.com/office/powerpoint/2010/main" val="8867350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41C7020-21EE-46A9-8903-B9E3249BE26F}" type="slidenum">
              <a:rPr lang="en-GB" smtClean="0"/>
              <a:t>9</a:t>
            </a:fld>
            <a:endParaRPr lang="en-GB"/>
          </a:p>
        </p:txBody>
      </p:sp>
    </p:spTree>
    <p:extLst>
      <p:ext uri="{BB962C8B-B14F-4D97-AF65-F5344CB8AC3E}">
        <p14:creationId xmlns:p14="http://schemas.microsoft.com/office/powerpoint/2010/main" val="39475551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Hyperlink</a:t>
            </a:r>
            <a:r>
              <a:rPr lang="en-GB" baseline="0" dirty="0" smtClean="0"/>
              <a:t> to the Seven Lessons at top of page.</a:t>
            </a:r>
            <a:endParaRPr lang="en-GB" dirty="0"/>
          </a:p>
        </p:txBody>
      </p:sp>
      <p:sp>
        <p:nvSpPr>
          <p:cNvPr id="4" name="Slide Number Placeholder 3"/>
          <p:cNvSpPr>
            <a:spLocks noGrp="1"/>
          </p:cNvSpPr>
          <p:nvPr>
            <p:ph type="sldNum" sz="quarter" idx="10"/>
          </p:nvPr>
        </p:nvSpPr>
        <p:spPr/>
        <p:txBody>
          <a:bodyPr/>
          <a:lstStyle/>
          <a:p>
            <a:fld id="{D41C7020-21EE-46A9-8903-B9E3249BE26F}" type="slidenum">
              <a:rPr lang="en-GB" smtClean="0"/>
              <a:t>13</a:t>
            </a:fld>
            <a:endParaRPr lang="en-GB"/>
          </a:p>
        </p:txBody>
      </p:sp>
    </p:spTree>
    <p:extLst>
      <p:ext uri="{BB962C8B-B14F-4D97-AF65-F5344CB8AC3E}">
        <p14:creationId xmlns:p14="http://schemas.microsoft.com/office/powerpoint/2010/main" val="7575236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Rhoi</a:t>
            </a:r>
            <a:r>
              <a:rPr lang="en-GB" baseline="0" dirty="0" smtClean="0"/>
              <a:t> 30 </a:t>
            </a:r>
            <a:r>
              <a:rPr lang="en-GB" baseline="0" dirty="0" err="1" smtClean="0"/>
              <a:t>munud</a:t>
            </a:r>
            <a:r>
              <a:rPr lang="en-GB" baseline="0" dirty="0" smtClean="0"/>
              <a:t> </a:t>
            </a:r>
            <a:r>
              <a:rPr lang="en-GB" baseline="0" dirty="0" err="1" smtClean="0"/>
              <a:t>i</a:t>
            </a:r>
            <a:r>
              <a:rPr lang="en-GB" baseline="0" dirty="0" smtClean="0"/>
              <a:t> </a:t>
            </a:r>
            <a:r>
              <a:rPr lang="en-GB" baseline="0" dirty="0" err="1" smtClean="0"/>
              <a:t>wneud</a:t>
            </a:r>
            <a:r>
              <a:rPr lang="en-GB" baseline="0" dirty="0" smtClean="0"/>
              <a:t> </a:t>
            </a:r>
            <a:r>
              <a:rPr lang="en-GB" baseline="0" dirty="0" err="1" smtClean="0"/>
              <a:t>hyn</a:t>
            </a:r>
            <a:r>
              <a:rPr lang="en-GB" baseline="0" dirty="0" smtClean="0"/>
              <a:t>. </a:t>
            </a:r>
            <a:endParaRPr lang="en-GB" dirty="0"/>
          </a:p>
        </p:txBody>
      </p:sp>
      <p:sp>
        <p:nvSpPr>
          <p:cNvPr id="4" name="Slide Number Placeholder 3"/>
          <p:cNvSpPr>
            <a:spLocks noGrp="1"/>
          </p:cNvSpPr>
          <p:nvPr>
            <p:ph type="sldNum" sz="quarter" idx="10"/>
          </p:nvPr>
        </p:nvSpPr>
        <p:spPr/>
        <p:txBody>
          <a:bodyPr/>
          <a:lstStyle/>
          <a:p>
            <a:fld id="{D41C7020-21EE-46A9-8903-B9E3249BE26F}" type="slidenum">
              <a:rPr lang="en-GB" smtClean="0"/>
              <a:t>14</a:t>
            </a:fld>
            <a:endParaRPr lang="en-GB"/>
          </a:p>
        </p:txBody>
      </p:sp>
    </p:spTree>
    <p:extLst>
      <p:ext uri="{BB962C8B-B14F-4D97-AF65-F5344CB8AC3E}">
        <p14:creationId xmlns:p14="http://schemas.microsoft.com/office/powerpoint/2010/main" val="41793126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Depending on time, students can begin to work on a table which summarises</a:t>
            </a:r>
            <a:r>
              <a:rPr lang="en-GB" baseline="0" dirty="0" smtClean="0"/>
              <a:t> they theorists studied so </a:t>
            </a:r>
            <a:r>
              <a:rPr lang="en-GB" baseline="0" dirty="0" err="1" smtClean="0"/>
              <a:t>far’s</a:t>
            </a:r>
            <a:r>
              <a:rPr lang="en-GB" baseline="0" dirty="0" smtClean="0"/>
              <a:t> ideas about schools and whether they have any positives/negatives. </a:t>
            </a:r>
            <a:endParaRPr lang="en-GB" dirty="0"/>
          </a:p>
        </p:txBody>
      </p:sp>
      <p:sp>
        <p:nvSpPr>
          <p:cNvPr id="4" name="Slide Number Placeholder 3"/>
          <p:cNvSpPr>
            <a:spLocks noGrp="1"/>
          </p:cNvSpPr>
          <p:nvPr>
            <p:ph type="sldNum" sz="quarter" idx="10"/>
          </p:nvPr>
        </p:nvSpPr>
        <p:spPr/>
        <p:txBody>
          <a:bodyPr/>
          <a:lstStyle/>
          <a:p>
            <a:fld id="{D41C7020-21EE-46A9-8903-B9E3249BE26F}" type="slidenum">
              <a:rPr lang="en-GB" smtClean="0"/>
              <a:t>23</a:t>
            </a:fld>
            <a:endParaRPr lang="en-GB"/>
          </a:p>
        </p:txBody>
      </p:sp>
    </p:spTree>
    <p:extLst>
      <p:ext uri="{BB962C8B-B14F-4D97-AF65-F5344CB8AC3E}">
        <p14:creationId xmlns:p14="http://schemas.microsoft.com/office/powerpoint/2010/main" val="25249111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D473410-E122-488C-94DA-6FF2CD82F431}" type="datetimeFigureOut">
              <a:rPr lang="en-GB" smtClean="0"/>
              <a:t>11/07/2019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124930-A384-4F6F-B1A4-41926B330F64}" type="slidenum">
              <a:rPr lang="en-GB" smtClean="0"/>
              <a:t>‹#›</a:t>
            </a:fld>
            <a:endParaRPr lang="en-GB"/>
          </a:p>
        </p:txBody>
      </p:sp>
    </p:spTree>
    <p:extLst>
      <p:ext uri="{BB962C8B-B14F-4D97-AF65-F5344CB8AC3E}">
        <p14:creationId xmlns:p14="http://schemas.microsoft.com/office/powerpoint/2010/main" val="28725179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D473410-E122-488C-94DA-6FF2CD82F431}" type="datetimeFigureOut">
              <a:rPr lang="en-GB" smtClean="0"/>
              <a:t>11/07/2019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124930-A384-4F6F-B1A4-41926B330F64}" type="slidenum">
              <a:rPr lang="en-GB" smtClean="0"/>
              <a:t>‹#›</a:t>
            </a:fld>
            <a:endParaRPr lang="en-GB"/>
          </a:p>
        </p:txBody>
      </p:sp>
    </p:spTree>
    <p:extLst>
      <p:ext uri="{BB962C8B-B14F-4D97-AF65-F5344CB8AC3E}">
        <p14:creationId xmlns:p14="http://schemas.microsoft.com/office/powerpoint/2010/main" val="366580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D473410-E122-488C-94DA-6FF2CD82F431}" type="datetimeFigureOut">
              <a:rPr lang="en-GB" smtClean="0"/>
              <a:t>11/07/2019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124930-A384-4F6F-B1A4-41926B330F64}" type="slidenum">
              <a:rPr lang="en-GB" smtClean="0"/>
              <a:t>‹#›</a:t>
            </a:fld>
            <a:endParaRPr lang="en-GB"/>
          </a:p>
        </p:txBody>
      </p:sp>
    </p:spTree>
    <p:extLst>
      <p:ext uri="{BB962C8B-B14F-4D97-AF65-F5344CB8AC3E}">
        <p14:creationId xmlns:p14="http://schemas.microsoft.com/office/powerpoint/2010/main" val="26452074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D473410-E122-488C-94DA-6FF2CD82F431}" type="datetimeFigureOut">
              <a:rPr lang="en-GB" smtClean="0"/>
              <a:t>11/07/2019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124930-A384-4F6F-B1A4-41926B330F64}" type="slidenum">
              <a:rPr lang="en-GB" smtClean="0"/>
              <a:t>‹#›</a:t>
            </a:fld>
            <a:endParaRPr lang="en-GB"/>
          </a:p>
        </p:txBody>
      </p:sp>
    </p:spTree>
    <p:extLst>
      <p:ext uri="{BB962C8B-B14F-4D97-AF65-F5344CB8AC3E}">
        <p14:creationId xmlns:p14="http://schemas.microsoft.com/office/powerpoint/2010/main" val="20754086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D473410-E122-488C-94DA-6FF2CD82F431}" type="datetimeFigureOut">
              <a:rPr lang="en-GB" smtClean="0"/>
              <a:t>11/07/2019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3124930-A384-4F6F-B1A4-41926B330F64}" type="slidenum">
              <a:rPr lang="en-GB" smtClean="0"/>
              <a:t>‹#›</a:t>
            </a:fld>
            <a:endParaRPr lang="en-GB"/>
          </a:p>
        </p:txBody>
      </p:sp>
    </p:spTree>
    <p:extLst>
      <p:ext uri="{BB962C8B-B14F-4D97-AF65-F5344CB8AC3E}">
        <p14:creationId xmlns:p14="http://schemas.microsoft.com/office/powerpoint/2010/main" val="25397250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D473410-E122-488C-94DA-6FF2CD82F431}" type="datetimeFigureOut">
              <a:rPr lang="en-GB" smtClean="0"/>
              <a:t>11/07/2019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3124930-A384-4F6F-B1A4-41926B330F64}" type="slidenum">
              <a:rPr lang="en-GB" smtClean="0"/>
              <a:t>‹#›</a:t>
            </a:fld>
            <a:endParaRPr lang="en-GB"/>
          </a:p>
        </p:txBody>
      </p:sp>
    </p:spTree>
    <p:extLst>
      <p:ext uri="{BB962C8B-B14F-4D97-AF65-F5344CB8AC3E}">
        <p14:creationId xmlns:p14="http://schemas.microsoft.com/office/powerpoint/2010/main" val="33084298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D473410-E122-488C-94DA-6FF2CD82F431}" type="datetimeFigureOut">
              <a:rPr lang="en-GB" smtClean="0"/>
              <a:t>11/07/2019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3124930-A384-4F6F-B1A4-41926B330F64}" type="slidenum">
              <a:rPr lang="en-GB" smtClean="0"/>
              <a:t>‹#›</a:t>
            </a:fld>
            <a:endParaRPr lang="en-GB"/>
          </a:p>
        </p:txBody>
      </p:sp>
    </p:spTree>
    <p:extLst>
      <p:ext uri="{BB962C8B-B14F-4D97-AF65-F5344CB8AC3E}">
        <p14:creationId xmlns:p14="http://schemas.microsoft.com/office/powerpoint/2010/main" val="27715666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D473410-E122-488C-94DA-6FF2CD82F431}" type="datetimeFigureOut">
              <a:rPr lang="en-GB" smtClean="0"/>
              <a:t>11/07/2019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124930-A384-4F6F-B1A4-41926B330F64}" type="slidenum">
              <a:rPr lang="en-GB" smtClean="0"/>
              <a:t>‹#›</a:t>
            </a:fld>
            <a:endParaRPr lang="en-GB"/>
          </a:p>
        </p:txBody>
      </p:sp>
    </p:spTree>
    <p:extLst>
      <p:ext uri="{BB962C8B-B14F-4D97-AF65-F5344CB8AC3E}">
        <p14:creationId xmlns:p14="http://schemas.microsoft.com/office/powerpoint/2010/main" val="36663680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D473410-E122-488C-94DA-6FF2CD82F431}" type="datetimeFigureOut">
              <a:rPr lang="en-GB" smtClean="0"/>
              <a:t>11/07/2019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124930-A384-4F6F-B1A4-41926B330F64}" type="slidenum">
              <a:rPr lang="en-GB" smtClean="0"/>
              <a:t>‹#›</a:t>
            </a:fld>
            <a:endParaRPr lang="en-GB"/>
          </a:p>
        </p:txBody>
      </p:sp>
    </p:spTree>
    <p:extLst>
      <p:ext uri="{BB962C8B-B14F-4D97-AF65-F5344CB8AC3E}">
        <p14:creationId xmlns:p14="http://schemas.microsoft.com/office/powerpoint/2010/main" val="10754171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D473410-E122-488C-94DA-6FF2CD82F431}" type="datetimeFigureOut">
              <a:rPr lang="en-GB" smtClean="0"/>
              <a:t>11/07/2019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124930-A384-4F6F-B1A4-41926B330F64}" type="slidenum">
              <a:rPr lang="en-GB" smtClean="0"/>
              <a:t>‹#›</a:t>
            </a:fld>
            <a:endParaRPr lang="en-GB"/>
          </a:p>
        </p:txBody>
      </p:sp>
    </p:spTree>
    <p:extLst>
      <p:ext uri="{BB962C8B-B14F-4D97-AF65-F5344CB8AC3E}">
        <p14:creationId xmlns:p14="http://schemas.microsoft.com/office/powerpoint/2010/main" val="32079570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D473410-E122-488C-94DA-6FF2CD82F431}" type="datetimeFigureOut">
              <a:rPr lang="en-GB" smtClean="0"/>
              <a:t>11/07/2019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124930-A384-4F6F-B1A4-41926B330F64}" type="slidenum">
              <a:rPr lang="en-GB" smtClean="0"/>
              <a:t>‹#›</a:t>
            </a:fld>
            <a:endParaRPr lang="en-GB"/>
          </a:p>
        </p:txBody>
      </p:sp>
    </p:spTree>
    <p:extLst>
      <p:ext uri="{BB962C8B-B14F-4D97-AF65-F5344CB8AC3E}">
        <p14:creationId xmlns:p14="http://schemas.microsoft.com/office/powerpoint/2010/main" val="36542372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D473410-E122-488C-94DA-6FF2CD82F431}" type="datetimeFigureOut">
              <a:rPr lang="en-GB" smtClean="0"/>
              <a:t>11/07/2019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3124930-A384-4F6F-B1A4-41926B330F64}" type="slidenum">
              <a:rPr lang="en-GB" smtClean="0"/>
              <a:t>‹#›</a:t>
            </a:fld>
            <a:endParaRPr lang="en-GB"/>
          </a:p>
        </p:txBody>
      </p:sp>
    </p:spTree>
    <p:extLst>
      <p:ext uri="{BB962C8B-B14F-4D97-AF65-F5344CB8AC3E}">
        <p14:creationId xmlns:p14="http://schemas.microsoft.com/office/powerpoint/2010/main" val="6752102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4.xml"/><Relationship Id="rId5" Type="http://schemas.openxmlformats.org/officeDocument/2006/relationships/image" Target="../media/image8.png"/><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CaVKKBCWYic" TargetMode="Externa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www.uvm.edu/~rgriffin/GattoDumb.pdf"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3" Type="http://schemas.openxmlformats.org/officeDocument/2006/relationships/hyperlink" Target="http://www.uvm.edu/~rgriffin/GattoDumb.pdf"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http://www.edweek.org/tm/articles/2001/03/01/06gatto.h12.html" TargetMode="External"/><Relationship Id="rId2" Type="http://schemas.openxmlformats.org/officeDocument/2006/relationships/hyperlink" Target="http://www.newciv.org/whole/schoolteacher.tx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ECES6008/C</a:t>
            </a:r>
            <a:endParaRPr lang="en-GB" dirty="0"/>
          </a:p>
        </p:txBody>
      </p:sp>
      <p:sp>
        <p:nvSpPr>
          <p:cNvPr id="3" name="Subtitle 2"/>
          <p:cNvSpPr>
            <a:spLocks noGrp="1"/>
          </p:cNvSpPr>
          <p:nvPr>
            <p:ph type="subTitle" idx="1"/>
          </p:nvPr>
        </p:nvSpPr>
        <p:spPr>
          <a:xfrm>
            <a:off x="1143000" y="3558778"/>
            <a:ext cx="6858000" cy="1584722"/>
          </a:xfrm>
        </p:spPr>
        <p:txBody>
          <a:bodyPr>
            <a:normAutofit fontScale="92500" lnSpcReduction="20000"/>
          </a:bodyPr>
          <a:lstStyle/>
          <a:p>
            <a:r>
              <a:rPr lang="en-GB" sz="2700" dirty="0"/>
              <a:t>Radical Education</a:t>
            </a:r>
          </a:p>
          <a:p>
            <a:r>
              <a:rPr lang="en-GB" sz="2700" i="1" dirty="0" err="1"/>
              <a:t>Addysg</a:t>
            </a:r>
            <a:r>
              <a:rPr lang="en-GB" sz="2700" i="1" dirty="0"/>
              <a:t> Radical</a:t>
            </a:r>
          </a:p>
          <a:p>
            <a:endParaRPr lang="en-GB" sz="2700" i="1" dirty="0"/>
          </a:p>
          <a:p>
            <a:r>
              <a:rPr lang="en-GB" sz="2700" b="1" dirty="0" err="1" smtClean="0"/>
              <a:t>Sesiwn</a:t>
            </a:r>
            <a:r>
              <a:rPr lang="en-GB" sz="2700" b="1" smtClean="0"/>
              <a:t> 5  </a:t>
            </a:r>
            <a:r>
              <a:rPr lang="en-GB" sz="2700" b="1" dirty="0"/>
              <a:t>/ </a:t>
            </a:r>
            <a:r>
              <a:rPr lang="en-GB" sz="2700" b="1"/>
              <a:t>Session  </a:t>
            </a:r>
            <a:r>
              <a:rPr lang="en-GB" sz="2700" b="1" smtClean="0"/>
              <a:t>5</a:t>
            </a:r>
            <a:r>
              <a:rPr lang="en-GB" sz="2700" i="1" smtClean="0"/>
              <a:t> </a:t>
            </a:r>
            <a:endParaRPr lang="en-GB" sz="2700" i="1" dirty="0"/>
          </a:p>
        </p:txBody>
      </p:sp>
    </p:spTree>
    <p:extLst>
      <p:ext uri="{BB962C8B-B14F-4D97-AF65-F5344CB8AC3E}">
        <p14:creationId xmlns:p14="http://schemas.microsoft.com/office/powerpoint/2010/main" val="33131281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GB" dirty="0" smtClean="0"/>
              <a:t>Module Aims</a:t>
            </a:r>
            <a:br>
              <a:rPr lang="en-GB" dirty="0" smtClean="0"/>
            </a:br>
            <a:r>
              <a:rPr lang="en-GB" i="1" dirty="0" err="1" smtClean="0">
                <a:solidFill>
                  <a:schemeClr val="accent1"/>
                </a:solidFill>
              </a:rPr>
              <a:t>Amcanion</a:t>
            </a:r>
            <a:r>
              <a:rPr lang="en-GB" i="1" dirty="0" smtClean="0">
                <a:solidFill>
                  <a:schemeClr val="accent1"/>
                </a:solidFill>
              </a:rPr>
              <a:t> </a:t>
            </a:r>
            <a:endParaRPr lang="en-GB" i="1" dirty="0">
              <a:solidFill>
                <a:schemeClr val="accent1"/>
              </a:solidFill>
            </a:endParaRPr>
          </a:p>
        </p:txBody>
      </p:sp>
      <p:sp>
        <p:nvSpPr>
          <p:cNvPr id="5" name="Content Placeholder 4"/>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fontScale="77500" lnSpcReduction="20000"/>
          </a:bodyPr>
          <a:lstStyle/>
          <a:p>
            <a:pPr lvl="0"/>
            <a:r>
              <a:rPr lang="cy-GB" dirty="0"/>
              <a:t>Rhoi cyfle i fyfyrwyr ystyried posibiliadau ar gyfer strwythurau ac ystyron addysgol hollol wahanol. Defnyddir llawer o’r gwaith a wnaed yn y ddwy flynedd flaenorol i ddatblygu safbwyntiau beirniadol ar addysg ac i archwilio ffyrdd eraill o gysyniadoli. </a:t>
            </a:r>
            <a:endParaRPr lang="en-GB" dirty="0"/>
          </a:p>
          <a:p>
            <a:pPr lvl="0"/>
            <a:r>
              <a:rPr lang="cy-GB" dirty="0"/>
              <a:t>Anogir myfyrwyr i feddwl yn feirniadol ac yn greadigol a rhoddir cyfle iddynt lunio ac amddiffyn eu datblygiadau addysgol newydd eu hunain</a:t>
            </a:r>
            <a:endParaRPr lang="en-GB" dirty="0"/>
          </a:p>
          <a:p>
            <a:endParaRPr lang="en-GB" dirty="0"/>
          </a:p>
        </p:txBody>
      </p:sp>
      <p:sp>
        <p:nvSpPr>
          <p:cNvPr id="6" name="Content Placeholder 5"/>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normAutofit fontScale="77500" lnSpcReduction="20000"/>
          </a:bodyPr>
          <a:lstStyle/>
          <a:p>
            <a:pPr lvl="0"/>
            <a:r>
              <a:rPr lang="en-US" dirty="0"/>
              <a:t>Give students the opportunity to consider possibilities for radically different educational structures and meanings. It will make use of much of the work covered in the previous two years to develop critical perspectives on education and to explore alternative conceptualizations </a:t>
            </a:r>
            <a:endParaRPr lang="en-GB" dirty="0"/>
          </a:p>
          <a:p>
            <a:pPr lvl="0"/>
            <a:r>
              <a:rPr lang="en-US" dirty="0"/>
              <a:t>Students will be encouraged to think critically and creatively and will have the chance to produce and defend their own educational innovations</a:t>
            </a:r>
            <a:endParaRPr lang="en-GB" dirty="0"/>
          </a:p>
          <a:p>
            <a:endParaRPr lang="en-GB" dirty="0"/>
          </a:p>
        </p:txBody>
      </p:sp>
    </p:spTree>
    <p:extLst>
      <p:ext uri="{BB962C8B-B14F-4D97-AF65-F5344CB8AC3E}">
        <p14:creationId xmlns:p14="http://schemas.microsoft.com/office/powerpoint/2010/main" val="20087947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GB" dirty="0" smtClean="0"/>
              <a:t>Learning Outcomes</a:t>
            </a:r>
            <a:br>
              <a:rPr lang="en-GB" dirty="0" smtClean="0"/>
            </a:br>
            <a:r>
              <a:rPr lang="en-GB" i="1" dirty="0" err="1" smtClean="0">
                <a:solidFill>
                  <a:schemeClr val="accent1"/>
                </a:solidFill>
              </a:rPr>
              <a:t>Deilliannau</a:t>
            </a:r>
            <a:r>
              <a:rPr lang="en-GB" i="1" dirty="0" smtClean="0">
                <a:solidFill>
                  <a:schemeClr val="accent1"/>
                </a:solidFill>
              </a:rPr>
              <a:t> </a:t>
            </a:r>
            <a:r>
              <a:rPr lang="en-GB" i="1" dirty="0" err="1" smtClean="0">
                <a:solidFill>
                  <a:schemeClr val="accent1"/>
                </a:solidFill>
              </a:rPr>
              <a:t>Dysgu</a:t>
            </a:r>
            <a:r>
              <a:rPr lang="en-GB" i="1" dirty="0" smtClean="0">
                <a:solidFill>
                  <a:schemeClr val="accent1"/>
                </a:solidFill>
              </a:rPr>
              <a:t> </a:t>
            </a:r>
            <a:endParaRPr lang="en-GB" i="1" dirty="0">
              <a:solidFill>
                <a:schemeClr val="accent1"/>
              </a:solidFill>
            </a:endParaRPr>
          </a:p>
        </p:txBody>
      </p:sp>
      <p:sp>
        <p:nvSpPr>
          <p:cNvPr id="3" name="Content Placeholder 2"/>
          <p:cNvSpPr>
            <a:spLocks noGrp="1"/>
          </p:cNvSpPr>
          <p:nvPr>
            <p:ph sz="half" idx="1"/>
          </p:nvPr>
        </p:nvSpPr>
        <p:spPr>
          <a:xfrm>
            <a:off x="628650" y="3781424"/>
            <a:ext cx="3886200" cy="1708548"/>
          </a:xfrm>
        </p:spPr>
        <p:style>
          <a:lnRef idx="2">
            <a:schemeClr val="dk1"/>
          </a:lnRef>
          <a:fillRef idx="1">
            <a:schemeClr val="lt1"/>
          </a:fillRef>
          <a:effectRef idx="0">
            <a:schemeClr val="dk1"/>
          </a:effectRef>
          <a:fontRef idx="minor">
            <a:schemeClr val="dk1"/>
          </a:fontRef>
        </p:style>
        <p:txBody>
          <a:bodyPr>
            <a:normAutofit fontScale="85000" lnSpcReduction="20000"/>
          </a:bodyPr>
          <a:lstStyle/>
          <a:p>
            <a:r>
              <a:rPr lang="cy-GB" dirty="0"/>
              <a:t>Gynnig beirniadaeth eang o strwythurau addysgol traddodiadol (yn cynnwys addysg, cwricwlwm, asesu, addysgeg</a:t>
            </a:r>
            <a:r>
              <a:rPr lang="cy-GB" dirty="0" smtClean="0"/>
              <a:t>).</a:t>
            </a:r>
            <a:endParaRPr lang="en-GB" dirty="0" smtClean="0">
              <a:effectLst/>
            </a:endParaRPr>
          </a:p>
          <a:p>
            <a:endParaRPr lang="en-GB" dirty="0"/>
          </a:p>
        </p:txBody>
      </p:sp>
      <p:sp>
        <p:nvSpPr>
          <p:cNvPr id="4" name="Content Placeholder 3"/>
          <p:cNvSpPr>
            <a:spLocks noGrp="1"/>
          </p:cNvSpPr>
          <p:nvPr>
            <p:ph sz="half" idx="2"/>
          </p:nvPr>
        </p:nvSpPr>
        <p:spPr>
          <a:xfrm>
            <a:off x="4629150" y="3781425"/>
            <a:ext cx="3886200" cy="1708547"/>
          </a:xfrm>
        </p:spPr>
        <p:style>
          <a:lnRef idx="2">
            <a:schemeClr val="accent1"/>
          </a:lnRef>
          <a:fillRef idx="1">
            <a:schemeClr val="lt1"/>
          </a:fillRef>
          <a:effectRef idx="0">
            <a:schemeClr val="accent1"/>
          </a:effectRef>
          <a:fontRef idx="minor">
            <a:schemeClr val="dk1"/>
          </a:fontRef>
        </p:style>
        <p:txBody>
          <a:bodyPr>
            <a:normAutofit fontScale="85000" lnSpcReduction="20000"/>
          </a:bodyPr>
          <a:lstStyle/>
          <a:p>
            <a:r>
              <a:rPr lang="en-US" dirty="0"/>
              <a:t>Offer a broad critique of traditional educational structures (including schooling, curriculum, assessment, pedagogy</a:t>
            </a:r>
            <a:r>
              <a:rPr lang="en-US" dirty="0" smtClean="0"/>
              <a:t>).</a:t>
            </a:r>
            <a:endParaRPr lang="en-GB" dirty="0" smtClean="0">
              <a:effectLst/>
            </a:endParaRPr>
          </a:p>
          <a:p>
            <a:pPr marL="0" indent="0">
              <a:buNone/>
            </a:pPr>
            <a:endParaRPr lang="en-GB" dirty="0"/>
          </a:p>
        </p:txBody>
      </p:sp>
      <p:pic>
        <p:nvPicPr>
          <p:cNvPr id="5" name="Picture 4"/>
          <p:cNvPicPr>
            <a:picLocks noChangeAspect="1"/>
          </p:cNvPicPr>
          <p:nvPr/>
        </p:nvPicPr>
        <p:blipFill>
          <a:blip r:embed="rId2"/>
          <a:stretch>
            <a:fillRect/>
          </a:stretch>
        </p:blipFill>
        <p:spPr>
          <a:xfrm>
            <a:off x="3575447" y="2395537"/>
            <a:ext cx="1878806" cy="1252538"/>
          </a:xfrm>
          <a:prstGeom prst="rect">
            <a:avLst/>
          </a:prstGeom>
        </p:spPr>
      </p:pic>
    </p:spTree>
    <p:extLst>
      <p:ext uri="{BB962C8B-B14F-4D97-AF65-F5344CB8AC3E}">
        <p14:creationId xmlns:p14="http://schemas.microsoft.com/office/powerpoint/2010/main" val="36914944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28650" y="2226469"/>
            <a:ext cx="3886200" cy="1831181"/>
          </a:xfrm>
        </p:spPr>
        <p:style>
          <a:lnRef idx="2">
            <a:schemeClr val="dk1"/>
          </a:lnRef>
          <a:fillRef idx="1">
            <a:schemeClr val="lt1"/>
          </a:fillRef>
          <a:effectRef idx="0">
            <a:schemeClr val="dk1"/>
          </a:effectRef>
          <a:fontRef idx="minor">
            <a:schemeClr val="dk1"/>
          </a:fontRef>
        </p:style>
        <p:txBody>
          <a:bodyPr>
            <a:normAutofit fontScale="77500" lnSpcReduction="20000"/>
          </a:bodyPr>
          <a:lstStyle/>
          <a:p>
            <a:r>
              <a:rPr lang="cy-GB" dirty="0"/>
              <a:t>Dangos ymwybyddiaeth feirniadol o ddamcaniaethau radical allweddol, dulliau o gysyniadoli a gweledigaethau o addysg (yn enwedig addysgeg feirniadol)</a:t>
            </a:r>
            <a:endParaRPr lang="en-GB" dirty="0" smtClean="0">
              <a:effectLst/>
            </a:endParaRPr>
          </a:p>
          <a:p>
            <a:endParaRPr lang="en-GB" dirty="0"/>
          </a:p>
        </p:txBody>
      </p:sp>
      <p:sp>
        <p:nvSpPr>
          <p:cNvPr id="4" name="Content Placeholder 3"/>
          <p:cNvSpPr>
            <a:spLocks noGrp="1"/>
          </p:cNvSpPr>
          <p:nvPr>
            <p:ph sz="half" idx="2"/>
          </p:nvPr>
        </p:nvSpPr>
        <p:spPr>
          <a:xfrm>
            <a:off x="4629150" y="2226469"/>
            <a:ext cx="3886200" cy="1831181"/>
          </a:xfrm>
        </p:spPr>
        <p:style>
          <a:lnRef idx="2">
            <a:schemeClr val="accent1"/>
          </a:lnRef>
          <a:fillRef idx="1">
            <a:schemeClr val="lt1"/>
          </a:fillRef>
          <a:effectRef idx="0">
            <a:schemeClr val="accent1"/>
          </a:effectRef>
          <a:fontRef idx="minor">
            <a:schemeClr val="dk1"/>
          </a:fontRef>
        </p:style>
        <p:txBody>
          <a:bodyPr>
            <a:normAutofit fontScale="77500" lnSpcReduction="20000"/>
          </a:bodyPr>
          <a:lstStyle/>
          <a:p>
            <a:r>
              <a:rPr lang="en-US" dirty="0"/>
              <a:t>Demonstrate a critical awareness of  key radical theories, conceptualizations and visions of education (in particular critical pedagogy)</a:t>
            </a:r>
            <a:endParaRPr lang="en-GB" dirty="0" smtClean="0">
              <a:effectLst/>
            </a:endParaRPr>
          </a:p>
          <a:p>
            <a:endParaRPr lang="en-GB" dirty="0"/>
          </a:p>
        </p:txBody>
      </p:sp>
      <p:sp>
        <p:nvSpPr>
          <p:cNvPr id="5"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GB" dirty="0" smtClean="0"/>
              <a:t>Learning Outcomes</a:t>
            </a:r>
            <a:br>
              <a:rPr lang="en-GB" dirty="0" smtClean="0"/>
            </a:br>
            <a:r>
              <a:rPr lang="en-GB" i="1" dirty="0" err="1" smtClean="0">
                <a:solidFill>
                  <a:schemeClr val="accent1"/>
                </a:solidFill>
              </a:rPr>
              <a:t>Deilliannau</a:t>
            </a:r>
            <a:r>
              <a:rPr lang="en-GB" i="1" dirty="0" smtClean="0">
                <a:solidFill>
                  <a:schemeClr val="accent1"/>
                </a:solidFill>
              </a:rPr>
              <a:t> </a:t>
            </a:r>
            <a:r>
              <a:rPr lang="en-GB" i="1" dirty="0" err="1" smtClean="0">
                <a:solidFill>
                  <a:schemeClr val="accent1"/>
                </a:solidFill>
              </a:rPr>
              <a:t>Dysgu</a:t>
            </a:r>
            <a:r>
              <a:rPr lang="en-GB" i="1" dirty="0" smtClean="0">
                <a:solidFill>
                  <a:schemeClr val="accent1"/>
                </a:solidFill>
              </a:rPr>
              <a:t> </a:t>
            </a:r>
            <a:endParaRPr lang="en-GB" i="1" dirty="0">
              <a:solidFill>
                <a:schemeClr val="accent1"/>
              </a:solidFill>
            </a:endParaRPr>
          </a:p>
        </p:txBody>
      </p:sp>
      <p:pic>
        <p:nvPicPr>
          <p:cNvPr id="6" name="Picture 5"/>
          <p:cNvPicPr>
            <a:picLocks noChangeAspect="1"/>
          </p:cNvPicPr>
          <p:nvPr/>
        </p:nvPicPr>
        <p:blipFill>
          <a:blip r:embed="rId2"/>
          <a:stretch>
            <a:fillRect/>
          </a:stretch>
        </p:blipFill>
        <p:spPr>
          <a:xfrm>
            <a:off x="3224213" y="4305300"/>
            <a:ext cx="2428875" cy="1500188"/>
          </a:xfrm>
          <a:prstGeom prst="rect">
            <a:avLst/>
          </a:prstGeom>
        </p:spPr>
      </p:pic>
    </p:spTree>
    <p:extLst>
      <p:ext uri="{BB962C8B-B14F-4D97-AF65-F5344CB8AC3E}">
        <p14:creationId xmlns:p14="http://schemas.microsoft.com/office/powerpoint/2010/main" val="21153776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28650" y="4019550"/>
            <a:ext cx="3886200" cy="1800226"/>
          </a:xfrm>
        </p:spPr>
        <p:style>
          <a:lnRef idx="2">
            <a:schemeClr val="dk1"/>
          </a:lnRef>
          <a:fillRef idx="1">
            <a:schemeClr val="lt1"/>
          </a:fillRef>
          <a:effectRef idx="0">
            <a:schemeClr val="dk1"/>
          </a:effectRef>
          <a:fontRef idx="minor">
            <a:schemeClr val="dk1"/>
          </a:fontRef>
        </p:style>
        <p:txBody>
          <a:bodyPr>
            <a:normAutofit fontScale="77500" lnSpcReduction="20000"/>
          </a:bodyPr>
          <a:lstStyle/>
          <a:p>
            <a:r>
              <a:rPr lang="cy-GB" dirty="0"/>
              <a:t>Datblygu ymagweddau dychmygus ac arloesol ar addysg, cwricwlwm, asesu, y dosbarth a deunyddiau dysgu ac addysgu eraill</a:t>
            </a:r>
            <a:endParaRPr lang="en-GB" dirty="0" smtClean="0">
              <a:effectLst/>
            </a:endParaRPr>
          </a:p>
          <a:p>
            <a:endParaRPr lang="en-GB" dirty="0"/>
          </a:p>
        </p:txBody>
      </p:sp>
      <p:sp>
        <p:nvSpPr>
          <p:cNvPr id="4" name="Content Placeholder 3"/>
          <p:cNvSpPr>
            <a:spLocks noGrp="1"/>
          </p:cNvSpPr>
          <p:nvPr>
            <p:ph sz="half" idx="2"/>
          </p:nvPr>
        </p:nvSpPr>
        <p:spPr>
          <a:xfrm>
            <a:off x="4629150" y="4019549"/>
            <a:ext cx="3886200" cy="1800226"/>
          </a:xfrm>
        </p:spPr>
        <p:style>
          <a:lnRef idx="2">
            <a:schemeClr val="accent1"/>
          </a:lnRef>
          <a:fillRef idx="1">
            <a:schemeClr val="lt1"/>
          </a:fillRef>
          <a:effectRef idx="0">
            <a:schemeClr val="accent1"/>
          </a:effectRef>
          <a:fontRef idx="minor">
            <a:schemeClr val="dk1"/>
          </a:fontRef>
        </p:style>
        <p:txBody>
          <a:bodyPr>
            <a:normAutofit fontScale="77500" lnSpcReduction="20000"/>
          </a:bodyPr>
          <a:lstStyle/>
          <a:p>
            <a:r>
              <a:rPr lang="en-US" dirty="0"/>
              <a:t>Develop imaginative and innovative approaches to schooling, curriculum, assessment, the classroom and other learning and teaching materials</a:t>
            </a:r>
            <a:endParaRPr lang="en-GB" dirty="0" smtClean="0">
              <a:effectLst/>
            </a:endParaRPr>
          </a:p>
          <a:p>
            <a:endParaRPr lang="en-GB" dirty="0"/>
          </a:p>
        </p:txBody>
      </p:sp>
      <p:sp>
        <p:nvSpPr>
          <p:cNvPr id="5"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GB" dirty="0" smtClean="0"/>
              <a:t>Learning Outcomes</a:t>
            </a:r>
            <a:br>
              <a:rPr lang="en-GB" dirty="0" smtClean="0"/>
            </a:br>
            <a:r>
              <a:rPr lang="en-GB" i="1" dirty="0" err="1" smtClean="0">
                <a:solidFill>
                  <a:schemeClr val="accent1"/>
                </a:solidFill>
              </a:rPr>
              <a:t>Deilliannau</a:t>
            </a:r>
            <a:r>
              <a:rPr lang="en-GB" i="1" dirty="0" smtClean="0">
                <a:solidFill>
                  <a:schemeClr val="accent1"/>
                </a:solidFill>
              </a:rPr>
              <a:t> </a:t>
            </a:r>
            <a:r>
              <a:rPr lang="en-GB" i="1" dirty="0" err="1" smtClean="0">
                <a:solidFill>
                  <a:schemeClr val="accent1"/>
                </a:solidFill>
              </a:rPr>
              <a:t>Dysgu</a:t>
            </a:r>
            <a:r>
              <a:rPr lang="en-GB" i="1" dirty="0" smtClean="0">
                <a:solidFill>
                  <a:schemeClr val="accent1"/>
                </a:solidFill>
              </a:rPr>
              <a:t> </a:t>
            </a:r>
            <a:endParaRPr lang="en-GB" i="1" dirty="0">
              <a:solidFill>
                <a:schemeClr val="accent1"/>
              </a:solidFill>
            </a:endParaRPr>
          </a:p>
        </p:txBody>
      </p:sp>
      <p:pic>
        <p:nvPicPr>
          <p:cNvPr id="6" name="Picture 5"/>
          <p:cNvPicPr>
            <a:picLocks noChangeAspect="1"/>
          </p:cNvPicPr>
          <p:nvPr/>
        </p:nvPicPr>
        <p:blipFill>
          <a:blip r:embed="rId2"/>
          <a:stretch>
            <a:fillRect/>
          </a:stretch>
        </p:blipFill>
        <p:spPr>
          <a:xfrm>
            <a:off x="3307556" y="2281237"/>
            <a:ext cx="2414588" cy="1616063"/>
          </a:xfrm>
          <a:prstGeom prst="rect">
            <a:avLst/>
          </a:prstGeom>
        </p:spPr>
      </p:pic>
    </p:spTree>
    <p:extLst>
      <p:ext uri="{BB962C8B-B14F-4D97-AF65-F5344CB8AC3E}">
        <p14:creationId xmlns:p14="http://schemas.microsoft.com/office/powerpoint/2010/main" val="5744054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28650" y="2337198"/>
            <a:ext cx="3886200" cy="1758553"/>
          </a:xfrm>
        </p:spPr>
        <p:style>
          <a:lnRef idx="2">
            <a:schemeClr val="dk1"/>
          </a:lnRef>
          <a:fillRef idx="1">
            <a:schemeClr val="lt1"/>
          </a:fillRef>
          <a:effectRef idx="0">
            <a:schemeClr val="dk1"/>
          </a:effectRef>
          <a:fontRef idx="minor">
            <a:schemeClr val="dk1"/>
          </a:fontRef>
        </p:style>
        <p:txBody>
          <a:bodyPr>
            <a:normAutofit fontScale="70000" lnSpcReduction="20000"/>
          </a:bodyPr>
          <a:lstStyle/>
          <a:p>
            <a:r>
              <a:rPr lang="cy-GB" dirty="0"/>
              <a:t>Trefnu eu gwybodaeth a’r hyn y maent wedi’i ddysgu drwy ddefnyddio amrywiaeth o ffynonellau gwybodaeth, gan gynnwys TGCh, a chyflwyno’u gwaith ar y lefel briodol</a:t>
            </a:r>
            <a:endParaRPr lang="en-GB" dirty="0"/>
          </a:p>
          <a:p>
            <a:endParaRPr lang="en-GB" dirty="0"/>
          </a:p>
        </p:txBody>
      </p:sp>
      <p:sp>
        <p:nvSpPr>
          <p:cNvPr id="4" name="Content Placeholder 3"/>
          <p:cNvSpPr>
            <a:spLocks noGrp="1"/>
          </p:cNvSpPr>
          <p:nvPr>
            <p:ph sz="half" idx="2"/>
          </p:nvPr>
        </p:nvSpPr>
        <p:spPr>
          <a:xfrm>
            <a:off x="4629150" y="4238625"/>
            <a:ext cx="3886200" cy="1647826"/>
          </a:xfrm>
        </p:spPr>
        <p:style>
          <a:lnRef idx="2">
            <a:schemeClr val="accent1"/>
          </a:lnRef>
          <a:fillRef idx="1">
            <a:schemeClr val="lt1"/>
          </a:fillRef>
          <a:effectRef idx="0">
            <a:schemeClr val="accent1"/>
          </a:effectRef>
          <a:fontRef idx="minor">
            <a:schemeClr val="dk1"/>
          </a:fontRef>
        </p:style>
        <p:txBody>
          <a:bodyPr>
            <a:normAutofit fontScale="70000" lnSpcReduction="20000"/>
          </a:bodyPr>
          <a:lstStyle/>
          <a:p>
            <a:r>
              <a:rPr lang="en-US" dirty="0"/>
              <a:t>Organize their knowledge and learning through the use of a range of information sources, including ICT and present their work at the appropriate level.</a:t>
            </a:r>
            <a:endParaRPr lang="en-GB" dirty="0"/>
          </a:p>
          <a:p>
            <a:endParaRPr lang="en-GB" dirty="0"/>
          </a:p>
        </p:txBody>
      </p:sp>
      <p:sp>
        <p:nvSpPr>
          <p:cNvPr id="5"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GB" dirty="0" smtClean="0"/>
              <a:t>Learning Outcomes</a:t>
            </a:r>
            <a:br>
              <a:rPr lang="en-GB" dirty="0" smtClean="0"/>
            </a:br>
            <a:r>
              <a:rPr lang="en-GB" i="1" dirty="0" err="1" smtClean="0">
                <a:solidFill>
                  <a:schemeClr val="accent1"/>
                </a:solidFill>
              </a:rPr>
              <a:t>Deilliannau</a:t>
            </a:r>
            <a:r>
              <a:rPr lang="en-GB" i="1" dirty="0" smtClean="0">
                <a:solidFill>
                  <a:schemeClr val="accent1"/>
                </a:solidFill>
              </a:rPr>
              <a:t> </a:t>
            </a:r>
            <a:r>
              <a:rPr lang="en-GB" i="1" dirty="0" err="1" smtClean="0">
                <a:solidFill>
                  <a:schemeClr val="accent1"/>
                </a:solidFill>
              </a:rPr>
              <a:t>Dysgu</a:t>
            </a:r>
            <a:r>
              <a:rPr lang="en-GB" i="1" dirty="0" smtClean="0">
                <a:solidFill>
                  <a:schemeClr val="accent1"/>
                </a:solidFill>
              </a:rPr>
              <a:t> </a:t>
            </a:r>
            <a:endParaRPr lang="en-GB" i="1" dirty="0">
              <a:solidFill>
                <a:schemeClr val="accent1"/>
              </a:solidFill>
            </a:endParaRPr>
          </a:p>
        </p:txBody>
      </p:sp>
      <p:pic>
        <p:nvPicPr>
          <p:cNvPr id="6" name="Picture 5"/>
          <p:cNvPicPr>
            <a:picLocks noChangeAspect="1"/>
          </p:cNvPicPr>
          <p:nvPr/>
        </p:nvPicPr>
        <p:blipFill>
          <a:blip r:embed="rId2"/>
          <a:stretch>
            <a:fillRect/>
          </a:stretch>
        </p:blipFill>
        <p:spPr>
          <a:xfrm>
            <a:off x="5788819" y="2433042"/>
            <a:ext cx="1566863" cy="1566863"/>
          </a:xfrm>
          <a:prstGeom prst="rect">
            <a:avLst/>
          </a:prstGeom>
        </p:spPr>
      </p:pic>
      <p:pic>
        <p:nvPicPr>
          <p:cNvPr id="8" name="Picture 7"/>
          <p:cNvPicPr>
            <a:picLocks noChangeAspect="1"/>
          </p:cNvPicPr>
          <p:nvPr/>
        </p:nvPicPr>
        <p:blipFill>
          <a:blip r:embed="rId3"/>
          <a:stretch>
            <a:fillRect/>
          </a:stretch>
        </p:blipFill>
        <p:spPr>
          <a:xfrm>
            <a:off x="1247775" y="4310122"/>
            <a:ext cx="2270522" cy="1504829"/>
          </a:xfrm>
          <a:prstGeom prst="rect">
            <a:avLst/>
          </a:prstGeom>
        </p:spPr>
      </p:pic>
    </p:spTree>
    <p:extLst>
      <p:ext uri="{BB962C8B-B14F-4D97-AF65-F5344CB8AC3E}">
        <p14:creationId xmlns:p14="http://schemas.microsoft.com/office/powerpoint/2010/main" val="11947225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476672"/>
            <a:ext cx="8229600" cy="1143000"/>
          </a:xfrm>
        </p:spPr>
        <p:txBody>
          <a:bodyPr>
            <a:normAutofit fontScale="90000"/>
          </a:bodyPr>
          <a:lstStyle/>
          <a:p>
            <a:r>
              <a:rPr lang="en-GB" dirty="0">
                <a:solidFill>
                  <a:schemeClr val="accent3"/>
                </a:solidFill>
              </a:rPr>
              <a:t>HERIO’CH HUNAIN</a:t>
            </a:r>
            <a:br>
              <a:rPr lang="en-GB" dirty="0">
                <a:solidFill>
                  <a:schemeClr val="accent3"/>
                </a:solidFill>
              </a:rPr>
            </a:br>
            <a:r>
              <a:rPr lang="en-GB" dirty="0"/>
              <a:t>QUIZ </a:t>
            </a:r>
            <a:r>
              <a:rPr lang="en-GB" dirty="0" smtClean="0"/>
              <a:t>IT YOURSELF</a:t>
            </a:r>
            <a:endParaRPr lang="en-GB" dirty="0"/>
          </a:p>
        </p:txBody>
      </p:sp>
      <p:sp>
        <p:nvSpPr>
          <p:cNvPr id="3" name="Content Placeholder 2"/>
          <p:cNvSpPr>
            <a:spLocks noGrp="1"/>
          </p:cNvSpPr>
          <p:nvPr>
            <p:ph sz="half" idx="1"/>
          </p:nvPr>
        </p:nvSpPr>
        <p:spPr/>
        <p:style>
          <a:lnRef idx="2">
            <a:schemeClr val="accent3"/>
          </a:lnRef>
          <a:fillRef idx="1">
            <a:schemeClr val="lt1"/>
          </a:fillRef>
          <a:effectRef idx="0">
            <a:schemeClr val="accent3"/>
          </a:effectRef>
          <a:fontRef idx="minor">
            <a:schemeClr val="dk1"/>
          </a:fontRef>
        </p:style>
        <p:txBody>
          <a:bodyPr>
            <a:normAutofit fontScale="92500" lnSpcReduction="10000"/>
          </a:bodyPr>
          <a:lstStyle/>
          <a:p>
            <a:r>
              <a:rPr lang="en-GB" dirty="0" err="1"/>
              <a:t>Mewn</a:t>
            </a:r>
            <a:r>
              <a:rPr lang="en-GB" dirty="0"/>
              <a:t> </a:t>
            </a:r>
            <a:r>
              <a:rPr lang="en-GB" dirty="0" err="1"/>
              <a:t>pâr</a:t>
            </a:r>
            <a:r>
              <a:rPr lang="en-GB" dirty="0"/>
              <a:t>:</a:t>
            </a:r>
          </a:p>
          <a:p>
            <a:r>
              <a:rPr lang="en-GB" dirty="0"/>
              <a:t> </a:t>
            </a:r>
            <a:r>
              <a:rPr lang="en-GB" dirty="0" err="1"/>
              <a:t>Ysgrifennwch</a:t>
            </a:r>
            <a:r>
              <a:rPr lang="en-GB" dirty="0"/>
              <a:t> 3 </a:t>
            </a:r>
            <a:r>
              <a:rPr lang="en-GB" dirty="0" err="1"/>
              <a:t>syniad</a:t>
            </a:r>
            <a:r>
              <a:rPr lang="en-GB" dirty="0"/>
              <a:t> </a:t>
            </a:r>
            <a:r>
              <a:rPr lang="en-GB" dirty="0" err="1"/>
              <a:t>sy’n</a:t>
            </a:r>
            <a:r>
              <a:rPr lang="en-GB" dirty="0"/>
              <a:t> </a:t>
            </a:r>
            <a:r>
              <a:rPr lang="en-GB" dirty="0" err="1"/>
              <a:t>deillio</a:t>
            </a:r>
            <a:r>
              <a:rPr lang="en-GB" dirty="0"/>
              <a:t> o </a:t>
            </a:r>
            <a:r>
              <a:rPr lang="en-GB" dirty="0" err="1"/>
              <a:t>waith</a:t>
            </a:r>
            <a:r>
              <a:rPr lang="en-GB" dirty="0"/>
              <a:t> Freire.</a:t>
            </a:r>
          </a:p>
          <a:p>
            <a:r>
              <a:rPr lang="en-GB" dirty="0" err="1"/>
              <a:t>Ysgrifennwch</a:t>
            </a:r>
            <a:r>
              <a:rPr lang="en-GB" dirty="0"/>
              <a:t> 3 </a:t>
            </a:r>
            <a:r>
              <a:rPr lang="en-GB" dirty="0" err="1"/>
              <a:t>syniad</a:t>
            </a:r>
            <a:r>
              <a:rPr lang="en-GB" dirty="0"/>
              <a:t> </a:t>
            </a:r>
            <a:r>
              <a:rPr lang="en-GB" dirty="0" err="1"/>
              <a:t>sy’n</a:t>
            </a:r>
            <a:r>
              <a:rPr lang="en-GB" dirty="0"/>
              <a:t> </a:t>
            </a:r>
            <a:r>
              <a:rPr lang="en-GB" dirty="0" err="1"/>
              <a:t>deillio</a:t>
            </a:r>
            <a:r>
              <a:rPr lang="en-GB" dirty="0"/>
              <a:t> o </a:t>
            </a:r>
            <a:r>
              <a:rPr lang="en-GB" dirty="0" err="1"/>
              <a:t>waith</a:t>
            </a:r>
            <a:r>
              <a:rPr lang="en-GB" dirty="0"/>
              <a:t> Holt. </a:t>
            </a:r>
          </a:p>
          <a:p>
            <a:r>
              <a:rPr lang="en-GB" dirty="0" err="1"/>
              <a:t>Ffurfiwch</a:t>
            </a:r>
            <a:r>
              <a:rPr lang="en-GB" dirty="0"/>
              <a:t> ‘</a:t>
            </a:r>
            <a:r>
              <a:rPr lang="en-GB" dirty="0" err="1"/>
              <a:t>cwestiwn</a:t>
            </a:r>
            <a:r>
              <a:rPr lang="en-GB" dirty="0"/>
              <a:t>’ </a:t>
            </a:r>
            <a:r>
              <a:rPr lang="en-GB" dirty="0" err="1"/>
              <a:t>ar</a:t>
            </a:r>
            <a:r>
              <a:rPr lang="en-GB" dirty="0"/>
              <a:t> </a:t>
            </a:r>
            <a:r>
              <a:rPr lang="en-GB" dirty="0" err="1"/>
              <a:t>gyfer</a:t>
            </a:r>
            <a:r>
              <a:rPr lang="en-GB" dirty="0"/>
              <a:t> </a:t>
            </a:r>
            <a:r>
              <a:rPr lang="en-GB" dirty="0" err="1"/>
              <a:t>pob</a:t>
            </a:r>
            <a:r>
              <a:rPr lang="en-GB" dirty="0"/>
              <a:t> </a:t>
            </a:r>
            <a:r>
              <a:rPr lang="en-GB" dirty="0" err="1"/>
              <a:t>pwynt</a:t>
            </a:r>
            <a:r>
              <a:rPr lang="en-GB" dirty="0"/>
              <a:t>. </a:t>
            </a:r>
          </a:p>
          <a:p>
            <a:r>
              <a:rPr lang="en-GB" dirty="0" err="1"/>
              <a:t>Rhannwch</a:t>
            </a:r>
            <a:r>
              <a:rPr lang="en-GB" dirty="0"/>
              <a:t> </a:t>
            </a:r>
            <a:r>
              <a:rPr lang="en-GB" dirty="0" err="1"/>
              <a:t>eich</a:t>
            </a:r>
            <a:r>
              <a:rPr lang="en-GB" dirty="0"/>
              <a:t> </a:t>
            </a:r>
            <a:r>
              <a:rPr lang="en-GB" dirty="0" err="1"/>
              <a:t>cwestiynau</a:t>
            </a:r>
            <a:r>
              <a:rPr lang="en-GB" dirty="0"/>
              <a:t> </a:t>
            </a:r>
            <a:r>
              <a:rPr lang="en-GB" dirty="0" err="1"/>
              <a:t>gyda</a:t>
            </a:r>
            <a:r>
              <a:rPr lang="en-GB" dirty="0"/>
              <a:t> </a:t>
            </a:r>
            <a:r>
              <a:rPr lang="en-GB" dirty="0" err="1"/>
              <a:t>phâr</a:t>
            </a:r>
            <a:r>
              <a:rPr lang="en-GB" dirty="0"/>
              <a:t> </a:t>
            </a:r>
            <a:r>
              <a:rPr lang="en-GB" dirty="0" err="1"/>
              <a:t>arall</a:t>
            </a:r>
            <a:r>
              <a:rPr lang="en-GB" dirty="0"/>
              <a:t> a </a:t>
            </a:r>
            <a:r>
              <a:rPr lang="en-GB" dirty="0" err="1"/>
              <a:t>herio</a:t>
            </a:r>
            <a:r>
              <a:rPr lang="en-GB" dirty="0"/>
              <a:t> </a:t>
            </a:r>
            <a:r>
              <a:rPr lang="en-GB" dirty="0" err="1"/>
              <a:t>nhw</a:t>
            </a:r>
            <a:r>
              <a:rPr lang="en-GB" dirty="0"/>
              <a:t> </a:t>
            </a:r>
            <a:r>
              <a:rPr lang="en-GB" dirty="0" err="1"/>
              <a:t>i</a:t>
            </a:r>
            <a:r>
              <a:rPr lang="en-GB" dirty="0"/>
              <a:t> </a:t>
            </a:r>
            <a:r>
              <a:rPr lang="en-GB" dirty="0" err="1"/>
              <a:t>ateb</a:t>
            </a:r>
            <a:r>
              <a:rPr lang="en-GB" dirty="0"/>
              <a:t> y </a:t>
            </a:r>
            <a:r>
              <a:rPr lang="en-GB" dirty="0" err="1"/>
              <a:t>cwestiynau</a:t>
            </a:r>
            <a:r>
              <a:rPr lang="en-GB" dirty="0"/>
              <a:t>. </a:t>
            </a:r>
          </a:p>
          <a:p>
            <a:endParaRPr lang="en-GB" dirty="0" smtClean="0"/>
          </a:p>
        </p:txBody>
      </p:sp>
      <p:sp>
        <p:nvSpPr>
          <p:cNvPr id="4" name="Content Placeholder 3"/>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r>
              <a:rPr lang="en-GB" i="1" dirty="0"/>
              <a:t>In pairs:</a:t>
            </a:r>
          </a:p>
          <a:p>
            <a:pPr lvl="1"/>
            <a:r>
              <a:rPr lang="en-GB" i="1" dirty="0"/>
              <a:t>write down 3 ideas, beliefs or concepts drawn from </a:t>
            </a:r>
            <a:r>
              <a:rPr lang="en-GB" b="1" i="1" dirty="0" err="1"/>
              <a:t>Freire’s</a:t>
            </a:r>
            <a:r>
              <a:rPr lang="en-GB" i="1" dirty="0"/>
              <a:t> work</a:t>
            </a:r>
          </a:p>
          <a:p>
            <a:pPr lvl="1"/>
            <a:r>
              <a:rPr lang="en-GB" i="1" dirty="0"/>
              <a:t>write down 3 ideas, beliefs or concepts drawn from </a:t>
            </a:r>
            <a:r>
              <a:rPr lang="en-GB" b="1" i="1" dirty="0"/>
              <a:t>Holt’s </a:t>
            </a:r>
            <a:r>
              <a:rPr lang="en-GB" i="1" dirty="0"/>
              <a:t>work</a:t>
            </a:r>
          </a:p>
          <a:p>
            <a:r>
              <a:rPr lang="en-GB" i="1" dirty="0" smtClean="0"/>
              <a:t>Now, use your ‘answers’ to formulate 6 questions </a:t>
            </a:r>
          </a:p>
          <a:p>
            <a:r>
              <a:rPr lang="en-GB" i="1" dirty="0" smtClean="0"/>
              <a:t>Swap with another pair and challenge them to answer each question </a:t>
            </a:r>
          </a:p>
          <a:p>
            <a:pPr lvl="1"/>
            <a:endParaRPr lang="en-GB" dirty="0" smtClean="0"/>
          </a:p>
          <a:p>
            <a:pPr lvl="1"/>
            <a:endParaRPr lang="en-GB" dirty="0"/>
          </a:p>
        </p:txBody>
      </p:sp>
    </p:spTree>
    <p:extLst>
      <p:ext uri="{BB962C8B-B14F-4D97-AF65-F5344CB8AC3E}">
        <p14:creationId xmlns:p14="http://schemas.microsoft.com/office/powerpoint/2010/main" val="4246471347"/>
      </p:ext>
    </p:extLst>
  </p:cSld>
  <p:clrMapOvr>
    <a:masterClrMapping/>
  </p:clrMapOvr>
  <p:transition spd="slow">
    <p:push dir="u"/>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181690"/>
            <a:ext cx="8229600" cy="1143000"/>
          </a:xfrm>
        </p:spPr>
        <p:txBody>
          <a:bodyPr/>
          <a:lstStyle/>
          <a:p>
            <a:r>
              <a:rPr lang="en-GB" dirty="0" smtClean="0"/>
              <a:t>John Taylor </a:t>
            </a:r>
            <a:r>
              <a:rPr lang="en-GB" dirty="0" err="1" smtClean="0"/>
              <a:t>Gatto</a:t>
            </a:r>
            <a:r>
              <a:rPr lang="en-GB" dirty="0" smtClean="0"/>
              <a:t> </a:t>
            </a:r>
            <a:endParaRPr lang="en-GB" dirty="0"/>
          </a:p>
        </p:txBody>
      </p:sp>
      <p:pic>
        <p:nvPicPr>
          <p:cNvPr id="9" name="Picture 8"/>
          <p:cNvPicPr>
            <a:picLocks noChangeAspect="1"/>
          </p:cNvPicPr>
          <p:nvPr/>
        </p:nvPicPr>
        <p:blipFill>
          <a:blip r:embed="rId3"/>
          <a:stretch>
            <a:fillRect/>
          </a:stretch>
        </p:blipFill>
        <p:spPr>
          <a:xfrm rot="20342774">
            <a:off x="731577" y="1890977"/>
            <a:ext cx="2032223" cy="3060577"/>
          </a:xfrm>
          <a:prstGeom prst="rect">
            <a:avLst/>
          </a:prstGeom>
        </p:spPr>
      </p:pic>
      <p:pic>
        <p:nvPicPr>
          <p:cNvPr id="10" name="Picture 9"/>
          <p:cNvPicPr>
            <a:picLocks noChangeAspect="1"/>
          </p:cNvPicPr>
          <p:nvPr/>
        </p:nvPicPr>
        <p:blipFill>
          <a:blip r:embed="rId4"/>
          <a:stretch>
            <a:fillRect/>
          </a:stretch>
        </p:blipFill>
        <p:spPr>
          <a:xfrm rot="763913">
            <a:off x="3442670" y="3068960"/>
            <a:ext cx="2258660" cy="3384599"/>
          </a:xfrm>
          <a:prstGeom prst="rect">
            <a:avLst/>
          </a:prstGeom>
        </p:spPr>
      </p:pic>
      <p:pic>
        <p:nvPicPr>
          <p:cNvPr id="11" name="Picture 10"/>
          <p:cNvPicPr>
            <a:picLocks noChangeAspect="1"/>
          </p:cNvPicPr>
          <p:nvPr/>
        </p:nvPicPr>
        <p:blipFill>
          <a:blip r:embed="rId5"/>
          <a:stretch>
            <a:fillRect/>
          </a:stretch>
        </p:blipFill>
        <p:spPr>
          <a:xfrm rot="21120335">
            <a:off x="6195640" y="1484809"/>
            <a:ext cx="2571888" cy="3853775"/>
          </a:xfrm>
          <a:prstGeom prst="rect">
            <a:avLst/>
          </a:prstGeom>
        </p:spPr>
      </p:pic>
    </p:spTree>
    <p:extLst>
      <p:ext uri="{BB962C8B-B14F-4D97-AF65-F5344CB8AC3E}">
        <p14:creationId xmlns:p14="http://schemas.microsoft.com/office/powerpoint/2010/main" val="2497449949"/>
      </p:ext>
    </p:extLst>
  </p:cSld>
  <p:clrMapOvr>
    <a:masterClrMapping/>
  </p:clrMapOvr>
  <p:transition spd="slow">
    <p:push dir="u"/>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err="1" smtClean="0">
                <a:solidFill>
                  <a:schemeClr val="accent3"/>
                </a:solidFill>
              </a:rPr>
              <a:t>Stori</a:t>
            </a:r>
            <a:r>
              <a:rPr lang="en-GB" dirty="0" smtClean="0">
                <a:solidFill>
                  <a:schemeClr val="accent3"/>
                </a:solidFill>
              </a:rPr>
              <a:t> </a:t>
            </a:r>
            <a:r>
              <a:rPr lang="en-GB" dirty="0" err="1" smtClean="0">
                <a:solidFill>
                  <a:schemeClr val="accent3"/>
                </a:solidFill>
              </a:rPr>
              <a:t>Llwyddiant</a:t>
            </a:r>
            <a:r>
              <a:rPr lang="en-GB" dirty="0" smtClean="0">
                <a:solidFill>
                  <a:schemeClr val="accent3"/>
                </a:solidFill>
              </a:rPr>
              <a:t> </a:t>
            </a:r>
            <a:r>
              <a:rPr lang="en-GB" dirty="0" err="1" smtClean="0">
                <a:solidFill>
                  <a:schemeClr val="accent3"/>
                </a:solidFill>
              </a:rPr>
              <a:t>Gatto</a:t>
            </a:r>
            <a:r>
              <a:rPr lang="en-GB" dirty="0" smtClean="0">
                <a:solidFill>
                  <a:schemeClr val="accent3"/>
                </a:solidFill>
              </a:rPr>
              <a:t/>
            </a:r>
            <a:br>
              <a:rPr lang="en-GB" dirty="0" smtClean="0">
                <a:solidFill>
                  <a:schemeClr val="accent3"/>
                </a:solidFill>
              </a:rPr>
            </a:br>
            <a:r>
              <a:rPr lang="en-GB" dirty="0" err="1" smtClean="0"/>
              <a:t>Gatto’s</a:t>
            </a:r>
            <a:r>
              <a:rPr lang="en-GB" dirty="0" smtClean="0"/>
              <a:t> Success Story </a:t>
            </a:r>
            <a:endParaRPr lang="en-GB" dirty="0"/>
          </a:p>
        </p:txBody>
      </p:sp>
      <p:sp>
        <p:nvSpPr>
          <p:cNvPr id="5" name="Content Placeholder 4"/>
          <p:cNvSpPr>
            <a:spLocks noGrp="1"/>
          </p:cNvSpPr>
          <p:nvPr>
            <p:ph sz="half" idx="1"/>
          </p:nvPr>
        </p:nvSpPr>
        <p:spPr>
          <a:xfrm>
            <a:off x="457200" y="1916832"/>
            <a:ext cx="4038600" cy="4525963"/>
          </a:xfrm>
        </p:spPr>
        <p:style>
          <a:lnRef idx="2">
            <a:schemeClr val="accent3"/>
          </a:lnRef>
          <a:fillRef idx="1">
            <a:schemeClr val="lt1"/>
          </a:fillRef>
          <a:effectRef idx="0">
            <a:schemeClr val="accent3"/>
          </a:effectRef>
          <a:fontRef idx="minor">
            <a:schemeClr val="dk1"/>
          </a:fontRef>
        </p:style>
        <p:txBody>
          <a:bodyPr>
            <a:normAutofit fontScale="92500" lnSpcReduction="10000"/>
          </a:bodyPr>
          <a:lstStyle/>
          <a:p>
            <a:r>
              <a:rPr lang="en-GB" dirty="0" err="1"/>
              <a:t>Fel</a:t>
            </a:r>
            <a:r>
              <a:rPr lang="en-GB" dirty="0"/>
              <a:t> Holt, </a:t>
            </a:r>
            <a:r>
              <a:rPr lang="en-GB" dirty="0" err="1"/>
              <a:t>roedd</a:t>
            </a:r>
            <a:r>
              <a:rPr lang="en-GB" dirty="0"/>
              <a:t> </a:t>
            </a:r>
            <a:r>
              <a:rPr lang="en-GB" dirty="0" err="1"/>
              <a:t>Gatto</a:t>
            </a:r>
            <a:r>
              <a:rPr lang="en-GB" dirty="0"/>
              <a:t> </a:t>
            </a:r>
            <a:r>
              <a:rPr lang="en-GB" dirty="0" err="1"/>
              <a:t>hefyd</a:t>
            </a:r>
            <a:r>
              <a:rPr lang="en-GB" dirty="0"/>
              <a:t> </a:t>
            </a:r>
            <a:r>
              <a:rPr lang="en-GB" dirty="0" err="1"/>
              <a:t>yn</a:t>
            </a:r>
            <a:r>
              <a:rPr lang="en-GB" dirty="0"/>
              <a:t> </a:t>
            </a:r>
            <a:r>
              <a:rPr lang="en-GB" dirty="0" err="1"/>
              <a:t>athro</a:t>
            </a:r>
            <a:r>
              <a:rPr lang="en-GB" dirty="0"/>
              <a:t>…</a:t>
            </a:r>
            <a:r>
              <a:rPr lang="en-GB" dirty="0" err="1"/>
              <a:t>athro</a:t>
            </a:r>
            <a:r>
              <a:rPr lang="en-GB" dirty="0"/>
              <a:t> </a:t>
            </a:r>
            <a:r>
              <a:rPr lang="en-GB" dirty="0" err="1"/>
              <a:t>mor</a:t>
            </a:r>
            <a:r>
              <a:rPr lang="en-GB" dirty="0"/>
              <a:t> </a:t>
            </a:r>
            <a:r>
              <a:rPr lang="en-GB" dirty="0" err="1"/>
              <a:t>llwyddiannus</a:t>
            </a:r>
            <a:r>
              <a:rPr lang="en-GB" dirty="0"/>
              <a:t>, </a:t>
            </a:r>
            <a:r>
              <a:rPr lang="en-GB" dirty="0" err="1"/>
              <a:t>fe</a:t>
            </a:r>
            <a:r>
              <a:rPr lang="en-GB" dirty="0"/>
              <a:t> </a:t>
            </a:r>
            <a:r>
              <a:rPr lang="en-GB" dirty="0" err="1"/>
              <a:t>wnaeth</a:t>
            </a:r>
            <a:r>
              <a:rPr lang="en-GB" dirty="0"/>
              <a:t> </a:t>
            </a:r>
            <a:r>
              <a:rPr lang="en-GB" dirty="0" err="1"/>
              <a:t>ennill</a:t>
            </a:r>
            <a:r>
              <a:rPr lang="en-GB" dirty="0"/>
              <a:t> </a:t>
            </a:r>
            <a:r>
              <a:rPr lang="en-GB" dirty="0" err="1"/>
              <a:t>nifer</a:t>
            </a:r>
            <a:r>
              <a:rPr lang="en-GB" dirty="0"/>
              <a:t> o </a:t>
            </a:r>
            <a:r>
              <a:rPr lang="en-GB" dirty="0" err="1" smtClean="0"/>
              <a:t>wobrau</a:t>
            </a:r>
            <a:r>
              <a:rPr lang="en-GB" dirty="0" smtClean="0"/>
              <a:t> </a:t>
            </a:r>
            <a:endParaRPr lang="en-GB" dirty="0"/>
          </a:p>
          <a:p>
            <a:r>
              <a:rPr lang="en-GB" dirty="0" err="1"/>
              <a:t>Ond</a:t>
            </a:r>
            <a:r>
              <a:rPr lang="en-GB" dirty="0"/>
              <a:t>, </a:t>
            </a:r>
            <a:r>
              <a:rPr lang="en-GB" dirty="0" err="1"/>
              <a:t>hefyd</a:t>
            </a:r>
            <a:r>
              <a:rPr lang="en-GB" dirty="0"/>
              <a:t> </a:t>
            </a:r>
            <a:r>
              <a:rPr lang="en-GB" dirty="0" err="1"/>
              <a:t>fel</a:t>
            </a:r>
            <a:r>
              <a:rPr lang="en-GB" dirty="0"/>
              <a:t> Holt, </a:t>
            </a:r>
            <a:r>
              <a:rPr lang="en-GB" dirty="0" err="1"/>
              <a:t>roedd</a:t>
            </a:r>
            <a:r>
              <a:rPr lang="en-GB" dirty="0"/>
              <a:t> </a:t>
            </a:r>
            <a:r>
              <a:rPr lang="en-GB" dirty="0" err="1"/>
              <a:t>Gatto</a:t>
            </a:r>
            <a:r>
              <a:rPr lang="en-GB" dirty="0"/>
              <a:t> </a:t>
            </a:r>
            <a:r>
              <a:rPr lang="en-GB" dirty="0" err="1"/>
              <a:t>yn</a:t>
            </a:r>
            <a:r>
              <a:rPr lang="en-GB" dirty="0"/>
              <a:t> </a:t>
            </a:r>
            <a:r>
              <a:rPr lang="en-GB" dirty="0" err="1"/>
              <a:t>teimlo</a:t>
            </a:r>
            <a:r>
              <a:rPr lang="en-GB" dirty="0"/>
              <a:t> </a:t>
            </a:r>
            <a:r>
              <a:rPr lang="en-GB" dirty="0" err="1"/>
              <a:t>ei</a:t>
            </a:r>
            <a:r>
              <a:rPr lang="en-GB" dirty="0"/>
              <a:t> </a:t>
            </a:r>
            <a:r>
              <a:rPr lang="en-GB" dirty="0" err="1"/>
              <a:t>fod</a:t>
            </a:r>
            <a:r>
              <a:rPr lang="en-GB" dirty="0"/>
              <a:t> </a:t>
            </a:r>
            <a:r>
              <a:rPr lang="en-GB" dirty="0" err="1"/>
              <a:t>yn</a:t>
            </a:r>
            <a:r>
              <a:rPr lang="en-GB" dirty="0"/>
              <a:t> </a:t>
            </a:r>
            <a:r>
              <a:rPr lang="en-GB" dirty="0" err="1"/>
              <a:t>niweidio</a:t>
            </a:r>
            <a:r>
              <a:rPr lang="en-GB" dirty="0"/>
              <a:t> plant </a:t>
            </a:r>
            <a:r>
              <a:rPr lang="en-GB" dirty="0" err="1"/>
              <a:t>trwy</a:t>
            </a:r>
            <a:r>
              <a:rPr lang="en-GB" dirty="0"/>
              <a:t> </a:t>
            </a:r>
            <a:r>
              <a:rPr lang="en-GB" dirty="0" err="1"/>
              <a:t>addysg</a:t>
            </a:r>
            <a:r>
              <a:rPr lang="en-GB" dirty="0"/>
              <a:t>, ac </a:t>
            </a:r>
            <a:r>
              <a:rPr lang="en-GB" dirty="0" err="1"/>
              <a:t>ymddiswyddodd</a:t>
            </a:r>
            <a:r>
              <a:rPr lang="en-GB" dirty="0"/>
              <a:t> (</a:t>
            </a:r>
            <a:r>
              <a:rPr lang="en-GB" dirty="0" err="1"/>
              <a:t>yn</a:t>
            </a:r>
            <a:r>
              <a:rPr lang="en-GB" dirty="0"/>
              <a:t> </a:t>
            </a:r>
            <a:r>
              <a:rPr lang="en-GB" dirty="0" err="1"/>
              <a:t>gyhoeddus</a:t>
            </a:r>
            <a:r>
              <a:rPr lang="en-GB" dirty="0"/>
              <a:t> </a:t>
            </a:r>
            <a:r>
              <a:rPr lang="en-GB" dirty="0" err="1"/>
              <a:t>iawn</a:t>
            </a:r>
            <a:r>
              <a:rPr lang="en-GB" dirty="0"/>
              <a:t>!) o </a:t>
            </a:r>
            <a:r>
              <a:rPr lang="en-GB" dirty="0" err="1"/>
              <a:t>addysg</a:t>
            </a:r>
            <a:r>
              <a:rPr lang="en-GB" dirty="0"/>
              <a:t> </a:t>
            </a:r>
            <a:r>
              <a:rPr lang="en-GB" dirty="0" err="1" smtClean="0"/>
              <a:t>ffurfiol</a:t>
            </a:r>
            <a:endParaRPr lang="en-GB" dirty="0"/>
          </a:p>
          <a:p>
            <a:endParaRPr lang="en-GB" dirty="0"/>
          </a:p>
        </p:txBody>
      </p:sp>
      <p:sp>
        <p:nvSpPr>
          <p:cNvPr id="6" name="Content Placeholder 5"/>
          <p:cNvSpPr>
            <a:spLocks noGrp="1"/>
          </p:cNvSpPr>
          <p:nvPr>
            <p:ph sz="half" idx="2"/>
          </p:nvPr>
        </p:nvSpPr>
        <p:spPr>
          <a:xfrm>
            <a:off x="4660826" y="1922876"/>
            <a:ext cx="4038600" cy="4525963"/>
          </a:xfrm>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r>
              <a:rPr lang="en-GB" i="1" dirty="0" smtClean="0"/>
              <a:t>Like Holt, </a:t>
            </a:r>
            <a:r>
              <a:rPr lang="en-GB" i="1" dirty="0" err="1" smtClean="0"/>
              <a:t>Gatto</a:t>
            </a:r>
            <a:r>
              <a:rPr lang="en-GB" i="1" dirty="0" smtClean="0"/>
              <a:t> was also a school teacher – so successful in fact, that he won a number of awards </a:t>
            </a:r>
          </a:p>
          <a:p>
            <a:r>
              <a:rPr lang="en-GB" i="1" dirty="0" smtClean="0"/>
              <a:t>However, also similar to Holt, </a:t>
            </a:r>
            <a:r>
              <a:rPr lang="en-GB" i="1" dirty="0" err="1" smtClean="0"/>
              <a:t>Gatto</a:t>
            </a:r>
            <a:r>
              <a:rPr lang="en-GB" i="1" dirty="0" smtClean="0"/>
              <a:t> felt that education was harming children and resigned (very publically!) from formal education </a:t>
            </a:r>
            <a:endParaRPr lang="en-GB" i="1" dirty="0"/>
          </a:p>
        </p:txBody>
      </p:sp>
    </p:spTree>
    <p:extLst>
      <p:ext uri="{BB962C8B-B14F-4D97-AF65-F5344CB8AC3E}">
        <p14:creationId xmlns:p14="http://schemas.microsoft.com/office/powerpoint/2010/main" val="696286630"/>
      </p:ext>
    </p:extLst>
  </p:cSld>
  <p:clrMapOvr>
    <a:masterClrMapping/>
  </p:clrMapOvr>
  <p:transition spd="slow">
    <p:push dir="u"/>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solidFill>
                  <a:schemeClr val="accent3"/>
                </a:solidFill>
              </a:rPr>
              <a:t>Arallddewisiadau</a:t>
            </a:r>
            <a:r>
              <a:rPr lang="en-GB" dirty="0" smtClean="0">
                <a:solidFill>
                  <a:schemeClr val="accent3"/>
                </a:solidFill>
              </a:rPr>
              <a:t> </a:t>
            </a:r>
            <a:r>
              <a:rPr lang="en-GB" dirty="0" err="1" smtClean="0">
                <a:solidFill>
                  <a:schemeClr val="accent3"/>
                </a:solidFill>
              </a:rPr>
              <a:t>Gatto</a:t>
            </a:r>
            <a:r>
              <a:rPr lang="en-GB" dirty="0" smtClean="0">
                <a:solidFill>
                  <a:schemeClr val="accent3"/>
                </a:solidFill>
              </a:rPr>
              <a:t/>
            </a:r>
            <a:br>
              <a:rPr lang="en-GB" dirty="0" smtClean="0">
                <a:solidFill>
                  <a:schemeClr val="accent3"/>
                </a:solidFill>
              </a:rPr>
            </a:br>
            <a:r>
              <a:rPr lang="en-GB" dirty="0" err="1" smtClean="0"/>
              <a:t>Gatto’s</a:t>
            </a:r>
            <a:r>
              <a:rPr lang="en-GB" dirty="0" smtClean="0"/>
              <a:t> Alternatives</a:t>
            </a:r>
            <a:endParaRPr lang="en-GB" dirty="0"/>
          </a:p>
        </p:txBody>
      </p:sp>
      <p:sp>
        <p:nvSpPr>
          <p:cNvPr id="3" name="Content Placeholder 2"/>
          <p:cNvSpPr>
            <a:spLocks noGrp="1"/>
          </p:cNvSpPr>
          <p:nvPr>
            <p:ph sz="half" idx="1"/>
          </p:nvPr>
        </p:nvSpPr>
        <p:spPr/>
        <p:style>
          <a:lnRef idx="2">
            <a:schemeClr val="accent3"/>
          </a:lnRef>
          <a:fillRef idx="1">
            <a:schemeClr val="lt1"/>
          </a:fillRef>
          <a:effectRef idx="0">
            <a:schemeClr val="accent3"/>
          </a:effectRef>
          <a:fontRef idx="minor">
            <a:schemeClr val="dk1"/>
          </a:fontRef>
        </p:style>
        <p:txBody>
          <a:bodyPr/>
          <a:lstStyle/>
          <a:p>
            <a:r>
              <a:rPr lang="cy-GB" dirty="0">
                <a:solidFill>
                  <a:schemeClr val="tx1"/>
                </a:solidFill>
              </a:rPr>
              <a:t>Hyrwydda ddysgu yn y cartref, ac yn benodol </a:t>
            </a:r>
            <a:r>
              <a:rPr lang="cy-GB" sz="3200" b="1" dirty="0">
                <a:solidFill>
                  <a:schemeClr val="tx1"/>
                </a:solidFill>
              </a:rPr>
              <a:t>di-ysgol </a:t>
            </a:r>
            <a:r>
              <a:rPr lang="cy-GB" dirty="0">
                <a:solidFill>
                  <a:schemeClr val="tx1"/>
                </a:solidFill>
              </a:rPr>
              <a:t>a </a:t>
            </a:r>
            <a:r>
              <a:rPr lang="cy-GB" sz="3200" b="1" dirty="0">
                <a:solidFill>
                  <a:schemeClr val="tx1"/>
                </a:solidFill>
              </a:rPr>
              <a:t>dysgu adnodd </a:t>
            </a:r>
            <a:r>
              <a:rPr lang="cy-GB" sz="3200" b="1" dirty="0" smtClean="0">
                <a:solidFill>
                  <a:schemeClr val="tx1"/>
                </a:solidFill>
              </a:rPr>
              <a:t>agored</a:t>
            </a:r>
            <a:r>
              <a:rPr lang="cy-GB" dirty="0" smtClean="0">
                <a:solidFill>
                  <a:schemeClr val="tx1"/>
                </a:solidFill>
              </a:rPr>
              <a:t>.</a:t>
            </a:r>
            <a:endParaRPr lang="cy-GB" dirty="0">
              <a:solidFill>
                <a:schemeClr val="tx1"/>
              </a:solidFill>
            </a:endParaRPr>
          </a:p>
          <a:p>
            <a:r>
              <a:rPr lang="cy-GB" dirty="0">
                <a:solidFill>
                  <a:schemeClr val="tx1"/>
                </a:solidFill>
              </a:rPr>
              <a:t>Beth ydych chi’n gwybod ynglŷn ag addysg di-ysgol?</a:t>
            </a:r>
          </a:p>
          <a:p>
            <a:endParaRPr lang="en-GB" dirty="0">
              <a:solidFill>
                <a:schemeClr val="accent3"/>
              </a:solidFill>
            </a:endParaRPr>
          </a:p>
        </p:txBody>
      </p:sp>
      <p:sp>
        <p:nvSpPr>
          <p:cNvPr id="4" name="Content Placeholder 3"/>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lstStyle/>
          <a:p>
            <a:r>
              <a:rPr lang="en-GB" i="1" dirty="0" smtClean="0"/>
              <a:t>Over time, he has promoted home -schooling</a:t>
            </a:r>
            <a:r>
              <a:rPr lang="en-GB" i="1" dirty="0"/>
              <a:t>, and specifically </a:t>
            </a:r>
            <a:r>
              <a:rPr lang="en-GB" sz="3200" b="1" i="1" dirty="0"/>
              <a:t>un-schooling</a:t>
            </a:r>
            <a:r>
              <a:rPr lang="en-GB" i="1" dirty="0"/>
              <a:t> and </a:t>
            </a:r>
            <a:r>
              <a:rPr lang="en-GB" sz="3200" b="1" i="1" dirty="0"/>
              <a:t>open source </a:t>
            </a:r>
            <a:r>
              <a:rPr lang="en-GB" sz="3200" b="1" i="1" dirty="0" smtClean="0"/>
              <a:t>learning</a:t>
            </a:r>
          </a:p>
          <a:p>
            <a:r>
              <a:rPr lang="en-GB" sz="3200" i="1" dirty="0" smtClean="0"/>
              <a:t>What do you know about ‘unschooling’?</a:t>
            </a:r>
            <a:r>
              <a:rPr lang="en-GB" sz="3200" b="1" i="1" u="sng" dirty="0" smtClean="0"/>
              <a:t> </a:t>
            </a:r>
            <a:endParaRPr lang="en-GB" sz="3200" b="1" i="1" u="sng" dirty="0"/>
          </a:p>
        </p:txBody>
      </p:sp>
    </p:spTree>
    <p:extLst>
      <p:ext uri="{BB962C8B-B14F-4D97-AF65-F5344CB8AC3E}">
        <p14:creationId xmlns:p14="http://schemas.microsoft.com/office/powerpoint/2010/main" val="2710312930"/>
      </p:ext>
    </p:extLst>
  </p:cSld>
  <p:clrMapOvr>
    <a:masterClrMapping/>
  </p:clrMapOvr>
  <p:transition spd="slow">
    <p:push dir="u"/>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accent3"/>
                </a:solidFill>
              </a:rPr>
              <a:t>Bingo </a:t>
            </a:r>
            <a:r>
              <a:rPr lang="en-GB" dirty="0" err="1" smtClean="0">
                <a:solidFill>
                  <a:schemeClr val="accent3"/>
                </a:solidFill>
              </a:rPr>
              <a:t>Chwildro</a:t>
            </a:r>
            <a:r>
              <a:rPr lang="en-GB" dirty="0" smtClean="0">
                <a:solidFill>
                  <a:schemeClr val="accent3"/>
                </a:solidFill>
              </a:rPr>
              <a:t>!</a:t>
            </a:r>
            <a:br>
              <a:rPr lang="en-GB" dirty="0" smtClean="0">
                <a:solidFill>
                  <a:schemeClr val="accent3"/>
                </a:solidFill>
              </a:rPr>
            </a:br>
            <a:r>
              <a:rPr lang="en-GB" dirty="0" smtClean="0"/>
              <a:t>Revolution Bingo! </a:t>
            </a:r>
            <a:endParaRPr lang="en-GB" dirty="0"/>
          </a:p>
        </p:txBody>
      </p:sp>
      <p:sp>
        <p:nvSpPr>
          <p:cNvPr id="4" name="Content Placeholder 3"/>
          <p:cNvSpPr>
            <a:spLocks noGrp="1"/>
          </p:cNvSpPr>
          <p:nvPr>
            <p:ph sz="half" idx="1"/>
          </p:nvPr>
        </p:nvSpPr>
        <p:spPr/>
        <p:style>
          <a:lnRef idx="2">
            <a:schemeClr val="accent3"/>
          </a:lnRef>
          <a:fillRef idx="1">
            <a:schemeClr val="lt1"/>
          </a:fillRef>
          <a:effectRef idx="0">
            <a:schemeClr val="accent3"/>
          </a:effectRef>
          <a:fontRef idx="minor">
            <a:schemeClr val="dk1"/>
          </a:fontRef>
        </p:style>
        <p:txBody>
          <a:bodyPr>
            <a:normAutofit/>
          </a:bodyPr>
          <a:lstStyle/>
          <a:p>
            <a:r>
              <a:rPr lang="en-GB" dirty="0" smtClean="0">
                <a:solidFill>
                  <a:schemeClr val="tx1"/>
                </a:solidFill>
              </a:rPr>
              <a:t>TASG:</a:t>
            </a:r>
          </a:p>
          <a:p>
            <a:pPr lvl="1"/>
            <a:r>
              <a:rPr lang="cy-GB" sz="2800" dirty="0">
                <a:solidFill>
                  <a:schemeClr val="tx1"/>
                </a:solidFill>
              </a:rPr>
              <a:t>Wrth i chi gwylio’r ddeg munud gyntaf y rhaglen yma, nodwch unrhyw syniadau Gatto sydd yn anghyffredin, heriol neu hyd yn oed chwyldroadol ynglŷn ag addysg</a:t>
            </a:r>
            <a:r>
              <a:rPr lang="en-GB" sz="2800" dirty="0" smtClean="0">
                <a:solidFill>
                  <a:schemeClr val="tx1"/>
                </a:solidFill>
              </a:rPr>
              <a:t>. </a:t>
            </a:r>
            <a:endParaRPr lang="en-GB" sz="2800" dirty="0">
              <a:solidFill>
                <a:schemeClr val="tx1"/>
              </a:solidFill>
            </a:endParaRPr>
          </a:p>
        </p:txBody>
      </p:sp>
      <p:sp>
        <p:nvSpPr>
          <p:cNvPr id="5" name="Content Placeholder 4"/>
          <p:cNvSpPr>
            <a:spLocks noGrp="1"/>
          </p:cNvSpPr>
          <p:nvPr>
            <p:ph sz="half" idx="2"/>
          </p:nvPr>
        </p:nvSpPr>
        <p:spPr>
          <a:xfrm>
            <a:off x="4648200" y="1600200"/>
            <a:ext cx="4038600" cy="4525963"/>
          </a:xfrm>
        </p:spPr>
        <p:style>
          <a:lnRef idx="2">
            <a:schemeClr val="accent5"/>
          </a:lnRef>
          <a:fillRef idx="1">
            <a:schemeClr val="lt1"/>
          </a:fillRef>
          <a:effectRef idx="0">
            <a:schemeClr val="accent5"/>
          </a:effectRef>
          <a:fontRef idx="minor">
            <a:schemeClr val="dk1"/>
          </a:fontRef>
        </p:style>
        <p:txBody>
          <a:bodyPr/>
          <a:lstStyle/>
          <a:p>
            <a:r>
              <a:rPr lang="en-GB" dirty="0" smtClean="0"/>
              <a:t>TASK:</a:t>
            </a:r>
          </a:p>
          <a:p>
            <a:pPr lvl="1"/>
            <a:r>
              <a:rPr lang="en-GB" i="1" dirty="0" smtClean="0"/>
              <a:t>As you </a:t>
            </a:r>
            <a:r>
              <a:rPr lang="en-GB" i="1" dirty="0" smtClean="0">
                <a:hlinkClick r:id="rId2"/>
              </a:rPr>
              <a:t>watch the first ten minutes </a:t>
            </a:r>
            <a:r>
              <a:rPr lang="en-GB" i="1" dirty="0" smtClean="0"/>
              <a:t>of this short documentary about </a:t>
            </a:r>
            <a:r>
              <a:rPr lang="en-GB" i="1" dirty="0" err="1" smtClean="0"/>
              <a:t>Gatto</a:t>
            </a:r>
            <a:r>
              <a:rPr lang="en-GB" i="1" dirty="0" smtClean="0"/>
              <a:t>, make a note of any ideas he has which could be considered unusual (compared to mainstream ideas about school), revolutionary or even controversial. </a:t>
            </a:r>
            <a:endParaRPr lang="en-GB" i="1" dirty="0"/>
          </a:p>
        </p:txBody>
      </p:sp>
    </p:spTree>
    <p:extLst>
      <p:ext uri="{BB962C8B-B14F-4D97-AF65-F5344CB8AC3E}">
        <p14:creationId xmlns:p14="http://schemas.microsoft.com/office/powerpoint/2010/main" val="3388344285"/>
      </p:ext>
    </p:extLst>
  </p:cSld>
  <p:clrMapOvr>
    <a:masterClrMapping/>
  </p:clrMapOvr>
  <p:transition spd="slow">
    <p:push dir="u"/>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pt-BR" dirty="0" smtClean="0">
                <a:solidFill>
                  <a:schemeClr val="accent3"/>
                </a:solidFill>
              </a:rPr>
              <a:t>Yr </a:t>
            </a:r>
            <a:r>
              <a:rPr lang="pt-BR" dirty="0">
                <a:solidFill>
                  <a:schemeClr val="accent3"/>
                </a:solidFill>
              </a:rPr>
              <a:t>Athro 7 Gwers Ysgol</a:t>
            </a:r>
            <a:br>
              <a:rPr lang="pt-BR" dirty="0">
                <a:solidFill>
                  <a:schemeClr val="accent3"/>
                </a:solidFill>
              </a:rPr>
            </a:br>
            <a:r>
              <a:rPr lang="en-GB" dirty="0" smtClean="0"/>
              <a:t>The 7 Lesson School Teacher </a:t>
            </a:r>
            <a:endParaRPr lang="en-GB" dirty="0"/>
          </a:p>
        </p:txBody>
      </p:sp>
      <p:sp>
        <p:nvSpPr>
          <p:cNvPr id="3" name="Content Placeholder 2"/>
          <p:cNvSpPr>
            <a:spLocks noGrp="1"/>
          </p:cNvSpPr>
          <p:nvPr>
            <p:ph sz="half" idx="1"/>
          </p:nvPr>
        </p:nvSpPr>
        <p:spPr/>
        <p:style>
          <a:lnRef idx="2">
            <a:schemeClr val="accent3"/>
          </a:lnRef>
          <a:fillRef idx="1">
            <a:schemeClr val="lt1"/>
          </a:fillRef>
          <a:effectRef idx="0">
            <a:schemeClr val="accent3"/>
          </a:effectRef>
          <a:fontRef idx="minor">
            <a:schemeClr val="dk1"/>
          </a:fontRef>
        </p:style>
        <p:txBody>
          <a:bodyPr/>
          <a:lstStyle/>
          <a:p>
            <a:r>
              <a:rPr lang="en-GB" dirty="0">
                <a:solidFill>
                  <a:schemeClr val="tx1"/>
                </a:solidFill>
              </a:rPr>
              <a:t>Cred </a:t>
            </a:r>
            <a:r>
              <a:rPr lang="en-GB" dirty="0" err="1">
                <a:solidFill>
                  <a:schemeClr val="tx1"/>
                </a:solidFill>
              </a:rPr>
              <a:t>Gatto</a:t>
            </a:r>
            <a:r>
              <a:rPr lang="en-GB" dirty="0">
                <a:solidFill>
                  <a:schemeClr val="tx1"/>
                </a:solidFill>
              </a:rPr>
              <a:t> bod </a:t>
            </a:r>
            <a:r>
              <a:rPr lang="en-GB" dirty="0" err="1">
                <a:solidFill>
                  <a:schemeClr val="tx1"/>
                </a:solidFill>
              </a:rPr>
              <a:t>athrawon</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dysgu</a:t>
            </a:r>
            <a:r>
              <a:rPr lang="en-GB" dirty="0">
                <a:solidFill>
                  <a:schemeClr val="tx1"/>
                </a:solidFill>
              </a:rPr>
              <a:t> ‘</a:t>
            </a:r>
            <a:r>
              <a:rPr lang="en-GB" dirty="0" err="1">
                <a:solidFill>
                  <a:schemeClr val="tx1"/>
                </a:solidFill>
              </a:rPr>
              <a:t>ysgol</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unig</a:t>
            </a:r>
            <a:r>
              <a:rPr lang="en-GB" dirty="0">
                <a:solidFill>
                  <a:schemeClr val="tx1"/>
                </a:solidFill>
              </a:rPr>
              <a:t>, a bod </a:t>
            </a:r>
            <a:r>
              <a:rPr lang="en-GB" dirty="0" err="1">
                <a:solidFill>
                  <a:schemeClr val="tx1"/>
                </a:solidFill>
              </a:rPr>
              <a:t>yn</a:t>
            </a:r>
            <a:r>
              <a:rPr lang="en-GB" dirty="0">
                <a:solidFill>
                  <a:schemeClr val="tx1"/>
                </a:solidFill>
              </a:rPr>
              <a:t> 7 </a:t>
            </a:r>
            <a:r>
              <a:rPr lang="en-GB" dirty="0" err="1">
                <a:solidFill>
                  <a:schemeClr val="tx1"/>
                </a:solidFill>
              </a:rPr>
              <a:t>prif</a:t>
            </a:r>
            <a:r>
              <a:rPr lang="en-GB" dirty="0">
                <a:solidFill>
                  <a:schemeClr val="tx1"/>
                </a:solidFill>
              </a:rPr>
              <a:t> </a:t>
            </a:r>
            <a:r>
              <a:rPr lang="en-GB" dirty="0" err="1">
                <a:solidFill>
                  <a:schemeClr val="tx1"/>
                </a:solidFill>
              </a:rPr>
              <a:t>ddeilliant</a:t>
            </a:r>
            <a:r>
              <a:rPr lang="en-GB" dirty="0">
                <a:solidFill>
                  <a:schemeClr val="tx1"/>
                </a:solidFill>
              </a:rPr>
              <a:t> </a:t>
            </a:r>
            <a:r>
              <a:rPr lang="en-GB" dirty="0" err="1">
                <a:solidFill>
                  <a:schemeClr val="tx1"/>
                </a:solidFill>
              </a:rPr>
              <a:t>ar</a:t>
            </a:r>
            <a:r>
              <a:rPr lang="en-GB" dirty="0">
                <a:solidFill>
                  <a:schemeClr val="tx1"/>
                </a:solidFill>
              </a:rPr>
              <a:t> </a:t>
            </a:r>
            <a:r>
              <a:rPr lang="en-GB" dirty="0" err="1">
                <a:solidFill>
                  <a:schemeClr val="tx1"/>
                </a:solidFill>
              </a:rPr>
              <a:t>gyfer</a:t>
            </a:r>
            <a:r>
              <a:rPr lang="en-GB" dirty="0">
                <a:solidFill>
                  <a:schemeClr val="tx1"/>
                </a:solidFill>
              </a:rPr>
              <a:t> </a:t>
            </a:r>
            <a:r>
              <a:rPr lang="en-GB" dirty="0" err="1">
                <a:solidFill>
                  <a:schemeClr val="tx1"/>
                </a:solidFill>
              </a:rPr>
              <a:t>addysg</a:t>
            </a:r>
            <a:r>
              <a:rPr lang="en-GB" dirty="0">
                <a:solidFill>
                  <a:schemeClr val="tx1"/>
                </a:solidFill>
              </a:rPr>
              <a:t> plant. </a:t>
            </a:r>
          </a:p>
          <a:p>
            <a:r>
              <a:rPr lang="en-GB" dirty="0">
                <a:solidFill>
                  <a:schemeClr val="tx1"/>
                </a:solidFill>
              </a:rPr>
              <a:t>Beth </a:t>
            </a:r>
            <a:r>
              <a:rPr lang="en-GB" dirty="0" err="1">
                <a:solidFill>
                  <a:schemeClr val="tx1"/>
                </a:solidFill>
              </a:rPr>
              <a:t>ydych</a:t>
            </a:r>
            <a:r>
              <a:rPr lang="en-GB" dirty="0">
                <a:solidFill>
                  <a:schemeClr val="tx1"/>
                </a:solidFill>
              </a:rPr>
              <a:t> </a:t>
            </a:r>
            <a:r>
              <a:rPr lang="en-GB" dirty="0" err="1">
                <a:solidFill>
                  <a:schemeClr val="tx1"/>
                </a:solidFill>
              </a:rPr>
              <a:t>chi’n</a:t>
            </a:r>
            <a:r>
              <a:rPr lang="en-GB" dirty="0">
                <a:solidFill>
                  <a:schemeClr val="tx1"/>
                </a:solidFill>
              </a:rPr>
              <a:t> </a:t>
            </a:r>
            <a:r>
              <a:rPr lang="en-GB" dirty="0" err="1">
                <a:solidFill>
                  <a:schemeClr val="tx1"/>
                </a:solidFill>
              </a:rPr>
              <a:t>credu</a:t>
            </a:r>
            <a:r>
              <a:rPr lang="en-GB" dirty="0">
                <a:solidFill>
                  <a:schemeClr val="tx1"/>
                </a:solidFill>
              </a:rPr>
              <a:t> </a:t>
            </a:r>
            <a:r>
              <a:rPr lang="en-GB" dirty="0" err="1">
                <a:solidFill>
                  <a:schemeClr val="tx1"/>
                </a:solidFill>
              </a:rPr>
              <a:t>yw’r</a:t>
            </a:r>
            <a:r>
              <a:rPr lang="en-GB" dirty="0">
                <a:solidFill>
                  <a:schemeClr val="tx1"/>
                </a:solidFill>
              </a:rPr>
              <a:t> 7 </a:t>
            </a:r>
            <a:r>
              <a:rPr lang="en-GB" dirty="0" err="1">
                <a:solidFill>
                  <a:schemeClr val="tx1"/>
                </a:solidFill>
              </a:rPr>
              <a:t>deilliant</a:t>
            </a:r>
            <a:r>
              <a:rPr lang="en-GB" dirty="0">
                <a:solidFill>
                  <a:schemeClr val="tx1"/>
                </a:solidFill>
              </a:rPr>
              <a:t> </a:t>
            </a:r>
            <a:r>
              <a:rPr lang="en-GB" dirty="0" err="1">
                <a:solidFill>
                  <a:schemeClr val="tx1"/>
                </a:solidFill>
              </a:rPr>
              <a:t>yma</a:t>
            </a:r>
            <a:r>
              <a:rPr lang="en-GB" dirty="0">
                <a:solidFill>
                  <a:schemeClr val="tx1"/>
                </a:solidFill>
              </a:rPr>
              <a:t>?</a:t>
            </a:r>
          </a:p>
          <a:p>
            <a:endParaRPr lang="en-GB" dirty="0">
              <a:solidFill>
                <a:schemeClr val="tx1"/>
              </a:solidFill>
            </a:endParaRPr>
          </a:p>
        </p:txBody>
      </p:sp>
      <p:sp>
        <p:nvSpPr>
          <p:cNvPr id="4" name="Content Placeholder 3"/>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lstStyle/>
          <a:p>
            <a:r>
              <a:rPr lang="en-GB" i="1" dirty="0" err="1" smtClean="0"/>
              <a:t>Gatto</a:t>
            </a:r>
            <a:r>
              <a:rPr lang="en-GB" i="1" dirty="0" smtClean="0"/>
              <a:t> believed that teachers taught ‘school’ and argued that there were 7 key outcomes for children’s education. </a:t>
            </a:r>
          </a:p>
          <a:p>
            <a:r>
              <a:rPr lang="en-GB" i="1" dirty="0" smtClean="0"/>
              <a:t>What do you think these 7 key outcomes may have been? </a:t>
            </a:r>
            <a:endParaRPr lang="en-GB" i="1" dirty="0"/>
          </a:p>
        </p:txBody>
      </p:sp>
    </p:spTree>
    <p:extLst>
      <p:ext uri="{BB962C8B-B14F-4D97-AF65-F5344CB8AC3E}">
        <p14:creationId xmlns:p14="http://schemas.microsoft.com/office/powerpoint/2010/main" val="260088353"/>
      </p:ext>
    </p:extLst>
  </p:cSld>
  <p:clrMapOvr>
    <a:masterClrMapping/>
  </p:clrMapOvr>
  <p:transition spd="slow">
    <p:push dir="u"/>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457"/>
            <a:ext cx="8229600" cy="1143000"/>
          </a:xfrm>
        </p:spPr>
        <p:txBody>
          <a:bodyPr>
            <a:normAutofit fontScale="90000"/>
          </a:bodyPr>
          <a:lstStyle/>
          <a:p>
            <a:r>
              <a:rPr lang="en-GB" dirty="0">
                <a:solidFill>
                  <a:schemeClr val="accent3"/>
                </a:solidFill>
              </a:rPr>
              <a:t>Y </a:t>
            </a:r>
            <a:r>
              <a:rPr lang="en-GB" dirty="0" err="1">
                <a:solidFill>
                  <a:schemeClr val="accent3"/>
                </a:solidFill>
              </a:rPr>
              <a:t>Saith</a:t>
            </a:r>
            <a:r>
              <a:rPr lang="en-GB" dirty="0">
                <a:solidFill>
                  <a:schemeClr val="accent3"/>
                </a:solidFill>
              </a:rPr>
              <a:t> </a:t>
            </a:r>
            <a:r>
              <a:rPr lang="en-GB" dirty="0" err="1">
                <a:solidFill>
                  <a:schemeClr val="accent3"/>
                </a:solidFill>
              </a:rPr>
              <a:t>Gwers</a:t>
            </a:r>
            <a:r>
              <a:rPr lang="en-GB" dirty="0" smtClean="0">
                <a:solidFill>
                  <a:schemeClr val="accent3"/>
                </a:solidFill>
              </a:rPr>
              <a:t/>
            </a:r>
            <a:br>
              <a:rPr lang="en-GB" dirty="0" smtClean="0">
                <a:solidFill>
                  <a:schemeClr val="accent3"/>
                </a:solidFill>
              </a:rPr>
            </a:br>
            <a:r>
              <a:rPr lang="en-GB" dirty="0" smtClean="0">
                <a:hlinkClick r:id="rId3"/>
              </a:rPr>
              <a:t>The Seven Lessons</a:t>
            </a:r>
            <a:endParaRPr lang="en-GB" dirty="0"/>
          </a:p>
        </p:txBody>
      </p:sp>
      <p:sp>
        <p:nvSpPr>
          <p:cNvPr id="3" name="Content Placeholder 2"/>
          <p:cNvSpPr>
            <a:spLocks noGrp="1"/>
          </p:cNvSpPr>
          <p:nvPr>
            <p:ph sz="half" idx="1"/>
          </p:nvPr>
        </p:nvSpPr>
        <p:spPr>
          <a:xfrm>
            <a:off x="457200" y="1340767"/>
            <a:ext cx="4038600" cy="3187649"/>
          </a:xfrm>
        </p:spPr>
        <p:style>
          <a:lnRef idx="2">
            <a:schemeClr val="accent3"/>
          </a:lnRef>
          <a:fillRef idx="1">
            <a:schemeClr val="lt1"/>
          </a:fillRef>
          <a:effectRef idx="0">
            <a:schemeClr val="accent3"/>
          </a:effectRef>
          <a:fontRef idx="minor">
            <a:schemeClr val="dk1"/>
          </a:fontRef>
        </p:style>
        <p:txBody>
          <a:bodyPr>
            <a:normAutofit fontScale="92500" lnSpcReduction="10000"/>
          </a:bodyPr>
          <a:lstStyle/>
          <a:p>
            <a:r>
              <a:rPr lang="en-GB" dirty="0" err="1">
                <a:solidFill>
                  <a:schemeClr val="tx1"/>
                </a:solidFill>
              </a:rPr>
              <a:t>Dryswch</a:t>
            </a:r>
            <a:endParaRPr lang="en-GB" dirty="0">
              <a:solidFill>
                <a:schemeClr val="tx1"/>
              </a:solidFill>
            </a:endParaRPr>
          </a:p>
          <a:p>
            <a:r>
              <a:rPr lang="en-GB" dirty="0" err="1">
                <a:solidFill>
                  <a:schemeClr val="tx1"/>
                </a:solidFill>
              </a:rPr>
              <a:t>Lle</a:t>
            </a:r>
            <a:r>
              <a:rPr lang="en-GB" dirty="0">
                <a:solidFill>
                  <a:schemeClr val="tx1"/>
                </a:solidFill>
              </a:rPr>
              <a:t> </a:t>
            </a:r>
            <a:r>
              <a:rPr lang="en-GB" dirty="0" err="1" smtClean="0">
                <a:solidFill>
                  <a:schemeClr val="tx1"/>
                </a:solidFill>
              </a:rPr>
              <a:t>yn</a:t>
            </a:r>
            <a:r>
              <a:rPr lang="en-GB" dirty="0" smtClean="0">
                <a:solidFill>
                  <a:schemeClr val="tx1"/>
                </a:solidFill>
              </a:rPr>
              <a:t> y </a:t>
            </a:r>
            <a:r>
              <a:rPr lang="en-GB" dirty="0" err="1" smtClean="0">
                <a:solidFill>
                  <a:schemeClr val="tx1"/>
                </a:solidFill>
              </a:rPr>
              <a:t>Dosbarth</a:t>
            </a:r>
            <a:endParaRPr lang="en-GB" dirty="0">
              <a:solidFill>
                <a:schemeClr val="tx1"/>
              </a:solidFill>
            </a:endParaRPr>
          </a:p>
          <a:p>
            <a:r>
              <a:rPr lang="en-GB" dirty="0" err="1">
                <a:solidFill>
                  <a:schemeClr val="tx1"/>
                </a:solidFill>
              </a:rPr>
              <a:t>Difaterwch</a:t>
            </a:r>
            <a:endParaRPr lang="en-GB" dirty="0">
              <a:solidFill>
                <a:schemeClr val="tx1"/>
              </a:solidFill>
            </a:endParaRPr>
          </a:p>
          <a:p>
            <a:r>
              <a:rPr lang="en-GB" dirty="0" err="1" smtClean="0">
                <a:solidFill>
                  <a:schemeClr val="tx1"/>
                </a:solidFill>
              </a:rPr>
              <a:t>Dibyniaeth</a:t>
            </a:r>
            <a:r>
              <a:rPr lang="en-GB" dirty="0" smtClean="0">
                <a:solidFill>
                  <a:schemeClr val="tx1"/>
                </a:solidFill>
              </a:rPr>
              <a:t> </a:t>
            </a:r>
            <a:r>
              <a:rPr lang="en-GB" dirty="0" err="1">
                <a:solidFill>
                  <a:schemeClr val="tx1"/>
                </a:solidFill>
              </a:rPr>
              <a:t>Emosiynol</a:t>
            </a:r>
            <a:endParaRPr lang="en-GB" dirty="0">
              <a:solidFill>
                <a:schemeClr val="tx1"/>
              </a:solidFill>
            </a:endParaRPr>
          </a:p>
          <a:p>
            <a:r>
              <a:rPr lang="en-GB" dirty="0" err="1" smtClean="0">
                <a:solidFill>
                  <a:schemeClr val="tx1"/>
                </a:solidFill>
              </a:rPr>
              <a:t>Dibyniaeth</a:t>
            </a:r>
            <a:r>
              <a:rPr lang="en-GB" dirty="0" smtClean="0">
                <a:solidFill>
                  <a:schemeClr val="tx1"/>
                </a:solidFill>
              </a:rPr>
              <a:t> </a:t>
            </a:r>
            <a:r>
              <a:rPr lang="en-GB" dirty="0" err="1">
                <a:solidFill>
                  <a:schemeClr val="tx1"/>
                </a:solidFill>
              </a:rPr>
              <a:t>Ddeallusol</a:t>
            </a:r>
            <a:endParaRPr lang="en-GB" dirty="0">
              <a:solidFill>
                <a:schemeClr val="tx1"/>
              </a:solidFill>
            </a:endParaRPr>
          </a:p>
          <a:p>
            <a:r>
              <a:rPr lang="en-GB" dirty="0" err="1">
                <a:solidFill>
                  <a:schemeClr val="tx1"/>
                </a:solidFill>
              </a:rPr>
              <a:t>Hunanhyder</a:t>
            </a:r>
            <a:r>
              <a:rPr lang="en-GB" dirty="0">
                <a:solidFill>
                  <a:schemeClr val="tx1"/>
                </a:solidFill>
              </a:rPr>
              <a:t> </a:t>
            </a:r>
            <a:r>
              <a:rPr lang="en-GB" dirty="0" err="1">
                <a:solidFill>
                  <a:schemeClr val="tx1"/>
                </a:solidFill>
              </a:rPr>
              <a:t>Amodol</a:t>
            </a:r>
            <a:endParaRPr lang="en-GB" dirty="0">
              <a:solidFill>
                <a:schemeClr val="tx1"/>
              </a:solidFill>
            </a:endParaRPr>
          </a:p>
          <a:p>
            <a:r>
              <a:rPr lang="en-GB" dirty="0" err="1">
                <a:solidFill>
                  <a:schemeClr val="tx1"/>
                </a:solidFill>
              </a:rPr>
              <a:t>Methu</a:t>
            </a:r>
            <a:r>
              <a:rPr lang="en-GB" dirty="0">
                <a:solidFill>
                  <a:schemeClr val="tx1"/>
                </a:solidFill>
              </a:rPr>
              <a:t> </a:t>
            </a:r>
            <a:r>
              <a:rPr lang="en-GB" dirty="0" err="1">
                <a:solidFill>
                  <a:schemeClr val="tx1"/>
                </a:solidFill>
              </a:rPr>
              <a:t>Cuddio</a:t>
            </a:r>
            <a:endParaRPr lang="en-GB" dirty="0">
              <a:solidFill>
                <a:schemeClr val="tx1"/>
              </a:solidFill>
            </a:endParaRPr>
          </a:p>
        </p:txBody>
      </p:sp>
      <p:sp>
        <p:nvSpPr>
          <p:cNvPr id="4" name="Content Placeholder 3"/>
          <p:cNvSpPr>
            <a:spLocks noGrp="1"/>
          </p:cNvSpPr>
          <p:nvPr>
            <p:ph sz="half" idx="2"/>
          </p:nvPr>
        </p:nvSpPr>
        <p:spPr>
          <a:xfrm>
            <a:off x="4678806" y="1340768"/>
            <a:ext cx="4038600" cy="3187648"/>
          </a:xfrm>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r>
              <a:rPr lang="en-GB" i="1" dirty="0" smtClean="0"/>
              <a:t>Confusion</a:t>
            </a:r>
          </a:p>
          <a:p>
            <a:r>
              <a:rPr lang="en-GB" i="1" dirty="0" smtClean="0"/>
              <a:t>Class Position</a:t>
            </a:r>
          </a:p>
          <a:p>
            <a:r>
              <a:rPr lang="en-GB" i="1" dirty="0" smtClean="0"/>
              <a:t>Indifference</a:t>
            </a:r>
          </a:p>
          <a:p>
            <a:r>
              <a:rPr lang="en-GB" i="1" dirty="0" smtClean="0"/>
              <a:t>Emotional Dependency</a:t>
            </a:r>
          </a:p>
          <a:p>
            <a:r>
              <a:rPr lang="en-GB" i="1" dirty="0" smtClean="0"/>
              <a:t>Intellectual Dependency</a:t>
            </a:r>
          </a:p>
          <a:p>
            <a:r>
              <a:rPr lang="en-GB" i="1" dirty="0" smtClean="0"/>
              <a:t>Provisional Self-Esteem</a:t>
            </a:r>
          </a:p>
          <a:p>
            <a:r>
              <a:rPr lang="en-GB" i="1" dirty="0" smtClean="0"/>
              <a:t>One Can’t Hide</a:t>
            </a:r>
          </a:p>
        </p:txBody>
      </p:sp>
      <p:pic>
        <p:nvPicPr>
          <p:cNvPr id="5"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7825" y="4560171"/>
            <a:ext cx="7772222" cy="21091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67314501"/>
      </p:ext>
    </p:extLst>
  </p:cSld>
  <p:clrMapOvr>
    <a:masterClrMapping/>
  </p:clrMapOvr>
  <p:transition spd="slow">
    <p:push dir="u"/>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188640"/>
            <a:ext cx="8229600" cy="850106"/>
          </a:xfrm>
        </p:spPr>
        <p:txBody>
          <a:bodyPr>
            <a:normAutofit/>
          </a:bodyPr>
          <a:lstStyle/>
          <a:p>
            <a:r>
              <a:rPr lang="en-GB" dirty="0" err="1" smtClean="0">
                <a:solidFill>
                  <a:schemeClr val="accent3"/>
                </a:solidFill>
              </a:rPr>
              <a:t>Tasg</a:t>
            </a:r>
            <a:r>
              <a:rPr lang="en-GB" dirty="0" smtClean="0"/>
              <a:t>/ Task </a:t>
            </a:r>
            <a:endParaRPr lang="en-GB" dirty="0"/>
          </a:p>
        </p:txBody>
      </p:sp>
      <p:sp>
        <p:nvSpPr>
          <p:cNvPr id="3" name="Content Placeholder 2"/>
          <p:cNvSpPr>
            <a:spLocks noGrp="1"/>
          </p:cNvSpPr>
          <p:nvPr>
            <p:ph sz="half" idx="1"/>
          </p:nvPr>
        </p:nvSpPr>
        <p:spPr>
          <a:xfrm>
            <a:off x="381000" y="1054042"/>
            <a:ext cx="4038600" cy="5687325"/>
          </a:xfrm>
        </p:spPr>
        <p:style>
          <a:lnRef idx="2">
            <a:schemeClr val="accent3"/>
          </a:lnRef>
          <a:fillRef idx="1">
            <a:schemeClr val="lt1"/>
          </a:fillRef>
          <a:effectRef idx="0">
            <a:schemeClr val="accent3"/>
          </a:effectRef>
          <a:fontRef idx="minor">
            <a:schemeClr val="dk1"/>
          </a:fontRef>
        </p:style>
        <p:txBody>
          <a:bodyPr>
            <a:normAutofit fontScale="85000" lnSpcReduction="20000"/>
          </a:bodyPr>
          <a:lstStyle/>
          <a:p>
            <a:r>
              <a:rPr lang="cy-GB" dirty="0">
                <a:solidFill>
                  <a:schemeClr val="tx1"/>
                </a:solidFill>
              </a:rPr>
              <a:t>Darllenwch eich rhan chi o </a:t>
            </a:r>
            <a:r>
              <a:rPr lang="cy-GB" dirty="0">
                <a:solidFill>
                  <a:schemeClr val="tx1"/>
                </a:solidFill>
                <a:hlinkClick r:id="rId3"/>
              </a:rPr>
              <a:t>araith Gatto</a:t>
            </a:r>
            <a:r>
              <a:rPr lang="cy-GB" dirty="0">
                <a:solidFill>
                  <a:schemeClr val="tx1"/>
                </a:solidFill>
              </a:rPr>
              <a:t>. Cyflwynwch eich darganfyddiadau i’r </a:t>
            </a:r>
            <a:r>
              <a:rPr lang="cy-GB" dirty="0" smtClean="0">
                <a:solidFill>
                  <a:schemeClr val="tx1"/>
                </a:solidFill>
              </a:rPr>
              <a:t>grŵp. </a:t>
            </a:r>
          </a:p>
          <a:p>
            <a:r>
              <a:rPr lang="cy-GB" dirty="0" smtClean="0">
                <a:solidFill>
                  <a:schemeClr val="tx1"/>
                </a:solidFill>
              </a:rPr>
              <a:t>Defnyddiwch </a:t>
            </a:r>
            <a:r>
              <a:rPr lang="cy-GB" dirty="0">
                <a:solidFill>
                  <a:schemeClr val="tx1"/>
                </a:solidFill>
              </a:rPr>
              <a:t>y cwestiynau yma:</a:t>
            </a:r>
          </a:p>
          <a:p>
            <a:pPr lvl="1"/>
            <a:r>
              <a:rPr lang="cy-GB" dirty="0">
                <a:solidFill>
                  <a:schemeClr val="tx1"/>
                </a:solidFill>
              </a:rPr>
              <a:t>Beth yw pwyntiau allweddol Gatto yn yr ardal yma?</a:t>
            </a:r>
          </a:p>
          <a:p>
            <a:pPr lvl="1"/>
            <a:r>
              <a:rPr lang="cy-GB" dirty="0">
                <a:solidFill>
                  <a:schemeClr val="tx1"/>
                </a:solidFill>
              </a:rPr>
              <a:t>Unrhyw ddyfyniadau pwysig?</a:t>
            </a:r>
          </a:p>
          <a:p>
            <a:pPr lvl="1"/>
            <a:r>
              <a:rPr lang="cy-GB" dirty="0" smtClean="0">
                <a:solidFill>
                  <a:schemeClr val="tx1"/>
                </a:solidFill>
              </a:rPr>
              <a:t>Sut </a:t>
            </a:r>
            <a:r>
              <a:rPr lang="cy-GB" dirty="0">
                <a:solidFill>
                  <a:schemeClr val="tx1"/>
                </a:solidFill>
              </a:rPr>
              <a:t>all hwn fod yn berthnasol? (Esiamplau?)</a:t>
            </a:r>
          </a:p>
          <a:p>
            <a:pPr lvl="1"/>
            <a:r>
              <a:rPr lang="cy-GB" dirty="0">
                <a:solidFill>
                  <a:schemeClr val="tx1"/>
                </a:solidFill>
              </a:rPr>
              <a:t>Beth yw eich barn bersonol ynglŷn â’i syniadau? Profiadau?</a:t>
            </a:r>
          </a:p>
          <a:p>
            <a:pPr lvl="1"/>
            <a:r>
              <a:rPr lang="cy-GB" dirty="0">
                <a:solidFill>
                  <a:schemeClr val="tx1"/>
                </a:solidFill>
              </a:rPr>
              <a:t>Beth yw manteision syniadau Gatto?</a:t>
            </a:r>
          </a:p>
          <a:p>
            <a:pPr lvl="1"/>
            <a:r>
              <a:rPr lang="cy-GB" dirty="0">
                <a:solidFill>
                  <a:schemeClr val="tx1"/>
                </a:solidFill>
              </a:rPr>
              <a:t>Beth yw anfanteision syniadau Gatto?</a:t>
            </a:r>
            <a:endParaRPr lang="en-GB" dirty="0">
              <a:solidFill>
                <a:schemeClr val="tx1"/>
              </a:solidFill>
            </a:endParaRPr>
          </a:p>
        </p:txBody>
      </p:sp>
      <p:sp>
        <p:nvSpPr>
          <p:cNvPr id="4" name="Content Placeholder 3"/>
          <p:cNvSpPr>
            <a:spLocks noGrp="1"/>
          </p:cNvSpPr>
          <p:nvPr>
            <p:ph sz="half" idx="2"/>
          </p:nvPr>
        </p:nvSpPr>
        <p:spPr>
          <a:xfrm>
            <a:off x="4648200" y="1038746"/>
            <a:ext cx="4244280" cy="5702622"/>
          </a:xfrm>
        </p:spPr>
        <p:style>
          <a:lnRef idx="2">
            <a:schemeClr val="accent5"/>
          </a:lnRef>
          <a:fillRef idx="1">
            <a:schemeClr val="lt1"/>
          </a:fillRef>
          <a:effectRef idx="0">
            <a:schemeClr val="accent5"/>
          </a:effectRef>
          <a:fontRef idx="minor">
            <a:schemeClr val="dk1"/>
          </a:fontRef>
        </p:style>
        <p:txBody>
          <a:bodyPr>
            <a:noAutofit/>
          </a:bodyPr>
          <a:lstStyle/>
          <a:p>
            <a:r>
              <a:rPr lang="en-GB" sz="1900" i="1" dirty="0" smtClean="0"/>
              <a:t>Read your allocated section of </a:t>
            </a:r>
            <a:r>
              <a:rPr lang="en-GB" sz="1900" i="1" dirty="0" err="1" smtClean="0">
                <a:hlinkClick r:id="rId3"/>
              </a:rPr>
              <a:t>Gatto’s</a:t>
            </a:r>
            <a:r>
              <a:rPr lang="en-GB" sz="1900" i="1" dirty="0" smtClean="0">
                <a:hlinkClick r:id="rId3"/>
              </a:rPr>
              <a:t> speech</a:t>
            </a:r>
            <a:r>
              <a:rPr lang="en-GB" sz="1900" i="1" dirty="0" smtClean="0"/>
              <a:t>. Present your findings to the rest of the group.</a:t>
            </a:r>
          </a:p>
          <a:p>
            <a:r>
              <a:rPr lang="en-GB" sz="1900" i="1" dirty="0" smtClean="0"/>
              <a:t>Use these questions to help you: </a:t>
            </a:r>
          </a:p>
          <a:p>
            <a:pPr lvl="1"/>
            <a:r>
              <a:rPr lang="en-GB" sz="1900" i="1" dirty="0" smtClean="0"/>
              <a:t>What are the key points </a:t>
            </a:r>
            <a:r>
              <a:rPr lang="en-GB" sz="1900" i="1" dirty="0" err="1" smtClean="0"/>
              <a:t>Gatto</a:t>
            </a:r>
            <a:r>
              <a:rPr lang="en-GB" sz="1900" i="1" dirty="0" smtClean="0"/>
              <a:t> is making about your areas of focus?</a:t>
            </a:r>
          </a:p>
          <a:p>
            <a:pPr lvl="1"/>
            <a:r>
              <a:rPr lang="en-GB" sz="1900" i="1" dirty="0" smtClean="0"/>
              <a:t>Any important direct quotations?</a:t>
            </a:r>
          </a:p>
          <a:p>
            <a:pPr lvl="1"/>
            <a:r>
              <a:rPr lang="en-GB" sz="1900" i="1" dirty="0" smtClean="0"/>
              <a:t>Can you think of any examples of how his ideas might apply (Foundation Phase? KS2? KS3? KS4?) </a:t>
            </a:r>
          </a:p>
          <a:p>
            <a:pPr lvl="1"/>
            <a:r>
              <a:rPr lang="en-GB" sz="1900" i="1" dirty="0" smtClean="0"/>
              <a:t>What is your personal response to his views? Experiences?</a:t>
            </a:r>
          </a:p>
          <a:p>
            <a:pPr lvl="1"/>
            <a:r>
              <a:rPr lang="en-GB" sz="1900" i="1" dirty="0" smtClean="0"/>
              <a:t>What are the benefits of his views?</a:t>
            </a:r>
          </a:p>
          <a:p>
            <a:pPr lvl="1"/>
            <a:r>
              <a:rPr lang="en-GB" sz="1900" i="1" dirty="0" smtClean="0"/>
              <a:t>What are the drawbacks of his views?</a:t>
            </a:r>
            <a:endParaRPr lang="en-GB" sz="1900" i="1" dirty="0"/>
          </a:p>
        </p:txBody>
      </p:sp>
    </p:spTree>
    <p:extLst>
      <p:ext uri="{BB962C8B-B14F-4D97-AF65-F5344CB8AC3E}">
        <p14:creationId xmlns:p14="http://schemas.microsoft.com/office/powerpoint/2010/main" val="2491399420"/>
      </p:ext>
    </p:extLst>
  </p:cSld>
  <p:clrMapOvr>
    <a:masterClrMapping/>
  </p:clrMapOvr>
  <p:transition spd="slow">
    <p:push dir="u"/>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loud 4"/>
          <p:cNvSpPr/>
          <p:nvPr/>
        </p:nvSpPr>
        <p:spPr>
          <a:xfrm>
            <a:off x="395536" y="584684"/>
            <a:ext cx="3816424" cy="3096344"/>
          </a:xfrm>
          <a:prstGeom prst="cloud">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sz="2000" dirty="0" smtClean="0"/>
          </a:p>
          <a:p>
            <a:pPr algn="ctr"/>
            <a:endParaRPr lang="en-GB" sz="2000" dirty="0"/>
          </a:p>
          <a:p>
            <a:pPr algn="ctr"/>
            <a:r>
              <a:rPr lang="en-GB" sz="2000" dirty="0" smtClean="0"/>
              <a:t>Group 1</a:t>
            </a:r>
          </a:p>
          <a:p>
            <a:pPr algn="ctr"/>
            <a:r>
              <a:rPr lang="en-GB" sz="2000" dirty="0" err="1" smtClean="0"/>
              <a:t>Grŵp</a:t>
            </a:r>
            <a:r>
              <a:rPr lang="en-GB" sz="2000" dirty="0" smtClean="0"/>
              <a:t> 1</a:t>
            </a:r>
          </a:p>
          <a:p>
            <a:pPr algn="ctr"/>
            <a:endParaRPr lang="en-GB" sz="2000" dirty="0" smtClean="0"/>
          </a:p>
          <a:p>
            <a:pPr algn="ctr"/>
            <a:r>
              <a:rPr lang="en-GB" sz="2400" dirty="0"/>
              <a:t>Confusion</a:t>
            </a:r>
          </a:p>
          <a:p>
            <a:pPr algn="ctr"/>
            <a:r>
              <a:rPr lang="en-GB" sz="2400" dirty="0"/>
              <a:t>Class </a:t>
            </a:r>
            <a:r>
              <a:rPr lang="en-GB" sz="2400" dirty="0" smtClean="0"/>
              <a:t>Position</a:t>
            </a:r>
          </a:p>
          <a:p>
            <a:pPr algn="ctr"/>
            <a:r>
              <a:rPr lang="en-GB" sz="2400" dirty="0"/>
              <a:t>Indifference</a:t>
            </a:r>
          </a:p>
          <a:p>
            <a:endParaRPr lang="en-GB" dirty="0"/>
          </a:p>
          <a:p>
            <a:pPr algn="ctr"/>
            <a:endParaRPr lang="en-GB" dirty="0"/>
          </a:p>
          <a:p>
            <a:pPr algn="ctr"/>
            <a:endParaRPr lang="en-GB" dirty="0" smtClean="0"/>
          </a:p>
        </p:txBody>
      </p:sp>
      <p:sp>
        <p:nvSpPr>
          <p:cNvPr id="6" name="Cloud 5"/>
          <p:cNvSpPr/>
          <p:nvPr/>
        </p:nvSpPr>
        <p:spPr>
          <a:xfrm>
            <a:off x="4851813" y="584684"/>
            <a:ext cx="3816424" cy="2736304"/>
          </a:xfrm>
          <a:prstGeom prst="cloud">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dirty="0" smtClean="0"/>
          </a:p>
          <a:p>
            <a:pPr algn="ctr"/>
            <a:endParaRPr lang="en-GB" dirty="0"/>
          </a:p>
          <a:p>
            <a:pPr algn="ctr"/>
            <a:r>
              <a:rPr lang="en-GB" dirty="0" smtClean="0"/>
              <a:t>Group 2</a:t>
            </a:r>
          </a:p>
          <a:p>
            <a:pPr algn="ctr"/>
            <a:r>
              <a:rPr lang="en-GB" dirty="0" err="1" smtClean="0"/>
              <a:t>Grŵp</a:t>
            </a:r>
            <a:r>
              <a:rPr lang="en-GB" dirty="0" smtClean="0"/>
              <a:t> 2</a:t>
            </a:r>
          </a:p>
          <a:p>
            <a:pPr algn="ctr"/>
            <a:endParaRPr lang="en-GB" dirty="0"/>
          </a:p>
          <a:p>
            <a:pPr algn="ctr"/>
            <a:r>
              <a:rPr lang="en-GB" sz="2400" dirty="0" smtClean="0"/>
              <a:t>Emotional Dependency</a:t>
            </a:r>
          </a:p>
          <a:p>
            <a:pPr algn="ctr"/>
            <a:r>
              <a:rPr lang="en-GB" sz="2400" dirty="0"/>
              <a:t>Intellectual Dependency</a:t>
            </a:r>
          </a:p>
          <a:p>
            <a:endParaRPr lang="en-GB" sz="2400" dirty="0"/>
          </a:p>
          <a:p>
            <a:pPr algn="ctr"/>
            <a:endParaRPr lang="en-GB" dirty="0" smtClean="0"/>
          </a:p>
        </p:txBody>
      </p:sp>
      <p:sp>
        <p:nvSpPr>
          <p:cNvPr id="7" name="Cloud 6"/>
          <p:cNvSpPr/>
          <p:nvPr/>
        </p:nvSpPr>
        <p:spPr>
          <a:xfrm>
            <a:off x="2547557" y="3861048"/>
            <a:ext cx="4608512" cy="2736304"/>
          </a:xfrm>
          <a:prstGeom prst="cloud">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dirty="0" smtClean="0"/>
          </a:p>
          <a:p>
            <a:pPr algn="ctr"/>
            <a:endParaRPr lang="en-GB" sz="2000" dirty="0" smtClean="0"/>
          </a:p>
          <a:p>
            <a:pPr algn="ctr"/>
            <a:r>
              <a:rPr lang="en-GB" sz="2000" dirty="0" smtClean="0"/>
              <a:t>Group 3</a:t>
            </a:r>
          </a:p>
          <a:p>
            <a:pPr algn="ctr"/>
            <a:r>
              <a:rPr lang="en-GB" sz="2000" dirty="0" err="1" smtClean="0"/>
              <a:t>Grŵp</a:t>
            </a:r>
            <a:r>
              <a:rPr lang="en-GB" sz="2000" dirty="0" smtClean="0"/>
              <a:t> 3</a:t>
            </a:r>
          </a:p>
          <a:p>
            <a:pPr algn="ctr"/>
            <a:endParaRPr lang="en-GB" sz="2000" dirty="0"/>
          </a:p>
          <a:p>
            <a:pPr algn="ctr"/>
            <a:r>
              <a:rPr lang="en-GB" sz="2400" dirty="0" smtClean="0"/>
              <a:t>Provisional Self-Esteem</a:t>
            </a:r>
          </a:p>
          <a:p>
            <a:pPr algn="ctr"/>
            <a:r>
              <a:rPr lang="en-GB" sz="2400" dirty="0"/>
              <a:t>One Can’t Hide</a:t>
            </a:r>
          </a:p>
          <a:p>
            <a:pPr algn="ctr"/>
            <a:endParaRPr lang="en-GB" dirty="0"/>
          </a:p>
          <a:p>
            <a:pPr algn="ctr"/>
            <a:endParaRPr lang="en-GB" dirty="0" smtClean="0"/>
          </a:p>
        </p:txBody>
      </p:sp>
    </p:spTree>
    <p:extLst>
      <p:ext uri="{BB962C8B-B14F-4D97-AF65-F5344CB8AC3E}">
        <p14:creationId xmlns:p14="http://schemas.microsoft.com/office/powerpoint/2010/main" val="689845708"/>
      </p:ext>
    </p:extLst>
  </p:cSld>
  <p:clrMapOvr>
    <a:masterClrMapping/>
  </p:clrMapOvr>
  <p:transition spd="slow">
    <p:push dir="u"/>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solidFill>
                  <a:schemeClr val="accent3"/>
                </a:solidFill>
              </a:rPr>
              <a:t>Dysgu</a:t>
            </a:r>
            <a:r>
              <a:rPr lang="en-GB" dirty="0" smtClean="0">
                <a:solidFill>
                  <a:schemeClr val="accent3"/>
                </a:solidFill>
              </a:rPr>
              <a:t> </a:t>
            </a:r>
            <a:r>
              <a:rPr lang="en-GB" dirty="0" err="1" smtClean="0">
                <a:solidFill>
                  <a:schemeClr val="accent3"/>
                </a:solidFill>
              </a:rPr>
              <a:t>Adnodd</a:t>
            </a:r>
            <a:r>
              <a:rPr lang="en-GB" dirty="0" smtClean="0">
                <a:solidFill>
                  <a:schemeClr val="accent3"/>
                </a:solidFill>
              </a:rPr>
              <a:t> </a:t>
            </a:r>
            <a:r>
              <a:rPr lang="en-GB" dirty="0" err="1" smtClean="0">
                <a:solidFill>
                  <a:schemeClr val="accent3"/>
                </a:solidFill>
              </a:rPr>
              <a:t>Agored</a:t>
            </a:r>
            <a:r>
              <a:rPr lang="en-GB" dirty="0" smtClean="0">
                <a:solidFill>
                  <a:schemeClr val="accent3"/>
                </a:solidFill>
              </a:rPr>
              <a:t> (DAA) </a:t>
            </a:r>
            <a:br>
              <a:rPr lang="en-GB" dirty="0" smtClean="0">
                <a:solidFill>
                  <a:schemeClr val="accent3"/>
                </a:solidFill>
              </a:rPr>
            </a:br>
            <a:r>
              <a:rPr lang="en-GB" dirty="0" smtClean="0"/>
              <a:t>Open Source  Learning (OSL)  </a:t>
            </a:r>
            <a:endParaRPr lang="en-GB" dirty="0"/>
          </a:p>
        </p:txBody>
      </p:sp>
      <p:sp>
        <p:nvSpPr>
          <p:cNvPr id="4" name="Content Placeholder 3"/>
          <p:cNvSpPr>
            <a:spLocks noGrp="1"/>
          </p:cNvSpPr>
          <p:nvPr>
            <p:ph sz="half" idx="1"/>
          </p:nvPr>
        </p:nvSpPr>
        <p:spPr>
          <a:xfrm>
            <a:off x="457200" y="1600200"/>
            <a:ext cx="4038600" cy="5069160"/>
          </a:xfrm>
        </p:spPr>
        <p:style>
          <a:lnRef idx="2">
            <a:schemeClr val="accent3"/>
          </a:lnRef>
          <a:fillRef idx="1">
            <a:schemeClr val="lt1"/>
          </a:fillRef>
          <a:effectRef idx="0">
            <a:schemeClr val="accent3"/>
          </a:effectRef>
          <a:fontRef idx="minor">
            <a:schemeClr val="dk1"/>
          </a:fontRef>
        </p:style>
        <p:txBody>
          <a:bodyPr>
            <a:normAutofit fontScale="77500" lnSpcReduction="20000"/>
          </a:bodyPr>
          <a:lstStyle/>
          <a:p>
            <a:r>
              <a:rPr lang="en-GB" dirty="0" err="1">
                <a:solidFill>
                  <a:schemeClr val="tx1"/>
                </a:solidFill>
              </a:rPr>
              <a:t>Dysgu</a:t>
            </a:r>
            <a:r>
              <a:rPr lang="en-GB" dirty="0">
                <a:solidFill>
                  <a:schemeClr val="tx1"/>
                </a:solidFill>
              </a:rPr>
              <a:t> </a:t>
            </a:r>
            <a:r>
              <a:rPr lang="en-GB" dirty="0" err="1">
                <a:solidFill>
                  <a:schemeClr val="tx1"/>
                </a:solidFill>
              </a:rPr>
              <a:t>wedi</a:t>
            </a:r>
            <a:r>
              <a:rPr lang="en-GB" dirty="0">
                <a:solidFill>
                  <a:schemeClr val="tx1"/>
                </a:solidFill>
              </a:rPr>
              <a:t> </a:t>
            </a:r>
            <a:r>
              <a:rPr lang="en-GB" dirty="0" err="1">
                <a:solidFill>
                  <a:schemeClr val="tx1"/>
                </a:solidFill>
              </a:rPr>
              <a:t>seilio</a:t>
            </a:r>
            <a:r>
              <a:rPr lang="en-GB" dirty="0">
                <a:solidFill>
                  <a:schemeClr val="tx1"/>
                </a:solidFill>
              </a:rPr>
              <a:t> </a:t>
            </a:r>
            <a:r>
              <a:rPr lang="en-GB" dirty="0" err="1">
                <a:solidFill>
                  <a:schemeClr val="tx1"/>
                </a:solidFill>
              </a:rPr>
              <a:t>ar</a:t>
            </a:r>
            <a:r>
              <a:rPr lang="en-GB" dirty="0">
                <a:solidFill>
                  <a:schemeClr val="tx1"/>
                </a:solidFill>
              </a:rPr>
              <a:t> </a:t>
            </a:r>
            <a:r>
              <a:rPr lang="en-GB" dirty="0" err="1">
                <a:solidFill>
                  <a:schemeClr val="tx1"/>
                </a:solidFill>
              </a:rPr>
              <a:t>brofiadau</a:t>
            </a:r>
            <a:r>
              <a:rPr lang="en-GB" dirty="0">
                <a:solidFill>
                  <a:schemeClr val="tx1"/>
                </a:solidFill>
              </a:rPr>
              <a:t> </a:t>
            </a:r>
            <a:r>
              <a:rPr lang="en-GB" dirty="0" err="1">
                <a:solidFill>
                  <a:schemeClr val="tx1"/>
                </a:solidFill>
              </a:rPr>
              <a:t>dysgu</a:t>
            </a:r>
            <a:r>
              <a:rPr lang="en-GB" dirty="0">
                <a:solidFill>
                  <a:schemeClr val="tx1"/>
                </a:solidFill>
              </a:rPr>
              <a:t> </a:t>
            </a:r>
            <a:r>
              <a:rPr lang="en-GB" dirty="0" err="1">
                <a:solidFill>
                  <a:schemeClr val="tx1"/>
                </a:solidFill>
              </a:rPr>
              <a:t>bywyd</a:t>
            </a:r>
            <a:r>
              <a:rPr lang="en-GB" dirty="0">
                <a:solidFill>
                  <a:schemeClr val="tx1"/>
                </a:solidFill>
              </a:rPr>
              <a:t> go-</a:t>
            </a:r>
            <a:r>
              <a:rPr lang="en-GB" dirty="0" err="1">
                <a:solidFill>
                  <a:schemeClr val="tx1"/>
                </a:solidFill>
              </a:rPr>
              <a:t>iawn</a:t>
            </a:r>
            <a:r>
              <a:rPr lang="en-GB" dirty="0">
                <a:solidFill>
                  <a:schemeClr val="tx1"/>
                </a:solidFill>
              </a:rPr>
              <a:t>;</a:t>
            </a:r>
          </a:p>
          <a:p>
            <a:r>
              <a:rPr lang="en-GB" dirty="0">
                <a:solidFill>
                  <a:schemeClr val="tx1"/>
                </a:solidFill>
              </a:rPr>
              <a:t>Ni </a:t>
            </a:r>
            <a:r>
              <a:rPr lang="en-GB" dirty="0" err="1">
                <a:solidFill>
                  <a:schemeClr val="tx1"/>
                </a:solidFill>
              </a:rPr>
              <a:t>chyfyngir</a:t>
            </a:r>
            <a:r>
              <a:rPr lang="en-GB" dirty="0">
                <a:solidFill>
                  <a:schemeClr val="tx1"/>
                </a:solidFill>
              </a:rPr>
              <a:t> </a:t>
            </a:r>
            <a:r>
              <a:rPr lang="en-GB" dirty="0" err="1">
                <a:solidFill>
                  <a:schemeClr val="tx1"/>
                </a:solidFill>
              </a:rPr>
              <a:t>dysgu</a:t>
            </a:r>
            <a:r>
              <a:rPr lang="en-GB" dirty="0">
                <a:solidFill>
                  <a:schemeClr val="tx1"/>
                </a:solidFill>
              </a:rPr>
              <a:t> </a:t>
            </a:r>
            <a:r>
              <a:rPr lang="en-GB" dirty="0" err="1">
                <a:solidFill>
                  <a:schemeClr val="tx1"/>
                </a:solidFill>
              </a:rPr>
              <a:t>i</a:t>
            </a:r>
            <a:r>
              <a:rPr lang="en-GB" dirty="0">
                <a:solidFill>
                  <a:schemeClr val="tx1"/>
                </a:solidFill>
              </a:rPr>
              <a:t> </a:t>
            </a:r>
            <a:r>
              <a:rPr lang="en-GB" dirty="0" err="1">
                <a:solidFill>
                  <a:schemeClr val="tx1"/>
                </a:solidFill>
              </a:rPr>
              <a:t>safleoedd</a:t>
            </a:r>
            <a:r>
              <a:rPr lang="en-GB" dirty="0">
                <a:solidFill>
                  <a:schemeClr val="tx1"/>
                </a:solidFill>
              </a:rPr>
              <a:t> </a:t>
            </a:r>
            <a:r>
              <a:rPr lang="en-GB" dirty="0" err="1">
                <a:solidFill>
                  <a:schemeClr val="tx1"/>
                </a:solidFill>
              </a:rPr>
              <a:t>dysgu</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unig</a:t>
            </a:r>
            <a:r>
              <a:rPr lang="en-GB" dirty="0">
                <a:solidFill>
                  <a:schemeClr val="tx1"/>
                </a:solidFill>
              </a:rPr>
              <a:t> (</a:t>
            </a:r>
            <a:r>
              <a:rPr lang="en-GB" dirty="0" err="1">
                <a:solidFill>
                  <a:schemeClr val="tx1"/>
                </a:solidFill>
              </a:rPr>
              <a:t>e.e</a:t>
            </a:r>
            <a:r>
              <a:rPr lang="en-GB" dirty="0">
                <a:solidFill>
                  <a:schemeClr val="tx1"/>
                </a:solidFill>
              </a:rPr>
              <a:t>.. </a:t>
            </a:r>
            <a:r>
              <a:rPr lang="en-GB" dirty="0" err="1">
                <a:solidFill>
                  <a:schemeClr val="tx1"/>
                </a:solidFill>
              </a:rPr>
              <a:t>ysgol</a:t>
            </a:r>
            <a:r>
              <a:rPr lang="en-GB" dirty="0">
                <a:solidFill>
                  <a:schemeClr val="tx1"/>
                </a:solidFill>
              </a:rPr>
              <a:t>); </a:t>
            </a:r>
          </a:p>
          <a:p>
            <a:r>
              <a:rPr lang="en-GB" dirty="0" err="1">
                <a:solidFill>
                  <a:schemeClr val="tx1"/>
                </a:solidFill>
              </a:rPr>
              <a:t>Hybu</a:t>
            </a:r>
            <a:r>
              <a:rPr lang="en-GB" dirty="0">
                <a:solidFill>
                  <a:schemeClr val="tx1"/>
                </a:solidFill>
              </a:rPr>
              <a:t> </a:t>
            </a:r>
            <a:r>
              <a:rPr lang="en-GB" dirty="0" err="1">
                <a:solidFill>
                  <a:schemeClr val="tx1"/>
                </a:solidFill>
              </a:rPr>
              <a:t>cydweithredu</a:t>
            </a:r>
            <a:r>
              <a:rPr lang="en-GB" dirty="0">
                <a:solidFill>
                  <a:schemeClr val="tx1"/>
                </a:solidFill>
              </a:rPr>
              <a:t> </a:t>
            </a:r>
            <a:r>
              <a:rPr lang="en-GB" dirty="0" err="1">
                <a:solidFill>
                  <a:schemeClr val="tx1"/>
                </a:solidFill>
              </a:rPr>
              <a:t>trwy</a:t>
            </a:r>
            <a:r>
              <a:rPr lang="en-GB" dirty="0">
                <a:solidFill>
                  <a:schemeClr val="tx1"/>
                </a:solidFill>
              </a:rPr>
              <a:t> </a:t>
            </a:r>
            <a:r>
              <a:rPr lang="en-GB" dirty="0" err="1">
                <a:solidFill>
                  <a:schemeClr val="tx1"/>
                </a:solidFill>
              </a:rPr>
              <a:t>rannu</a:t>
            </a:r>
            <a:r>
              <a:rPr lang="en-GB" dirty="0">
                <a:solidFill>
                  <a:schemeClr val="tx1"/>
                </a:solidFill>
              </a:rPr>
              <a:t> ac </a:t>
            </a:r>
            <a:r>
              <a:rPr lang="en-GB" dirty="0" err="1">
                <a:solidFill>
                  <a:schemeClr val="tx1"/>
                </a:solidFill>
              </a:rPr>
              <a:t>adeiladu</a:t>
            </a:r>
            <a:r>
              <a:rPr lang="en-GB" dirty="0">
                <a:solidFill>
                  <a:schemeClr val="tx1"/>
                </a:solidFill>
              </a:rPr>
              <a:t> </a:t>
            </a:r>
            <a:r>
              <a:rPr lang="en-GB" dirty="0" err="1">
                <a:solidFill>
                  <a:schemeClr val="tx1"/>
                </a:solidFill>
              </a:rPr>
              <a:t>ar</a:t>
            </a:r>
            <a:r>
              <a:rPr lang="en-GB" dirty="0">
                <a:solidFill>
                  <a:schemeClr val="tx1"/>
                </a:solidFill>
              </a:rPr>
              <a:t> </a:t>
            </a:r>
            <a:r>
              <a:rPr lang="en-GB" dirty="0" err="1">
                <a:solidFill>
                  <a:schemeClr val="tx1"/>
                </a:solidFill>
              </a:rPr>
              <a:t>wybodaeth</a:t>
            </a:r>
            <a:r>
              <a:rPr lang="en-GB" dirty="0">
                <a:solidFill>
                  <a:schemeClr val="tx1"/>
                </a:solidFill>
              </a:rPr>
              <a:t>; </a:t>
            </a:r>
          </a:p>
          <a:p>
            <a:r>
              <a:rPr lang="en-GB" dirty="0" err="1">
                <a:solidFill>
                  <a:schemeClr val="tx1"/>
                </a:solidFill>
              </a:rPr>
              <a:t>Rôl</a:t>
            </a:r>
            <a:r>
              <a:rPr lang="en-GB" dirty="0">
                <a:solidFill>
                  <a:schemeClr val="tx1"/>
                </a:solidFill>
              </a:rPr>
              <a:t> y </a:t>
            </a:r>
            <a:r>
              <a:rPr lang="en-GB" dirty="0" err="1">
                <a:solidFill>
                  <a:schemeClr val="tx1"/>
                </a:solidFill>
              </a:rPr>
              <a:t>rhyngrwyd</a:t>
            </a:r>
            <a:r>
              <a:rPr lang="en-GB" dirty="0">
                <a:solidFill>
                  <a:schemeClr val="tx1"/>
                </a:solidFill>
              </a:rPr>
              <a:t>;</a:t>
            </a:r>
          </a:p>
          <a:p>
            <a:r>
              <a:rPr lang="en-GB" dirty="0" err="1">
                <a:solidFill>
                  <a:schemeClr val="tx1"/>
                </a:solidFill>
              </a:rPr>
              <a:t>Tynnu</a:t>
            </a:r>
            <a:r>
              <a:rPr lang="en-GB" dirty="0">
                <a:solidFill>
                  <a:schemeClr val="tx1"/>
                </a:solidFill>
              </a:rPr>
              <a:t> </a:t>
            </a:r>
            <a:r>
              <a:rPr lang="en-GB" dirty="0" err="1">
                <a:solidFill>
                  <a:schemeClr val="tx1"/>
                </a:solidFill>
              </a:rPr>
              <a:t>ar</a:t>
            </a:r>
            <a:r>
              <a:rPr lang="en-GB" dirty="0">
                <a:solidFill>
                  <a:schemeClr val="tx1"/>
                </a:solidFill>
              </a:rPr>
              <a:t> </a:t>
            </a:r>
            <a:r>
              <a:rPr lang="en-GB" dirty="0" err="1">
                <a:solidFill>
                  <a:schemeClr val="tx1"/>
                </a:solidFill>
              </a:rPr>
              <a:t>nifer</a:t>
            </a:r>
            <a:r>
              <a:rPr lang="en-GB" dirty="0">
                <a:solidFill>
                  <a:schemeClr val="tx1"/>
                </a:solidFill>
              </a:rPr>
              <a:t> o </a:t>
            </a:r>
            <a:r>
              <a:rPr lang="en-GB" dirty="0" err="1">
                <a:solidFill>
                  <a:schemeClr val="tx1"/>
                </a:solidFill>
              </a:rPr>
              <a:t>ffynonellau</a:t>
            </a:r>
            <a:r>
              <a:rPr lang="en-GB" dirty="0">
                <a:solidFill>
                  <a:schemeClr val="tx1"/>
                </a:solidFill>
              </a:rPr>
              <a:t> </a:t>
            </a:r>
            <a:r>
              <a:rPr lang="en-GB" dirty="0" err="1">
                <a:solidFill>
                  <a:schemeClr val="tx1"/>
                </a:solidFill>
              </a:rPr>
              <a:t>ar-lein</a:t>
            </a:r>
            <a:r>
              <a:rPr lang="en-GB" dirty="0">
                <a:solidFill>
                  <a:schemeClr val="tx1"/>
                </a:solidFill>
              </a:rPr>
              <a:t> a </a:t>
            </a:r>
            <a:r>
              <a:rPr lang="en-GB" dirty="0" err="1">
                <a:solidFill>
                  <a:schemeClr val="tx1"/>
                </a:solidFill>
              </a:rPr>
              <a:t>bant</a:t>
            </a:r>
            <a:r>
              <a:rPr lang="en-GB" dirty="0">
                <a:solidFill>
                  <a:schemeClr val="tx1"/>
                </a:solidFill>
              </a:rPr>
              <a:t>, </a:t>
            </a:r>
            <a:r>
              <a:rPr lang="en-GB" dirty="0" err="1">
                <a:solidFill>
                  <a:schemeClr val="tx1"/>
                </a:solidFill>
              </a:rPr>
              <a:t>e.e</a:t>
            </a:r>
            <a:r>
              <a:rPr lang="en-GB" dirty="0">
                <a:solidFill>
                  <a:schemeClr val="tx1"/>
                </a:solidFill>
              </a:rPr>
              <a:t>..</a:t>
            </a:r>
          </a:p>
          <a:p>
            <a:pPr lvl="1"/>
            <a:r>
              <a:rPr lang="en-GB" dirty="0" err="1">
                <a:solidFill>
                  <a:schemeClr val="tx1"/>
                </a:solidFill>
              </a:rPr>
              <a:t>Pobl</a:t>
            </a:r>
            <a:endParaRPr lang="en-GB" dirty="0">
              <a:solidFill>
                <a:schemeClr val="tx1"/>
              </a:solidFill>
            </a:endParaRPr>
          </a:p>
          <a:p>
            <a:pPr lvl="1"/>
            <a:r>
              <a:rPr lang="en-GB" dirty="0" err="1">
                <a:solidFill>
                  <a:schemeClr val="tx1"/>
                </a:solidFill>
              </a:rPr>
              <a:t>Celf</a:t>
            </a:r>
            <a:endParaRPr lang="en-GB" dirty="0">
              <a:solidFill>
                <a:schemeClr val="tx1"/>
              </a:solidFill>
            </a:endParaRPr>
          </a:p>
          <a:p>
            <a:pPr lvl="1"/>
            <a:r>
              <a:rPr lang="en-GB" dirty="0" err="1">
                <a:solidFill>
                  <a:schemeClr val="tx1"/>
                </a:solidFill>
              </a:rPr>
              <a:t>Canolfannau</a:t>
            </a:r>
            <a:r>
              <a:rPr lang="en-GB" dirty="0">
                <a:solidFill>
                  <a:schemeClr val="tx1"/>
                </a:solidFill>
              </a:rPr>
              <a:t> </a:t>
            </a:r>
            <a:r>
              <a:rPr lang="en-GB" dirty="0" err="1">
                <a:solidFill>
                  <a:schemeClr val="tx1"/>
                </a:solidFill>
              </a:rPr>
              <a:t>Gwyddoniaeth</a:t>
            </a:r>
            <a:endParaRPr lang="en-GB" dirty="0">
              <a:solidFill>
                <a:schemeClr val="tx1"/>
              </a:solidFill>
            </a:endParaRPr>
          </a:p>
          <a:p>
            <a:pPr lvl="1"/>
            <a:r>
              <a:rPr lang="en-GB" dirty="0" err="1">
                <a:solidFill>
                  <a:schemeClr val="tx1"/>
                </a:solidFill>
              </a:rPr>
              <a:t>Amgueddfeydd</a:t>
            </a:r>
            <a:endParaRPr lang="en-GB" dirty="0">
              <a:solidFill>
                <a:schemeClr val="tx1"/>
              </a:solidFill>
            </a:endParaRPr>
          </a:p>
          <a:p>
            <a:pPr lvl="1"/>
            <a:r>
              <a:rPr lang="en-GB" dirty="0" err="1">
                <a:solidFill>
                  <a:schemeClr val="tx1"/>
                </a:solidFill>
              </a:rPr>
              <a:t>Canolfannau</a:t>
            </a:r>
            <a:r>
              <a:rPr lang="en-GB" dirty="0">
                <a:solidFill>
                  <a:schemeClr val="tx1"/>
                </a:solidFill>
              </a:rPr>
              <a:t> </a:t>
            </a:r>
            <a:r>
              <a:rPr lang="en-GB" dirty="0" err="1">
                <a:solidFill>
                  <a:schemeClr val="tx1"/>
                </a:solidFill>
              </a:rPr>
              <a:t>busnes</a:t>
            </a:r>
            <a:endParaRPr lang="en-GB" dirty="0">
              <a:solidFill>
                <a:schemeClr val="tx1"/>
              </a:solidFill>
            </a:endParaRPr>
          </a:p>
          <a:p>
            <a:pPr lvl="1"/>
            <a:r>
              <a:rPr lang="en-GB" dirty="0" err="1">
                <a:solidFill>
                  <a:schemeClr val="tx1"/>
                </a:solidFill>
              </a:rPr>
              <a:t>Canolfannau</a:t>
            </a:r>
            <a:r>
              <a:rPr lang="en-GB" dirty="0">
                <a:solidFill>
                  <a:schemeClr val="tx1"/>
                </a:solidFill>
              </a:rPr>
              <a:t> </a:t>
            </a:r>
            <a:r>
              <a:rPr lang="en-GB" dirty="0" err="1">
                <a:solidFill>
                  <a:schemeClr val="tx1"/>
                </a:solidFill>
              </a:rPr>
              <a:t>cymdeithasol</a:t>
            </a:r>
            <a:r>
              <a:rPr lang="en-GB" dirty="0">
                <a:solidFill>
                  <a:schemeClr val="tx1"/>
                </a:solidFill>
              </a:rPr>
              <a:t>. </a:t>
            </a:r>
          </a:p>
          <a:p>
            <a:endParaRPr lang="en-GB" dirty="0">
              <a:solidFill>
                <a:schemeClr val="tx1"/>
              </a:solidFill>
            </a:endParaRPr>
          </a:p>
          <a:p>
            <a:endParaRPr lang="en-GB" dirty="0"/>
          </a:p>
          <a:p>
            <a:endParaRPr lang="en-GB" dirty="0"/>
          </a:p>
          <a:p>
            <a:endParaRPr lang="en-GB" dirty="0"/>
          </a:p>
        </p:txBody>
      </p:sp>
      <p:sp>
        <p:nvSpPr>
          <p:cNvPr id="5" name="Content Placeholder 4"/>
          <p:cNvSpPr>
            <a:spLocks noGrp="1"/>
          </p:cNvSpPr>
          <p:nvPr>
            <p:ph sz="half" idx="2"/>
          </p:nvPr>
        </p:nvSpPr>
        <p:spPr>
          <a:xfrm>
            <a:off x="4648200" y="1600200"/>
            <a:ext cx="4244280" cy="5069160"/>
          </a:xfrm>
        </p:spPr>
        <p:style>
          <a:lnRef idx="2">
            <a:schemeClr val="accent5"/>
          </a:lnRef>
          <a:fillRef idx="1">
            <a:schemeClr val="lt1"/>
          </a:fillRef>
          <a:effectRef idx="0">
            <a:schemeClr val="accent5"/>
          </a:effectRef>
          <a:fontRef idx="minor">
            <a:schemeClr val="dk1"/>
          </a:fontRef>
        </p:style>
        <p:txBody>
          <a:bodyPr>
            <a:normAutofit fontScale="77500" lnSpcReduction="20000"/>
          </a:bodyPr>
          <a:lstStyle/>
          <a:p>
            <a:r>
              <a:rPr lang="en-GB" i="1" dirty="0" smtClean="0"/>
              <a:t>Learning based on real life experiences;</a:t>
            </a:r>
          </a:p>
          <a:p>
            <a:r>
              <a:rPr lang="en-GB" i="1" dirty="0" smtClean="0"/>
              <a:t>Learning is not restricted to ‘places of learning’ (e.g. school);</a:t>
            </a:r>
          </a:p>
          <a:p>
            <a:r>
              <a:rPr lang="en-GB" i="1" dirty="0" smtClean="0"/>
              <a:t>Promotes collaboration in the sharing and building upon of knowledge; </a:t>
            </a:r>
          </a:p>
          <a:p>
            <a:r>
              <a:rPr lang="en-GB" i="1" dirty="0" smtClean="0"/>
              <a:t>The role of the internet;</a:t>
            </a:r>
          </a:p>
          <a:p>
            <a:r>
              <a:rPr lang="en-GB" i="1" dirty="0" smtClean="0"/>
              <a:t>Draws on the myriad of on and off-line resources which surrounds us, such as:</a:t>
            </a:r>
          </a:p>
          <a:p>
            <a:pPr lvl="1"/>
            <a:r>
              <a:rPr lang="en-GB" i="1" dirty="0" smtClean="0"/>
              <a:t>People</a:t>
            </a:r>
          </a:p>
          <a:p>
            <a:pPr lvl="1"/>
            <a:r>
              <a:rPr lang="en-GB" i="1" dirty="0" smtClean="0"/>
              <a:t>Art galleries</a:t>
            </a:r>
          </a:p>
          <a:p>
            <a:pPr lvl="1"/>
            <a:r>
              <a:rPr lang="en-GB" i="1" dirty="0" smtClean="0"/>
              <a:t>Science centres</a:t>
            </a:r>
          </a:p>
          <a:p>
            <a:pPr lvl="1"/>
            <a:r>
              <a:rPr lang="en-GB" i="1" dirty="0" smtClean="0"/>
              <a:t>Museums</a:t>
            </a:r>
          </a:p>
          <a:p>
            <a:pPr lvl="1"/>
            <a:r>
              <a:rPr lang="en-GB" i="1" dirty="0" smtClean="0"/>
              <a:t>Business centres </a:t>
            </a:r>
          </a:p>
          <a:p>
            <a:pPr lvl="1"/>
            <a:r>
              <a:rPr lang="en-GB" i="1" dirty="0" smtClean="0"/>
              <a:t>Community centres. </a:t>
            </a:r>
            <a:endParaRPr lang="en-GB" i="1" dirty="0"/>
          </a:p>
        </p:txBody>
      </p:sp>
    </p:spTree>
    <p:extLst>
      <p:ext uri="{BB962C8B-B14F-4D97-AF65-F5344CB8AC3E}">
        <p14:creationId xmlns:p14="http://schemas.microsoft.com/office/powerpoint/2010/main" val="1126472684"/>
      </p:ext>
    </p:extLst>
  </p:cSld>
  <p:clrMapOvr>
    <a:masterClrMapping/>
  </p:clrMapOvr>
  <p:transition spd="slow">
    <p:push dir="u"/>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ext Box 2"/>
          <p:cNvSpPr txBox="1">
            <a:spLocks noChangeArrowheads="1"/>
          </p:cNvSpPr>
          <p:nvPr/>
        </p:nvSpPr>
        <p:spPr bwMode="auto">
          <a:xfrm>
            <a:off x="609600" y="914400"/>
            <a:ext cx="76501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lgn="ctr"/>
            <a:r>
              <a:rPr lang="en-US" altLang="en-US" sz="2000" dirty="0">
                <a:latin typeface="Arial" charset="0"/>
              </a:rPr>
              <a:t>“Schools were designed by Horace Mann, E.L. Thorndike, and others to be instruments of the scientific management of a mass population.</a:t>
            </a:r>
            <a:r>
              <a:rPr lang="en-US" altLang="en-US" sz="4000" dirty="0">
                <a:latin typeface="Arial" charset="0"/>
              </a:rPr>
              <a:t> </a:t>
            </a:r>
            <a:r>
              <a:rPr lang="en-US" altLang="en-US" sz="3200" i="1" dirty="0">
                <a:solidFill>
                  <a:schemeClr val="tx2">
                    <a:lumMod val="60000"/>
                    <a:lumOff val="40000"/>
                  </a:schemeClr>
                </a:solidFill>
                <a:latin typeface="Arial" charset="0"/>
              </a:rPr>
              <a:t>Schools are intended to produce, through the application of formulas, formulaic human beings whose behavior can be  predicted and controlled.</a:t>
            </a:r>
            <a:r>
              <a:rPr lang="en-US" altLang="en-US" sz="3200" dirty="0">
                <a:solidFill>
                  <a:schemeClr val="tx2">
                    <a:lumMod val="60000"/>
                    <a:lumOff val="40000"/>
                  </a:schemeClr>
                </a:solidFill>
                <a:latin typeface="Arial" charset="0"/>
              </a:rPr>
              <a:t> </a:t>
            </a:r>
            <a:r>
              <a:rPr lang="en-US" altLang="en-US" sz="2000" dirty="0">
                <a:latin typeface="Arial" charset="0"/>
              </a:rPr>
              <a:t>To a very great extent, schools succeed in doing this. But in a society that is increasingly fragmented, in which the only genuinely successful people are independent, self-reliant, and individualistic, the products of school and ‘schooling’ are irrelevant.”</a:t>
            </a:r>
            <a:endParaRPr lang="en-US" altLang="en-US" sz="2000" dirty="0">
              <a:solidFill>
                <a:srgbClr val="FF0000"/>
              </a:solidFill>
              <a:latin typeface="Arial" charset="0"/>
            </a:endParaRPr>
          </a:p>
          <a:p>
            <a:pPr algn="ctr"/>
            <a:endParaRPr lang="en-US" altLang="en-US" sz="3600" dirty="0">
              <a:latin typeface="Arial" charset="0"/>
            </a:endParaRPr>
          </a:p>
          <a:p>
            <a:pPr algn="ctr"/>
            <a:r>
              <a:rPr lang="en-US" altLang="en-US" sz="2800" b="0" i="1" dirty="0" err="1" smtClean="0">
                <a:latin typeface="Arial" charset="0"/>
              </a:rPr>
              <a:t>Gatto</a:t>
            </a:r>
            <a:r>
              <a:rPr lang="en-US" altLang="en-US" sz="2800" b="0" i="1" dirty="0" smtClean="0">
                <a:latin typeface="Arial" charset="0"/>
              </a:rPr>
              <a:t> 2001</a:t>
            </a:r>
            <a:endParaRPr lang="en-US" altLang="en-US" sz="2800" b="0" i="1" dirty="0">
              <a:latin typeface="Arial" charset="0"/>
            </a:endParaRPr>
          </a:p>
        </p:txBody>
      </p:sp>
    </p:spTree>
    <p:extLst>
      <p:ext uri="{BB962C8B-B14F-4D97-AF65-F5344CB8AC3E}">
        <p14:creationId xmlns:p14="http://schemas.microsoft.com/office/powerpoint/2010/main" val="2942734939"/>
      </p:ext>
    </p:extLst>
  </p:cSld>
  <p:clrMapOvr>
    <a:masterClrMapping/>
  </p:clrMapOvr>
  <p:transition spd="slow">
    <p:push dir="u"/>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 Box 2"/>
          <p:cNvSpPr txBox="1">
            <a:spLocks noChangeArrowheads="1"/>
          </p:cNvSpPr>
          <p:nvPr/>
        </p:nvSpPr>
        <p:spPr bwMode="auto">
          <a:xfrm>
            <a:off x="609600" y="914400"/>
            <a:ext cx="8001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lgn="ctr"/>
            <a:r>
              <a:rPr lang="en-US" altLang="en-US" sz="3200" dirty="0">
                <a:latin typeface="Arial" charset="0"/>
              </a:rPr>
              <a:t>“[One factor contributing to widespread teacher dissatisfaction] is the extremely shallow nature of intellectual enterprise in schools. </a:t>
            </a:r>
            <a:r>
              <a:rPr lang="en-US" altLang="en-US" sz="3200" i="1" dirty="0">
                <a:solidFill>
                  <a:schemeClr val="tx2">
                    <a:lumMod val="60000"/>
                    <a:lumOff val="40000"/>
                  </a:schemeClr>
                </a:solidFill>
                <a:latin typeface="Arial" charset="0"/>
              </a:rPr>
              <a:t>Ideas are broken into fragments called subjects, subjects into units, units into sequences, sequences into lessons, lessons into homework, and all these prefabricated pieces make a classroom </a:t>
            </a:r>
            <a:r>
              <a:rPr lang="en-US" altLang="en-US" sz="3200" i="1" dirty="0" err="1">
                <a:solidFill>
                  <a:schemeClr val="tx2">
                    <a:lumMod val="60000"/>
                    <a:lumOff val="40000"/>
                  </a:schemeClr>
                </a:solidFill>
                <a:latin typeface="Arial" charset="0"/>
              </a:rPr>
              <a:t>teacherproof</a:t>
            </a:r>
            <a:r>
              <a:rPr lang="en-US" altLang="en-US" sz="3200" i="1" dirty="0">
                <a:solidFill>
                  <a:schemeClr val="tx2">
                    <a:lumMod val="60000"/>
                    <a:lumOff val="40000"/>
                  </a:schemeClr>
                </a:solidFill>
                <a:latin typeface="Arial" charset="0"/>
              </a:rPr>
              <a:t>.”</a:t>
            </a:r>
          </a:p>
          <a:p>
            <a:pPr algn="ctr"/>
            <a:endParaRPr lang="en-US" altLang="en-US" sz="3200" dirty="0">
              <a:latin typeface="Arial" charset="0"/>
            </a:endParaRPr>
          </a:p>
          <a:p>
            <a:pPr algn="ctr"/>
            <a:r>
              <a:rPr lang="en-US" altLang="en-US" sz="2800" b="0" dirty="0" err="1" smtClean="0">
                <a:latin typeface="Arial" charset="0"/>
              </a:rPr>
              <a:t>Gatto</a:t>
            </a:r>
            <a:r>
              <a:rPr lang="en-US" altLang="en-US" sz="2800" b="0" dirty="0">
                <a:latin typeface="Arial" charset="0"/>
              </a:rPr>
              <a:t>, </a:t>
            </a:r>
            <a:r>
              <a:rPr lang="en-US" altLang="en-US" sz="2800" b="0" dirty="0" smtClean="0">
                <a:latin typeface="Arial" charset="0"/>
              </a:rPr>
              <a:t>2001</a:t>
            </a:r>
            <a:endParaRPr lang="en-US" altLang="en-US" sz="2800" b="0" i="1" dirty="0">
              <a:latin typeface="Arial" charset="0"/>
            </a:endParaRPr>
          </a:p>
        </p:txBody>
      </p:sp>
    </p:spTree>
    <p:extLst>
      <p:ext uri="{BB962C8B-B14F-4D97-AF65-F5344CB8AC3E}">
        <p14:creationId xmlns:p14="http://schemas.microsoft.com/office/powerpoint/2010/main" val="2430856915"/>
      </p:ext>
    </p:extLst>
  </p:cSld>
  <p:clrMapOvr>
    <a:masterClrMapping/>
  </p:clrMapOvr>
  <p:transition spd="slow">
    <p:push dir="u"/>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solidFill>
                  <a:schemeClr val="accent3"/>
                </a:solidFill>
              </a:rPr>
              <a:t>Beirniadaeth</a:t>
            </a:r>
            <a:r>
              <a:rPr lang="en-GB" dirty="0" smtClean="0">
                <a:solidFill>
                  <a:schemeClr val="accent3"/>
                </a:solidFill>
              </a:rPr>
              <a:t/>
            </a:r>
            <a:br>
              <a:rPr lang="en-GB" dirty="0" smtClean="0">
                <a:solidFill>
                  <a:schemeClr val="accent3"/>
                </a:solidFill>
              </a:rPr>
            </a:br>
            <a:r>
              <a:rPr lang="en-GB" dirty="0" smtClean="0"/>
              <a:t>Criticisms </a:t>
            </a:r>
            <a:endParaRPr lang="en-GB" dirty="0"/>
          </a:p>
        </p:txBody>
      </p:sp>
      <p:sp>
        <p:nvSpPr>
          <p:cNvPr id="3" name="Content Placeholder 2"/>
          <p:cNvSpPr>
            <a:spLocks noGrp="1"/>
          </p:cNvSpPr>
          <p:nvPr>
            <p:ph sz="half" idx="1"/>
          </p:nvPr>
        </p:nvSpPr>
        <p:spPr>
          <a:xfrm>
            <a:off x="457200" y="1600201"/>
            <a:ext cx="4038600" cy="1828800"/>
          </a:xfrm>
        </p:spPr>
        <p:style>
          <a:lnRef idx="2">
            <a:schemeClr val="accent3"/>
          </a:lnRef>
          <a:fillRef idx="1">
            <a:schemeClr val="lt1"/>
          </a:fillRef>
          <a:effectRef idx="0">
            <a:schemeClr val="accent3"/>
          </a:effectRef>
          <a:fontRef idx="minor">
            <a:schemeClr val="dk1"/>
          </a:fontRef>
        </p:style>
        <p:txBody>
          <a:bodyPr>
            <a:normAutofit/>
          </a:bodyPr>
          <a:lstStyle/>
          <a:p>
            <a:r>
              <a:rPr lang="cy-GB" dirty="0">
                <a:solidFill>
                  <a:schemeClr val="tx1"/>
                </a:solidFill>
              </a:rPr>
              <a:t>Syniadau cryf ynglŷn â chymdeithas gyfalafol sydd bron yn </a:t>
            </a:r>
            <a:r>
              <a:rPr lang="cy-GB" dirty="0" smtClean="0">
                <a:solidFill>
                  <a:schemeClr val="tx1"/>
                </a:solidFill>
              </a:rPr>
              <a:t>gynllwyn</a:t>
            </a:r>
            <a:r>
              <a:rPr lang="cy-GB" dirty="0">
                <a:solidFill>
                  <a:schemeClr val="tx1"/>
                </a:solidFill>
              </a:rPr>
              <a:t>: </a:t>
            </a:r>
            <a:endParaRPr lang="en-GB" dirty="0">
              <a:solidFill>
                <a:schemeClr val="tx1"/>
              </a:solidFill>
            </a:endParaRPr>
          </a:p>
        </p:txBody>
      </p:sp>
      <p:sp>
        <p:nvSpPr>
          <p:cNvPr id="4" name="Content Placeholder 3"/>
          <p:cNvSpPr>
            <a:spLocks noGrp="1"/>
          </p:cNvSpPr>
          <p:nvPr>
            <p:ph sz="half" idx="2"/>
          </p:nvPr>
        </p:nvSpPr>
        <p:spPr>
          <a:xfrm>
            <a:off x="4648200" y="1600201"/>
            <a:ext cx="4038600" cy="1972816"/>
          </a:xfrm>
        </p:spPr>
        <p:style>
          <a:lnRef idx="2">
            <a:schemeClr val="accent5"/>
          </a:lnRef>
          <a:fillRef idx="1">
            <a:schemeClr val="lt1"/>
          </a:fillRef>
          <a:effectRef idx="0">
            <a:schemeClr val="accent5"/>
          </a:effectRef>
          <a:fontRef idx="minor">
            <a:schemeClr val="dk1"/>
          </a:fontRef>
        </p:style>
        <p:txBody>
          <a:bodyPr>
            <a:normAutofit/>
          </a:bodyPr>
          <a:lstStyle/>
          <a:p>
            <a:r>
              <a:rPr lang="en-GB" dirty="0" smtClean="0"/>
              <a:t>Strong views of capitalist society is bordering on conspiracy theory:   </a:t>
            </a:r>
          </a:p>
          <a:p>
            <a:endParaRPr lang="en-GB" dirty="0"/>
          </a:p>
        </p:txBody>
      </p:sp>
      <p:sp>
        <p:nvSpPr>
          <p:cNvPr id="5" name="Rounded Rectangular Callout 4"/>
          <p:cNvSpPr/>
          <p:nvPr/>
        </p:nvSpPr>
        <p:spPr>
          <a:xfrm>
            <a:off x="683568" y="3933056"/>
            <a:ext cx="5688632" cy="2592288"/>
          </a:xfrm>
          <a:prstGeom prst="wedgeRoundRectCallout">
            <a:avLst>
              <a:gd name="adj1" fmla="val 61690"/>
              <a:gd name="adj2" fmla="val 49106"/>
              <a:gd name="adj3" fmla="val 16667"/>
            </a:avLst>
          </a:prstGeom>
        </p:spPr>
        <p:style>
          <a:lnRef idx="2">
            <a:schemeClr val="accent5"/>
          </a:lnRef>
          <a:fillRef idx="1">
            <a:schemeClr val="lt1"/>
          </a:fillRef>
          <a:effectRef idx="0">
            <a:schemeClr val="accent5"/>
          </a:effectRef>
          <a:fontRef idx="minor">
            <a:schemeClr val="dk1"/>
          </a:fontRef>
        </p:style>
        <p:txBody>
          <a:bodyPr rtlCol="0" anchor="ctr"/>
          <a:lstStyle/>
          <a:p>
            <a:pPr marL="342900" lvl="0" indent="-342900">
              <a:spcBef>
                <a:spcPct val="20000"/>
              </a:spcBef>
              <a:buFont typeface="Arial" panose="020B0604020202020204" pitchFamily="34" charset="0"/>
              <a:buChar char="•"/>
            </a:pPr>
            <a:r>
              <a:rPr lang="en-GB" sz="2200" dirty="0">
                <a:solidFill>
                  <a:prstClr val="black"/>
                </a:solidFill>
              </a:rPr>
              <a:t>“</a:t>
            </a:r>
            <a:r>
              <a:rPr lang="en-GB" sz="2200" dirty="0">
                <a:solidFill>
                  <a:srgbClr val="191919"/>
                </a:solidFill>
                <a:latin typeface="Arial" panose="020B0604020202020204" pitchFamily="34" charset="0"/>
                <a:cs typeface="Arial" panose="020B0604020202020204" pitchFamily="34" charset="0"/>
              </a:rPr>
              <a:t>The real function of pedagogy is to render the common population manageable, remove the obligation of child care from adult workers so they are free to fuel the industrial economy and to train the next generation into subservient obedience to the state</a:t>
            </a:r>
            <a:r>
              <a:rPr lang="en-GB" sz="2200" dirty="0">
                <a:solidFill>
                  <a:srgbClr val="191919"/>
                </a:solidFill>
                <a:latin typeface="Georgia" panose="02040502050405020303" pitchFamily="18" charset="0"/>
              </a:rPr>
              <a:t>.”</a:t>
            </a:r>
            <a:endParaRPr lang="en-GB" sz="2200" dirty="0">
              <a:solidFill>
                <a:prstClr val="black"/>
              </a:solidFill>
            </a:endParaRPr>
          </a:p>
        </p:txBody>
      </p:sp>
      <p:sp>
        <p:nvSpPr>
          <p:cNvPr id="6" name="TextBox 5"/>
          <p:cNvSpPr txBox="1"/>
          <p:nvPr/>
        </p:nvSpPr>
        <p:spPr>
          <a:xfrm>
            <a:off x="7415808" y="6156012"/>
            <a:ext cx="1728192" cy="400110"/>
          </a:xfrm>
          <a:prstGeom prst="rect">
            <a:avLst/>
          </a:prstGeom>
          <a:noFill/>
        </p:spPr>
        <p:txBody>
          <a:bodyPr wrap="square" rtlCol="0">
            <a:spAutoFit/>
          </a:bodyPr>
          <a:lstStyle/>
          <a:p>
            <a:r>
              <a:rPr lang="en-GB" sz="2000" dirty="0" err="1" smtClean="0"/>
              <a:t>Gatto</a:t>
            </a:r>
            <a:r>
              <a:rPr lang="en-GB" sz="2000" dirty="0" smtClean="0"/>
              <a:t>, 2008 </a:t>
            </a:r>
            <a:endParaRPr lang="en-GB" sz="2000" dirty="0"/>
          </a:p>
        </p:txBody>
      </p:sp>
    </p:spTree>
    <p:extLst>
      <p:ext uri="{BB962C8B-B14F-4D97-AF65-F5344CB8AC3E}">
        <p14:creationId xmlns:p14="http://schemas.microsoft.com/office/powerpoint/2010/main" val="4009041418"/>
      </p:ext>
    </p:extLst>
  </p:cSld>
  <p:clrMapOvr>
    <a:masterClrMapping/>
  </p:clrMapOvr>
  <p:transition spd="slow">
    <p:push dir="u"/>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err="1" smtClean="0">
                <a:solidFill>
                  <a:schemeClr val="accent3"/>
                </a:solidFill>
              </a:rPr>
              <a:t>Byw</a:t>
            </a:r>
            <a:r>
              <a:rPr lang="en-GB" sz="3600" dirty="0" smtClean="0">
                <a:solidFill>
                  <a:schemeClr val="accent3"/>
                </a:solidFill>
              </a:rPr>
              <a:t> </a:t>
            </a:r>
            <a:r>
              <a:rPr lang="en-GB" sz="3600" dirty="0" err="1" smtClean="0">
                <a:solidFill>
                  <a:schemeClr val="accent3"/>
                </a:solidFill>
              </a:rPr>
              <a:t>Cymdeithasol</a:t>
            </a:r>
            <a:r>
              <a:rPr lang="en-GB" sz="3600" dirty="0" smtClean="0">
                <a:solidFill>
                  <a:schemeClr val="accent3"/>
                </a:solidFill>
              </a:rPr>
              <a:t> – </a:t>
            </a:r>
            <a:r>
              <a:rPr lang="en-GB" sz="3600" dirty="0" err="1" smtClean="0">
                <a:solidFill>
                  <a:schemeClr val="accent3"/>
                </a:solidFill>
              </a:rPr>
              <a:t>Ysgolion</a:t>
            </a:r>
            <a:r>
              <a:rPr lang="en-GB" sz="3600" dirty="0" smtClean="0">
                <a:solidFill>
                  <a:schemeClr val="accent3"/>
                </a:solidFill>
              </a:rPr>
              <a:t> </a:t>
            </a:r>
            <a:r>
              <a:rPr lang="en-GB" sz="3600" dirty="0" err="1" smtClean="0">
                <a:solidFill>
                  <a:schemeClr val="accent3"/>
                </a:solidFill>
              </a:rPr>
              <a:t>Cymdeithasol</a:t>
            </a:r>
            <a:r>
              <a:rPr lang="en-GB" sz="3600" dirty="0" smtClean="0">
                <a:solidFill>
                  <a:schemeClr val="accent3"/>
                </a:solidFill>
              </a:rPr>
              <a:t>? </a:t>
            </a:r>
            <a:br>
              <a:rPr lang="en-GB" sz="3600" dirty="0" smtClean="0">
                <a:solidFill>
                  <a:schemeClr val="accent3"/>
                </a:solidFill>
              </a:rPr>
            </a:br>
            <a:r>
              <a:rPr lang="en-GB" sz="3600" dirty="0" smtClean="0"/>
              <a:t>Community Living - Community Schools?</a:t>
            </a:r>
            <a:endParaRPr lang="en-GB" sz="3600" dirty="0"/>
          </a:p>
        </p:txBody>
      </p:sp>
      <p:sp>
        <p:nvSpPr>
          <p:cNvPr id="3" name="Content Placeholder 2"/>
          <p:cNvSpPr>
            <a:spLocks noGrp="1"/>
          </p:cNvSpPr>
          <p:nvPr>
            <p:ph sz="half" idx="1"/>
          </p:nvPr>
        </p:nvSpPr>
        <p:spPr>
          <a:xfrm>
            <a:off x="457200" y="1412776"/>
            <a:ext cx="4038600" cy="5328592"/>
          </a:xfrm>
        </p:spPr>
        <p:style>
          <a:lnRef idx="2">
            <a:schemeClr val="accent3"/>
          </a:lnRef>
          <a:fillRef idx="1">
            <a:schemeClr val="lt1"/>
          </a:fillRef>
          <a:effectRef idx="0">
            <a:schemeClr val="accent3"/>
          </a:effectRef>
          <a:fontRef idx="minor">
            <a:schemeClr val="dk1"/>
          </a:fontRef>
        </p:style>
        <p:txBody>
          <a:bodyPr>
            <a:normAutofit fontScale="92500" lnSpcReduction="20000"/>
          </a:bodyPr>
          <a:lstStyle/>
          <a:p>
            <a:r>
              <a:rPr lang="en-GB" dirty="0" err="1">
                <a:solidFill>
                  <a:schemeClr val="tx1"/>
                </a:solidFill>
              </a:rPr>
              <a:t>Cefnoga</a:t>
            </a:r>
            <a:r>
              <a:rPr lang="en-GB" dirty="0">
                <a:solidFill>
                  <a:schemeClr val="tx1"/>
                </a:solidFill>
              </a:rPr>
              <a:t> </a:t>
            </a:r>
            <a:r>
              <a:rPr lang="en-GB" dirty="0" err="1">
                <a:solidFill>
                  <a:schemeClr val="tx1"/>
                </a:solidFill>
              </a:rPr>
              <a:t>Gatto</a:t>
            </a:r>
            <a:r>
              <a:rPr lang="en-GB" dirty="0">
                <a:solidFill>
                  <a:schemeClr val="tx1"/>
                </a:solidFill>
              </a:rPr>
              <a:t> </a:t>
            </a:r>
            <a:r>
              <a:rPr lang="en-GB" dirty="0" err="1">
                <a:solidFill>
                  <a:schemeClr val="tx1"/>
                </a:solidFill>
              </a:rPr>
              <a:t>syniadau</a:t>
            </a:r>
            <a:r>
              <a:rPr lang="en-GB" dirty="0">
                <a:solidFill>
                  <a:schemeClr val="tx1"/>
                </a:solidFill>
              </a:rPr>
              <a:t> o </a:t>
            </a:r>
            <a:r>
              <a:rPr lang="en-GB" dirty="0" err="1">
                <a:solidFill>
                  <a:schemeClr val="tx1"/>
                </a:solidFill>
              </a:rPr>
              <a:t>ysgolion</a:t>
            </a:r>
            <a:r>
              <a:rPr lang="en-GB" dirty="0">
                <a:solidFill>
                  <a:schemeClr val="tx1"/>
                </a:solidFill>
              </a:rPr>
              <a:t> </a:t>
            </a:r>
            <a:r>
              <a:rPr lang="en-GB" dirty="0" err="1">
                <a:solidFill>
                  <a:schemeClr val="tx1"/>
                </a:solidFill>
              </a:rPr>
              <a:t>bach</a:t>
            </a:r>
            <a:r>
              <a:rPr lang="en-GB" dirty="0">
                <a:solidFill>
                  <a:schemeClr val="tx1"/>
                </a:solidFill>
              </a:rPr>
              <a:t> a </a:t>
            </a:r>
            <a:r>
              <a:rPr lang="en-GB" dirty="0" err="1">
                <a:solidFill>
                  <a:schemeClr val="tx1"/>
                </a:solidFill>
              </a:rPr>
              <a:t>drefnwyd</a:t>
            </a:r>
            <a:r>
              <a:rPr lang="en-GB" dirty="0">
                <a:solidFill>
                  <a:schemeClr val="tx1"/>
                </a:solidFill>
              </a:rPr>
              <a:t> </a:t>
            </a:r>
            <a:r>
              <a:rPr lang="en-GB" dirty="0" err="1">
                <a:solidFill>
                  <a:schemeClr val="tx1"/>
                </a:solidFill>
              </a:rPr>
              <a:t>gan</a:t>
            </a:r>
            <a:r>
              <a:rPr lang="en-GB" dirty="0">
                <a:solidFill>
                  <a:schemeClr val="tx1"/>
                </a:solidFill>
              </a:rPr>
              <a:t> y </a:t>
            </a:r>
            <a:r>
              <a:rPr lang="en-GB" dirty="0" err="1" smtClean="0">
                <a:solidFill>
                  <a:schemeClr val="tx1"/>
                </a:solidFill>
              </a:rPr>
              <a:t>gymuned</a:t>
            </a:r>
            <a:r>
              <a:rPr lang="en-GB" dirty="0" smtClean="0">
                <a:solidFill>
                  <a:schemeClr val="tx1"/>
                </a:solidFill>
              </a:rPr>
              <a:t> </a:t>
            </a:r>
            <a:endParaRPr lang="en-GB" dirty="0">
              <a:solidFill>
                <a:schemeClr val="tx1"/>
              </a:solidFill>
            </a:endParaRPr>
          </a:p>
          <a:p>
            <a:r>
              <a:rPr lang="en-GB" dirty="0">
                <a:solidFill>
                  <a:schemeClr val="tx1"/>
                </a:solidFill>
              </a:rPr>
              <a:t>Mae </a:t>
            </a:r>
            <a:r>
              <a:rPr lang="en-GB" dirty="0" err="1">
                <a:solidFill>
                  <a:schemeClr val="tx1"/>
                </a:solidFill>
              </a:rPr>
              <a:t>beirniadon</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dadlau</a:t>
            </a:r>
            <a:r>
              <a:rPr lang="en-GB" dirty="0">
                <a:solidFill>
                  <a:schemeClr val="tx1"/>
                </a:solidFill>
              </a:rPr>
              <a:t> </a:t>
            </a:r>
            <a:r>
              <a:rPr lang="en-GB" dirty="0" err="1">
                <a:solidFill>
                  <a:schemeClr val="tx1"/>
                </a:solidFill>
              </a:rPr>
              <a:t>nad</a:t>
            </a:r>
            <a:r>
              <a:rPr lang="en-GB" dirty="0">
                <a:solidFill>
                  <a:schemeClr val="tx1"/>
                </a:solidFill>
              </a:rPr>
              <a:t> </a:t>
            </a:r>
            <a:r>
              <a:rPr lang="en-GB" dirty="0" err="1">
                <a:solidFill>
                  <a:schemeClr val="tx1"/>
                </a:solidFill>
              </a:rPr>
              <a:t>oes</a:t>
            </a:r>
            <a:r>
              <a:rPr lang="en-GB" dirty="0">
                <a:solidFill>
                  <a:schemeClr val="tx1"/>
                </a:solidFill>
              </a:rPr>
              <a:t> </a:t>
            </a:r>
            <a:r>
              <a:rPr lang="en-GB" dirty="0" err="1">
                <a:solidFill>
                  <a:schemeClr val="tx1"/>
                </a:solidFill>
              </a:rPr>
              <a:t>digon</a:t>
            </a:r>
            <a:r>
              <a:rPr lang="en-GB" dirty="0">
                <a:solidFill>
                  <a:schemeClr val="tx1"/>
                </a:solidFill>
              </a:rPr>
              <a:t> o </a:t>
            </a:r>
            <a:r>
              <a:rPr lang="en-GB" dirty="0" err="1">
                <a:solidFill>
                  <a:schemeClr val="tx1"/>
                </a:solidFill>
              </a:rPr>
              <a:t>fanylder</a:t>
            </a:r>
            <a:r>
              <a:rPr lang="en-GB" dirty="0">
                <a:solidFill>
                  <a:schemeClr val="tx1"/>
                </a:solidFill>
              </a:rPr>
              <a:t> </a:t>
            </a:r>
            <a:r>
              <a:rPr lang="en-GB" dirty="0" err="1">
                <a:solidFill>
                  <a:schemeClr val="tx1"/>
                </a:solidFill>
              </a:rPr>
              <a:t>i’r</a:t>
            </a:r>
            <a:r>
              <a:rPr lang="en-GB" dirty="0">
                <a:solidFill>
                  <a:schemeClr val="tx1"/>
                </a:solidFill>
              </a:rPr>
              <a:t> </a:t>
            </a:r>
            <a:r>
              <a:rPr lang="en-GB" dirty="0" err="1">
                <a:solidFill>
                  <a:schemeClr val="tx1"/>
                </a:solidFill>
              </a:rPr>
              <a:t>cynllun</a:t>
            </a:r>
            <a:r>
              <a:rPr lang="en-GB" dirty="0">
                <a:solidFill>
                  <a:schemeClr val="tx1"/>
                </a:solidFill>
              </a:rPr>
              <a:t> </a:t>
            </a:r>
            <a:r>
              <a:rPr lang="en-GB" dirty="0" err="1">
                <a:solidFill>
                  <a:schemeClr val="tx1"/>
                </a:solidFill>
              </a:rPr>
              <a:t>yma</a:t>
            </a:r>
            <a:r>
              <a:rPr lang="en-GB" dirty="0">
                <a:solidFill>
                  <a:schemeClr val="tx1"/>
                </a:solidFill>
              </a:rPr>
              <a:t> </a:t>
            </a:r>
            <a:r>
              <a:rPr lang="en-GB" dirty="0" err="1">
                <a:solidFill>
                  <a:schemeClr val="tx1"/>
                </a:solidFill>
              </a:rPr>
              <a:t>a'i</a:t>
            </a:r>
            <a:r>
              <a:rPr lang="en-GB" dirty="0">
                <a:solidFill>
                  <a:schemeClr val="tx1"/>
                </a:solidFill>
              </a:rPr>
              <a:t> bod </a:t>
            </a:r>
            <a:r>
              <a:rPr lang="en-GB" dirty="0" err="1">
                <a:solidFill>
                  <a:schemeClr val="tx1"/>
                </a:solidFill>
              </a:rPr>
              <a:t>yn</a:t>
            </a:r>
            <a:r>
              <a:rPr lang="en-GB" dirty="0">
                <a:solidFill>
                  <a:schemeClr val="tx1"/>
                </a:solidFill>
              </a:rPr>
              <a:t> </a:t>
            </a:r>
            <a:r>
              <a:rPr lang="en-GB" dirty="0" err="1">
                <a:solidFill>
                  <a:schemeClr val="tx1"/>
                </a:solidFill>
              </a:rPr>
              <a:t>gweld</a:t>
            </a:r>
            <a:r>
              <a:rPr lang="en-GB" dirty="0">
                <a:solidFill>
                  <a:schemeClr val="tx1"/>
                </a:solidFill>
              </a:rPr>
              <a:t> </a:t>
            </a:r>
            <a:r>
              <a:rPr lang="en-GB" dirty="0" err="1">
                <a:solidFill>
                  <a:schemeClr val="tx1"/>
                </a:solidFill>
              </a:rPr>
              <a:t>bywyd</a:t>
            </a:r>
            <a:r>
              <a:rPr lang="en-GB" dirty="0">
                <a:solidFill>
                  <a:schemeClr val="tx1"/>
                </a:solidFill>
              </a:rPr>
              <a:t> </a:t>
            </a:r>
            <a:r>
              <a:rPr lang="en-GB" dirty="0" err="1">
                <a:solidFill>
                  <a:schemeClr val="tx1"/>
                </a:solidFill>
              </a:rPr>
              <a:t>cymdeithasol</a:t>
            </a:r>
            <a:r>
              <a:rPr lang="en-GB" dirty="0">
                <a:solidFill>
                  <a:schemeClr val="tx1"/>
                </a:solidFill>
              </a:rPr>
              <a:t> </a:t>
            </a:r>
            <a:r>
              <a:rPr lang="en-GB" dirty="0" err="1">
                <a:solidFill>
                  <a:schemeClr val="tx1"/>
                </a:solidFill>
              </a:rPr>
              <a:t>mewn</a:t>
            </a:r>
            <a:r>
              <a:rPr lang="en-GB" dirty="0">
                <a:solidFill>
                  <a:schemeClr val="tx1"/>
                </a:solidFill>
              </a:rPr>
              <a:t> </a:t>
            </a:r>
            <a:r>
              <a:rPr lang="en-GB" dirty="0" err="1">
                <a:solidFill>
                  <a:schemeClr val="tx1"/>
                </a:solidFill>
              </a:rPr>
              <a:t>ffordd</a:t>
            </a:r>
            <a:r>
              <a:rPr lang="en-GB" dirty="0">
                <a:solidFill>
                  <a:schemeClr val="tx1"/>
                </a:solidFill>
              </a:rPr>
              <a:t> </a:t>
            </a:r>
            <a:r>
              <a:rPr lang="en-GB" dirty="0" err="1" smtClean="0">
                <a:solidFill>
                  <a:schemeClr val="tx1"/>
                </a:solidFill>
              </a:rPr>
              <a:t>ddelfrydol</a:t>
            </a:r>
            <a:endParaRPr lang="en-GB" dirty="0">
              <a:solidFill>
                <a:schemeClr val="tx1"/>
              </a:solidFill>
            </a:endParaRPr>
          </a:p>
          <a:p>
            <a:r>
              <a:rPr lang="en-GB" dirty="0" err="1">
                <a:solidFill>
                  <a:schemeClr val="tx1"/>
                </a:solidFill>
              </a:rPr>
              <a:t>Nid</a:t>
            </a:r>
            <a:r>
              <a:rPr lang="en-GB" dirty="0">
                <a:solidFill>
                  <a:schemeClr val="tx1"/>
                </a:solidFill>
              </a:rPr>
              <a:t> </a:t>
            </a:r>
            <a:r>
              <a:rPr lang="en-GB" dirty="0" err="1">
                <a:solidFill>
                  <a:schemeClr val="tx1"/>
                </a:solidFill>
              </a:rPr>
              <a:t>yw’n</a:t>
            </a:r>
            <a:r>
              <a:rPr lang="en-GB" dirty="0">
                <a:solidFill>
                  <a:schemeClr val="tx1"/>
                </a:solidFill>
              </a:rPr>
              <a:t> </a:t>
            </a:r>
            <a:r>
              <a:rPr lang="en-GB" dirty="0" err="1">
                <a:solidFill>
                  <a:schemeClr val="tx1"/>
                </a:solidFill>
              </a:rPr>
              <a:t>ystyried</a:t>
            </a:r>
            <a:r>
              <a:rPr lang="en-GB" dirty="0">
                <a:solidFill>
                  <a:schemeClr val="tx1"/>
                </a:solidFill>
              </a:rPr>
              <a:t> </a:t>
            </a:r>
            <a:r>
              <a:rPr lang="en-GB" dirty="0" err="1">
                <a:solidFill>
                  <a:schemeClr val="tx1"/>
                </a:solidFill>
              </a:rPr>
              <a:t>peryglon</a:t>
            </a:r>
            <a:r>
              <a:rPr lang="en-GB" dirty="0">
                <a:solidFill>
                  <a:schemeClr val="tx1"/>
                </a:solidFill>
              </a:rPr>
              <a:t> </a:t>
            </a:r>
            <a:r>
              <a:rPr lang="en-GB" dirty="0" err="1">
                <a:solidFill>
                  <a:schemeClr val="tx1"/>
                </a:solidFill>
              </a:rPr>
              <a:t>ysgolion</a:t>
            </a:r>
            <a:r>
              <a:rPr lang="en-GB" dirty="0">
                <a:solidFill>
                  <a:schemeClr val="tx1"/>
                </a:solidFill>
              </a:rPr>
              <a:t> </a:t>
            </a:r>
            <a:r>
              <a:rPr lang="en-GB" dirty="0" err="1">
                <a:solidFill>
                  <a:schemeClr val="tx1"/>
                </a:solidFill>
              </a:rPr>
              <a:t>sy’n</a:t>
            </a:r>
            <a:r>
              <a:rPr lang="en-GB" dirty="0">
                <a:solidFill>
                  <a:schemeClr val="tx1"/>
                </a:solidFill>
              </a:rPr>
              <a:t> </a:t>
            </a:r>
            <a:r>
              <a:rPr lang="en-GB" dirty="0" err="1">
                <a:solidFill>
                  <a:schemeClr val="tx1"/>
                </a:solidFill>
              </a:rPr>
              <a:t>cael</a:t>
            </a:r>
            <a:r>
              <a:rPr lang="en-GB" dirty="0">
                <a:solidFill>
                  <a:schemeClr val="tx1"/>
                </a:solidFill>
              </a:rPr>
              <a:t> </a:t>
            </a:r>
            <a:r>
              <a:rPr lang="en-GB" dirty="0" err="1">
                <a:solidFill>
                  <a:schemeClr val="tx1"/>
                </a:solidFill>
              </a:rPr>
              <a:t>ei</a:t>
            </a:r>
            <a:r>
              <a:rPr lang="en-GB" dirty="0">
                <a:solidFill>
                  <a:schemeClr val="tx1"/>
                </a:solidFill>
              </a:rPr>
              <a:t> </a:t>
            </a:r>
            <a:r>
              <a:rPr lang="en-GB" dirty="0" err="1">
                <a:solidFill>
                  <a:schemeClr val="tx1"/>
                </a:solidFill>
              </a:rPr>
              <a:t>rhedeg</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breifat</a:t>
            </a:r>
            <a:r>
              <a:rPr lang="en-GB" dirty="0">
                <a:solidFill>
                  <a:schemeClr val="tx1"/>
                </a:solidFill>
              </a:rPr>
              <a:t> a </a:t>
            </a:r>
            <a:r>
              <a:rPr lang="en-GB" dirty="0" err="1">
                <a:solidFill>
                  <a:schemeClr val="tx1"/>
                </a:solidFill>
              </a:rPr>
              <a:t>fyddai’n</a:t>
            </a:r>
            <a:r>
              <a:rPr lang="en-GB" dirty="0">
                <a:solidFill>
                  <a:schemeClr val="tx1"/>
                </a:solidFill>
              </a:rPr>
              <a:t> </a:t>
            </a:r>
            <a:r>
              <a:rPr lang="en-GB" dirty="0" err="1">
                <a:solidFill>
                  <a:schemeClr val="tx1"/>
                </a:solidFill>
              </a:rPr>
              <a:t>dadreoleiddia</a:t>
            </a:r>
            <a:r>
              <a:rPr lang="en-GB" dirty="0">
                <a:solidFill>
                  <a:schemeClr val="tx1"/>
                </a:solidFill>
              </a:rPr>
              <a:t>, </a:t>
            </a:r>
            <a:r>
              <a:rPr lang="en-GB" dirty="0" err="1">
                <a:solidFill>
                  <a:schemeClr val="tx1"/>
                </a:solidFill>
              </a:rPr>
              <a:t>diffyg</a:t>
            </a:r>
            <a:r>
              <a:rPr lang="en-GB" dirty="0">
                <a:solidFill>
                  <a:schemeClr val="tx1"/>
                </a:solidFill>
              </a:rPr>
              <a:t> </a:t>
            </a:r>
            <a:r>
              <a:rPr lang="en-GB" dirty="0" err="1">
                <a:solidFill>
                  <a:schemeClr val="tx1"/>
                </a:solidFill>
              </a:rPr>
              <a:t>atebolrwydd</a:t>
            </a:r>
            <a:r>
              <a:rPr lang="en-GB" dirty="0">
                <a:solidFill>
                  <a:schemeClr val="tx1"/>
                </a:solidFill>
              </a:rPr>
              <a:t> ac </a:t>
            </a:r>
            <a:r>
              <a:rPr lang="en-GB" dirty="0" err="1">
                <a:solidFill>
                  <a:schemeClr val="tx1"/>
                </a:solidFill>
              </a:rPr>
              <a:t>yn</a:t>
            </a:r>
            <a:r>
              <a:rPr lang="en-GB" dirty="0">
                <a:solidFill>
                  <a:schemeClr val="tx1"/>
                </a:solidFill>
              </a:rPr>
              <a:t> </a:t>
            </a:r>
            <a:r>
              <a:rPr lang="en-GB" dirty="0" err="1">
                <a:solidFill>
                  <a:schemeClr val="tx1"/>
                </a:solidFill>
              </a:rPr>
              <a:t>gwneud</a:t>
            </a:r>
            <a:r>
              <a:rPr lang="en-GB" dirty="0">
                <a:solidFill>
                  <a:schemeClr val="tx1"/>
                </a:solidFill>
              </a:rPr>
              <a:t> </a:t>
            </a:r>
            <a:r>
              <a:rPr lang="en-GB" dirty="0" err="1" smtClean="0">
                <a:solidFill>
                  <a:schemeClr val="tx1"/>
                </a:solidFill>
              </a:rPr>
              <a:t>elw</a:t>
            </a:r>
            <a:r>
              <a:rPr lang="en-GB" dirty="0" smtClean="0">
                <a:solidFill>
                  <a:schemeClr val="tx1"/>
                </a:solidFill>
              </a:rPr>
              <a:t> </a:t>
            </a:r>
            <a:endParaRPr lang="en-GB" dirty="0">
              <a:solidFill>
                <a:schemeClr val="tx1"/>
              </a:solidFill>
            </a:endParaRPr>
          </a:p>
          <a:p>
            <a:endParaRPr lang="en-GB" dirty="0"/>
          </a:p>
        </p:txBody>
      </p:sp>
      <p:sp>
        <p:nvSpPr>
          <p:cNvPr id="4" name="Content Placeholder 3"/>
          <p:cNvSpPr>
            <a:spLocks noGrp="1"/>
          </p:cNvSpPr>
          <p:nvPr>
            <p:ph sz="half" idx="2"/>
          </p:nvPr>
        </p:nvSpPr>
        <p:spPr>
          <a:xfrm>
            <a:off x="4572000" y="1417638"/>
            <a:ext cx="4316288" cy="5323730"/>
          </a:xfrm>
        </p:spPr>
        <p:style>
          <a:lnRef idx="2">
            <a:schemeClr val="accent5"/>
          </a:lnRef>
          <a:fillRef idx="1">
            <a:schemeClr val="lt1"/>
          </a:fillRef>
          <a:effectRef idx="0">
            <a:schemeClr val="accent5"/>
          </a:effectRef>
          <a:fontRef idx="minor">
            <a:schemeClr val="dk1"/>
          </a:fontRef>
        </p:style>
        <p:txBody>
          <a:bodyPr>
            <a:noAutofit/>
          </a:bodyPr>
          <a:lstStyle/>
          <a:p>
            <a:r>
              <a:rPr lang="en-GB" sz="2250" i="1" dirty="0" err="1" smtClean="0"/>
              <a:t>Gatto</a:t>
            </a:r>
            <a:r>
              <a:rPr lang="en-GB" sz="2250" i="1" dirty="0" smtClean="0"/>
              <a:t> advocates the idea of small ‘schools’ which are run by the community themselves</a:t>
            </a:r>
          </a:p>
          <a:p>
            <a:r>
              <a:rPr lang="en-GB" sz="2250" i="1" dirty="0" smtClean="0"/>
              <a:t>Critics argue that his plans lack detail and take too rosy a view of community living, which seems to be based on romantic or idealistic  notions of communal ties </a:t>
            </a:r>
          </a:p>
          <a:p>
            <a:r>
              <a:rPr lang="en-GB" sz="2250" i="1" dirty="0" smtClean="0"/>
              <a:t>Doesn’t take into consideration the risks of privately managed ‘community schools’ which would be unregulated, lacking in accountability and open to profiteering </a:t>
            </a:r>
            <a:endParaRPr lang="en-GB" sz="2250" i="1" dirty="0"/>
          </a:p>
        </p:txBody>
      </p:sp>
    </p:spTree>
    <p:extLst>
      <p:ext uri="{BB962C8B-B14F-4D97-AF65-F5344CB8AC3E}">
        <p14:creationId xmlns:p14="http://schemas.microsoft.com/office/powerpoint/2010/main" val="1306450812"/>
      </p:ext>
    </p:extLst>
  </p:cSld>
  <p:clrMapOvr>
    <a:masterClrMapping/>
  </p:clrMapOvr>
  <p:transition spd="slow">
    <p:push dir="u"/>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chemeClr val="accent3"/>
                </a:solidFill>
              </a:rPr>
              <a:t>DAA –</a:t>
            </a:r>
            <a:r>
              <a:rPr lang="en-GB" dirty="0" err="1">
                <a:solidFill>
                  <a:schemeClr val="accent3"/>
                </a:solidFill>
              </a:rPr>
              <a:t>rhy</a:t>
            </a:r>
            <a:r>
              <a:rPr lang="en-GB" dirty="0">
                <a:solidFill>
                  <a:schemeClr val="accent3"/>
                </a:solidFill>
              </a:rPr>
              <a:t> </a:t>
            </a:r>
            <a:r>
              <a:rPr lang="en-GB" dirty="0" err="1">
                <a:solidFill>
                  <a:schemeClr val="accent3"/>
                </a:solidFill>
              </a:rPr>
              <a:t>agor</a:t>
            </a:r>
            <a:r>
              <a:rPr lang="en-GB" dirty="0">
                <a:solidFill>
                  <a:schemeClr val="accent3"/>
                </a:solidFill>
              </a:rPr>
              <a:t>?</a:t>
            </a:r>
            <a:br>
              <a:rPr lang="en-GB" dirty="0">
                <a:solidFill>
                  <a:schemeClr val="accent3"/>
                </a:solidFill>
              </a:rPr>
            </a:br>
            <a:r>
              <a:rPr lang="en-GB" dirty="0"/>
              <a:t>OSL</a:t>
            </a:r>
            <a:r>
              <a:rPr lang="en-GB" dirty="0" smtClean="0"/>
              <a:t>– a little too open? </a:t>
            </a:r>
            <a:endParaRPr lang="en-GB" dirty="0"/>
          </a:p>
        </p:txBody>
      </p:sp>
      <p:sp>
        <p:nvSpPr>
          <p:cNvPr id="3" name="Content Placeholder 2"/>
          <p:cNvSpPr>
            <a:spLocks noGrp="1"/>
          </p:cNvSpPr>
          <p:nvPr>
            <p:ph sz="half" idx="1"/>
          </p:nvPr>
        </p:nvSpPr>
        <p:spPr/>
        <p:style>
          <a:lnRef idx="2">
            <a:schemeClr val="accent3"/>
          </a:lnRef>
          <a:fillRef idx="1">
            <a:schemeClr val="lt1"/>
          </a:fillRef>
          <a:effectRef idx="0">
            <a:schemeClr val="accent3"/>
          </a:effectRef>
          <a:fontRef idx="minor">
            <a:schemeClr val="dk1"/>
          </a:fontRef>
        </p:style>
        <p:txBody>
          <a:bodyPr>
            <a:normAutofit fontScale="92500" lnSpcReduction="20000"/>
          </a:bodyPr>
          <a:lstStyle/>
          <a:p>
            <a:r>
              <a:rPr lang="en-GB" dirty="0" err="1">
                <a:solidFill>
                  <a:schemeClr val="tx1"/>
                </a:solidFill>
              </a:rPr>
              <a:t>Nid</a:t>
            </a:r>
            <a:r>
              <a:rPr lang="en-GB" dirty="0">
                <a:solidFill>
                  <a:schemeClr val="tx1"/>
                </a:solidFill>
              </a:rPr>
              <a:t> </a:t>
            </a:r>
            <a:r>
              <a:rPr lang="en-GB" dirty="0" err="1">
                <a:solidFill>
                  <a:schemeClr val="tx1"/>
                </a:solidFill>
              </a:rPr>
              <a:t>yw</a:t>
            </a:r>
            <a:r>
              <a:rPr lang="en-GB" dirty="0">
                <a:solidFill>
                  <a:schemeClr val="tx1"/>
                </a:solidFill>
              </a:rPr>
              <a:t> </a:t>
            </a:r>
            <a:r>
              <a:rPr lang="en-GB" dirty="0" err="1">
                <a:solidFill>
                  <a:schemeClr val="tx1"/>
                </a:solidFill>
              </a:rPr>
              <a:t>pob</a:t>
            </a:r>
            <a:r>
              <a:rPr lang="en-GB" dirty="0">
                <a:solidFill>
                  <a:schemeClr val="tx1"/>
                </a:solidFill>
              </a:rPr>
              <a:t> </a:t>
            </a:r>
            <a:r>
              <a:rPr lang="en-GB" dirty="0" err="1">
                <a:solidFill>
                  <a:schemeClr val="tx1"/>
                </a:solidFill>
              </a:rPr>
              <a:t>plentyn</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gallu</a:t>
            </a:r>
            <a:r>
              <a:rPr lang="en-GB" dirty="0">
                <a:solidFill>
                  <a:schemeClr val="tx1"/>
                </a:solidFill>
              </a:rPr>
              <a:t> </a:t>
            </a:r>
            <a:r>
              <a:rPr lang="en-GB" dirty="0" err="1">
                <a:solidFill>
                  <a:schemeClr val="tx1"/>
                </a:solidFill>
              </a:rPr>
              <a:t>gweithio’n</a:t>
            </a:r>
            <a:r>
              <a:rPr lang="en-GB" dirty="0">
                <a:solidFill>
                  <a:schemeClr val="tx1"/>
                </a:solidFill>
              </a:rPr>
              <a:t> </a:t>
            </a:r>
            <a:r>
              <a:rPr lang="en-GB" dirty="0" err="1">
                <a:solidFill>
                  <a:schemeClr val="tx1"/>
                </a:solidFill>
              </a:rPr>
              <a:t>annibynnol</a:t>
            </a:r>
            <a:r>
              <a:rPr lang="en-GB" dirty="0">
                <a:solidFill>
                  <a:schemeClr val="tx1"/>
                </a:solidFill>
              </a:rPr>
              <a:t> </a:t>
            </a:r>
            <a:r>
              <a:rPr lang="en-GB" dirty="0" err="1">
                <a:solidFill>
                  <a:schemeClr val="tx1"/>
                </a:solidFill>
              </a:rPr>
              <a:t>neu</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gallu</a:t>
            </a:r>
            <a:r>
              <a:rPr lang="en-GB" dirty="0">
                <a:solidFill>
                  <a:schemeClr val="tx1"/>
                </a:solidFill>
              </a:rPr>
              <a:t> </a:t>
            </a:r>
            <a:r>
              <a:rPr lang="en-GB" dirty="0" err="1">
                <a:solidFill>
                  <a:schemeClr val="tx1"/>
                </a:solidFill>
              </a:rPr>
              <a:t>defnyddio</a:t>
            </a:r>
            <a:r>
              <a:rPr lang="en-GB" dirty="0">
                <a:solidFill>
                  <a:schemeClr val="tx1"/>
                </a:solidFill>
              </a:rPr>
              <a:t> DAA </a:t>
            </a:r>
            <a:r>
              <a:rPr lang="en-GB" dirty="0" err="1">
                <a:solidFill>
                  <a:schemeClr val="tx1"/>
                </a:solidFill>
              </a:rPr>
              <a:t>heb</a:t>
            </a:r>
            <a:r>
              <a:rPr lang="en-GB" dirty="0">
                <a:solidFill>
                  <a:schemeClr val="tx1"/>
                </a:solidFill>
              </a:rPr>
              <a:t> </a:t>
            </a:r>
            <a:r>
              <a:rPr lang="en-GB" dirty="0" err="1" smtClean="0">
                <a:solidFill>
                  <a:schemeClr val="tx1"/>
                </a:solidFill>
              </a:rPr>
              <a:t>gefnogaeth</a:t>
            </a:r>
            <a:r>
              <a:rPr lang="en-GB" dirty="0" smtClean="0">
                <a:solidFill>
                  <a:schemeClr val="tx1"/>
                </a:solidFill>
              </a:rPr>
              <a:t> </a:t>
            </a:r>
            <a:endParaRPr lang="en-GB" dirty="0">
              <a:solidFill>
                <a:schemeClr val="tx1"/>
              </a:solidFill>
            </a:endParaRPr>
          </a:p>
          <a:p>
            <a:r>
              <a:rPr lang="en-GB" dirty="0">
                <a:solidFill>
                  <a:schemeClr val="tx1"/>
                </a:solidFill>
              </a:rPr>
              <a:t>Mae </a:t>
            </a:r>
            <a:r>
              <a:rPr lang="en-GB" dirty="0" err="1">
                <a:solidFill>
                  <a:schemeClr val="tx1"/>
                </a:solidFill>
              </a:rPr>
              <a:t>nifer</a:t>
            </a:r>
            <a:r>
              <a:rPr lang="en-GB" dirty="0">
                <a:solidFill>
                  <a:schemeClr val="tx1"/>
                </a:solidFill>
              </a:rPr>
              <a:t> o </a:t>
            </a:r>
            <a:r>
              <a:rPr lang="en-GB" dirty="0" err="1">
                <a:solidFill>
                  <a:schemeClr val="tx1"/>
                </a:solidFill>
              </a:rPr>
              <a:t>syniadau</a:t>
            </a:r>
            <a:r>
              <a:rPr lang="en-GB" dirty="0">
                <a:solidFill>
                  <a:schemeClr val="tx1"/>
                </a:solidFill>
              </a:rPr>
              <a:t> </a:t>
            </a:r>
            <a:r>
              <a:rPr lang="en-GB" dirty="0" err="1">
                <a:solidFill>
                  <a:schemeClr val="tx1"/>
                </a:solidFill>
              </a:rPr>
              <a:t>Gatto</a:t>
            </a:r>
            <a:r>
              <a:rPr lang="en-GB" dirty="0">
                <a:solidFill>
                  <a:schemeClr val="tx1"/>
                </a:solidFill>
              </a:rPr>
              <a:t> </a:t>
            </a:r>
            <a:r>
              <a:rPr lang="en-GB" dirty="0" err="1">
                <a:solidFill>
                  <a:schemeClr val="tx1"/>
                </a:solidFill>
              </a:rPr>
              <a:t>wedi</a:t>
            </a:r>
            <a:r>
              <a:rPr lang="en-GB" dirty="0">
                <a:solidFill>
                  <a:schemeClr val="tx1"/>
                </a:solidFill>
              </a:rPr>
              <a:t> </a:t>
            </a:r>
            <a:r>
              <a:rPr lang="en-GB" dirty="0" err="1">
                <a:solidFill>
                  <a:schemeClr val="tx1"/>
                </a:solidFill>
              </a:rPr>
              <a:t>seilio</a:t>
            </a:r>
            <a:r>
              <a:rPr lang="en-GB" dirty="0">
                <a:solidFill>
                  <a:schemeClr val="tx1"/>
                </a:solidFill>
              </a:rPr>
              <a:t> </a:t>
            </a:r>
            <a:r>
              <a:rPr lang="en-GB" dirty="0" err="1">
                <a:solidFill>
                  <a:schemeClr val="tx1"/>
                </a:solidFill>
              </a:rPr>
              <a:t>ar</a:t>
            </a:r>
            <a:r>
              <a:rPr lang="en-GB" dirty="0">
                <a:solidFill>
                  <a:schemeClr val="tx1"/>
                </a:solidFill>
              </a:rPr>
              <a:t> </a:t>
            </a:r>
            <a:r>
              <a:rPr lang="en-GB" dirty="0" err="1">
                <a:solidFill>
                  <a:schemeClr val="tx1"/>
                </a:solidFill>
              </a:rPr>
              <a:t>dystiolaeth</a:t>
            </a:r>
            <a:r>
              <a:rPr lang="en-GB" dirty="0">
                <a:solidFill>
                  <a:schemeClr val="tx1"/>
                </a:solidFill>
              </a:rPr>
              <a:t> </a:t>
            </a:r>
            <a:r>
              <a:rPr lang="en-GB" dirty="0" err="1">
                <a:solidFill>
                  <a:schemeClr val="tx1"/>
                </a:solidFill>
              </a:rPr>
              <a:t>anecdotaidd</a:t>
            </a:r>
            <a:r>
              <a:rPr lang="en-GB" dirty="0">
                <a:solidFill>
                  <a:schemeClr val="tx1"/>
                </a:solidFill>
              </a:rPr>
              <a:t> o </a:t>
            </a:r>
            <a:r>
              <a:rPr lang="en-GB" dirty="0" err="1">
                <a:solidFill>
                  <a:schemeClr val="tx1"/>
                </a:solidFill>
              </a:rPr>
              <a:t>beth</a:t>
            </a:r>
            <a:r>
              <a:rPr lang="en-GB" dirty="0">
                <a:solidFill>
                  <a:schemeClr val="tx1"/>
                </a:solidFill>
              </a:rPr>
              <a:t> </a:t>
            </a:r>
            <a:r>
              <a:rPr lang="en-GB" dirty="0" err="1">
                <a:solidFill>
                  <a:schemeClr val="tx1"/>
                </a:solidFill>
              </a:rPr>
              <a:t>sydd</a:t>
            </a:r>
            <a:r>
              <a:rPr lang="en-GB" dirty="0">
                <a:solidFill>
                  <a:schemeClr val="tx1"/>
                </a:solidFill>
              </a:rPr>
              <a:t> </a:t>
            </a:r>
            <a:r>
              <a:rPr lang="en-GB" dirty="0" err="1">
                <a:solidFill>
                  <a:schemeClr val="tx1"/>
                </a:solidFill>
              </a:rPr>
              <a:t>wedi</a:t>
            </a:r>
            <a:r>
              <a:rPr lang="en-GB" dirty="0">
                <a:solidFill>
                  <a:schemeClr val="tx1"/>
                </a:solidFill>
              </a:rPr>
              <a:t> </a:t>
            </a:r>
            <a:r>
              <a:rPr lang="en-GB" dirty="0" err="1">
                <a:solidFill>
                  <a:schemeClr val="tx1"/>
                </a:solidFill>
              </a:rPr>
              <a:t>gweithio</a:t>
            </a:r>
            <a:r>
              <a:rPr lang="en-GB" dirty="0">
                <a:solidFill>
                  <a:schemeClr val="tx1"/>
                </a:solidFill>
              </a:rPr>
              <a:t> </a:t>
            </a:r>
            <a:r>
              <a:rPr lang="en-GB" dirty="0" err="1">
                <a:solidFill>
                  <a:schemeClr val="tx1"/>
                </a:solidFill>
              </a:rPr>
              <a:t>ar</a:t>
            </a:r>
            <a:r>
              <a:rPr lang="en-GB" dirty="0">
                <a:solidFill>
                  <a:schemeClr val="tx1"/>
                </a:solidFill>
              </a:rPr>
              <a:t> </a:t>
            </a:r>
            <a:r>
              <a:rPr lang="en-GB" dirty="0" err="1">
                <a:solidFill>
                  <a:schemeClr val="tx1"/>
                </a:solidFill>
              </a:rPr>
              <a:t>gyfer</a:t>
            </a:r>
            <a:r>
              <a:rPr lang="en-GB" dirty="0">
                <a:solidFill>
                  <a:schemeClr val="tx1"/>
                </a:solidFill>
              </a:rPr>
              <a:t> plant </a:t>
            </a:r>
            <a:r>
              <a:rPr lang="en-GB" dirty="0" err="1">
                <a:solidFill>
                  <a:schemeClr val="tx1"/>
                </a:solidFill>
              </a:rPr>
              <a:t>sydd</a:t>
            </a:r>
            <a:r>
              <a:rPr lang="en-GB" dirty="0">
                <a:solidFill>
                  <a:schemeClr val="tx1"/>
                </a:solidFill>
              </a:rPr>
              <a:t> </a:t>
            </a:r>
            <a:r>
              <a:rPr lang="en-GB" dirty="0" err="1">
                <a:solidFill>
                  <a:schemeClr val="tx1"/>
                </a:solidFill>
              </a:rPr>
              <a:t>wedi</a:t>
            </a:r>
            <a:r>
              <a:rPr lang="en-GB" dirty="0">
                <a:solidFill>
                  <a:schemeClr val="tx1"/>
                </a:solidFill>
              </a:rPr>
              <a:t> </a:t>
            </a:r>
            <a:r>
              <a:rPr lang="en-GB" dirty="0" err="1">
                <a:solidFill>
                  <a:schemeClr val="tx1"/>
                </a:solidFill>
              </a:rPr>
              <a:t>methu</a:t>
            </a:r>
            <a:r>
              <a:rPr lang="en-GB" dirty="0">
                <a:solidFill>
                  <a:schemeClr val="tx1"/>
                </a:solidFill>
              </a:rPr>
              <a:t> </a:t>
            </a:r>
            <a:r>
              <a:rPr lang="en-GB" dirty="0" err="1">
                <a:solidFill>
                  <a:schemeClr val="tx1"/>
                </a:solidFill>
              </a:rPr>
              <a:t>ysgol</a:t>
            </a:r>
            <a:r>
              <a:rPr lang="en-GB" dirty="0">
                <a:solidFill>
                  <a:schemeClr val="tx1"/>
                </a:solidFill>
              </a:rPr>
              <a:t> – ac </a:t>
            </a:r>
            <a:r>
              <a:rPr lang="en-GB" dirty="0" err="1">
                <a:solidFill>
                  <a:schemeClr val="tx1"/>
                </a:solidFill>
              </a:rPr>
              <a:t>yn</a:t>
            </a:r>
            <a:r>
              <a:rPr lang="en-GB" dirty="0">
                <a:solidFill>
                  <a:schemeClr val="tx1"/>
                </a:solidFill>
              </a:rPr>
              <a:t> </a:t>
            </a:r>
            <a:r>
              <a:rPr lang="en-GB" dirty="0" err="1">
                <a:solidFill>
                  <a:schemeClr val="tx1"/>
                </a:solidFill>
              </a:rPr>
              <a:t>anwybyddu’r</a:t>
            </a:r>
            <a:r>
              <a:rPr lang="en-GB" dirty="0">
                <a:solidFill>
                  <a:schemeClr val="tx1"/>
                </a:solidFill>
              </a:rPr>
              <a:t> </a:t>
            </a:r>
            <a:r>
              <a:rPr lang="en-GB" dirty="0" err="1" smtClean="0">
                <a:solidFill>
                  <a:schemeClr val="tx1"/>
                </a:solidFill>
              </a:rPr>
              <a:t>llwyddiannus</a:t>
            </a:r>
            <a:endParaRPr lang="en-GB" dirty="0">
              <a:solidFill>
                <a:schemeClr val="tx1"/>
              </a:solidFill>
            </a:endParaRPr>
          </a:p>
        </p:txBody>
      </p:sp>
      <p:sp>
        <p:nvSpPr>
          <p:cNvPr id="4" name="Content Placeholder 3"/>
          <p:cNvSpPr>
            <a:spLocks noGrp="1"/>
          </p:cNvSpPr>
          <p:nvPr>
            <p:ph sz="half" idx="2"/>
          </p:nvPr>
        </p:nvSpPr>
        <p:spPr>
          <a:xfrm>
            <a:off x="4648200" y="1600200"/>
            <a:ext cx="4038600" cy="4493096"/>
          </a:xfrm>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r>
              <a:rPr lang="en-GB" i="1" dirty="0" smtClean="0"/>
              <a:t>Critics argue that not all children are as motivated or as equally able to access OSL independently </a:t>
            </a:r>
          </a:p>
          <a:p>
            <a:r>
              <a:rPr lang="en-GB" i="1" dirty="0" smtClean="0"/>
              <a:t>Many of </a:t>
            </a:r>
            <a:r>
              <a:rPr lang="en-GB" i="1" dirty="0" err="1" smtClean="0"/>
              <a:t>Gatto’s</a:t>
            </a:r>
            <a:r>
              <a:rPr lang="en-GB" i="1" dirty="0" smtClean="0"/>
              <a:t> ideas are based on his own anecdotal evidence of what’s worked for people who have not been successful at school – ignoring the successes of those who have </a:t>
            </a:r>
          </a:p>
          <a:p>
            <a:pPr marL="0" indent="0">
              <a:buNone/>
            </a:pPr>
            <a:endParaRPr lang="en-GB" dirty="0"/>
          </a:p>
        </p:txBody>
      </p:sp>
    </p:spTree>
    <p:extLst>
      <p:ext uri="{BB962C8B-B14F-4D97-AF65-F5344CB8AC3E}">
        <p14:creationId xmlns:p14="http://schemas.microsoft.com/office/powerpoint/2010/main" val="1786875099"/>
      </p:ext>
    </p:extLst>
  </p:cSld>
  <p:clrMapOvr>
    <a:masterClrMapping/>
  </p:clrMapOvr>
  <p:transition spd="slow">
    <p:push dir="u"/>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solidFill>
                  <a:schemeClr val="accent3"/>
                </a:solidFill>
              </a:rPr>
              <a:t>Gatto</a:t>
            </a:r>
            <a:r>
              <a:rPr lang="en-GB" dirty="0" smtClean="0">
                <a:solidFill>
                  <a:schemeClr val="accent3"/>
                </a:solidFill>
              </a:rPr>
              <a:t> </a:t>
            </a:r>
            <a:r>
              <a:rPr lang="en-GB" dirty="0" err="1" smtClean="0">
                <a:solidFill>
                  <a:schemeClr val="accent3"/>
                </a:solidFill>
              </a:rPr>
              <a:t>a’r</a:t>
            </a:r>
            <a:r>
              <a:rPr lang="en-GB" dirty="0" smtClean="0">
                <a:solidFill>
                  <a:schemeClr val="accent3"/>
                </a:solidFill>
              </a:rPr>
              <a:t> </a:t>
            </a:r>
            <a:r>
              <a:rPr lang="en-GB" dirty="0" err="1">
                <a:solidFill>
                  <a:schemeClr val="accent3"/>
                </a:solidFill>
              </a:rPr>
              <a:t>Rhyfel</a:t>
            </a:r>
            <a:r>
              <a:rPr lang="en-GB" dirty="0">
                <a:solidFill>
                  <a:schemeClr val="accent3"/>
                </a:solidFill>
              </a:rPr>
              <a:t> </a:t>
            </a:r>
            <a:r>
              <a:rPr lang="en-GB" dirty="0" err="1">
                <a:solidFill>
                  <a:schemeClr val="accent3"/>
                </a:solidFill>
              </a:rPr>
              <a:t>Geiriau</a:t>
            </a:r>
            <a:r>
              <a:rPr lang="en-GB" dirty="0">
                <a:solidFill>
                  <a:schemeClr val="accent3"/>
                </a:solidFill>
              </a:rPr>
              <a:t/>
            </a:r>
            <a:br>
              <a:rPr lang="en-GB" dirty="0">
                <a:solidFill>
                  <a:schemeClr val="accent3"/>
                </a:solidFill>
              </a:rPr>
            </a:br>
            <a:r>
              <a:rPr lang="en-GB" dirty="0" err="1" smtClean="0"/>
              <a:t>Gatto</a:t>
            </a:r>
            <a:r>
              <a:rPr lang="en-GB" dirty="0" smtClean="0"/>
              <a:t> Goes to Word War </a:t>
            </a:r>
            <a:endParaRPr lang="en-GB" dirty="0"/>
          </a:p>
        </p:txBody>
      </p:sp>
      <p:sp>
        <p:nvSpPr>
          <p:cNvPr id="3" name="Content Placeholder 2"/>
          <p:cNvSpPr>
            <a:spLocks noGrp="1"/>
          </p:cNvSpPr>
          <p:nvPr>
            <p:ph sz="half" idx="1"/>
          </p:nvPr>
        </p:nvSpPr>
        <p:spPr/>
        <p:style>
          <a:lnRef idx="2">
            <a:schemeClr val="accent3"/>
          </a:lnRef>
          <a:fillRef idx="1">
            <a:schemeClr val="lt1"/>
          </a:fillRef>
          <a:effectRef idx="0">
            <a:schemeClr val="accent3"/>
          </a:effectRef>
          <a:fontRef idx="minor">
            <a:schemeClr val="dk1"/>
          </a:fontRef>
        </p:style>
        <p:txBody>
          <a:bodyPr/>
          <a:lstStyle/>
          <a:p>
            <a:r>
              <a:rPr lang="en-GB" dirty="0"/>
              <a:t> </a:t>
            </a:r>
            <a:r>
              <a:rPr lang="en-GB" dirty="0">
                <a:solidFill>
                  <a:schemeClr val="tx1"/>
                </a:solidFill>
              </a:rPr>
              <a:t>Mae </a:t>
            </a:r>
            <a:r>
              <a:rPr lang="en-GB" dirty="0" err="1">
                <a:solidFill>
                  <a:schemeClr val="tx1"/>
                </a:solidFill>
              </a:rPr>
              <a:t>rhai</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teimlo</a:t>
            </a:r>
            <a:r>
              <a:rPr lang="en-GB" dirty="0">
                <a:solidFill>
                  <a:schemeClr val="tx1"/>
                </a:solidFill>
              </a:rPr>
              <a:t> bod </a:t>
            </a:r>
            <a:r>
              <a:rPr lang="en-GB" dirty="0" err="1">
                <a:solidFill>
                  <a:schemeClr val="tx1"/>
                </a:solidFill>
              </a:rPr>
              <a:t>Gatto</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mynegi</a:t>
            </a:r>
            <a:r>
              <a:rPr lang="en-GB" dirty="0">
                <a:solidFill>
                  <a:schemeClr val="tx1"/>
                </a:solidFill>
              </a:rPr>
              <a:t> </a:t>
            </a:r>
            <a:r>
              <a:rPr lang="en-GB" dirty="0" err="1">
                <a:solidFill>
                  <a:schemeClr val="tx1"/>
                </a:solidFill>
              </a:rPr>
              <a:t>ei</a:t>
            </a:r>
            <a:r>
              <a:rPr lang="en-GB" dirty="0">
                <a:solidFill>
                  <a:schemeClr val="tx1"/>
                </a:solidFill>
              </a:rPr>
              <a:t> </a:t>
            </a:r>
            <a:r>
              <a:rPr lang="en-GB" dirty="0" err="1">
                <a:solidFill>
                  <a:schemeClr val="tx1"/>
                </a:solidFill>
              </a:rPr>
              <a:t>farn</a:t>
            </a:r>
            <a:r>
              <a:rPr lang="en-GB" dirty="0">
                <a:solidFill>
                  <a:schemeClr val="tx1"/>
                </a:solidFill>
              </a:rPr>
              <a:t> </a:t>
            </a:r>
            <a:r>
              <a:rPr lang="en-GB" dirty="0" err="1">
                <a:solidFill>
                  <a:schemeClr val="tx1"/>
                </a:solidFill>
              </a:rPr>
              <a:t>mewn</a:t>
            </a:r>
            <a:r>
              <a:rPr lang="en-GB" dirty="0">
                <a:solidFill>
                  <a:schemeClr val="tx1"/>
                </a:solidFill>
              </a:rPr>
              <a:t> </a:t>
            </a:r>
            <a:r>
              <a:rPr lang="en-GB" dirty="0" err="1">
                <a:solidFill>
                  <a:schemeClr val="tx1"/>
                </a:solidFill>
              </a:rPr>
              <a:t>ffordd</a:t>
            </a:r>
            <a:r>
              <a:rPr lang="en-GB" dirty="0">
                <a:solidFill>
                  <a:schemeClr val="tx1"/>
                </a:solidFill>
              </a:rPr>
              <a:t> </a:t>
            </a:r>
            <a:r>
              <a:rPr lang="en-GB" dirty="0" err="1">
                <a:solidFill>
                  <a:schemeClr val="tx1"/>
                </a:solidFill>
              </a:rPr>
              <a:t>ddadleuol</a:t>
            </a:r>
            <a:r>
              <a:rPr lang="en-GB" dirty="0">
                <a:solidFill>
                  <a:schemeClr val="tx1"/>
                </a:solidFill>
              </a:rPr>
              <a:t> ac </a:t>
            </a:r>
            <a:r>
              <a:rPr lang="en-GB" dirty="0" err="1" smtClean="0">
                <a:solidFill>
                  <a:schemeClr val="tx1"/>
                </a:solidFill>
              </a:rPr>
              <a:t>yn</a:t>
            </a:r>
            <a:r>
              <a:rPr lang="en-GB" dirty="0" smtClean="0">
                <a:solidFill>
                  <a:schemeClr val="tx1"/>
                </a:solidFill>
              </a:rPr>
              <a:t> </a:t>
            </a:r>
            <a:r>
              <a:rPr lang="en-GB" dirty="0" err="1" smtClean="0">
                <a:solidFill>
                  <a:schemeClr val="tx1"/>
                </a:solidFill>
              </a:rPr>
              <a:t>gwrthod</a:t>
            </a:r>
            <a:r>
              <a:rPr lang="en-GB" dirty="0" smtClean="0">
                <a:solidFill>
                  <a:schemeClr val="tx1"/>
                </a:solidFill>
              </a:rPr>
              <a:t> </a:t>
            </a:r>
            <a:r>
              <a:rPr lang="en-GB" dirty="0" err="1" smtClean="0">
                <a:solidFill>
                  <a:schemeClr val="tx1"/>
                </a:solidFill>
              </a:rPr>
              <a:t>cyfaddawdu</a:t>
            </a:r>
            <a:r>
              <a:rPr lang="en-GB" dirty="0" smtClean="0">
                <a:solidFill>
                  <a:schemeClr val="tx1"/>
                </a:solidFill>
              </a:rPr>
              <a:t>. Mae </a:t>
            </a:r>
            <a:r>
              <a:rPr lang="en-GB" dirty="0" err="1">
                <a:solidFill>
                  <a:schemeClr val="tx1"/>
                </a:solidFill>
              </a:rPr>
              <a:t>hwn</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gwneud</a:t>
            </a:r>
            <a:r>
              <a:rPr lang="en-GB" dirty="0">
                <a:solidFill>
                  <a:schemeClr val="tx1"/>
                </a:solidFill>
              </a:rPr>
              <a:t> </a:t>
            </a:r>
            <a:r>
              <a:rPr lang="en-GB" dirty="0" err="1">
                <a:solidFill>
                  <a:schemeClr val="tx1"/>
                </a:solidFill>
              </a:rPr>
              <a:t>hi’n</a:t>
            </a:r>
            <a:r>
              <a:rPr lang="en-GB" dirty="0">
                <a:solidFill>
                  <a:schemeClr val="tx1"/>
                </a:solidFill>
              </a:rPr>
              <a:t> </a:t>
            </a:r>
            <a:r>
              <a:rPr lang="en-GB" dirty="0" err="1">
                <a:solidFill>
                  <a:schemeClr val="tx1"/>
                </a:solidFill>
              </a:rPr>
              <a:t>anodd</a:t>
            </a:r>
            <a:r>
              <a:rPr lang="en-GB" dirty="0">
                <a:solidFill>
                  <a:schemeClr val="tx1"/>
                </a:solidFill>
              </a:rPr>
              <a:t> </a:t>
            </a:r>
            <a:r>
              <a:rPr lang="en-GB" dirty="0" err="1">
                <a:solidFill>
                  <a:schemeClr val="tx1"/>
                </a:solidFill>
              </a:rPr>
              <a:t>penderfynu</a:t>
            </a:r>
            <a:r>
              <a:rPr lang="en-GB" dirty="0">
                <a:solidFill>
                  <a:schemeClr val="tx1"/>
                </a:solidFill>
              </a:rPr>
              <a:t> pa </a:t>
            </a:r>
            <a:r>
              <a:rPr lang="en-GB" dirty="0" err="1">
                <a:solidFill>
                  <a:schemeClr val="tx1"/>
                </a:solidFill>
              </a:rPr>
              <a:t>mor</a:t>
            </a:r>
            <a:r>
              <a:rPr lang="en-GB" dirty="0">
                <a:solidFill>
                  <a:schemeClr val="tx1"/>
                </a:solidFill>
              </a:rPr>
              <a:t> </a:t>
            </a:r>
            <a:r>
              <a:rPr lang="en-GB" dirty="0" err="1">
                <a:solidFill>
                  <a:schemeClr val="tx1"/>
                </a:solidFill>
              </a:rPr>
              <a:t>ddefnyddiol</a:t>
            </a:r>
            <a:r>
              <a:rPr lang="en-GB" dirty="0">
                <a:solidFill>
                  <a:schemeClr val="tx1"/>
                </a:solidFill>
              </a:rPr>
              <a:t> </a:t>
            </a:r>
            <a:r>
              <a:rPr lang="en-GB" dirty="0" err="1">
                <a:solidFill>
                  <a:schemeClr val="tx1"/>
                </a:solidFill>
              </a:rPr>
              <a:t>yw</a:t>
            </a:r>
            <a:r>
              <a:rPr lang="en-GB" dirty="0">
                <a:solidFill>
                  <a:schemeClr val="tx1"/>
                </a:solidFill>
              </a:rPr>
              <a:t> </a:t>
            </a:r>
            <a:r>
              <a:rPr lang="en-GB" dirty="0" err="1">
                <a:solidFill>
                  <a:schemeClr val="tx1"/>
                </a:solidFill>
              </a:rPr>
              <a:t>ei</a:t>
            </a:r>
            <a:r>
              <a:rPr lang="en-GB" dirty="0">
                <a:solidFill>
                  <a:schemeClr val="tx1"/>
                </a:solidFill>
              </a:rPr>
              <a:t> </a:t>
            </a:r>
            <a:r>
              <a:rPr lang="en-GB" dirty="0" err="1" smtClean="0">
                <a:solidFill>
                  <a:schemeClr val="tx1"/>
                </a:solidFill>
              </a:rPr>
              <a:t>syniadau</a:t>
            </a:r>
            <a:endParaRPr lang="en-GB" dirty="0">
              <a:solidFill>
                <a:schemeClr val="tx1"/>
              </a:solidFill>
            </a:endParaRPr>
          </a:p>
          <a:p>
            <a:endParaRPr lang="en-GB" dirty="0"/>
          </a:p>
        </p:txBody>
      </p:sp>
      <p:sp>
        <p:nvSpPr>
          <p:cNvPr id="4" name="Content Placeholder 3"/>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lstStyle/>
          <a:p>
            <a:r>
              <a:rPr lang="en-GB" i="1" dirty="0" smtClean="0"/>
              <a:t>Critics also argue that </a:t>
            </a:r>
            <a:r>
              <a:rPr lang="en-GB" i="1" dirty="0" err="1" smtClean="0"/>
              <a:t>Gatto’s</a:t>
            </a:r>
            <a:r>
              <a:rPr lang="en-GB" i="1" dirty="0" smtClean="0"/>
              <a:t> forceful views are expressed in a combative tone and are uncompromising in stance. This makes is difficult to judge to what extent his ideas are useful and not just radical</a:t>
            </a:r>
            <a:endParaRPr lang="en-GB" i="1" dirty="0"/>
          </a:p>
        </p:txBody>
      </p:sp>
    </p:spTree>
    <p:extLst>
      <p:ext uri="{BB962C8B-B14F-4D97-AF65-F5344CB8AC3E}">
        <p14:creationId xmlns:p14="http://schemas.microsoft.com/office/powerpoint/2010/main" val="1533720315"/>
      </p:ext>
    </p:extLst>
  </p:cSld>
  <p:clrMapOvr>
    <a:masterClrMapping/>
  </p:clrMapOvr>
  <p:transition spd="slow">
    <p:push dir="u"/>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ext uri="{D42A27DB-BD31-4B8C-83A1-F6EECF244321}">
                <p14:modId xmlns:p14="http://schemas.microsoft.com/office/powerpoint/2010/main" val="1308326148"/>
              </p:ext>
            </p:extLst>
          </p:nvPr>
        </p:nvGraphicFramePr>
        <p:xfrm>
          <a:off x="323528" y="332656"/>
          <a:ext cx="8568951" cy="6386440"/>
        </p:xfrm>
        <a:graphic>
          <a:graphicData uri="http://schemas.openxmlformats.org/drawingml/2006/table">
            <a:tbl>
              <a:tblPr firstRow="1" bandRow="1">
                <a:tableStyleId>{F5AB1C69-6EDB-4FF4-983F-18BD219EF322}</a:tableStyleId>
              </a:tblPr>
              <a:tblGrid>
                <a:gridCol w="2856317">
                  <a:extLst>
                    <a:ext uri="{9D8B030D-6E8A-4147-A177-3AD203B41FA5}">
                      <a16:colId xmlns:a16="http://schemas.microsoft.com/office/drawing/2014/main" val="20000"/>
                    </a:ext>
                  </a:extLst>
                </a:gridCol>
                <a:gridCol w="2856317">
                  <a:extLst>
                    <a:ext uri="{9D8B030D-6E8A-4147-A177-3AD203B41FA5}">
                      <a16:colId xmlns:a16="http://schemas.microsoft.com/office/drawing/2014/main" val="20001"/>
                    </a:ext>
                  </a:extLst>
                </a:gridCol>
                <a:gridCol w="2856317">
                  <a:extLst>
                    <a:ext uri="{9D8B030D-6E8A-4147-A177-3AD203B41FA5}">
                      <a16:colId xmlns:a16="http://schemas.microsoft.com/office/drawing/2014/main" val="20002"/>
                    </a:ext>
                  </a:extLst>
                </a:gridCol>
              </a:tblGrid>
              <a:tr h="926245">
                <a:tc>
                  <a:txBody>
                    <a:bodyPr/>
                    <a:lstStyle/>
                    <a:p>
                      <a:pPr algn="ctr"/>
                      <a:endParaRPr lang="en-GB" sz="2800" dirty="0"/>
                    </a:p>
                  </a:txBody>
                  <a:tcPr/>
                </a:tc>
                <a:tc>
                  <a:txBody>
                    <a:bodyPr/>
                    <a:lstStyle/>
                    <a:p>
                      <a:pPr algn="ctr"/>
                      <a:r>
                        <a:rPr lang="en-GB" sz="6000" dirty="0" smtClean="0"/>
                        <a:t>+</a:t>
                      </a:r>
                      <a:endParaRPr lang="en-GB" sz="6000" dirty="0"/>
                    </a:p>
                  </a:txBody>
                  <a:tcPr/>
                </a:tc>
                <a:tc>
                  <a:txBody>
                    <a:bodyPr/>
                    <a:lstStyle/>
                    <a:p>
                      <a:pPr algn="ctr"/>
                      <a:r>
                        <a:rPr lang="en-GB" sz="7200" dirty="0" smtClean="0"/>
                        <a:t>-</a:t>
                      </a:r>
                      <a:endParaRPr lang="en-GB" sz="7200" dirty="0"/>
                    </a:p>
                  </a:txBody>
                  <a:tcPr/>
                </a:tc>
                <a:extLst>
                  <a:ext uri="{0D108BD9-81ED-4DB2-BD59-A6C34878D82A}">
                    <a16:rowId xmlns:a16="http://schemas.microsoft.com/office/drawing/2014/main" val="10000"/>
                  </a:ext>
                </a:extLst>
              </a:tr>
              <a:tr h="1299430">
                <a:tc>
                  <a:txBody>
                    <a:bodyPr/>
                    <a:lstStyle/>
                    <a:p>
                      <a:r>
                        <a:rPr lang="en-GB" sz="3200" dirty="0" smtClean="0"/>
                        <a:t>Holt</a:t>
                      </a:r>
                      <a:endParaRPr lang="en-GB" sz="3200" dirty="0"/>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1"/>
                  </a:ext>
                </a:extLst>
              </a:tr>
              <a:tr h="1299430">
                <a:tc>
                  <a:txBody>
                    <a:bodyPr/>
                    <a:lstStyle/>
                    <a:p>
                      <a:r>
                        <a:rPr lang="en-GB" sz="3200" dirty="0" smtClean="0"/>
                        <a:t>Freire </a:t>
                      </a:r>
                      <a:endParaRPr lang="en-GB" sz="3200"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2"/>
                  </a:ext>
                </a:extLst>
              </a:tr>
              <a:tr h="1299430">
                <a:tc>
                  <a:txBody>
                    <a:bodyPr/>
                    <a:lstStyle/>
                    <a:p>
                      <a:r>
                        <a:rPr lang="en-GB" sz="3200" dirty="0" err="1" smtClean="0"/>
                        <a:t>Gatto</a:t>
                      </a:r>
                      <a:r>
                        <a:rPr lang="en-GB" sz="3200" dirty="0" smtClean="0"/>
                        <a:t> </a:t>
                      </a:r>
                      <a:endParaRPr lang="en-GB" sz="3200"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3"/>
                  </a:ext>
                </a:extLst>
              </a:tr>
              <a:tr h="1299430">
                <a:tc>
                  <a:txBody>
                    <a:bodyPr/>
                    <a:lstStyle/>
                    <a:p>
                      <a:r>
                        <a:rPr lang="en-GB" sz="3200" dirty="0" smtClean="0"/>
                        <a:t>Other</a:t>
                      </a:r>
                      <a:endParaRPr lang="en-GB" sz="3200"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4485052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solidFill>
                  <a:schemeClr val="accent3"/>
                </a:solidFill>
              </a:rPr>
              <a:t>Llyfryddiaeth</a:t>
            </a:r>
            <a:r>
              <a:rPr lang="en-GB" dirty="0" smtClean="0">
                <a:solidFill>
                  <a:schemeClr val="accent3"/>
                </a:solidFill>
              </a:rPr>
              <a:t/>
            </a:r>
            <a:br>
              <a:rPr lang="en-GB" dirty="0" smtClean="0">
                <a:solidFill>
                  <a:schemeClr val="accent3"/>
                </a:solidFill>
              </a:rPr>
            </a:br>
            <a:r>
              <a:rPr lang="en-GB" dirty="0" smtClean="0"/>
              <a:t>Bibliography</a:t>
            </a:r>
            <a:endParaRPr lang="en-GB" dirty="0"/>
          </a:p>
        </p:txBody>
      </p:sp>
      <p:sp>
        <p:nvSpPr>
          <p:cNvPr id="3" name="Content Placeholder 2"/>
          <p:cNvSpPr>
            <a:spLocks noGrp="1"/>
          </p:cNvSpPr>
          <p:nvPr>
            <p:ph idx="1"/>
          </p:nvPr>
        </p:nvSpPr>
        <p:spPr/>
        <p:txBody>
          <a:bodyPr>
            <a:normAutofit fontScale="77500" lnSpcReduction="20000"/>
          </a:bodyPr>
          <a:lstStyle/>
          <a:p>
            <a:r>
              <a:rPr lang="en-GB" dirty="0" err="1" smtClean="0"/>
              <a:t>Gatto</a:t>
            </a:r>
            <a:r>
              <a:rPr lang="en-GB" dirty="0" smtClean="0"/>
              <a:t> J.T. (1992) </a:t>
            </a:r>
            <a:r>
              <a:rPr lang="en-GB" i="1" dirty="0" smtClean="0"/>
              <a:t>The Seven Lesson School Teacher. </a:t>
            </a:r>
            <a:r>
              <a:rPr lang="en-GB" dirty="0"/>
              <a:t>Available at: </a:t>
            </a:r>
            <a:r>
              <a:rPr lang="en-GB" dirty="0">
                <a:hlinkClick r:id="rId2"/>
              </a:rPr>
              <a:t>http://</a:t>
            </a:r>
            <a:r>
              <a:rPr lang="en-GB" dirty="0" smtClean="0">
                <a:hlinkClick r:id="rId2"/>
              </a:rPr>
              <a:t>www.newciv.org/whole/schoolteacher.txt</a:t>
            </a:r>
            <a:r>
              <a:rPr lang="en-GB" dirty="0" smtClean="0"/>
              <a:t> Accessed 14.3.2016</a:t>
            </a:r>
            <a:endParaRPr lang="en-GB" dirty="0"/>
          </a:p>
          <a:p>
            <a:r>
              <a:rPr lang="en-GB" dirty="0" err="1" smtClean="0"/>
              <a:t>Gatto</a:t>
            </a:r>
            <a:r>
              <a:rPr lang="en-GB" dirty="0" smtClean="0"/>
              <a:t> J.T. (2001) </a:t>
            </a:r>
            <a:r>
              <a:rPr lang="en-GB" i="1" dirty="0" smtClean="0"/>
              <a:t>A Different Kind of Teacher. </a:t>
            </a:r>
            <a:r>
              <a:rPr lang="en-GB" dirty="0" smtClean="0"/>
              <a:t>USA: </a:t>
            </a:r>
            <a:r>
              <a:rPr lang="en-GB" dirty="0" err="1" smtClean="0"/>
              <a:t>Berkely</a:t>
            </a:r>
            <a:r>
              <a:rPr lang="en-GB" dirty="0" smtClean="0"/>
              <a:t> Hills Books Ltd. </a:t>
            </a:r>
          </a:p>
          <a:p>
            <a:r>
              <a:rPr lang="en-GB" dirty="0" err="1" smtClean="0"/>
              <a:t>Gatto</a:t>
            </a:r>
            <a:r>
              <a:rPr lang="en-GB" dirty="0" smtClean="0"/>
              <a:t> </a:t>
            </a:r>
            <a:r>
              <a:rPr lang="en-GB" dirty="0"/>
              <a:t>J.T</a:t>
            </a:r>
            <a:r>
              <a:rPr lang="en-GB" i="1" dirty="0"/>
              <a:t>. </a:t>
            </a:r>
            <a:r>
              <a:rPr lang="en-GB" dirty="0"/>
              <a:t>(2008</a:t>
            </a:r>
            <a:r>
              <a:rPr lang="en-GB" dirty="0" smtClean="0"/>
              <a:t>) </a:t>
            </a:r>
            <a:r>
              <a:rPr lang="en-GB" i="1" dirty="0" smtClean="0"/>
              <a:t>Weapons </a:t>
            </a:r>
            <a:r>
              <a:rPr lang="en-GB" i="1" dirty="0"/>
              <a:t>of Mass Instruction: A Schoolteacher's Journey through the Dark World of Compulsory </a:t>
            </a:r>
            <a:r>
              <a:rPr lang="en-GB" i="1" dirty="0" smtClean="0"/>
              <a:t>Schooling. </a:t>
            </a:r>
            <a:r>
              <a:rPr lang="en-GB" dirty="0"/>
              <a:t>Canada: New Society </a:t>
            </a:r>
            <a:r>
              <a:rPr lang="en-GB" dirty="0" smtClean="0"/>
              <a:t>Publishers</a:t>
            </a:r>
            <a:endParaRPr lang="en-GB" dirty="0"/>
          </a:p>
          <a:p>
            <a:r>
              <a:rPr lang="en-GB" dirty="0" err="1" smtClean="0"/>
              <a:t>Ruenzel</a:t>
            </a:r>
            <a:r>
              <a:rPr lang="en-GB" dirty="0" smtClean="0"/>
              <a:t>, D. (2001) </a:t>
            </a:r>
            <a:r>
              <a:rPr lang="en-GB" i="1" dirty="0" smtClean="0"/>
              <a:t>The World According to </a:t>
            </a:r>
            <a:r>
              <a:rPr lang="en-GB" i="1" dirty="0" err="1" smtClean="0"/>
              <a:t>Gatto</a:t>
            </a:r>
            <a:r>
              <a:rPr lang="en-GB" i="1" dirty="0" smtClean="0"/>
              <a:t>. </a:t>
            </a:r>
            <a:r>
              <a:rPr lang="en-GB" dirty="0"/>
              <a:t>Available at: </a:t>
            </a:r>
            <a:r>
              <a:rPr lang="en-GB" dirty="0">
                <a:hlinkClick r:id="rId3"/>
              </a:rPr>
              <a:t>http://</a:t>
            </a:r>
            <a:r>
              <a:rPr lang="en-GB" dirty="0" smtClean="0">
                <a:hlinkClick r:id="rId3"/>
              </a:rPr>
              <a:t>www.edweek.org/tm/articles/2001/03/01/06gatto.h12.html</a:t>
            </a:r>
            <a:r>
              <a:rPr lang="en-GB" dirty="0" smtClean="0"/>
              <a:t> Accessed 14.3.2016</a:t>
            </a:r>
            <a:endParaRPr lang="en-GB" dirty="0"/>
          </a:p>
        </p:txBody>
      </p:sp>
    </p:spTree>
    <p:extLst>
      <p:ext uri="{BB962C8B-B14F-4D97-AF65-F5344CB8AC3E}">
        <p14:creationId xmlns:p14="http://schemas.microsoft.com/office/powerpoint/2010/main" val="1074685982"/>
      </p:ext>
    </p:extLst>
  </p:cSld>
  <p:clrMapOvr>
    <a:masterClrMapping/>
  </p:clrMapOvr>
  <p:transition spd="slow">
    <p:push dir="u"/>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503</TotalTime>
  <Words>1779</Words>
  <Application>Microsoft Office PowerPoint</Application>
  <PresentationFormat>On-screen Show (4:3)</PresentationFormat>
  <Paragraphs>184</Paragraphs>
  <Slides>24</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Georgia</vt:lpstr>
      <vt:lpstr>Office Theme</vt:lpstr>
      <vt:lpstr>ECES6008/C</vt:lpstr>
      <vt:lpstr>Module Aims Amcanion </vt:lpstr>
      <vt:lpstr>Learning Outcomes Deilliannau Dysgu </vt:lpstr>
      <vt:lpstr>Learning Outcomes Deilliannau Dysgu </vt:lpstr>
      <vt:lpstr>Learning Outcomes Deilliannau Dysgu </vt:lpstr>
      <vt:lpstr>Learning Outcomes Deilliannau Dysgu </vt:lpstr>
      <vt:lpstr>HERIO’CH HUNAIN QUIZ IT YOURSELF</vt:lpstr>
      <vt:lpstr>John Taylor Gatto </vt:lpstr>
      <vt:lpstr>Stori Llwyddiant Gatto Gatto’s Success Story </vt:lpstr>
      <vt:lpstr>Arallddewisiadau Gatto Gatto’s Alternatives</vt:lpstr>
      <vt:lpstr>Bingo Chwildro! Revolution Bingo! </vt:lpstr>
      <vt:lpstr>Yr Athro 7 Gwers Ysgol The 7 Lesson School Teacher </vt:lpstr>
      <vt:lpstr>Y Saith Gwers The Seven Lessons</vt:lpstr>
      <vt:lpstr>Tasg/ Task </vt:lpstr>
      <vt:lpstr>PowerPoint Presentation</vt:lpstr>
      <vt:lpstr>Dysgu Adnodd Agored (DAA)  Open Source  Learning (OSL)  </vt:lpstr>
      <vt:lpstr>PowerPoint Presentation</vt:lpstr>
      <vt:lpstr>PowerPoint Presentation</vt:lpstr>
      <vt:lpstr>Beirniadaeth Criticisms </vt:lpstr>
      <vt:lpstr>Byw Cymdeithasol – Ysgolion Cymdeithasol?  Community Living - Community Schools?</vt:lpstr>
      <vt:lpstr>DAA –rhy agor? OSL– a little too open? </vt:lpstr>
      <vt:lpstr>Gatto a’r Rhyfel Geiriau Gatto Goes to Word War </vt:lpstr>
      <vt:lpstr>PowerPoint Presentation</vt:lpstr>
      <vt:lpstr>Llyfryddiaeth 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 Stewart</dc:creator>
  <cp:lastModifiedBy>Alison Baggott</cp:lastModifiedBy>
  <cp:revision>28</cp:revision>
  <dcterms:created xsi:type="dcterms:W3CDTF">2016-03-02T15:54:11Z</dcterms:created>
  <dcterms:modified xsi:type="dcterms:W3CDTF">2019-07-11T08:48:18Z</dcterms:modified>
</cp:coreProperties>
</file>