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9" r:id="rId3"/>
    <p:sldId id="272" r:id="rId4"/>
    <p:sldId id="257" r:id="rId5"/>
    <p:sldId id="260" r:id="rId6"/>
    <p:sldId id="273" r:id="rId7"/>
    <p:sldId id="275" r:id="rId8"/>
    <p:sldId id="274" r:id="rId9"/>
    <p:sldId id="266" r:id="rId10"/>
    <p:sldId id="261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9BEBA1-36FB-4D7C-ABAE-619589F97C55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C6FA418-AA7C-4D19-9378-D5AD06CD9FA9}">
      <dgm:prSet phldrT="[Text]" custT="1"/>
      <dgm:spPr/>
      <dgm:t>
        <a:bodyPr/>
        <a:lstStyle/>
        <a:p>
          <a:r>
            <a:rPr lang="en-GB" sz="1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POLITICAL: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</a:t>
          </a:r>
          <a:r>
            <a:rPr lang="en-GB" sz="1200" dirty="0" err="1" smtClean="0">
              <a:latin typeface="Arial" pitchFamily="34" charset="0"/>
              <a:cs typeface="Arial" pitchFamily="34" charset="0"/>
            </a:rPr>
            <a:t>gouvernment</a:t>
          </a:r>
          <a:r>
            <a:rPr lang="en-GB" sz="1200" dirty="0" smtClean="0">
              <a:latin typeface="Arial" pitchFamily="34" charset="0"/>
              <a:cs typeface="Arial" pitchFamily="34" charset="0"/>
            </a:rPr>
            <a:t> type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-policy 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-likely changes in the political environment</a:t>
          </a:r>
        </a:p>
        <a:p>
          <a:endParaRPr lang="en-GB" sz="900" dirty="0">
            <a:latin typeface="Arial" pitchFamily="34" charset="0"/>
            <a:cs typeface="Arial" pitchFamily="34" charset="0"/>
          </a:endParaRPr>
        </a:p>
      </dgm:t>
    </dgm:pt>
    <dgm:pt modelId="{9D4B0B1F-3B2B-4030-ABC8-122CCE27FFD7}" type="parTrans" cxnId="{09973EF1-E1FD-4A59-A75F-7C591C351767}">
      <dgm:prSet/>
      <dgm:spPr/>
      <dgm:t>
        <a:bodyPr/>
        <a:lstStyle/>
        <a:p>
          <a:endParaRPr lang="en-GB"/>
        </a:p>
      </dgm:t>
    </dgm:pt>
    <dgm:pt modelId="{D8D3A515-2330-46ED-871F-21DDA15DB4C6}" type="sibTrans" cxnId="{09973EF1-E1FD-4A59-A75F-7C591C351767}">
      <dgm:prSet/>
      <dgm:spPr/>
      <dgm:t>
        <a:bodyPr/>
        <a:lstStyle/>
        <a:p>
          <a:endParaRPr lang="en-GB"/>
        </a:p>
      </dgm:t>
    </dgm:pt>
    <dgm:pt modelId="{3A6D8A4B-9D4D-408E-8332-CBF7F23ADAC9}">
      <dgm:prSet phldrT="[Text]" custT="1"/>
      <dgm:spPr/>
      <dgm:t>
        <a:bodyPr/>
        <a:lstStyle/>
        <a:p>
          <a:r>
            <a:rPr lang="en-GB" sz="1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ECONOMIC: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-business cycle stage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-inflation and interest rates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-impact of </a:t>
          </a:r>
          <a:r>
            <a:rPr lang="en-GB" sz="1200" dirty="0" err="1" smtClean="0">
              <a:latin typeface="Arial" pitchFamily="34" charset="0"/>
              <a:cs typeface="Arial" pitchFamily="34" charset="0"/>
            </a:rPr>
            <a:t>gobalization</a:t>
          </a:r>
          <a:endParaRPr lang="en-GB" sz="1200" dirty="0">
            <a:latin typeface="Arial" pitchFamily="34" charset="0"/>
            <a:cs typeface="Arial" pitchFamily="34" charset="0"/>
          </a:endParaRPr>
        </a:p>
      </dgm:t>
    </dgm:pt>
    <dgm:pt modelId="{0590BA0F-7523-4E3B-9F94-9B8E66191F98}" type="parTrans" cxnId="{50DC6A3F-9E6F-4521-ABB6-18BE99FE9E41}">
      <dgm:prSet/>
      <dgm:spPr/>
      <dgm:t>
        <a:bodyPr/>
        <a:lstStyle/>
        <a:p>
          <a:endParaRPr lang="en-GB"/>
        </a:p>
      </dgm:t>
    </dgm:pt>
    <dgm:pt modelId="{BAD019BF-5234-4C37-B464-1A78F4A38671}" type="sibTrans" cxnId="{50DC6A3F-9E6F-4521-ABB6-18BE99FE9E41}">
      <dgm:prSet/>
      <dgm:spPr/>
      <dgm:t>
        <a:bodyPr/>
        <a:lstStyle/>
        <a:p>
          <a:endParaRPr lang="en-GB"/>
        </a:p>
      </dgm:t>
    </dgm:pt>
    <dgm:pt modelId="{08089A01-2EBA-4FB4-B4EB-8C8FFD72A9B9}">
      <dgm:prSet phldrT="[Text]" custT="1"/>
      <dgm:spPr/>
      <dgm:t>
        <a:bodyPr/>
        <a:lstStyle/>
        <a:p>
          <a:r>
            <a:rPr lang="en-GB" sz="1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LEGAL: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-current market legislation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-future legislation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-consumers protection</a:t>
          </a:r>
          <a:endParaRPr lang="en-GB" sz="1200" dirty="0">
            <a:latin typeface="Arial" pitchFamily="34" charset="0"/>
            <a:cs typeface="Arial" pitchFamily="34" charset="0"/>
          </a:endParaRPr>
        </a:p>
      </dgm:t>
    </dgm:pt>
    <dgm:pt modelId="{3C1BCF98-815E-456F-A4F7-3D89125AFD33}" type="parTrans" cxnId="{645D5733-7AAF-44A3-A763-CF72E1F98F60}">
      <dgm:prSet/>
      <dgm:spPr/>
      <dgm:t>
        <a:bodyPr/>
        <a:lstStyle/>
        <a:p>
          <a:endParaRPr lang="en-GB"/>
        </a:p>
      </dgm:t>
    </dgm:pt>
    <dgm:pt modelId="{9376DEDF-41C2-4B0B-9C88-020904FAD833}" type="sibTrans" cxnId="{645D5733-7AAF-44A3-A763-CF72E1F98F60}">
      <dgm:prSet/>
      <dgm:spPr/>
      <dgm:t>
        <a:bodyPr/>
        <a:lstStyle/>
        <a:p>
          <a:endParaRPr lang="en-GB"/>
        </a:p>
      </dgm:t>
    </dgm:pt>
    <dgm:pt modelId="{10C2378B-E7D3-4E5A-842C-FDAD37F137DB}">
      <dgm:prSet phldrT="[Text]" custT="1"/>
      <dgm:spPr/>
      <dgm:t>
        <a:bodyPr/>
        <a:lstStyle/>
        <a:p>
          <a:r>
            <a:rPr lang="en-GB" sz="1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ENVIRONMENT: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-staff attitudes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-organizational culture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-market value</a:t>
          </a:r>
          <a:endParaRPr lang="en-GB" sz="1200" dirty="0">
            <a:latin typeface="Arial" pitchFamily="34" charset="0"/>
            <a:cs typeface="Arial" pitchFamily="34" charset="0"/>
          </a:endParaRPr>
        </a:p>
      </dgm:t>
    </dgm:pt>
    <dgm:pt modelId="{94E2C9DB-0718-4497-8B19-3CFAED40730F}" type="parTrans" cxnId="{BC20AB01-F511-4822-8AAF-F0055B62E15B}">
      <dgm:prSet/>
      <dgm:spPr/>
      <dgm:t>
        <a:bodyPr/>
        <a:lstStyle/>
        <a:p>
          <a:endParaRPr lang="en-GB"/>
        </a:p>
      </dgm:t>
    </dgm:pt>
    <dgm:pt modelId="{3C601DDF-7A1F-4595-9581-D6CBDDD761CD}" type="sibTrans" cxnId="{BC20AB01-F511-4822-8AAF-F0055B62E15B}">
      <dgm:prSet/>
      <dgm:spPr/>
      <dgm:t>
        <a:bodyPr/>
        <a:lstStyle/>
        <a:p>
          <a:endParaRPr lang="en-GB"/>
        </a:p>
      </dgm:t>
    </dgm:pt>
    <dgm:pt modelId="{8B5F6670-089D-4500-A105-7B785C749604}">
      <dgm:prSet custT="1"/>
      <dgm:spPr/>
      <dgm:t>
        <a:bodyPr/>
        <a:lstStyle/>
        <a:p>
          <a:r>
            <a:rPr lang="en-GB" sz="1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SOCIAL: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-population growth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</a:t>
          </a:r>
          <a:r>
            <a:rPr lang="en-GB" sz="1200" dirty="0" err="1" smtClean="0">
              <a:latin typeface="Arial" pitchFamily="34" charset="0"/>
              <a:cs typeface="Arial" pitchFamily="34" charset="0"/>
            </a:rPr>
            <a:t>rate,age</a:t>
          </a:r>
          <a:r>
            <a:rPr lang="en-GB" sz="1200" dirty="0" smtClean="0">
              <a:latin typeface="Arial" pitchFamily="34" charset="0"/>
              <a:cs typeface="Arial" pitchFamily="34" charset="0"/>
            </a:rPr>
            <a:t> distributions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-management style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-staff attitudes</a:t>
          </a:r>
          <a:endParaRPr lang="en-GB" sz="1200" dirty="0">
            <a:latin typeface="Arial" pitchFamily="34" charset="0"/>
            <a:cs typeface="Arial" pitchFamily="34" charset="0"/>
          </a:endParaRPr>
        </a:p>
      </dgm:t>
    </dgm:pt>
    <dgm:pt modelId="{8A338651-0313-4684-B8E4-2C6B67866300}" type="parTrans" cxnId="{84E4278B-20B2-411E-88D0-F91F0BFEA8C8}">
      <dgm:prSet/>
      <dgm:spPr/>
      <dgm:t>
        <a:bodyPr/>
        <a:lstStyle/>
        <a:p>
          <a:endParaRPr lang="en-GB"/>
        </a:p>
      </dgm:t>
    </dgm:pt>
    <dgm:pt modelId="{6700E323-CE15-4B49-BE8B-F72AEFFA1B18}" type="sibTrans" cxnId="{84E4278B-20B2-411E-88D0-F91F0BFEA8C8}">
      <dgm:prSet/>
      <dgm:spPr/>
      <dgm:t>
        <a:bodyPr/>
        <a:lstStyle/>
        <a:p>
          <a:endParaRPr lang="en-GB"/>
        </a:p>
      </dgm:t>
    </dgm:pt>
    <dgm:pt modelId="{086B99A4-C2A7-4173-BADA-A4FD1F3CEEDC}">
      <dgm:prSet custT="1"/>
      <dgm:spPr/>
      <dgm:t>
        <a:bodyPr/>
        <a:lstStyle/>
        <a:p>
          <a:r>
            <a:rPr lang="en-GB" sz="1400" b="1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TECHNOLOGY: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-internet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-global and local communications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-technology </a:t>
          </a:r>
          <a:r>
            <a:rPr lang="en-GB" sz="1200" dirty="0" err="1" smtClean="0">
              <a:latin typeface="Arial" pitchFamily="34" charset="0"/>
              <a:cs typeface="Arial" pitchFamily="34" charset="0"/>
            </a:rPr>
            <a:t>acces</a:t>
          </a:r>
          <a:endParaRPr lang="en-GB" sz="1200" dirty="0" smtClean="0">
            <a:latin typeface="Arial" pitchFamily="34" charset="0"/>
            <a:cs typeface="Arial" pitchFamily="34" charset="0"/>
          </a:endParaRP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-potential innovation</a:t>
          </a:r>
          <a:endParaRPr lang="en-GB" sz="1200" dirty="0">
            <a:latin typeface="Arial" pitchFamily="34" charset="0"/>
            <a:cs typeface="Arial" pitchFamily="34" charset="0"/>
          </a:endParaRPr>
        </a:p>
      </dgm:t>
    </dgm:pt>
    <dgm:pt modelId="{A1DF2EB9-BBAB-4B4B-82BC-27226C5BFBE1}" type="sibTrans" cxnId="{76610E67-3CB9-4A60-978F-D845D912883D}">
      <dgm:prSet/>
      <dgm:spPr/>
      <dgm:t>
        <a:bodyPr/>
        <a:lstStyle/>
        <a:p>
          <a:endParaRPr lang="en-GB"/>
        </a:p>
      </dgm:t>
    </dgm:pt>
    <dgm:pt modelId="{46927692-38CD-4FC8-8B54-A63E6DC9CC05}" type="parTrans" cxnId="{76610E67-3CB9-4A60-978F-D845D912883D}">
      <dgm:prSet/>
      <dgm:spPr/>
      <dgm:t>
        <a:bodyPr/>
        <a:lstStyle/>
        <a:p>
          <a:endParaRPr lang="en-GB"/>
        </a:p>
      </dgm:t>
    </dgm:pt>
    <dgm:pt modelId="{43E2EAA8-EF0E-4CC2-90B5-21AF5D4AA437}" type="pres">
      <dgm:prSet presAssocID="{EF9BEBA1-36FB-4D7C-ABAE-619589F97C5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4A8FC8D-CED1-4C0F-9D1F-75A1371E201E}" type="pres">
      <dgm:prSet presAssocID="{9C6FA418-AA7C-4D19-9378-D5AD06CD9FA9}" presName="node" presStyleLbl="node1" presStyleIdx="0" presStyleCnt="6" custScaleX="251705" custScaleY="122770" custRadScaleRad="94594" custRadScaleInc="-922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22D367-D463-48AB-9DBB-8F422BCA3866}" type="pres">
      <dgm:prSet presAssocID="{9C6FA418-AA7C-4D19-9378-D5AD06CD9FA9}" presName="spNode" presStyleCnt="0"/>
      <dgm:spPr/>
    </dgm:pt>
    <dgm:pt modelId="{CB6CD8CA-F887-4EFD-B057-31401CF7DBDA}" type="pres">
      <dgm:prSet presAssocID="{D8D3A515-2330-46ED-871F-21DDA15DB4C6}" presName="sibTrans" presStyleLbl="sibTrans1D1" presStyleIdx="0" presStyleCnt="6"/>
      <dgm:spPr/>
      <dgm:t>
        <a:bodyPr/>
        <a:lstStyle/>
        <a:p>
          <a:endParaRPr lang="en-GB"/>
        </a:p>
      </dgm:t>
    </dgm:pt>
    <dgm:pt modelId="{4FC736D8-3825-4C88-BD66-E3C7C00C4EE0}" type="pres">
      <dgm:prSet presAssocID="{3A6D8A4B-9D4D-408E-8332-CBF7F23ADAC9}" presName="node" presStyleLbl="node1" presStyleIdx="1" presStyleCnt="6" custScaleX="198318" custScaleY="112065" custRadScaleRad="112216" custRadScaleInc="5345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108479E-B3FD-487B-A199-442EE91BDC5A}" type="pres">
      <dgm:prSet presAssocID="{3A6D8A4B-9D4D-408E-8332-CBF7F23ADAC9}" presName="spNode" presStyleCnt="0"/>
      <dgm:spPr/>
    </dgm:pt>
    <dgm:pt modelId="{34C04C4C-7372-4087-B6B9-286DA8DD6469}" type="pres">
      <dgm:prSet presAssocID="{BAD019BF-5234-4C37-B464-1A78F4A38671}" presName="sibTrans" presStyleLbl="sibTrans1D1" presStyleIdx="1" presStyleCnt="6"/>
      <dgm:spPr/>
      <dgm:t>
        <a:bodyPr/>
        <a:lstStyle/>
        <a:p>
          <a:endParaRPr lang="en-GB"/>
        </a:p>
      </dgm:t>
    </dgm:pt>
    <dgm:pt modelId="{C29DF702-840B-405A-901F-FD485ED198CD}" type="pres">
      <dgm:prSet presAssocID="{8B5F6670-089D-4500-A105-7B785C749604}" presName="node" presStyleLbl="node1" presStyleIdx="2" presStyleCnt="6" custScaleX="207640" custScaleY="143817" custRadScaleRad="111380" custRadScaleInc="-9003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AB6C4F-2B5B-430B-A13D-AD39568B98D1}" type="pres">
      <dgm:prSet presAssocID="{8B5F6670-089D-4500-A105-7B785C749604}" presName="spNode" presStyleCnt="0"/>
      <dgm:spPr/>
    </dgm:pt>
    <dgm:pt modelId="{AC663D6A-46CD-46B1-8334-71250B846AE7}" type="pres">
      <dgm:prSet presAssocID="{6700E323-CE15-4B49-BE8B-F72AEFFA1B18}" presName="sibTrans" presStyleLbl="sibTrans1D1" presStyleIdx="2" presStyleCnt="6"/>
      <dgm:spPr/>
      <dgm:t>
        <a:bodyPr/>
        <a:lstStyle/>
        <a:p>
          <a:endParaRPr lang="en-GB"/>
        </a:p>
      </dgm:t>
    </dgm:pt>
    <dgm:pt modelId="{AC43928F-2FAC-40C1-9754-CD26DBA13B38}" type="pres">
      <dgm:prSet presAssocID="{086B99A4-C2A7-4173-BADA-A4FD1F3CEEDC}" presName="node" presStyleLbl="node1" presStyleIdx="3" presStyleCnt="6" custScaleX="286881" custScaleY="135298" custRadScaleRad="88776" custRadScaleInc="-2236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7E667F-2528-4FE0-A319-A0CC2CC3D59A}" type="pres">
      <dgm:prSet presAssocID="{086B99A4-C2A7-4173-BADA-A4FD1F3CEEDC}" presName="spNode" presStyleCnt="0"/>
      <dgm:spPr/>
    </dgm:pt>
    <dgm:pt modelId="{EFC359BA-F746-4C94-809C-E5EE4B423C10}" type="pres">
      <dgm:prSet presAssocID="{A1DF2EB9-BBAB-4B4B-82BC-27226C5BFBE1}" presName="sibTrans" presStyleLbl="sibTrans1D1" presStyleIdx="3" presStyleCnt="6"/>
      <dgm:spPr/>
      <dgm:t>
        <a:bodyPr/>
        <a:lstStyle/>
        <a:p>
          <a:endParaRPr lang="en-GB"/>
        </a:p>
      </dgm:t>
    </dgm:pt>
    <dgm:pt modelId="{C2B11880-4378-4B6F-8CCE-5FE54FC0F7B6}" type="pres">
      <dgm:prSet presAssocID="{08089A01-2EBA-4FB4-B4EB-8C8FFD72A9B9}" presName="node" presStyleLbl="node1" presStyleIdx="4" presStyleCnt="6" custScaleX="216964" custScaleY="154061" custRadScaleRad="98088" custRadScaleInc="7914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4B64AF-6113-4881-8B3C-3D56ADA40F12}" type="pres">
      <dgm:prSet presAssocID="{08089A01-2EBA-4FB4-B4EB-8C8FFD72A9B9}" presName="spNode" presStyleCnt="0"/>
      <dgm:spPr/>
    </dgm:pt>
    <dgm:pt modelId="{9EAB66B2-E4B6-454C-A82A-AD94A2F64FBF}" type="pres">
      <dgm:prSet presAssocID="{9376DEDF-41C2-4B0B-9C88-020904FAD833}" presName="sibTrans" presStyleLbl="sibTrans1D1" presStyleIdx="4" presStyleCnt="6"/>
      <dgm:spPr/>
      <dgm:t>
        <a:bodyPr/>
        <a:lstStyle/>
        <a:p>
          <a:endParaRPr lang="en-GB"/>
        </a:p>
      </dgm:t>
    </dgm:pt>
    <dgm:pt modelId="{12CB1EEA-18EA-41C3-B85A-1F6655218386}" type="pres">
      <dgm:prSet presAssocID="{10C2378B-E7D3-4E5A-842C-FDAD37F137DB}" presName="node" presStyleLbl="node1" presStyleIdx="5" presStyleCnt="6" custScaleX="195769" custScaleY="109493" custRadScaleRad="105521" custRadScaleInc="-4861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50AF43-CFD3-4CA7-A9B7-94A1D6A9E2F0}" type="pres">
      <dgm:prSet presAssocID="{10C2378B-E7D3-4E5A-842C-FDAD37F137DB}" presName="spNode" presStyleCnt="0"/>
      <dgm:spPr/>
    </dgm:pt>
    <dgm:pt modelId="{42360D38-0782-46F7-8745-9A0C66C3E770}" type="pres">
      <dgm:prSet presAssocID="{3C601DDF-7A1F-4595-9581-D6CBDDD761CD}" presName="sibTrans" presStyleLbl="sibTrans1D1" presStyleIdx="5" presStyleCnt="6"/>
      <dgm:spPr/>
      <dgm:t>
        <a:bodyPr/>
        <a:lstStyle/>
        <a:p>
          <a:endParaRPr lang="en-GB"/>
        </a:p>
      </dgm:t>
    </dgm:pt>
  </dgm:ptLst>
  <dgm:cxnLst>
    <dgm:cxn modelId="{A4CC85F6-F136-44BF-B692-0B48F67AF8AD}" type="presOf" srcId="{9376DEDF-41C2-4B0B-9C88-020904FAD833}" destId="{9EAB66B2-E4B6-454C-A82A-AD94A2F64FBF}" srcOrd="0" destOrd="0" presId="urn:microsoft.com/office/officeart/2005/8/layout/cycle6"/>
    <dgm:cxn modelId="{BC20AB01-F511-4822-8AAF-F0055B62E15B}" srcId="{EF9BEBA1-36FB-4D7C-ABAE-619589F97C55}" destId="{10C2378B-E7D3-4E5A-842C-FDAD37F137DB}" srcOrd="5" destOrd="0" parTransId="{94E2C9DB-0718-4497-8B19-3CFAED40730F}" sibTransId="{3C601DDF-7A1F-4595-9581-D6CBDDD761CD}"/>
    <dgm:cxn modelId="{84E4278B-20B2-411E-88D0-F91F0BFEA8C8}" srcId="{EF9BEBA1-36FB-4D7C-ABAE-619589F97C55}" destId="{8B5F6670-089D-4500-A105-7B785C749604}" srcOrd="2" destOrd="0" parTransId="{8A338651-0313-4684-B8E4-2C6B67866300}" sibTransId="{6700E323-CE15-4B49-BE8B-F72AEFFA1B18}"/>
    <dgm:cxn modelId="{09973EF1-E1FD-4A59-A75F-7C591C351767}" srcId="{EF9BEBA1-36FB-4D7C-ABAE-619589F97C55}" destId="{9C6FA418-AA7C-4D19-9378-D5AD06CD9FA9}" srcOrd="0" destOrd="0" parTransId="{9D4B0B1F-3B2B-4030-ABC8-122CCE27FFD7}" sibTransId="{D8D3A515-2330-46ED-871F-21DDA15DB4C6}"/>
    <dgm:cxn modelId="{50DC6A3F-9E6F-4521-ABB6-18BE99FE9E41}" srcId="{EF9BEBA1-36FB-4D7C-ABAE-619589F97C55}" destId="{3A6D8A4B-9D4D-408E-8332-CBF7F23ADAC9}" srcOrd="1" destOrd="0" parTransId="{0590BA0F-7523-4E3B-9F94-9B8E66191F98}" sibTransId="{BAD019BF-5234-4C37-B464-1A78F4A38671}"/>
    <dgm:cxn modelId="{79C02643-4133-4A84-952C-8120E6512F17}" type="presOf" srcId="{EF9BEBA1-36FB-4D7C-ABAE-619589F97C55}" destId="{43E2EAA8-EF0E-4CC2-90B5-21AF5D4AA437}" srcOrd="0" destOrd="0" presId="urn:microsoft.com/office/officeart/2005/8/layout/cycle6"/>
    <dgm:cxn modelId="{EBAAEFDF-9634-4F08-A7DD-B2A5C29F78B8}" type="presOf" srcId="{D8D3A515-2330-46ED-871F-21DDA15DB4C6}" destId="{CB6CD8CA-F887-4EFD-B057-31401CF7DBDA}" srcOrd="0" destOrd="0" presId="urn:microsoft.com/office/officeart/2005/8/layout/cycle6"/>
    <dgm:cxn modelId="{645D5733-7AAF-44A3-A763-CF72E1F98F60}" srcId="{EF9BEBA1-36FB-4D7C-ABAE-619589F97C55}" destId="{08089A01-2EBA-4FB4-B4EB-8C8FFD72A9B9}" srcOrd="4" destOrd="0" parTransId="{3C1BCF98-815E-456F-A4F7-3D89125AFD33}" sibTransId="{9376DEDF-41C2-4B0B-9C88-020904FAD833}"/>
    <dgm:cxn modelId="{21F7DAC2-DB05-4537-B6F1-42A6A58C8C3E}" type="presOf" srcId="{6700E323-CE15-4B49-BE8B-F72AEFFA1B18}" destId="{AC663D6A-46CD-46B1-8334-71250B846AE7}" srcOrd="0" destOrd="0" presId="urn:microsoft.com/office/officeart/2005/8/layout/cycle6"/>
    <dgm:cxn modelId="{1B6A9189-674C-4B3A-B347-0419D9F3AEBC}" type="presOf" srcId="{A1DF2EB9-BBAB-4B4B-82BC-27226C5BFBE1}" destId="{EFC359BA-F746-4C94-809C-E5EE4B423C10}" srcOrd="0" destOrd="0" presId="urn:microsoft.com/office/officeart/2005/8/layout/cycle6"/>
    <dgm:cxn modelId="{4944A25A-2D07-48DC-A49C-88FD2EBAFA10}" type="presOf" srcId="{8B5F6670-089D-4500-A105-7B785C749604}" destId="{C29DF702-840B-405A-901F-FD485ED198CD}" srcOrd="0" destOrd="0" presId="urn:microsoft.com/office/officeart/2005/8/layout/cycle6"/>
    <dgm:cxn modelId="{C480A978-E653-4B65-A21B-74C0A6879CBB}" type="presOf" srcId="{3C601DDF-7A1F-4595-9581-D6CBDDD761CD}" destId="{42360D38-0782-46F7-8745-9A0C66C3E770}" srcOrd="0" destOrd="0" presId="urn:microsoft.com/office/officeart/2005/8/layout/cycle6"/>
    <dgm:cxn modelId="{F1249756-CE94-43F8-A523-338087BA73C1}" type="presOf" srcId="{9C6FA418-AA7C-4D19-9378-D5AD06CD9FA9}" destId="{B4A8FC8D-CED1-4C0F-9D1F-75A1371E201E}" srcOrd="0" destOrd="0" presId="urn:microsoft.com/office/officeart/2005/8/layout/cycle6"/>
    <dgm:cxn modelId="{F8706DE6-389D-470E-B792-4E802F6F1D6F}" type="presOf" srcId="{08089A01-2EBA-4FB4-B4EB-8C8FFD72A9B9}" destId="{C2B11880-4378-4B6F-8CCE-5FE54FC0F7B6}" srcOrd="0" destOrd="0" presId="urn:microsoft.com/office/officeart/2005/8/layout/cycle6"/>
    <dgm:cxn modelId="{29F1CB35-DE85-4F8A-892C-B2022DE61EAA}" type="presOf" srcId="{3A6D8A4B-9D4D-408E-8332-CBF7F23ADAC9}" destId="{4FC736D8-3825-4C88-BD66-E3C7C00C4EE0}" srcOrd="0" destOrd="0" presId="urn:microsoft.com/office/officeart/2005/8/layout/cycle6"/>
    <dgm:cxn modelId="{7FEF00DA-B923-4191-B174-7CA312C1058C}" type="presOf" srcId="{086B99A4-C2A7-4173-BADA-A4FD1F3CEEDC}" destId="{AC43928F-2FAC-40C1-9754-CD26DBA13B38}" srcOrd="0" destOrd="0" presId="urn:microsoft.com/office/officeart/2005/8/layout/cycle6"/>
    <dgm:cxn modelId="{1F2484B6-1C25-469B-9A22-E0EC542D8981}" type="presOf" srcId="{10C2378B-E7D3-4E5A-842C-FDAD37F137DB}" destId="{12CB1EEA-18EA-41C3-B85A-1F6655218386}" srcOrd="0" destOrd="0" presId="urn:microsoft.com/office/officeart/2005/8/layout/cycle6"/>
    <dgm:cxn modelId="{D0310C6A-BC05-4F10-B36E-DCDB873B3F1E}" type="presOf" srcId="{BAD019BF-5234-4C37-B464-1A78F4A38671}" destId="{34C04C4C-7372-4087-B6B9-286DA8DD6469}" srcOrd="0" destOrd="0" presId="urn:microsoft.com/office/officeart/2005/8/layout/cycle6"/>
    <dgm:cxn modelId="{76610E67-3CB9-4A60-978F-D845D912883D}" srcId="{EF9BEBA1-36FB-4D7C-ABAE-619589F97C55}" destId="{086B99A4-C2A7-4173-BADA-A4FD1F3CEEDC}" srcOrd="3" destOrd="0" parTransId="{46927692-38CD-4FC8-8B54-A63E6DC9CC05}" sibTransId="{A1DF2EB9-BBAB-4B4B-82BC-27226C5BFBE1}"/>
    <dgm:cxn modelId="{1600E14C-BEE2-4F82-A59C-9614F7418D72}" type="presParOf" srcId="{43E2EAA8-EF0E-4CC2-90B5-21AF5D4AA437}" destId="{B4A8FC8D-CED1-4C0F-9D1F-75A1371E201E}" srcOrd="0" destOrd="0" presId="urn:microsoft.com/office/officeart/2005/8/layout/cycle6"/>
    <dgm:cxn modelId="{174173D0-3388-4265-AD48-E5602B868BEF}" type="presParOf" srcId="{43E2EAA8-EF0E-4CC2-90B5-21AF5D4AA437}" destId="{0322D367-D463-48AB-9DBB-8F422BCA3866}" srcOrd="1" destOrd="0" presId="urn:microsoft.com/office/officeart/2005/8/layout/cycle6"/>
    <dgm:cxn modelId="{6AE28E20-B4DD-430F-8709-1608218D7D0B}" type="presParOf" srcId="{43E2EAA8-EF0E-4CC2-90B5-21AF5D4AA437}" destId="{CB6CD8CA-F887-4EFD-B057-31401CF7DBDA}" srcOrd="2" destOrd="0" presId="urn:microsoft.com/office/officeart/2005/8/layout/cycle6"/>
    <dgm:cxn modelId="{6A4C8F78-9514-483C-A712-C013C4AD51FD}" type="presParOf" srcId="{43E2EAA8-EF0E-4CC2-90B5-21AF5D4AA437}" destId="{4FC736D8-3825-4C88-BD66-E3C7C00C4EE0}" srcOrd="3" destOrd="0" presId="urn:microsoft.com/office/officeart/2005/8/layout/cycle6"/>
    <dgm:cxn modelId="{403135C1-43D2-4AFB-99B6-DDEAD64855CC}" type="presParOf" srcId="{43E2EAA8-EF0E-4CC2-90B5-21AF5D4AA437}" destId="{1108479E-B3FD-487B-A199-442EE91BDC5A}" srcOrd="4" destOrd="0" presId="urn:microsoft.com/office/officeart/2005/8/layout/cycle6"/>
    <dgm:cxn modelId="{95754D44-6BFC-43F2-841A-67330A0746D4}" type="presParOf" srcId="{43E2EAA8-EF0E-4CC2-90B5-21AF5D4AA437}" destId="{34C04C4C-7372-4087-B6B9-286DA8DD6469}" srcOrd="5" destOrd="0" presId="urn:microsoft.com/office/officeart/2005/8/layout/cycle6"/>
    <dgm:cxn modelId="{190BB397-0E5C-4D7B-B911-040CEDAF1056}" type="presParOf" srcId="{43E2EAA8-EF0E-4CC2-90B5-21AF5D4AA437}" destId="{C29DF702-840B-405A-901F-FD485ED198CD}" srcOrd="6" destOrd="0" presId="urn:microsoft.com/office/officeart/2005/8/layout/cycle6"/>
    <dgm:cxn modelId="{3417D23E-0E9B-46FB-B363-90899FEF46E5}" type="presParOf" srcId="{43E2EAA8-EF0E-4CC2-90B5-21AF5D4AA437}" destId="{71AB6C4F-2B5B-430B-A13D-AD39568B98D1}" srcOrd="7" destOrd="0" presId="urn:microsoft.com/office/officeart/2005/8/layout/cycle6"/>
    <dgm:cxn modelId="{44BACE05-C2F2-4968-888D-E9827BCD0CB9}" type="presParOf" srcId="{43E2EAA8-EF0E-4CC2-90B5-21AF5D4AA437}" destId="{AC663D6A-46CD-46B1-8334-71250B846AE7}" srcOrd="8" destOrd="0" presId="urn:microsoft.com/office/officeart/2005/8/layout/cycle6"/>
    <dgm:cxn modelId="{29409C53-19AC-46C5-8163-A76F1A532687}" type="presParOf" srcId="{43E2EAA8-EF0E-4CC2-90B5-21AF5D4AA437}" destId="{AC43928F-2FAC-40C1-9754-CD26DBA13B38}" srcOrd="9" destOrd="0" presId="urn:microsoft.com/office/officeart/2005/8/layout/cycle6"/>
    <dgm:cxn modelId="{7BDE1E27-FA84-41E4-ACC4-6C58E95021F0}" type="presParOf" srcId="{43E2EAA8-EF0E-4CC2-90B5-21AF5D4AA437}" destId="{EF7E667F-2528-4FE0-A319-A0CC2CC3D59A}" srcOrd="10" destOrd="0" presId="urn:microsoft.com/office/officeart/2005/8/layout/cycle6"/>
    <dgm:cxn modelId="{222639F7-2B2B-4B02-B7BD-38D25DCFF339}" type="presParOf" srcId="{43E2EAA8-EF0E-4CC2-90B5-21AF5D4AA437}" destId="{EFC359BA-F746-4C94-809C-E5EE4B423C10}" srcOrd="11" destOrd="0" presId="urn:microsoft.com/office/officeart/2005/8/layout/cycle6"/>
    <dgm:cxn modelId="{E3DFF64D-17C4-4494-BF69-AEEA4410C3F9}" type="presParOf" srcId="{43E2EAA8-EF0E-4CC2-90B5-21AF5D4AA437}" destId="{C2B11880-4378-4B6F-8CCE-5FE54FC0F7B6}" srcOrd="12" destOrd="0" presId="urn:microsoft.com/office/officeart/2005/8/layout/cycle6"/>
    <dgm:cxn modelId="{5B9BD432-8D3B-453C-93F1-9AC099BBD4C9}" type="presParOf" srcId="{43E2EAA8-EF0E-4CC2-90B5-21AF5D4AA437}" destId="{E94B64AF-6113-4881-8B3C-3D56ADA40F12}" srcOrd="13" destOrd="0" presId="urn:microsoft.com/office/officeart/2005/8/layout/cycle6"/>
    <dgm:cxn modelId="{54ACB86F-BE88-49E0-82A6-B5E4DBF54290}" type="presParOf" srcId="{43E2EAA8-EF0E-4CC2-90B5-21AF5D4AA437}" destId="{9EAB66B2-E4B6-454C-A82A-AD94A2F64FBF}" srcOrd="14" destOrd="0" presId="urn:microsoft.com/office/officeart/2005/8/layout/cycle6"/>
    <dgm:cxn modelId="{AFC866BB-9162-4551-8157-B3C5198CB9BC}" type="presParOf" srcId="{43E2EAA8-EF0E-4CC2-90B5-21AF5D4AA437}" destId="{12CB1EEA-18EA-41C3-B85A-1F6655218386}" srcOrd="15" destOrd="0" presId="urn:microsoft.com/office/officeart/2005/8/layout/cycle6"/>
    <dgm:cxn modelId="{681A0B2A-BD18-4B8E-BCF8-AA4FE621C8FC}" type="presParOf" srcId="{43E2EAA8-EF0E-4CC2-90B5-21AF5D4AA437}" destId="{3050AF43-CFD3-4CA7-A9B7-94A1D6A9E2F0}" srcOrd="16" destOrd="0" presId="urn:microsoft.com/office/officeart/2005/8/layout/cycle6"/>
    <dgm:cxn modelId="{FB0107E3-6965-4270-92EE-DE747D0B72C6}" type="presParOf" srcId="{43E2EAA8-EF0E-4CC2-90B5-21AF5D4AA437}" destId="{42360D38-0782-46F7-8745-9A0C66C3E770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874397-463C-4C9A-8415-E8C2BC7345EA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0DA9E4-9822-43C8-91BE-3DAC9A990F62}">
      <dgm:prSet phldrT="[Text]"/>
      <dgm:spPr/>
      <dgm:t>
        <a:bodyPr/>
        <a:lstStyle/>
        <a:p>
          <a:r>
            <a:rPr lang="en-GB" dirty="0" smtClean="0"/>
            <a:t>SWOT</a:t>
          </a:r>
        </a:p>
        <a:p>
          <a:r>
            <a:rPr lang="en-GB" dirty="0" smtClean="0"/>
            <a:t>ANALYSIS</a:t>
          </a:r>
          <a:endParaRPr lang="en-GB" dirty="0"/>
        </a:p>
      </dgm:t>
    </dgm:pt>
    <dgm:pt modelId="{43DCCEE7-DFF3-4F96-9B27-AC1BFFCEFE96}" type="parTrans" cxnId="{E10CCEA1-8461-4811-8D0A-E249945268A9}">
      <dgm:prSet/>
      <dgm:spPr/>
      <dgm:t>
        <a:bodyPr/>
        <a:lstStyle/>
        <a:p>
          <a:endParaRPr lang="en-GB"/>
        </a:p>
      </dgm:t>
    </dgm:pt>
    <dgm:pt modelId="{EE943F9C-5872-4AB0-BA5B-031529FBDB81}" type="sibTrans" cxnId="{E10CCEA1-8461-4811-8D0A-E249945268A9}">
      <dgm:prSet/>
      <dgm:spPr/>
      <dgm:t>
        <a:bodyPr/>
        <a:lstStyle/>
        <a:p>
          <a:endParaRPr lang="en-GB"/>
        </a:p>
      </dgm:t>
    </dgm:pt>
    <dgm:pt modelId="{332B2AD4-644B-447C-8581-C61BE4F6010C}">
      <dgm:prSet phldrT="[Text]" custT="1"/>
      <dgm:spPr/>
      <dgm:t>
        <a:bodyPr/>
        <a:lstStyle/>
        <a:p>
          <a:pPr algn="ctr"/>
          <a:r>
            <a:rPr lang="en-GB" sz="1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Strengths:</a:t>
          </a:r>
        </a:p>
        <a:p>
          <a:pPr algn="ctr"/>
          <a:r>
            <a:rPr lang="en-GB" sz="1200" dirty="0" smtClean="0">
              <a:latin typeface="Arial" pitchFamily="34" charset="0"/>
              <a:cs typeface="Arial" pitchFamily="34" charset="0"/>
            </a:rPr>
            <a:t>-devoted and well organized staff</a:t>
          </a:r>
        </a:p>
        <a:p>
          <a:pPr algn="ctr"/>
          <a:r>
            <a:rPr lang="en-GB" sz="1200" dirty="0" smtClean="0">
              <a:latin typeface="Arial" pitchFamily="34" charset="0"/>
              <a:cs typeface="Arial" pitchFamily="34" charset="0"/>
            </a:rPr>
            <a:t>-restaurant with a traditional specific area</a:t>
          </a:r>
        </a:p>
        <a:p>
          <a:pPr algn="ctr"/>
          <a:r>
            <a:rPr lang="en-GB" sz="1200" dirty="0" smtClean="0">
              <a:latin typeface="Arial" pitchFamily="34" charset="0"/>
              <a:cs typeface="Arial" pitchFamily="34" charset="0"/>
            </a:rPr>
            <a:t>-located in the middle of </a:t>
          </a:r>
          <a:r>
            <a:rPr lang="en-GB" sz="1200" dirty="0" err="1" smtClean="0">
              <a:latin typeface="Arial" pitchFamily="34" charset="0"/>
              <a:cs typeface="Arial" pitchFamily="34" charset="0"/>
            </a:rPr>
            <a:t>nature,close</a:t>
          </a:r>
          <a:r>
            <a:rPr lang="en-GB" sz="1200" dirty="0" smtClean="0">
              <a:latin typeface="Arial" pitchFamily="34" charset="0"/>
              <a:cs typeface="Arial" pitchFamily="34" charset="0"/>
            </a:rPr>
            <a:t> to the river and dream views</a:t>
          </a:r>
        </a:p>
        <a:p>
          <a:pPr algn="ctr"/>
          <a:r>
            <a:rPr lang="en-GB" sz="1200" dirty="0" smtClean="0">
              <a:latin typeface="Arial" pitchFamily="34" charset="0"/>
              <a:cs typeface="Arial" pitchFamily="34" charset="0"/>
            </a:rPr>
            <a:t>-good management of supply</a:t>
          </a:r>
          <a:endParaRPr lang="en-GB" sz="1200" dirty="0">
            <a:latin typeface="Arial" pitchFamily="34" charset="0"/>
            <a:cs typeface="Arial" pitchFamily="34" charset="0"/>
          </a:endParaRPr>
        </a:p>
      </dgm:t>
    </dgm:pt>
    <dgm:pt modelId="{3A3C69A6-13F3-44D8-AE81-5C70D303F430}" type="parTrans" cxnId="{B7DA3719-DA60-4AE0-BF9F-51E35AB9565A}">
      <dgm:prSet/>
      <dgm:spPr/>
      <dgm:t>
        <a:bodyPr/>
        <a:lstStyle/>
        <a:p>
          <a:endParaRPr lang="en-GB"/>
        </a:p>
      </dgm:t>
    </dgm:pt>
    <dgm:pt modelId="{6F1E2077-7B0E-4CC5-BD72-123FB04EBF70}" type="sibTrans" cxnId="{B7DA3719-DA60-4AE0-BF9F-51E35AB9565A}">
      <dgm:prSet/>
      <dgm:spPr/>
      <dgm:t>
        <a:bodyPr/>
        <a:lstStyle/>
        <a:p>
          <a:endParaRPr lang="en-GB"/>
        </a:p>
      </dgm:t>
    </dgm:pt>
    <dgm:pt modelId="{1BE78358-A670-452E-97E4-598F48F9E1AF}">
      <dgm:prSet phldrT="[Text]" custT="1"/>
      <dgm:spPr/>
      <dgm:t>
        <a:bodyPr/>
        <a:lstStyle/>
        <a:p>
          <a:r>
            <a:rPr lang="en-GB" sz="1400" b="1" dirty="0" smtClean="0">
              <a:latin typeface="Arial" pitchFamily="34" charset="0"/>
              <a:cs typeface="Arial" pitchFamily="34" charset="0"/>
            </a:rPr>
            <a:t>Weaknesses: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-the noise of </a:t>
          </a:r>
          <a:r>
            <a:rPr lang="en-GB" sz="1200" dirty="0" err="1" smtClean="0">
              <a:latin typeface="Arial" pitchFamily="34" charset="0"/>
              <a:cs typeface="Arial" pitchFamily="34" charset="0"/>
            </a:rPr>
            <a:t>enduro</a:t>
          </a:r>
          <a:r>
            <a:rPr lang="en-GB" sz="1200" dirty="0" smtClean="0">
              <a:latin typeface="Arial" pitchFamily="34" charset="0"/>
              <a:cs typeface="Arial" pitchFamily="34" charset="0"/>
            </a:rPr>
            <a:t> lovers(ATV,KTM)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-low </a:t>
          </a:r>
          <a:r>
            <a:rPr lang="en-GB" sz="1200" dirty="0" err="1" smtClean="0">
              <a:latin typeface="Arial" pitchFamily="34" charset="0"/>
              <a:cs typeface="Arial" pitchFamily="34" charset="0"/>
            </a:rPr>
            <a:t>wi-fi</a:t>
          </a:r>
          <a:r>
            <a:rPr lang="en-GB" sz="1200" dirty="0" smtClean="0">
              <a:latin typeface="Arial" pitchFamily="34" charset="0"/>
              <a:cs typeface="Arial" pitchFamily="34" charset="0"/>
            </a:rPr>
            <a:t> signal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-inadequate parking for adventure tourists</a:t>
          </a:r>
        </a:p>
        <a:p>
          <a:endParaRPr lang="en-GB" sz="1200" dirty="0" smtClean="0"/>
        </a:p>
      </dgm:t>
    </dgm:pt>
    <dgm:pt modelId="{75131991-1AE8-4E7B-8BDC-F1B005445168}" type="parTrans" cxnId="{42198008-FFE6-4B24-AC55-8094FE7207F0}">
      <dgm:prSet/>
      <dgm:spPr/>
      <dgm:t>
        <a:bodyPr/>
        <a:lstStyle/>
        <a:p>
          <a:endParaRPr lang="en-GB"/>
        </a:p>
      </dgm:t>
    </dgm:pt>
    <dgm:pt modelId="{5A7A95CB-453A-4D2F-A0B7-BB0BA629E729}" type="sibTrans" cxnId="{42198008-FFE6-4B24-AC55-8094FE7207F0}">
      <dgm:prSet/>
      <dgm:spPr/>
      <dgm:t>
        <a:bodyPr/>
        <a:lstStyle/>
        <a:p>
          <a:endParaRPr lang="en-GB"/>
        </a:p>
      </dgm:t>
    </dgm:pt>
    <dgm:pt modelId="{8AFDC82E-4350-4D72-AF56-41235EFED7E8}">
      <dgm:prSet phldrT="[Text]" custT="1"/>
      <dgm:spPr/>
      <dgm:t>
        <a:bodyPr/>
        <a:lstStyle/>
        <a:p>
          <a:r>
            <a:rPr lang="en-GB" sz="1400" b="1" dirty="0" smtClean="0">
              <a:latin typeface="Arial" pitchFamily="34" charset="0"/>
              <a:cs typeface="Arial" pitchFamily="34" charset="0"/>
            </a:rPr>
            <a:t>Opportunities:</a:t>
          </a:r>
        </a:p>
        <a:p>
          <a:r>
            <a:rPr lang="en-GB" sz="1200" b="0" dirty="0" smtClean="0">
              <a:latin typeface="Arial" pitchFamily="34" charset="0"/>
              <a:cs typeface="Arial" pitchFamily="34" charset="0"/>
            </a:rPr>
            <a:t>-</a:t>
          </a:r>
          <a:r>
            <a:rPr lang="en-US" sz="1200" b="0" dirty="0" smtClean="0">
              <a:latin typeface="Arial" pitchFamily="34" charset="0"/>
              <a:cs typeface="Arial" pitchFamily="34" charset="0"/>
            </a:rPr>
            <a:t>economic growth due to the organization of camps for children, athletes, festive dinners, camps</a:t>
          </a:r>
        </a:p>
        <a:p>
          <a:r>
            <a:rPr lang="en-GB" sz="1200" b="0" dirty="0" smtClean="0">
              <a:latin typeface="Arial" pitchFamily="34" charset="0"/>
              <a:cs typeface="Arial" pitchFamily="34" charset="0"/>
            </a:rPr>
            <a:t>-</a:t>
          </a:r>
          <a:r>
            <a:rPr lang="en-US" sz="1200" b="0" dirty="0" smtClean="0">
              <a:latin typeface="Arial" pitchFamily="34" charset="0"/>
              <a:cs typeface="Arial" pitchFamily="34" charset="0"/>
            </a:rPr>
            <a:t>due to the multitude of mountain trails, the tourists come in a large number which leads to the extension of the cottage</a:t>
          </a:r>
          <a:endParaRPr lang="en-GB" sz="1200" b="0" dirty="0" smtClean="0">
            <a:latin typeface="Arial" pitchFamily="34" charset="0"/>
            <a:cs typeface="Arial" pitchFamily="34" charset="0"/>
          </a:endParaRPr>
        </a:p>
        <a:p>
          <a:endParaRPr lang="en-GB" sz="1200" b="1" dirty="0" smtClean="0"/>
        </a:p>
      </dgm:t>
    </dgm:pt>
    <dgm:pt modelId="{E6A94D16-16F8-482F-B508-CB6670356ABF}" type="parTrans" cxnId="{FB3CFF3F-1F31-4351-9052-82216DB41948}">
      <dgm:prSet/>
      <dgm:spPr/>
      <dgm:t>
        <a:bodyPr/>
        <a:lstStyle/>
        <a:p>
          <a:endParaRPr lang="en-GB"/>
        </a:p>
      </dgm:t>
    </dgm:pt>
    <dgm:pt modelId="{474A8FC0-7D27-4C54-8BFA-2E781EB9CB9E}" type="sibTrans" cxnId="{FB3CFF3F-1F31-4351-9052-82216DB41948}">
      <dgm:prSet/>
      <dgm:spPr/>
      <dgm:t>
        <a:bodyPr/>
        <a:lstStyle/>
        <a:p>
          <a:endParaRPr lang="en-GB"/>
        </a:p>
      </dgm:t>
    </dgm:pt>
    <dgm:pt modelId="{732C3D6F-3E45-4B46-8459-89176B5FCEF8}">
      <dgm:prSet phldrT="[Text]" custT="1"/>
      <dgm:spPr/>
      <dgm:t>
        <a:bodyPr/>
        <a:lstStyle/>
        <a:p>
          <a:r>
            <a:rPr lang="en-GB" sz="1400" b="1" dirty="0" smtClean="0">
              <a:latin typeface="Arial" pitchFamily="34" charset="0"/>
              <a:cs typeface="Arial" pitchFamily="34" charset="0"/>
            </a:rPr>
            <a:t>Threats:</a:t>
          </a:r>
        </a:p>
        <a:p>
          <a:r>
            <a:rPr lang="en-GB" sz="1200" dirty="0" smtClean="0">
              <a:latin typeface="Arial" pitchFamily="34" charset="0"/>
              <a:cs typeface="Arial" pitchFamily="34" charset="0"/>
            </a:rPr>
            <a:t>-</a:t>
          </a:r>
          <a:r>
            <a:rPr lang="en-US" sz="1200" dirty="0" smtClean="0">
              <a:latin typeface="Arial" pitchFamily="34" charset="0"/>
              <a:cs typeface="Arial" pitchFamily="34" charset="0"/>
            </a:rPr>
            <a:t>the decline in the economy can affect the hotel and hospitality industry</a:t>
          </a:r>
        </a:p>
        <a:p>
          <a:r>
            <a:rPr lang="en-US" sz="1200" dirty="0" smtClean="0">
              <a:latin typeface="Arial" pitchFamily="34" charset="0"/>
              <a:cs typeface="Arial" pitchFamily="34" charset="0"/>
            </a:rPr>
            <a:t>-lack of technical and financial support for tourism promotion by the state</a:t>
          </a:r>
          <a:endParaRPr lang="en-GB" sz="1200" dirty="0">
            <a:latin typeface="Arial" pitchFamily="34" charset="0"/>
            <a:cs typeface="Arial" pitchFamily="34" charset="0"/>
          </a:endParaRPr>
        </a:p>
      </dgm:t>
    </dgm:pt>
    <dgm:pt modelId="{6C818D57-B6EA-425C-967B-6F2208044944}" type="parTrans" cxnId="{5B9F0070-60EB-489F-B38F-5B150901CBD2}">
      <dgm:prSet/>
      <dgm:spPr/>
      <dgm:t>
        <a:bodyPr/>
        <a:lstStyle/>
        <a:p>
          <a:endParaRPr lang="en-GB"/>
        </a:p>
      </dgm:t>
    </dgm:pt>
    <dgm:pt modelId="{CC4F3B89-24E4-4483-8475-1F732BEF9A5A}" type="sibTrans" cxnId="{5B9F0070-60EB-489F-B38F-5B150901CBD2}">
      <dgm:prSet/>
      <dgm:spPr/>
      <dgm:t>
        <a:bodyPr/>
        <a:lstStyle/>
        <a:p>
          <a:endParaRPr lang="en-GB"/>
        </a:p>
      </dgm:t>
    </dgm:pt>
    <dgm:pt modelId="{AC76FFC0-A47C-4170-8D16-A4B07A7E01AB}" type="pres">
      <dgm:prSet presAssocID="{0E874397-463C-4C9A-8415-E8C2BC7345E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6E88410-1AFC-45AF-A9A1-78C23365BFF0}" type="pres">
      <dgm:prSet presAssocID="{0E874397-463C-4C9A-8415-E8C2BC7345EA}" presName="radial" presStyleCnt="0">
        <dgm:presLayoutVars>
          <dgm:animLvl val="ctr"/>
        </dgm:presLayoutVars>
      </dgm:prSet>
      <dgm:spPr/>
    </dgm:pt>
    <dgm:pt modelId="{278376A9-F1DB-452A-89ED-6BA3A42B5103}" type="pres">
      <dgm:prSet presAssocID="{460DA9E4-9822-43C8-91BE-3DAC9A990F62}" presName="centerShape" presStyleLbl="vennNode1" presStyleIdx="0" presStyleCnt="5" custLinFactNeighborX="4294" custLinFactNeighborY="6187"/>
      <dgm:spPr/>
      <dgm:t>
        <a:bodyPr/>
        <a:lstStyle/>
        <a:p>
          <a:endParaRPr lang="en-GB"/>
        </a:p>
      </dgm:t>
    </dgm:pt>
    <dgm:pt modelId="{6699F920-65D6-48C1-9F25-B750EB81EE81}" type="pres">
      <dgm:prSet presAssocID="{332B2AD4-644B-447C-8581-C61BE4F6010C}" presName="node" presStyleLbl="vennNode1" presStyleIdx="1" presStyleCnt="5" custScaleX="238563" custScaleY="120851" custRadScaleRad="96073" custRadScaleInc="20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D4ACEE-7E33-42D7-9661-D4BD853A5D91}" type="pres">
      <dgm:prSet presAssocID="{1BE78358-A670-452E-97E4-598F48F9E1AF}" presName="node" presStyleLbl="vennNode1" presStyleIdx="2" presStyleCnt="5" custScaleX="176728" custRadScaleRad="134481" custRadScaleInc="374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3B05140-1832-4B17-917E-6BF8924E7526}" type="pres">
      <dgm:prSet presAssocID="{8AFDC82E-4350-4D72-AF56-41235EFED7E8}" presName="node" presStyleLbl="vennNode1" presStyleIdx="3" presStyleCnt="5" custScaleX="219698" custScaleY="108835" custRadScaleRad="93576" custRadScaleInc="-870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648295-BD17-48AC-9E3C-412868C42479}" type="pres">
      <dgm:prSet presAssocID="{732C3D6F-3E45-4B46-8459-89176B5FCEF8}" presName="node" presStyleLbl="vennNode1" presStyleIdx="4" presStyleCnt="5" custScaleX="174915" custRadScaleRad="116804" custRadScaleInc="-33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C104703-897F-47FC-89EA-00B943CB8514}" type="presOf" srcId="{1BE78358-A670-452E-97E4-598F48F9E1AF}" destId="{4FD4ACEE-7E33-42D7-9661-D4BD853A5D91}" srcOrd="0" destOrd="0" presId="urn:microsoft.com/office/officeart/2005/8/layout/radial3"/>
    <dgm:cxn modelId="{A2BC82D0-0ED2-4727-B0E7-DA68527ADEFF}" type="presOf" srcId="{0E874397-463C-4C9A-8415-E8C2BC7345EA}" destId="{AC76FFC0-A47C-4170-8D16-A4B07A7E01AB}" srcOrd="0" destOrd="0" presId="urn:microsoft.com/office/officeart/2005/8/layout/radial3"/>
    <dgm:cxn modelId="{9E1E16FB-A75A-47C3-9407-CB961CD3B2C5}" type="presOf" srcId="{8AFDC82E-4350-4D72-AF56-41235EFED7E8}" destId="{C3B05140-1832-4B17-917E-6BF8924E7526}" srcOrd="0" destOrd="0" presId="urn:microsoft.com/office/officeart/2005/8/layout/radial3"/>
    <dgm:cxn modelId="{B7DA3719-DA60-4AE0-BF9F-51E35AB9565A}" srcId="{460DA9E4-9822-43C8-91BE-3DAC9A990F62}" destId="{332B2AD4-644B-447C-8581-C61BE4F6010C}" srcOrd="0" destOrd="0" parTransId="{3A3C69A6-13F3-44D8-AE81-5C70D303F430}" sibTransId="{6F1E2077-7B0E-4CC5-BD72-123FB04EBF70}"/>
    <dgm:cxn modelId="{42198008-FFE6-4B24-AC55-8094FE7207F0}" srcId="{460DA9E4-9822-43C8-91BE-3DAC9A990F62}" destId="{1BE78358-A670-452E-97E4-598F48F9E1AF}" srcOrd="1" destOrd="0" parTransId="{75131991-1AE8-4E7B-8BDC-F1B005445168}" sibTransId="{5A7A95CB-453A-4D2F-A0B7-BB0BA629E729}"/>
    <dgm:cxn modelId="{E10CCEA1-8461-4811-8D0A-E249945268A9}" srcId="{0E874397-463C-4C9A-8415-E8C2BC7345EA}" destId="{460DA9E4-9822-43C8-91BE-3DAC9A990F62}" srcOrd="0" destOrd="0" parTransId="{43DCCEE7-DFF3-4F96-9B27-AC1BFFCEFE96}" sibTransId="{EE943F9C-5872-4AB0-BA5B-031529FBDB81}"/>
    <dgm:cxn modelId="{314BC098-0833-45F1-B5B3-9B9DDBDB360D}" type="presOf" srcId="{332B2AD4-644B-447C-8581-C61BE4F6010C}" destId="{6699F920-65D6-48C1-9F25-B750EB81EE81}" srcOrd="0" destOrd="0" presId="urn:microsoft.com/office/officeart/2005/8/layout/radial3"/>
    <dgm:cxn modelId="{5B9F0070-60EB-489F-B38F-5B150901CBD2}" srcId="{460DA9E4-9822-43C8-91BE-3DAC9A990F62}" destId="{732C3D6F-3E45-4B46-8459-89176B5FCEF8}" srcOrd="3" destOrd="0" parTransId="{6C818D57-B6EA-425C-967B-6F2208044944}" sibTransId="{CC4F3B89-24E4-4483-8475-1F732BEF9A5A}"/>
    <dgm:cxn modelId="{FB3CFF3F-1F31-4351-9052-82216DB41948}" srcId="{460DA9E4-9822-43C8-91BE-3DAC9A990F62}" destId="{8AFDC82E-4350-4D72-AF56-41235EFED7E8}" srcOrd="2" destOrd="0" parTransId="{E6A94D16-16F8-482F-B508-CB6670356ABF}" sibTransId="{474A8FC0-7D27-4C54-8BFA-2E781EB9CB9E}"/>
    <dgm:cxn modelId="{985411A8-580C-4E43-99E8-CF4E0397693A}" type="presOf" srcId="{732C3D6F-3E45-4B46-8459-89176B5FCEF8}" destId="{F5648295-BD17-48AC-9E3C-412868C42479}" srcOrd="0" destOrd="0" presId="urn:microsoft.com/office/officeart/2005/8/layout/radial3"/>
    <dgm:cxn modelId="{31AF2A9D-F286-44E1-B243-8092035AAAA1}" type="presOf" srcId="{460DA9E4-9822-43C8-91BE-3DAC9A990F62}" destId="{278376A9-F1DB-452A-89ED-6BA3A42B5103}" srcOrd="0" destOrd="0" presId="urn:microsoft.com/office/officeart/2005/8/layout/radial3"/>
    <dgm:cxn modelId="{D5B3856D-3715-4BE6-84AD-9CD952E881CE}" type="presParOf" srcId="{AC76FFC0-A47C-4170-8D16-A4B07A7E01AB}" destId="{46E88410-1AFC-45AF-A9A1-78C23365BFF0}" srcOrd="0" destOrd="0" presId="urn:microsoft.com/office/officeart/2005/8/layout/radial3"/>
    <dgm:cxn modelId="{816EFDB0-8DAE-4D42-9C74-89EB837E46F3}" type="presParOf" srcId="{46E88410-1AFC-45AF-A9A1-78C23365BFF0}" destId="{278376A9-F1DB-452A-89ED-6BA3A42B5103}" srcOrd="0" destOrd="0" presId="urn:microsoft.com/office/officeart/2005/8/layout/radial3"/>
    <dgm:cxn modelId="{B6D0592E-2A4F-4A5A-BC67-FD2DA5DC6C84}" type="presParOf" srcId="{46E88410-1AFC-45AF-A9A1-78C23365BFF0}" destId="{6699F920-65D6-48C1-9F25-B750EB81EE81}" srcOrd="1" destOrd="0" presId="urn:microsoft.com/office/officeart/2005/8/layout/radial3"/>
    <dgm:cxn modelId="{31EA63E4-AB7B-4163-85C1-55ED5182049D}" type="presParOf" srcId="{46E88410-1AFC-45AF-A9A1-78C23365BFF0}" destId="{4FD4ACEE-7E33-42D7-9661-D4BD853A5D91}" srcOrd="2" destOrd="0" presId="urn:microsoft.com/office/officeart/2005/8/layout/radial3"/>
    <dgm:cxn modelId="{89418ABD-60BE-4C3D-9295-ED3FFD7C7544}" type="presParOf" srcId="{46E88410-1AFC-45AF-A9A1-78C23365BFF0}" destId="{C3B05140-1832-4B17-917E-6BF8924E7526}" srcOrd="3" destOrd="0" presId="urn:microsoft.com/office/officeart/2005/8/layout/radial3"/>
    <dgm:cxn modelId="{8AE4EFCA-1617-4F76-A2BE-1091D9EB05B6}" type="presParOf" srcId="{46E88410-1AFC-45AF-A9A1-78C23365BFF0}" destId="{F5648295-BD17-48AC-9E3C-412868C42479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A8FC8D-CED1-4C0F-9D1F-75A1371E201E}">
      <dsp:nvSpPr>
        <dsp:cNvPr id="0" name=""/>
        <dsp:cNvSpPr/>
      </dsp:nvSpPr>
      <dsp:spPr>
        <a:xfrm>
          <a:off x="2591788" y="-16600"/>
          <a:ext cx="3888429" cy="12327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POLITICAL: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</a:t>
          </a:r>
          <a:r>
            <a:rPr lang="en-GB" sz="1200" kern="1200" dirty="0" err="1" smtClean="0">
              <a:latin typeface="Arial" pitchFamily="34" charset="0"/>
              <a:cs typeface="Arial" pitchFamily="34" charset="0"/>
            </a:rPr>
            <a:t>gouvernment</a:t>
          </a:r>
          <a:r>
            <a:rPr lang="en-GB" sz="1200" kern="1200" dirty="0" smtClean="0">
              <a:latin typeface="Arial" pitchFamily="34" charset="0"/>
              <a:cs typeface="Arial" pitchFamily="34" charset="0"/>
            </a:rPr>
            <a:t> type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-policy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-likely changes in the political environment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900" kern="1200" dirty="0">
            <a:latin typeface="Arial" pitchFamily="34" charset="0"/>
            <a:cs typeface="Arial" pitchFamily="34" charset="0"/>
          </a:endParaRPr>
        </a:p>
      </dsp:txBody>
      <dsp:txXfrm>
        <a:off x="2651968" y="43580"/>
        <a:ext cx="3768069" cy="1112426"/>
      </dsp:txXfrm>
    </dsp:sp>
    <dsp:sp modelId="{CB6CD8CA-F887-4EFD-B057-31401CF7DBDA}">
      <dsp:nvSpPr>
        <dsp:cNvPr id="0" name=""/>
        <dsp:cNvSpPr/>
      </dsp:nvSpPr>
      <dsp:spPr>
        <a:xfrm>
          <a:off x="2411561" y="1025936"/>
          <a:ext cx="4728723" cy="4728723"/>
        </a:xfrm>
        <a:custGeom>
          <a:avLst/>
          <a:gdLst/>
          <a:ahLst/>
          <a:cxnLst/>
          <a:rect l="0" t="0" r="0" b="0"/>
          <a:pathLst>
            <a:path>
              <a:moveTo>
                <a:pt x="3297109" y="191762"/>
              </a:moveTo>
              <a:arcTo wR="2364361" hR="2364361" stAng="17594098" swAng="54769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C736D8-3825-4C88-BD66-E3C7C00C4EE0}">
      <dsp:nvSpPr>
        <dsp:cNvPr id="0" name=""/>
        <dsp:cNvSpPr/>
      </dsp:nvSpPr>
      <dsp:spPr>
        <a:xfrm>
          <a:off x="5580123" y="1395246"/>
          <a:ext cx="3063687" cy="11252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ECONOMIC: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-business cycle stage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-inflation and interest rates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-impact of </a:t>
          </a:r>
          <a:r>
            <a:rPr lang="en-GB" sz="1200" kern="1200" dirty="0" err="1" smtClean="0">
              <a:latin typeface="Arial" pitchFamily="34" charset="0"/>
              <a:cs typeface="Arial" pitchFamily="34" charset="0"/>
            </a:rPr>
            <a:t>gobalization</a:t>
          </a:r>
          <a:endParaRPr lang="en-GB" sz="1200" kern="1200" dirty="0">
            <a:latin typeface="Arial" pitchFamily="34" charset="0"/>
            <a:cs typeface="Arial" pitchFamily="34" charset="0"/>
          </a:endParaRPr>
        </a:p>
      </dsp:txBody>
      <dsp:txXfrm>
        <a:off x="5635055" y="1450178"/>
        <a:ext cx="2953823" cy="1015429"/>
      </dsp:txXfrm>
    </dsp:sp>
    <dsp:sp modelId="{34C04C4C-7372-4087-B6B9-286DA8DD6469}">
      <dsp:nvSpPr>
        <dsp:cNvPr id="0" name=""/>
        <dsp:cNvSpPr/>
      </dsp:nvSpPr>
      <dsp:spPr>
        <a:xfrm>
          <a:off x="2514201" y="110320"/>
          <a:ext cx="4728723" cy="4728723"/>
        </a:xfrm>
        <a:custGeom>
          <a:avLst/>
          <a:gdLst/>
          <a:ahLst/>
          <a:cxnLst/>
          <a:rect l="0" t="0" r="0" b="0"/>
          <a:pathLst>
            <a:path>
              <a:moveTo>
                <a:pt x="4728251" y="2411618"/>
              </a:moveTo>
              <a:arcTo wR="2364361" hR="2364361" stAng="68715" swAng="1994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9DF702-840B-405A-901F-FD485ED198CD}">
      <dsp:nvSpPr>
        <dsp:cNvPr id="0" name=""/>
        <dsp:cNvSpPr/>
      </dsp:nvSpPr>
      <dsp:spPr>
        <a:xfrm>
          <a:off x="5580105" y="2660328"/>
          <a:ext cx="3207697" cy="1444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SOCIAL: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-population growth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</a:t>
          </a:r>
          <a:r>
            <a:rPr lang="en-GB" sz="1200" kern="1200" dirty="0" err="1" smtClean="0">
              <a:latin typeface="Arial" pitchFamily="34" charset="0"/>
              <a:cs typeface="Arial" pitchFamily="34" charset="0"/>
            </a:rPr>
            <a:t>rate,age</a:t>
          </a:r>
          <a:r>
            <a:rPr lang="en-GB" sz="1200" kern="1200" dirty="0" smtClean="0">
              <a:latin typeface="Arial" pitchFamily="34" charset="0"/>
              <a:cs typeface="Arial" pitchFamily="34" charset="0"/>
            </a:rPr>
            <a:t> distributions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-management style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-staff attitudes</a:t>
          </a:r>
          <a:endParaRPr lang="en-GB" sz="1200" kern="1200" dirty="0">
            <a:latin typeface="Arial" pitchFamily="34" charset="0"/>
            <a:cs typeface="Arial" pitchFamily="34" charset="0"/>
          </a:endParaRPr>
        </a:p>
      </dsp:txBody>
      <dsp:txXfrm>
        <a:off x="5650602" y="2730825"/>
        <a:ext cx="3066703" cy="1303134"/>
      </dsp:txXfrm>
    </dsp:sp>
    <dsp:sp modelId="{AC663D6A-46CD-46B1-8334-71250B846AE7}">
      <dsp:nvSpPr>
        <dsp:cNvPr id="0" name=""/>
        <dsp:cNvSpPr/>
      </dsp:nvSpPr>
      <dsp:spPr>
        <a:xfrm>
          <a:off x="2306699" y="-175577"/>
          <a:ext cx="4728723" cy="4728723"/>
        </a:xfrm>
        <a:custGeom>
          <a:avLst/>
          <a:gdLst/>
          <a:ahLst/>
          <a:cxnLst/>
          <a:rect l="0" t="0" r="0" b="0"/>
          <a:pathLst>
            <a:path>
              <a:moveTo>
                <a:pt x="3747984" y="4281598"/>
              </a:moveTo>
              <a:arcTo wR="2364361" hR="2364361" stAng="3250977" swAng="38063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43928F-2FAC-40C1-9754-CD26DBA13B38}">
      <dsp:nvSpPr>
        <dsp:cNvPr id="0" name=""/>
        <dsp:cNvSpPr/>
      </dsp:nvSpPr>
      <dsp:spPr>
        <a:xfrm>
          <a:off x="2555773" y="4248479"/>
          <a:ext cx="4431840" cy="13585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TECHNOLOGY: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-internet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-global and local communications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-technology </a:t>
          </a:r>
          <a:r>
            <a:rPr lang="en-GB" sz="1200" kern="1200" dirty="0" err="1" smtClean="0">
              <a:latin typeface="Arial" pitchFamily="34" charset="0"/>
              <a:cs typeface="Arial" pitchFamily="34" charset="0"/>
            </a:rPr>
            <a:t>acces</a:t>
          </a:r>
          <a:endParaRPr lang="en-GB" sz="1200" kern="1200" dirty="0" smtClean="0">
            <a:latin typeface="Arial" pitchFamily="34" charset="0"/>
            <a:cs typeface="Arial" pitchFamily="34" charset="0"/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-potential innovation</a:t>
          </a:r>
          <a:endParaRPr lang="en-GB" sz="1200" kern="1200" dirty="0">
            <a:latin typeface="Arial" pitchFamily="34" charset="0"/>
            <a:cs typeface="Arial" pitchFamily="34" charset="0"/>
          </a:endParaRPr>
        </a:p>
      </dsp:txBody>
      <dsp:txXfrm>
        <a:off x="2622094" y="4314800"/>
        <a:ext cx="4299198" cy="1225943"/>
      </dsp:txXfrm>
    </dsp:sp>
    <dsp:sp modelId="{EFC359BA-F746-4C94-809C-E5EE4B423C10}">
      <dsp:nvSpPr>
        <dsp:cNvPr id="0" name=""/>
        <dsp:cNvSpPr/>
      </dsp:nvSpPr>
      <dsp:spPr>
        <a:xfrm>
          <a:off x="2538509" y="-149643"/>
          <a:ext cx="4728723" cy="4728723"/>
        </a:xfrm>
        <a:custGeom>
          <a:avLst/>
          <a:gdLst/>
          <a:ahLst/>
          <a:cxnLst/>
          <a:rect l="0" t="0" r="0" b="0"/>
          <a:pathLst>
            <a:path>
              <a:moveTo>
                <a:pt x="1157373" y="4397435"/>
              </a:moveTo>
              <a:arcTo wR="2364361" hR="2364361" stAng="7241797" swAng="19207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B11880-4378-4B6F-8CCE-5FE54FC0F7B6}">
      <dsp:nvSpPr>
        <dsp:cNvPr id="0" name=""/>
        <dsp:cNvSpPr/>
      </dsp:nvSpPr>
      <dsp:spPr>
        <a:xfrm>
          <a:off x="683565" y="2629473"/>
          <a:ext cx="3351737" cy="15469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LEGAL: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-current market legislation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-future legislation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-consumers protection</a:t>
          </a:r>
          <a:endParaRPr lang="en-GB" sz="1200" kern="1200" dirty="0">
            <a:latin typeface="Arial" pitchFamily="34" charset="0"/>
            <a:cs typeface="Arial" pitchFamily="34" charset="0"/>
          </a:endParaRPr>
        </a:p>
      </dsp:txBody>
      <dsp:txXfrm>
        <a:off x="759083" y="2704991"/>
        <a:ext cx="3200701" cy="1395957"/>
      </dsp:txXfrm>
    </dsp:sp>
    <dsp:sp modelId="{9EAB66B2-E4B6-454C-A82A-AD94A2F64FBF}">
      <dsp:nvSpPr>
        <dsp:cNvPr id="0" name=""/>
        <dsp:cNvSpPr/>
      </dsp:nvSpPr>
      <dsp:spPr>
        <a:xfrm>
          <a:off x="1155215" y="-1759227"/>
          <a:ext cx="4728723" cy="4728723"/>
        </a:xfrm>
        <a:custGeom>
          <a:avLst/>
          <a:gdLst/>
          <a:ahLst/>
          <a:cxnLst/>
          <a:rect l="0" t="0" r="0" b="0"/>
          <a:pathLst>
            <a:path>
              <a:moveTo>
                <a:pt x="1141087" y="4387677"/>
              </a:moveTo>
              <a:arcTo wR="2364361" hR="2364361" stAng="7269402" swAng="28193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CB1EEA-18EA-41C3-B85A-1F6655218386}">
      <dsp:nvSpPr>
        <dsp:cNvPr id="0" name=""/>
        <dsp:cNvSpPr/>
      </dsp:nvSpPr>
      <dsp:spPr>
        <a:xfrm>
          <a:off x="755570" y="1420815"/>
          <a:ext cx="3024309" cy="1099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rPr>
            <a:t>ENVIRONMENT: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-staff attitudes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-organizational culture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-market value</a:t>
          </a:r>
          <a:endParaRPr lang="en-GB" sz="1200" kern="1200" dirty="0">
            <a:latin typeface="Arial" pitchFamily="34" charset="0"/>
            <a:cs typeface="Arial" pitchFamily="34" charset="0"/>
          </a:endParaRPr>
        </a:p>
      </dsp:txBody>
      <dsp:txXfrm>
        <a:off x="809242" y="1474487"/>
        <a:ext cx="2916965" cy="992122"/>
      </dsp:txXfrm>
    </dsp:sp>
    <dsp:sp modelId="{42360D38-0782-46F7-8745-9A0C66C3E770}">
      <dsp:nvSpPr>
        <dsp:cNvPr id="0" name=""/>
        <dsp:cNvSpPr/>
      </dsp:nvSpPr>
      <dsp:spPr>
        <a:xfrm>
          <a:off x="2200930" y="970604"/>
          <a:ext cx="4728723" cy="4728723"/>
        </a:xfrm>
        <a:custGeom>
          <a:avLst/>
          <a:gdLst/>
          <a:ahLst/>
          <a:cxnLst/>
          <a:rect l="0" t="0" r="0" b="0"/>
          <a:pathLst>
            <a:path>
              <a:moveTo>
                <a:pt x="979679" y="447890"/>
              </a:moveTo>
              <a:arcTo wR="2364361" hR="2364361" stAng="14049076" swAng="56442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376A9-F1DB-452A-89ED-6BA3A42B5103}">
      <dsp:nvSpPr>
        <dsp:cNvPr id="0" name=""/>
        <dsp:cNvSpPr/>
      </dsp:nvSpPr>
      <dsp:spPr>
        <a:xfrm>
          <a:off x="3116999" y="1620186"/>
          <a:ext cx="3259856" cy="325985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SWOT</a:t>
          </a:r>
        </a:p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 smtClean="0"/>
            <a:t>ANALYSIS</a:t>
          </a:r>
          <a:endParaRPr lang="en-GB" sz="4200" kern="1200" dirty="0"/>
        </a:p>
      </dsp:txBody>
      <dsp:txXfrm>
        <a:off x="3594394" y="2097581"/>
        <a:ext cx="2305066" cy="2305066"/>
      </dsp:txXfrm>
    </dsp:sp>
    <dsp:sp modelId="{6699F920-65D6-48C1-9F25-B750EB81EE81}">
      <dsp:nvSpPr>
        <dsp:cNvPr id="0" name=""/>
        <dsp:cNvSpPr/>
      </dsp:nvSpPr>
      <dsp:spPr>
        <a:xfrm>
          <a:off x="2684921" y="-35995"/>
          <a:ext cx="3888406" cy="196978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Strengths: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-devoted and well organized staff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-restaurant with a traditional specific area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-located in the middle of </a:t>
          </a:r>
          <a:r>
            <a:rPr lang="en-GB" sz="1200" kern="1200" dirty="0" err="1" smtClean="0">
              <a:latin typeface="Arial" pitchFamily="34" charset="0"/>
              <a:cs typeface="Arial" pitchFamily="34" charset="0"/>
            </a:rPr>
            <a:t>nature,close</a:t>
          </a:r>
          <a:r>
            <a:rPr lang="en-GB" sz="1200" kern="1200" dirty="0" smtClean="0">
              <a:latin typeface="Arial" pitchFamily="34" charset="0"/>
              <a:cs typeface="Arial" pitchFamily="34" charset="0"/>
            </a:rPr>
            <a:t> to the river and dream views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-good management of supply</a:t>
          </a:r>
          <a:endParaRPr lang="en-GB" sz="1200" kern="1200" dirty="0">
            <a:latin typeface="Arial" pitchFamily="34" charset="0"/>
            <a:cs typeface="Arial" pitchFamily="34" charset="0"/>
          </a:endParaRPr>
        </a:p>
      </dsp:txBody>
      <dsp:txXfrm>
        <a:off x="3254365" y="252473"/>
        <a:ext cx="2749518" cy="1392848"/>
      </dsp:txXfrm>
    </dsp:sp>
    <dsp:sp modelId="{4FD4ACEE-7E33-42D7-9661-D4BD853A5D91}">
      <dsp:nvSpPr>
        <dsp:cNvPr id="0" name=""/>
        <dsp:cNvSpPr/>
      </dsp:nvSpPr>
      <dsp:spPr>
        <a:xfrm>
          <a:off x="5974325" y="2340264"/>
          <a:ext cx="2880539" cy="162992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latin typeface="Arial" pitchFamily="34" charset="0"/>
              <a:cs typeface="Arial" pitchFamily="34" charset="0"/>
            </a:rPr>
            <a:t>Weaknesses: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-the noise of </a:t>
          </a:r>
          <a:r>
            <a:rPr lang="en-GB" sz="1200" kern="1200" dirty="0" err="1" smtClean="0">
              <a:latin typeface="Arial" pitchFamily="34" charset="0"/>
              <a:cs typeface="Arial" pitchFamily="34" charset="0"/>
            </a:rPr>
            <a:t>enduro</a:t>
          </a:r>
          <a:r>
            <a:rPr lang="en-GB" sz="1200" kern="1200" dirty="0" smtClean="0">
              <a:latin typeface="Arial" pitchFamily="34" charset="0"/>
              <a:cs typeface="Arial" pitchFamily="34" charset="0"/>
            </a:rPr>
            <a:t> lovers(ATV,KTM)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-low </a:t>
          </a:r>
          <a:r>
            <a:rPr lang="en-GB" sz="1200" kern="1200" dirty="0" err="1" smtClean="0">
              <a:latin typeface="Arial" pitchFamily="34" charset="0"/>
              <a:cs typeface="Arial" pitchFamily="34" charset="0"/>
            </a:rPr>
            <a:t>wi-fi</a:t>
          </a:r>
          <a:r>
            <a:rPr lang="en-GB" sz="1200" kern="1200" dirty="0" smtClean="0">
              <a:latin typeface="Arial" pitchFamily="34" charset="0"/>
              <a:cs typeface="Arial" pitchFamily="34" charset="0"/>
            </a:rPr>
            <a:t> signal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-inadequate parking for adventure tourists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 dirty="0" smtClean="0"/>
        </a:p>
      </dsp:txBody>
      <dsp:txXfrm>
        <a:off x="6396170" y="2578961"/>
        <a:ext cx="2036849" cy="1152534"/>
      </dsp:txXfrm>
    </dsp:sp>
    <dsp:sp modelId="{C3B05140-1832-4B17-917E-6BF8924E7526}">
      <dsp:nvSpPr>
        <dsp:cNvPr id="0" name=""/>
        <dsp:cNvSpPr/>
      </dsp:nvSpPr>
      <dsp:spPr>
        <a:xfrm>
          <a:off x="3044972" y="4068452"/>
          <a:ext cx="3580920" cy="177393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latin typeface="Arial" pitchFamily="34" charset="0"/>
              <a:cs typeface="Arial" pitchFamily="34" charset="0"/>
            </a:rPr>
            <a:t>Opportunities: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kern="1200" dirty="0" smtClean="0">
              <a:latin typeface="Arial" pitchFamily="34" charset="0"/>
              <a:cs typeface="Arial" pitchFamily="34" charset="0"/>
            </a:rPr>
            <a:t>-</a:t>
          </a:r>
          <a:r>
            <a:rPr lang="en-US" sz="1200" b="0" kern="1200" dirty="0" smtClean="0">
              <a:latin typeface="Arial" pitchFamily="34" charset="0"/>
              <a:cs typeface="Arial" pitchFamily="34" charset="0"/>
            </a:rPr>
            <a:t>economic growth due to the organization of camps for children, athletes, festive dinners, camps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kern="1200" dirty="0" smtClean="0">
              <a:latin typeface="Arial" pitchFamily="34" charset="0"/>
              <a:cs typeface="Arial" pitchFamily="34" charset="0"/>
            </a:rPr>
            <a:t>-</a:t>
          </a:r>
          <a:r>
            <a:rPr lang="en-US" sz="1200" b="0" kern="1200" dirty="0" smtClean="0">
              <a:latin typeface="Arial" pitchFamily="34" charset="0"/>
              <a:cs typeface="Arial" pitchFamily="34" charset="0"/>
            </a:rPr>
            <a:t>due to the multitude of mountain trails, the tourists come in a large number which leads to the extension of the cottage</a:t>
          </a:r>
          <a:endParaRPr lang="en-GB" sz="1200" b="0" kern="1200" dirty="0" smtClean="0">
            <a:latin typeface="Arial" pitchFamily="34" charset="0"/>
            <a:cs typeface="Arial" pitchFamily="34" charset="0"/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b="1" kern="1200" dirty="0" smtClean="0"/>
        </a:p>
      </dsp:txBody>
      <dsp:txXfrm>
        <a:off x="3569386" y="4328238"/>
        <a:ext cx="2532092" cy="1254360"/>
      </dsp:txXfrm>
    </dsp:sp>
    <dsp:sp modelId="{F5648295-BD17-48AC-9E3C-412868C42479}">
      <dsp:nvSpPr>
        <dsp:cNvPr id="0" name=""/>
        <dsp:cNvSpPr/>
      </dsp:nvSpPr>
      <dsp:spPr>
        <a:xfrm>
          <a:off x="662970" y="2304245"/>
          <a:ext cx="2850989" cy="162992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latin typeface="Arial" pitchFamily="34" charset="0"/>
              <a:cs typeface="Arial" pitchFamily="34" charset="0"/>
            </a:rPr>
            <a:t>Threats: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Arial" pitchFamily="34" charset="0"/>
              <a:cs typeface="Arial" pitchFamily="34" charset="0"/>
            </a:rPr>
            <a:t>-</a:t>
          </a:r>
          <a:r>
            <a:rPr lang="en-US" sz="1200" kern="1200" dirty="0" smtClean="0">
              <a:latin typeface="Arial" pitchFamily="34" charset="0"/>
              <a:cs typeface="Arial" pitchFamily="34" charset="0"/>
            </a:rPr>
            <a:t>the decline in the economy can affect the hotel and hospitality industry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>
              <a:latin typeface="Arial" pitchFamily="34" charset="0"/>
              <a:cs typeface="Arial" pitchFamily="34" charset="0"/>
            </a:rPr>
            <a:t>-lack of technical and financial support for tourism promotion by the state</a:t>
          </a:r>
          <a:endParaRPr lang="en-GB" sz="1200" kern="1200" dirty="0">
            <a:latin typeface="Arial" pitchFamily="34" charset="0"/>
            <a:cs typeface="Arial" pitchFamily="34" charset="0"/>
          </a:endParaRPr>
        </a:p>
      </dsp:txBody>
      <dsp:txXfrm>
        <a:off x="1080488" y="2542942"/>
        <a:ext cx="2015953" cy="11525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978742-4DD8-4758-B151-074728AF0453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336D18-5E1A-4B85-974C-61264F6C7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967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9A7FEE1-0647-4673-BEDC-5609B254D5BA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33FDB38A-2B21-40EF-85AC-786AFB74561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oogle.com/search?biw=1536&amp;bih=754&amp;tbm=isch&amp;sa=1&amp;ei=sisBXcTTEPzigweJxreoCA&amp;q=cabana+voinea+campulung+2019&amp;oq=cabana+voinea+campulung+2019&amp;gs_l=img.3...94532.95308..95601...0.0..0.124.364.4j1......0....1..gws-wiz-img.LSVK3KG0pOc#imgrc=uU2DK-vhxpgWHM: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biw=1536&amp;bih=754&amp;tbm=isch&amp;sa=1&amp;ei=sisBXcTTEPzigweJxreoCA&amp;q=cabana+voinea+campulung+2019&amp;oq=cabana+voinea+campulung+2019&amp;gs_l=img.3...94532.95308..95601...0.0..0.124.364.4j1......0....1..gws-wiz-img.LSVK3KG0pOc#imgrc=uU2DK-vhxpgWHM: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908720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Cabana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Voina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pPr algn="l"/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Lucian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Dumitrescu-1815191</a:t>
            </a:r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Georgiana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Cobzaru-1815178</a:t>
            </a:r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</a:t>
            </a:r>
            <a:r>
              <a:rPr lang="en-GB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Mirela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Elena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Ionescu-1815193</a:t>
            </a:r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Laura 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Limban-1815188</a:t>
            </a:r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Teacher Name: </a:t>
            </a:r>
            <a:r>
              <a:rPr lang="en-GB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Olu</a:t>
            </a:r>
            <a:r>
              <a:rPr lang="en-GB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Adegbite</a:t>
            </a:r>
            <a:endParaRPr lang="en-GB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12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Content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Executive summary</a:t>
            </a:r>
          </a:p>
          <a:p>
            <a:r>
              <a:rPr lang="en-GB" sz="2800" b="0" dirty="0" err="1" smtClean="0">
                <a:latin typeface="Arial" pitchFamily="34" charset="0"/>
                <a:cs typeface="Arial" pitchFamily="34" charset="0"/>
              </a:rPr>
              <a:t>Bussines</a:t>
            </a:r>
            <a:r>
              <a:rPr lang="en-GB" sz="2800" b="0" dirty="0" smtClean="0">
                <a:latin typeface="Arial" pitchFamily="34" charset="0"/>
                <a:cs typeface="Arial" pitchFamily="34" charset="0"/>
              </a:rPr>
              <a:t>/Company Overview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Products and services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Target market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Market segment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Micro and </a:t>
            </a:r>
            <a:r>
              <a:rPr lang="en-GB" sz="2800" b="0" dirty="0">
                <a:latin typeface="Arial" pitchFamily="34" charset="0"/>
                <a:cs typeface="Arial" pitchFamily="34" charset="0"/>
              </a:rPr>
              <a:t>M</a:t>
            </a:r>
            <a:r>
              <a:rPr lang="en-GB" sz="2800" b="0" dirty="0" smtClean="0">
                <a:latin typeface="Arial" pitchFamily="34" charset="0"/>
                <a:cs typeface="Arial" pitchFamily="34" charset="0"/>
              </a:rPr>
              <a:t>acro Environment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PESTLE analysis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Swot analysis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Marketing communication mix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Conclusion</a:t>
            </a:r>
          </a:p>
          <a:p>
            <a:r>
              <a:rPr lang="en-GB" sz="2800" b="0" dirty="0" smtClean="0">
                <a:latin typeface="Arial" pitchFamily="34" charset="0"/>
                <a:cs typeface="Arial" pitchFamily="34" charset="0"/>
              </a:rPr>
              <a:t>References</a:t>
            </a:r>
            <a:endParaRPr lang="en-GB" sz="2800" b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49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EXECUTIVE SUMMARY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-In this report is presented the SWOT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analysis,PESTLE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analysis of the company, and other components like:</a:t>
            </a:r>
          </a:p>
          <a:p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-marketing strategies </a:t>
            </a:r>
          </a:p>
          <a:p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-marketing communication mix</a:t>
            </a:r>
          </a:p>
          <a:p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-All of them make the company thrive and promote.</a:t>
            </a:r>
          </a:p>
        </p:txBody>
      </p:sp>
    </p:spTree>
    <p:extLst>
      <p:ext uri="{BB962C8B-B14F-4D97-AF65-F5344CB8AC3E}">
        <p14:creationId xmlns:p14="http://schemas.microsoft.com/office/powerpoint/2010/main" val="115868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Autofit/>
          </a:bodyPr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BUSINESS/COMPANY OVERVIEW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0" dirty="0" smtClean="0">
                <a:latin typeface="Arial" pitchFamily="34" charset="0"/>
                <a:cs typeface="Arial" pitchFamily="34" charset="0"/>
              </a:rPr>
              <a:t>-Cabana </a:t>
            </a:r>
            <a:r>
              <a:rPr lang="en-US" sz="2800" b="0" dirty="0" err="1" smtClean="0">
                <a:latin typeface="Arial" pitchFamily="34" charset="0"/>
                <a:cs typeface="Arial" pitchFamily="34" charset="0"/>
              </a:rPr>
              <a:t>Voina</a:t>
            </a:r>
            <a:r>
              <a:rPr lang="en-US" sz="2800" b="0" dirty="0" smtClean="0">
                <a:latin typeface="Arial" pitchFamily="34" charset="0"/>
                <a:cs typeface="Arial" pitchFamily="34" charset="0"/>
              </a:rPr>
              <a:t> is located 20 km north of </a:t>
            </a:r>
            <a:r>
              <a:rPr lang="en-US" sz="2800" b="0" dirty="0" err="1" smtClean="0">
                <a:latin typeface="Arial" pitchFamily="34" charset="0"/>
                <a:cs typeface="Arial" pitchFamily="34" charset="0"/>
              </a:rPr>
              <a:t>Campulung</a:t>
            </a:r>
            <a:r>
              <a:rPr lang="en-US" sz="2800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b="0" dirty="0" err="1" smtClean="0">
                <a:latin typeface="Arial" pitchFamily="34" charset="0"/>
                <a:cs typeface="Arial" pitchFamily="34" charset="0"/>
              </a:rPr>
              <a:t>Muscel</a:t>
            </a:r>
            <a:r>
              <a:rPr lang="en-US" sz="2800" b="0" dirty="0" smtClean="0">
                <a:latin typeface="Arial" pitchFamily="34" charset="0"/>
                <a:cs typeface="Arial" pitchFamily="34" charset="0"/>
              </a:rPr>
              <a:t>, in a quiet area and in the middle of a wonderful landscape.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 algn="r">
              <a:buNone/>
            </a:pPr>
            <a:r>
              <a:rPr lang="en-GB" sz="1500" dirty="0" smtClean="0">
                <a:latin typeface="Arial" pitchFamily="34" charset="0"/>
                <a:cs typeface="Arial" pitchFamily="34" charset="0"/>
                <a:hlinkClick r:id="rId2"/>
              </a:rPr>
              <a:t> </a:t>
            </a:r>
            <a:r>
              <a:rPr lang="en-GB" sz="1500" dirty="0">
                <a:latin typeface="Arial" pitchFamily="34" charset="0"/>
                <a:cs typeface="Arial" pitchFamily="34" charset="0"/>
                <a:hlinkClick r:id="rId2"/>
              </a:rPr>
              <a:t>Google Image – Cabana </a:t>
            </a:r>
            <a:r>
              <a:rPr lang="en-GB" sz="1500" dirty="0" err="1">
                <a:latin typeface="Arial" pitchFamily="34" charset="0"/>
                <a:cs typeface="Arial" pitchFamily="34" charset="0"/>
                <a:hlinkClick r:id="rId2"/>
              </a:rPr>
              <a:t>Voina</a:t>
            </a:r>
            <a:endParaRPr lang="en-GB" sz="15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US" sz="2800" b="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b="0" dirty="0" smtClean="0">
                <a:latin typeface="Arial" pitchFamily="34" charset="0"/>
                <a:cs typeface="Arial" pitchFamily="34" charset="0"/>
              </a:rPr>
              <a:t>-The guests house provides accommodation for a capacity of 120 people in 40 rooms and also has a spacious and luxurious 3-star restaurant with a terrace overlooking a dream landscape. </a:t>
            </a:r>
          </a:p>
          <a:p>
            <a:pPr marL="0" indent="0">
              <a:buNone/>
            </a:pPr>
            <a:r>
              <a:rPr lang="en-US" sz="2800" b="0" dirty="0" smtClean="0">
                <a:latin typeface="Arial" pitchFamily="34" charset="0"/>
                <a:cs typeface="Arial" pitchFamily="34" charset="0"/>
              </a:rPr>
              <a:t>-The restaurant serves traditional dishes and other specialties for all tourists in remote areas.</a:t>
            </a:r>
            <a:endParaRPr lang="en-GB" sz="2800" b="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sz="13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230425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714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Products and services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72712"/>
            <a:ext cx="9189824" cy="5877272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US" sz="24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-The </a:t>
            </a:r>
            <a:r>
              <a:rPr lang="en-US" sz="2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guests house </a:t>
            </a:r>
            <a:r>
              <a:rPr lang="en-US" sz="24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has double rooms with private bathroom and spacious apartments with all the facilities, that the best meet the demands of the guests.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 smtClean="0"/>
          </a:p>
          <a:p>
            <a:pPr marL="0" lvl="0" indent="0">
              <a:buNone/>
            </a:pPr>
            <a:r>
              <a:rPr lang="en-US" sz="2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4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food is always fresh and natural, making all guests satisfied with the services offered by employees and the management of the business. </a:t>
            </a:r>
            <a:endParaRPr lang="en-US" sz="2400" b="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r>
              <a:rPr lang="en-US" sz="2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-The restaurant serves traditional dishes like:</a:t>
            </a:r>
          </a:p>
          <a:p>
            <a:pPr marL="0" lvl="0" indent="0">
              <a:buNone/>
            </a:pPr>
            <a:r>
              <a:rPr lang="en-US" sz="2400" b="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en-US" sz="2400" b="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armale,sheep</a:t>
            </a:r>
            <a:r>
              <a:rPr lang="en-US" sz="2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b="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pastry,pork</a:t>
            </a:r>
            <a:r>
              <a:rPr lang="en-US" sz="2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stew and another </a:t>
            </a:r>
          </a:p>
          <a:p>
            <a:pPr marL="0" lvl="0" indent="0">
              <a:buNone/>
            </a:pPr>
            <a:r>
              <a:rPr lang="en-US" sz="24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en-US" sz="2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raditional dishes.</a:t>
            </a:r>
          </a:p>
          <a:p>
            <a:pPr marL="0" lvl="0" indent="0">
              <a:buNone/>
            </a:pPr>
            <a:r>
              <a:rPr lang="en-US" sz="24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                          </a:t>
            </a:r>
            <a:r>
              <a:rPr lang="en-US" sz="14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Google Image – Traditional food </a:t>
            </a:r>
            <a:endParaRPr lang="en-US" sz="1400" b="0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8079233"/>
              </p:ext>
            </p:extLst>
          </p:nvPr>
        </p:nvGraphicFramePr>
        <p:xfrm>
          <a:off x="1403648" y="1988840"/>
          <a:ext cx="756084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9695"/>
                <a:gridCol w="2885057"/>
                <a:gridCol w="2686088"/>
              </a:tblGrid>
              <a:tr h="365760">
                <a:tc>
                  <a:txBody>
                    <a:bodyPr/>
                    <a:lstStyle/>
                    <a:p>
                      <a:r>
                        <a:rPr lang="en-GB" dirty="0" smtClean="0"/>
                        <a:t>Type of rooms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Number of rooms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Beds</a:t>
                      </a:r>
                      <a:endParaRPr lang="en-GB" dirty="0"/>
                    </a:p>
                  </a:txBody>
                  <a:tcPr/>
                </a:tc>
              </a:tr>
              <a:tr h="329801">
                <a:tc>
                  <a:txBody>
                    <a:bodyPr/>
                    <a:lstStyle/>
                    <a:p>
                      <a:r>
                        <a:rPr lang="en-GB" dirty="0" smtClean="0"/>
                        <a:t>Double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</a:tr>
              <a:tr h="329801">
                <a:tc>
                  <a:txBody>
                    <a:bodyPr/>
                    <a:lstStyle/>
                    <a:p>
                      <a:r>
                        <a:rPr lang="en-GB" dirty="0" smtClean="0"/>
                        <a:t>Suites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</a:tr>
              <a:tr h="329801">
                <a:tc>
                  <a:txBody>
                    <a:bodyPr/>
                    <a:lstStyle/>
                    <a:p>
                      <a:r>
                        <a:rPr lang="en-GB" dirty="0" smtClean="0"/>
                        <a:t>Hall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28925">
                <a:tc>
                  <a:txBody>
                    <a:bodyPr/>
                    <a:lstStyle/>
                    <a:p>
                      <a:r>
                        <a:rPr lang="en-GB" dirty="0" smtClean="0"/>
                        <a:t>Toilet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06668"/>
            <a:ext cx="2814636" cy="187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624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TARGET MARKET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/>
          <a:lstStyle/>
          <a:p>
            <a:pPr marL="0" indent="0">
              <a:buNone/>
            </a:pP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-The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businnes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target market is determined by the following groups of guests: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-business meetings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-camps for children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-people passionate about the mountain and extreme sports like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motocycle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rides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-family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vacantions</a:t>
            </a:r>
            <a:endParaRPr lang="en-GB" sz="2400" b="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400" b="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-If the number of guests is large, the business achieves the ideal target for the restaurant but also for the available rooms.</a:t>
            </a:r>
            <a:endParaRPr lang="en-GB" sz="2400" b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42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MARKET SEGMENT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/>
          <a:lstStyle/>
          <a:p>
            <a:pPr marL="0" indent="0"/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-Considering that, the restaurant is based on traditional food, market segmentation is the next:</a:t>
            </a:r>
          </a:p>
          <a:p>
            <a:pPr marL="0" indent="0">
              <a:buNone/>
            </a:pP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   -preparing food and serving customers is done quickly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  -the amount of food is well proportioned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  -the quality of the food is high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  -drink to the taste of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customers:wine,beer,soft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drinks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  -the price of the products is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accesible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to any customer.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53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MICRO AND MACRO ENVIRONMENT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908721"/>
            <a:ext cx="4497388" cy="648071"/>
          </a:xfrm>
        </p:spPr>
        <p:txBody>
          <a:bodyPr/>
          <a:lstStyle/>
          <a:p>
            <a:r>
              <a:rPr lang="en-GB" dirty="0" smtClean="0"/>
              <a:t>    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MICRO ENVIRONMENT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1628800"/>
            <a:ext cx="4497388" cy="52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-Employees: experience and skills are the </a:t>
            </a:r>
            <a:r>
              <a:rPr lang="en-GB" sz="2000" b="0" dirty="0" err="1" smtClean="0">
                <a:latin typeface="Arial" pitchFamily="34" charset="0"/>
                <a:cs typeface="Arial" pitchFamily="34" charset="0"/>
              </a:rPr>
              <a:t>stong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 point for employees.</a:t>
            </a:r>
          </a:p>
          <a:p>
            <a:pPr marL="0" indent="0">
              <a:buNone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-Suppliers: legal persons who provide </a:t>
            </a:r>
            <a:r>
              <a:rPr lang="en-GB" sz="2000" b="0" dirty="0" err="1" smtClean="0">
                <a:latin typeface="Arial" pitchFamily="34" charset="0"/>
                <a:cs typeface="Arial" pitchFamily="34" charset="0"/>
              </a:rPr>
              <a:t>goods;have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 a direct impact on the business.</a:t>
            </a:r>
          </a:p>
          <a:p>
            <a:pPr marL="0" indent="0">
              <a:buNone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-Customers: business need to attract customers through products that meet customer wishes.</a:t>
            </a:r>
          </a:p>
          <a:p>
            <a:pPr marL="0" indent="0">
              <a:buNone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-Competitors: </a:t>
            </a:r>
            <a:r>
              <a:rPr lang="en-US" sz="2000" b="0" dirty="0">
                <a:latin typeface="Arial" pitchFamily="34" charset="0"/>
                <a:cs typeface="Arial" pitchFamily="34" charset="0"/>
              </a:rPr>
              <a:t>sell identical products or services to the </a:t>
            </a:r>
            <a:r>
              <a:rPr lang="en-US" sz="2000" b="0" dirty="0" smtClean="0">
                <a:latin typeface="Arial" pitchFamily="34" charset="0"/>
                <a:cs typeface="Arial" pitchFamily="34" charset="0"/>
              </a:rPr>
              <a:t>business.</a:t>
            </a:r>
          </a:p>
          <a:p>
            <a:pPr marL="0" indent="0">
              <a:buNone/>
            </a:pPr>
            <a:r>
              <a:rPr lang="en-US" sz="2000" b="0" dirty="0">
                <a:latin typeface="Arial" pitchFamily="34" charset="0"/>
                <a:cs typeface="Arial" pitchFamily="34" charset="0"/>
              </a:rPr>
              <a:t>-Investors: </a:t>
            </a:r>
            <a:r>
              <a:rPr lang="en-US" sz="2000" b="0" dirty="0" smtClean="0">
                <a:latin typeface="Arial" pitchFamily="34" charset="0"/>
                <a:cs typeface="Arial" pitchFamily="34" charset="0"/>
              </a:rPr>
              <a:t>shareholder </a:t>
            </a:r>
            <a:r>
              <a:rPr lang="en-US" sz="2000" b="0" dirty="0">
                <a:latin typeface="Arial" pitchFamily="34" charset="0"/>
                <a:cs typeface="Arial" pitchFamily="34" charset="0"/>
              </a:rPr>
              <a:t>pressure to increase profits will affect </a:t>
            </a:r>
            <a:r>
              <a:rPr lang="en-US" sz="2000" b="0" dirty="0" err="1">
                <a:latin typeface="Arial" pitchFamily="34" charset="0"/>
                <a:cs typeface="Arial" pitchFamily="34" charset="0"/>
              </a:rPr>
              <a:t>organisational</a:t>
            </a:r>
            <a:r>
              <a:rPr lang="en-US" sz="2000" b="0" dirty="0">
                <a:latin typeface="Arial" pitchFamily="34" charset="0"/>
                <a:cs typeface="Arial" pitchFamily="34" charset="0"/>
              </a:rPr>
              <a:t> strategy.</a:t>
            </a:r>
            <a:endParaRPr lang="en-GB" sz="2000" b="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908721"/>
            <a:ext cx="4498975" cy="648072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    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macro environment</a:t>
            </a:r>
            <a:endParaRPr lang="en-GB" sz="1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628800"/>
            <a:ext cx="4498975" cy="5229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-Political forces: </a:t>
            </a:r>
            <a:r>
              <a:rPr lang="en-US" sz="2000" b="0" dirty="0">
                <a:latin typeface="Arial" pitchFamily="34" charset="0"/>
                <a:cs typeface="Arial" pitchFamily="34" charset="0"/>
              </a:rPr>
              <a:t>legislative bills, tax policies, health and safety laws, and government </a:t>
            </a:r>
            <a:r>
              <a:rPr lang="en-US" sz="2000" b="0" dirty="0" smtClean="0">
                <a:latin typeface="Arial" pitchFamily="34" charset="0"/>
                <a:cs typeface="Arial" pitchFamily="34" charset="0"/>
              </a:rPr>
              <a:t>stability.</a:t>
            </a:r>
          </a:p>
          <a:p>
            <a:pPr marL="0" indent="0">
              <a:buNone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-Economic forces: </a:t>
            </a:r>
            <a:r>
              <a:rPr lang="en-US" sz="2000" b="0" dirty="0">
                <a:latin typeface="Arial" pitchFamily="34" charset="0"/>
                <a:cs typeface="Arial" pitchFamily="34" charset="0"/>
              </a:rPr>
              <a:t>are related to inflation, taxes, unemployment, and the </a:t>
            </a:r>
            <a:r>
              <a:rPr lang="en-US" sz="2000" b="0" dirty="0" smtClean="0">
                <a:latin typeface="Arial" pitchFamily="34" charset="0"/>
                <a:cs typeface="Arial" pitchFamily="34" charset="0"/>
              </a:rPr>
              <a:t>recession.</a:t>
            </a:r>
          </a:p>
          <a:p>
            <a:pPr marL="0" indent="0">
              <a:buNone/>
            </a:pPr>
            <a:r>
              <a:rPr lang="en-US" sz="2000" b="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2000" b="0" dirty="0">
                <a:latin typeface="Arial" pitchFamily="34" charset="0"/>
                <a:cs typeface="Arial" pitchFamily="34" charset="0"/>
              </a:rPr>
              <a:t>Social forces: </a:t>
            </a:r>
            <a:r>
              <a:rPr lang="en-US" sz="2000" b="0" dirty="0" smtClean="0">
                <a:latin typeface="Arial" pitchFamily="34" charset="0"/>
                <a:cs typeface="Arial" pitchFamily="34" charset="0"/>
              </a:rPr>
              <a:t>includes demographic </a:t>
            </a:r>
            <a:r>
              <a:rPr lang="en-US" sz="2000" b="0" dirty="0">
                <a:latin typeface="Arial" pitchFamily="34" charset="0"/>
                <a:cs typeface="Arial" pitchFamily="34" charset="0"/>
              </a:rPr>
              <a:t>location, ethnic background, social status, immediate needs, lifestyle changes and </a:t>
            </a:r>
            <a:r>
              <a:rPr lang="en-US" sz="2000" b="0" dirty="0" smtClean="0">
                <a:latin typeface="Arial" pitchFamily="34" charset="0"/>
                <a:cs typeface="Arial" pitchFamily="34" charset="0"/>
              </a:rPr>
              <a:t>trends.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0789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-242888"/>
            <a:ext cx="9144000" cy="1417638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PESTLE ANALYSIS OF CABANA VOINA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975453408"/>
              </p:ext>
            </p:extLst>
          </p:nvPr>
        </p:nvGraphicFramePr>
        <p:xfrm>
          <a:off x="0" y="1124744"/>
          <a:ext cx="9144000" cy="5733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309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Swot Analysis of cabana </a:t>
            </a:r>
            <a:r>
              <a:rPr lang="en-GB" sz="3200" b="1" dirty="0" err="1" smtClean="0">
                <a:latin typeface="Arial" pitchFamily="34" charset="0"/>
                <a:cs typeface="Arial" pitchFamily="34" charset="0"/>
              </a:rPr>
              <a:t>voina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6795517"/>
              </p:ext>
            </p:extLst>
          </p:nvPr>
        </p:nvGraphicFramePr>
        <p:xfrm>
          <a:off x="20600" y="836712"/>
          <a:ext cx="9144000" cy="587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5685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Marketing </a:t>
            </a:r>
            <a:r>
              <a:rPr lang="en-GB" sz="3200" b="1" dirty="0" err="1" smtClean="0">
                <a:latin typeface="Arial" pitchFamily="34" charset="0"/>
                <a:cs typeface="Arial" pitchFamily="34" charset="0"/>
              </a:rPr>
              <a:t>Comunication</a:t>
            </a: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 Mix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-For Cabana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Voina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, the most useful methods to promote and communicate with customers are the following: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-Advertising: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radio,fleaflets,direct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e-mail.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-Social media: </a:t>
            </a:r>
            <a:r>
              <a:rPr lang="en-GB" sz="2400" b="0" dirty="0" err="1" smtClean="0">
                <a:latin typeface="Arial" pitchFamily="34" charset="0"/>
                <a:cs typeface="Arial" pitchFamily="34" charset="0"/>
              </a:rPr>
              <a:t>facebook,instagram,web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site.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-Direct: telephone</a:t>
            </a:r>
          </a:p>
          <a:p>
            <a:pPr marL="0" indent="0">
              <a:buNone/>
            </a:pPr>
            <a:r>
              <a:rPr lang="en-GB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    -Customer service: customer feedback</a:t>
            </a:r>
          </a:p>
          <a:p>
            <a:pPr marL="0" indent="0">
              <a:buNone/>
            </a:pP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-Following these methods the business communicates to customers the promotions in the restaurant.</a:t>
            </a:r>
          </a:p>
          <a:p>
            <a:pPr marL="0" indent="0">
              <a:buNone/>
            </a:pPr>
            <a:r>
              <a:rPr lang="en-GB" sz="2400" b="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2400" b="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US" sz="2400" b="0" dirty="0">
                <a:latin typeface="Arial" pitchFamily="34" charset="0"/>
                <a:cs typeface="Arial" pitchFamily="34" charset="0"/>
              </a:rPr>
              <a:t>restaurant is based on the menu of the day that consists of 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three </a:t>
            </a:r>
            <a:r>
              <a:rPr lang="en-US" sz="2400" b="0" dirty="0">
                <a:latin typeface="Arial" pitchFamily="34" charset="0"/>
                <a:cs typeface="Arial" pitchFamily="34" charset="0"/>
              </a:rPr>
              <a:t>dishes and a 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drink.</a:t>
            </a:r>
          </a:p>
          <a:p>
            <a:pPr marL="0" indent="0">
              <a:buNone/>
            </a:pP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2400" b="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US" sz="2400" b="0" dirty="0">
                <a:latin typeface="Arial" pitchFamily="34" charset="0"/>
                <a:cs typeface="Arial" pitchFamily="34" charset="0"/>
              </a:rPr>
              <a:t>price of the promotion is perfect for what is offered in the promotion and all the 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customers prefer </a:t>
            </a:r>
            <a:r>
              <a:rPr lang="en-US" sz="2400" b="0" dirty="0">
                <a:latin typeface="Arial" pitchFamily="34" charset="0"/>
                <a:cs typeface="Arial" pitchFamily="34" charset="0"/>
              </a:rPr>
              <a:t>the menu of the day</a:t>
            </a:r>
            <a:r>
              <a:rPr lang="en-US" sz="2400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430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/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Conclusion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-In conclusion ,Cabana </a:t>
            </a:r>
            <a:r>
              <a:rPr lang="en-US" sz="2400" b="0" dirty="0" err="1" smtClean="0">
                <a:latin typeface="Arial" pitchFamily="34" charset="0"/>
                <a:cs typeface="Arial" pitchFamily="34" charset="0"/>
              </a:rPr>
              <a:t>Voina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 has many opportunities to promote and expand in the coming years, this is due to the large number of guests who come </a:t>
            </a:r>
            <a:r>
              <a:rPr lang="en-US" sz="2400" b="0" dirty="0" err="1" smtClean="0">
                <a:latin typeface="Arial" pitchFamily="34" charset="0"/>
                <a:cs typeface="Arial" pitchFamily="34" charset="0"/>
              </a:rPr>
              <a:t>annualy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 to the chalet to relax.</a:t>
            </a:r>
          </a:p>
          <a:p>
            <a:pPr marL="0" indent="0">
              <a:buNone/>
            </a:pP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-To ensure customers` request and needs, the company will update periodically SWOT analysis and PESTLE analysis, which is also are useful for promoting the company and a high target.</a:t>
            </a:r>
          </a:p>
          <a:p>
            <a:pPr marL="0" indent="0">
              <a:buNone/>
            </a:pP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-On </a:t>
            </a:r>
            <a:r>
              <a:rPr lang="en-US" sz="2400" b="0" dirty="0">
                <a:latin typeface="Arial" pitchFamily="34" charset="0"/>
                <a:cs typeface="Arial" pitchFamily="34" charset="0"/>
              </a:rPr>
              <a:t>the economic side, the company must frequently be interested in the possible economic changes in the country</a:t>
            </a: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b="0" dirty="0" smtClean="0">
                <a:latin typeface="Arial" pitchFamily="34" charset="0"/>
                <a:cs typeface="Arial" pitchFamily="34" charset="0"/>
              </a:rPr>
              <a:t>-The company`s goals are to always have satisfied customers who will always return to the restaurant and the company`s quest house.</a:t>
            </a:r>
            <a:endParaRPr lang="en-US" sz="2400" b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59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Google Image: Cabana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Voina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availavle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@: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2"/>
              </a:rPr>
              <a:t>https</a:t>
            </a:r>
            <a:r>
              <a:rPr lang="en-GB" sz="1200" dirty="0">
                <a:latin typeface="Arial" pitchFamily="34" charset="0"/>
                <a:cs typeface="Arial" pitchFamily="34" charset="0"/>
                <a:hlinkClick r:id="rId2"/>
              </a:rPr>
              <a:t>://www.google.com/</a:t>
            </a:r>
            <a:r>
              <a:rPr lang="en-GB" sz="1200" dirty="0" err="1">
                <a:latin typeface="Arial" pitchFamily="34" charset="0"/>
                <a:cs typeface="Arial" pitchFamily="34" charset="0"/>
                <a:hlinkClick r:id="rId2"/>
              </a:rPr>
              <a:t>search?biw</a:t>
            </a:r>
            <a:r>
              <a:rPr lang="en-GB" sz="1200" dirty="0">
                <a:latin typeface="Arial" pitchFamily="34" charset="0"/>
                <a:cs typeface="Arial" pitchFamily="34" charset="0"/>
                <a:hlinkClick r:id="rId2"/>
              </a:rPr>
              <a:t>=1536&amp;bih=754&amp;tbm=</a:t>
            </a:r>
            <a:r>
              <a:rPr lang="en-GB" sz="1200" dirty="0" err="1">
                <a:latin typeface="Arial" pitchFamily="34" charset="0"/>
                <a:cs typeface="Arial" pitchFamily="34" charset="0"/>
                <a:hlinkClick r:id="rId2"/>
              </a:rPr>
              <a:t>isch&amp;sa</a:t>
            </a:r>
            <a:r>
              <a:rPr lang="en-GB" sz="1200" dirty="0">
                <a:latin typeface="Arial" pitchFamily="34" charset="0"/>
                <a:cs typeface="Arial" pitchFamily="34" charset="0"/>
                <a:hlinkClick r:id="rId2"/>
              </a:rPr>
              <a:t>=1&amp;ei=</a:t>
            </a:r>
            <a:r>
              <a:rPr lang="en-GB" sz="1200" dirty="0" err="1">
                <a:latin typeface="Arial" pitchFamily="34" charset="0"/>
                <a:cs typeface="Arial" pitchFamily="34" charset="0"/>
                <a:hlinkClick r:id="rId2"/>
              </a:rPr>
              <a:t>sisBXcTTEPzigweJxreoCA&amp;q</a:t>
            </a:r>
            <a:r>
              <a:rPr lang="en-GB" sz="1200" dirty="0">
                <a:latin typeface="Arial" pitchFamily="34" charset="0"/>
                <a:cs typeface="Arial" pitchFamily="34" charset="0"/>
                <a:hlinkClick r:id="rId2"/>
              </a:rPr>
              <a:t>=cabana+voinea+campulung+2019&amp;oq=cabana+voinea+campulung+2019&amp;gs_l=img.3...94532.95308..95601...0.0..0.124.364.4j1......0....1..gws-wiz-img.LSVK3KG0pOc#imgrc=uU2DK-vhxpgWHM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2"/>
              </a:rPr>
              <a:t>: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, (accessed on 14/06/19)</a:t>
            </a:r>
          </a:p>
          <a:p>
            <a:endParaRPr lang="en-GB" sz="1200" dirty="0" smtClean="0"/>
          </a:p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Google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Image: Traditional food, available @:</a:t>
            </a:r>
          </a:p>
          <a:p>
            <a:r>
              <a:rPr lang="en-GB" sz="1200" b="0" dirty="0" smtClean="0">
                <a:latin typeface="Arial" pitchFamily="34" charset="0"/>
                <a:cs typeface="Arial" pitchFamily="34" charset="0"/>
              </a:rPr>
              <a:t>https</a:t>
            </a:r>
            <a:r>
              <a:rPr lang="en-GB" sz="1200" b="0" dirty="0">
                <a:latin typeface="Arial" pitchFamily="34" charset="0"/>
                <a:cs typeface="Arial" pitchFamily="34" charset="0"/>
              </a:rPr>
              <a:t>://www.google.com/search?q=mancare+traditionala+romaneasca&amp;tbm=isch&amp;source=iu&amp;ictx=1&amp;fir=rw5xUAU81xUNdM%253A%252CTs_OtBxoORqkCM%252C%252Fm%252F04lst9&amp;vet=1&amp;usg=AI4_-kTdL8cEAnmGf-9jWx5i6eYVAAdjNw&amp;sa=X&amp;ved=2ahUKEwiO7-3j5PDiAhVIxoUKHWMRBTwQ_B0wEHoECAUQAw#imgdii=a2Mxt68BjzV74M:&amp;imgrc=rw5xUAU81xUNdM:&amp;vet=1 ,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(accessed on 17/06/19)</a:t>
            </a:r>
          </a:p>
          <a:p>
            <a:endParaRPr lang="en-GB" sz="1200" dirty="0" smtClean="0"/>
          </a:p>
          <a:p>
            <a:r>
              <a:rPr lang="en-GB" sz="12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62027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662</TotalTime>
  <Words>1043</Words>
  <Application>Microsoft Office PowerPoint</Application>
  <PresentationFormat>On-screen Show (4:3)</PresentationFormat>
  <Paragraphs>157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Angles</vt:lpstr>
      <vt:lpstr>Cabana Voina</vt:lpstr>
      <vt:lpstr>Content</vt:lpstr>
      <vt:lpstr>EXECUTIVE SUMMARY</vt:lpstr>
      <vt:lpstr>BUSINESS/COMPANY OVERVIEW</vt:lpstr>
      <vt:lpstr>Products and services</vt:lpstr>
      <vt:lpstr>TARGET MARKET</vt:lpstr>
      <vt:lpstr>MARKET SEGMENT</vt:lpstr>
      <vt:lpstr>MICRO AND MACRO ENVIRONMENT</vt:lpstr>
      <vt:lpstr>PESTLE ANALYSIS OF CABANA VOINA</vt:lpstr>
      <vt:lpstr>Swot Analysis of cabana voina</vt:lpstr>
      <vt:lpstr>Marketing Comunication Mix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imirela74@yahoo.com</dc:creator>
  <cp:lastModifiedBy>imirela74@yahoo.com</cp:lastModifiedBy>
  <cp:revision>51</cp:revision>
  <dcterms:created xsi:type="dcterms:W3CDTF">2019-06-12T15:42:20Z</dcterms:created>
  <dcterms:modified xsi:type="dcterms:W3CDTF">2019-06-17T16:15:44Z</dcterms:modified>
</cp:coreProperties>
</file>