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61" r:id="rId2"/>
    <p:sldId id="260" r:id="rId3"/>
    <p:sldId id="257" r:id="rId4"/>
    <p:sldId id="258" r:id="rId5"/>
  </p:sldIdLst>
  <p:sldSz cx="7556500" cy="10693400"/>
  <p:notesSz cx="6858000" cy="9144000"/>
  <p:embeddedFontLst>
    <p:embeddedFont>
      <p:font typeface="Calibri" panose="020F0502020204030204" pitchFamily="34" charset="0"/>
      <p:regular r:id="rId6"/>
      <p:bold r:id="rId7"/>
      <p:italic r:id="rId8"/>
      <p:boldItalic r:id="rId9"/>
    </p:embeddedFont>
    <p:embeddedFont>
      <p:font typeface="Times Neue Roman" panose="020B0604020202020204" charset="0"/>
      <p:regular r:id="rId10"/>
    </p:embeddedFont>
    <p:embeddedFont>
      <p:font typeface="Times Neue Roman Bold" panose="020B0604020202020204" charset="0"/>
      <p:regular r:id="rId1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>
        <p:scale>
          <a:sx n="40" d="100"/>
          <a:sy n="40" d="100"/>
        </p:scale>
        <p:origin x="2875" y="2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3.fntdata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font" Target="fonts/font2.fntdata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1.fntdata"/><Relationship Id="rId11" Type="http://schemas.openxmlformats.org/officeDocument/2006/relationships/font" Target="fonts/font6.fntdata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font" Target="fonts/font4.fntdata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 rot="16200000">
            <a:off x="-2193356" y="2479172"/>
            <a:ext cx="16174396" cy="11537736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531145" y="70732"/>
            <a:ext cx="4497710" cy="1789714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1435270" y="4337751"/>
            <a:ext cx="3605514" cy="455051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326"/>
              </a:lnSpc>
            </a:pPr>
            <a:endParaRPr lang="en-US" sz="2376" spc="235">
              <a:solidFill>
                <a:srgbClr val="FFDE59"/>
              </a:solidFill>
              <a:latin typeface="Times Neue Roman Bold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EF3B4A5-F57E-7218-287F-EEF763A63E8F}"/>
              </a:ext>
            </a:extLst>
          </p:cNvPr>
          <p:cNvSpPr txBox="1"/>
          <p:nvPr/>
        </p:nvSpPr>
        <p:spPr>
          <a:xfrm>
            <a:off x="2406650" y="5118100"/>
            <a:ext cx="5440673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/>
              <a:t>            Student Name: Sakiba Islam</a:t>
            </a:r>
          </a:p>
          <a:p>
            <a:r>
              <a:rPr lang="en-US" sz="2000" b="1" dirty="0"/>
              <a:t>             Student number: 2210233</a:t>
            </a:r>
            <a:endParaRPr lang="en-US" sz="2000" b="1" dirty="0">
              <a:cs typeface="Calibri"/>
            </a:endParaRPr>
          </a:p>
          <a:p>
            <a:r>
              <a:rPr lang="en-US" sz="2000" b="1" dirty="0"/>
              <a:t>           Module name: Food &amp; Beverage  Operations   BMIH4002</a:t>
            </a:r>
            <a:endParaRPr lang="en-US" sz="2000" b="1" dirty="0">
              <a:cs typeface="Calibri"/>
            </a:endParaRPr>
          </a:p>
          <a:p>
            <a:r>
              <a:rPr lang="en-US" sz="2000" b="1" dirty="0"/>
              <a:t>             Name of lecturer: Rohan Dubrey</a:t>
            </a:r>
            <a:endParaRPr lang="en-US" sz="2000" b="1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109094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 rot="-5400000">
            <a:off x="-1525793" y="1572727"/>
            <a:ext cx="10645065" cy="759348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2284740" y="756000"/>
            <a:ext cx="3024000" cy="304685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2149986" y="8723486"/>
            <a:ext cx="5917577" cy="18906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576"/>
              </a:lnSpc>
            </a:pPr>
            <a:r>
              <a:rPr lang="en-US" sz="11126">
                <a:solidFill>
                  <a:srgbClr val="FFF8EA"/>
                </a:solidFill>
                <a:latin typeface="Times Neue Roman Bold"/>
              </a:rPr>
              <a:t>30%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007253" y="2502607"/>
            <a:ext cx="3545494" cy="4561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35"/>
              </a:lnSpc>
              <a:spcBef>
                <a:spcPct val="0"/>
              </a:spcBef>
            </a:pPr>
            <a:r>
              <a:rPr lang="en-US" sz="2667">
                <a:solidFill>
                  <a:srgbClr val="171411"/>
                </a:solidFill>
                <a:latin typeface="Times Neue Roman"/>
              </a:rPr>
              <a:t>HOTEL TRINITY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651933" y="5171206"/>
            <a:ext cx="4256134" cy="13778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203"/>
              </a:lnSpc>
            </a:pPr>
            <a:r>
              <a:rPr lang="en-US" sz="8002">
                <a:solidFill>
                  <a:srgbClr val="70512E"/>
                </a:solidFill>
                <a:latin typeface="Times Neue Roman Bold"/>
              </a:rPr>
              <a:t>MENU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03403" y="4496977"/>
            <a:ext cx="5353193" cy="8724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18"/>
              </a:lnSpc>
            </a:pPr>
            <a:r>
              <a:rPr lang="en-US" sz="2513" spc="578">
                <a:solidFill>
                  <a:srgbClr val="70512E"/>
                </a:solidFill>
                <a:latin typeface="Times Neue Roman Bold"/>
              </a:rPr>
              <a:t>TRINITY VALENTINE'S DAY SPECIAL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89127" y="9112900"/>
            <a:ext cx="1728140" cy="550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48"/>
              </a:lnSpc>
            </a:pPr>
            <a:r>
              <a:rPr lang="en-US" sz="3249">
                <a:solidFill>
                  <a:srgbClr val="FFF8EA"/>
                </a:solidFill>
                <a:latin typeface="Times Neue Roman Bold"/>
              </a:rPr>
              <a:t>OFF</a:t>
            </a:r>
          </a:p>
        </p:txBody>
      </p:sp>
    </p:spTree>
    <p:extLst>
      <p:ext uri="{BB962C8B-B14F-4D97-AF65-F5344CB8AC3E}">
        <p14:creationId xmlns:p14="http://schemas.microsoft.com/office/powerpoint/2010/main" val="27067667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 rot="-5400000">
            <a:off x="-2318330" y="2318330"/>
            <a:ext cx="16174396" cy="11537736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833" b="3833"/>
          <a:stretch>
            <a:fillRect/>
          </a:stretch>
        </p:blipFill>
        <p:spPr>
          <a:xfrm>
            <a:off x="0" y="8367617"/>
            <a:ext cx="9056756" cy="232578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3148986" y="2079521"/>
            <a:ext cx="1276157" cy="1285801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531145" y="70732"/>
            <a:ext cx="4497710" cy="1789714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28506" y="2637954"/>
            <a:ext cx="2571855" cy="2641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239"/>
              </a:lnSpc>
            </a:pPr>
            <a:r>
              <a:rPr lang="en-US" sz="1599" spc="158">
                <a:solidFill>
                  <a:srgbClr val="CD0D0D"/>
                </a:solidFill>
                <a:latin typeface="Times Neue Roman Bold"/>
              </a:rPr>
              <a:t>Appetizer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28506" y="2964391"/>
            <a:ext cx="3024000" cy="2203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680"/>
              </a:lnSpc>
            </a:pPr>
            <a:r>
              <a:rPr lang="en-US" sz="1200">
                <a:solidFill>
                  <a:srgbClr val="CD0D0D"/>
                </a:solidFill>
                <a:latin typeface="Times Neue Roman Bold"/>
              </a:rPr>
              <a:t>Lobster &amp; Crab Cakes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28506" y="4945379"/>
            <a:ext cx="3024000" cy="2203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680"/>
              </a:lnSpc>
            </a:pPr>
            <a:r>
              <a:rPr lang="en-US" sz="1200">
                <a:solidFill>
                  <a:srgbClr val="CD0D0D"/>
                </a:solidFill>
                <a:latin typeface="Times Neue Roman Bold"/>
              </a:rPr>
              <a:t>Baby Farm Greens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28506" y="6736217"/>
            <a:ext cx="3024000" cy="2203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680"/>
              </a:lnSpc>
            </a:pPr>
            <a:r>
              <a:rPr lang="en-US" sz="1200">
                <a:solidFill>
                  <a:srgbClr val="CD0D0D"/>
                </a:solidFill>
                <a:latin typeface="Times Neue Roman Bold"/>
              </a:rPr>
              <a:t>Angus Short Rib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28506" y="3181561"/>
            <a:ext cx="3391299" cy="269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099"/>
              </a:lnSpc>
            </a:pPr>
            <a:r>
              <a:rPr lang="en-US" sz="999">
                <a:solidFill>
                  <a:srgbClr val="CD0D0D"/>
                </a:solidFill>
                <a:latin typeface="Times Neue Roman"/>
              </a:rPr>
              <a:t>Apple, Celery, Shiso Salad, </a:t>
            </a:r>
          </a:p>
          <a:p>
            <a:pPr>
              <a:lnSpc>
                <a:spcPts val="1099"/>
              </a:lnSpc>
            </a:pPr>
            <a:r>
              <a:rPr lang="en-US" sz="999">
                <a:solidFill>
                  <a:srgbClr val="CD0D0D"/>
                </a:solidFill>
                <a:latin typeface="Times Neue Roman"/>
              </a:rPr>
              <a:t>Tarragon Tartar Sauce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28506" y="5162549"/>
            <a:ext cx="3391299" cy="269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099"/>
              </a:lnSpc>
            </a:pPr>
            <a:r>
              <a:rPr lang="en-US" sz="999">
                <a:solidFill>
                  <a:srgbClr val="CD0D0D"/>
                </a:solidFill>
                <a:latin typeface="Times Neue Roman"/>
              </a:rPr>
              <a:t>Watermelon Reddish, Candied Pistachios,</a:t>
            </a:r>
          </a:p>
          <a:p>
            <a:pPr>
              <a:lnSpc>
                <a:spcPts val="1099"/>
              </a:lnSpc>
            </a:pPr>
            <a:r>
              <a:rPr lang="en-US" sz="999">
                <a:solidFill>
                  <a:srgbClr val="CD0D0D"/>
                </a:solidFill>
                <a:latin typeface="Times Neue Roman"/>
              </a:rPr>
              <a:t>Torn Crouton, Champagne Vinaigrette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8506" y="6953387"/>
            <a:ext cx="3391299" cy="269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099"/>
              </a:lnSpc>
            </a:pPr>
            <a:r>
              <a:rPr lang="en-US" sz="999">
                <a:solidFill>
                  <a:srgbClr val="CD0D0D"/>
                </a:solidFill>
                <a:latin typeface="Times Neue Roman"/>
              </a:rPr>
              <a:t>Hen of The Woods Mushroom Risotto, </a:t>
            </a:r>
          </a:p>
          <a:p>
            <a:pPr>
              <a:lnSpc>
                <a:spcPts val="1099"/>
              </a:lnSpc>
            </a:pPr>
            <a:r>
              <a:rPr lang="en-US" sz="999">
                <a:solidFill>
                  <a:srgbClr val="CD0D0D"/>
                </a:solidFill>
                <a:latin typeface="Times Neue Roman"/>
              </a:rPr>
              <a:t>Madeira Jus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43460" y="3508196"/>
            <a:ext cx="3009045" cy="2203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680"/>
              </a:lnSpc>
            </a:pPr>
            <a:r>
              <a:rPr lang="en-US" sz="1200">
                <a:solidFill>
                  <a:srgbClr val="CD0D0D"/>
                </a:solidFill>
                <a:latin typeface="Times Neue Roman Bold"/>
              </a:rPr>
              <a:t>Oysters on Ice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28506" y="5578719"/>
            <a:ext cx="3009045" cy="2203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680"/>
              </a:lnSpc>
            </a:pPr>
            <a:r>
              <a:rPr lang="en-US" sz="1200">
                <a:solidFill>
                  <a:srgbClr val="CD0D0D"/>
                </a:solidFill>
                <a:latin typeface="Times Neue Roman Bold"/>
              </a:rPr>
              <a:t>Crab &amp; Lobster Bisque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28506" y="7324257"/>
            <a:ext cx="3009045" cy="2203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680"/>
              </a:lnSpc>
            </a:pPr>
            <a:r>
              <a:rPr lang="en-US" sz="1200">
                <a:solidFill>
                  <a:srgbClr val="CD0D0D"/>
                </a:solidFill>
                <a:latin typeface="Times Neue Roman Bold"/>
              </a:rPr>
              <a:t>Petite Filet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8506" y="3814901"/>
            <a:ext cx="3391299" cy="269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099"/>
              </a:lnSpc>
            </a:pPr>
            <a:r>
              <a:rPr lang="en-US" sz="999">
                <a:solidFill>
                  <a:srgbClr val="CD0D0D"/>
                </a:solidFill>
                <a:latin typeface="Times Neue Roman"/>
              </a:rPr>
              <a:t>4 East Coast or West Coast Oysters, </a:t>
            </a:r>
          </a:p>
          <a:p>
            <a:pPr>
              <a:lnSpc>
                <a:spcPts val="1099"/>
              </a:lnSpc>
            </a:pPr>
            <a:r>
              <a:rPr lang="en-US" sz="999">
                <a:solidFill>
                  <a:srgbClr val="CD0D0D"/>
                </a:solidFill>
                <a:latin typeface="Times Neue Roman"/>
              </a:rPr>
              <a:t>Champagne Mignonette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8506" y="5795889"/>
            <a:ext cx="3391299" cy="136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099"/>
              </a:lnSpc>
            </a:pPr>
            <a:r>
              <a:rPr lang="en-US" sz="999">
                <a:solidFill>
                  <a:srgbClr val="CD0D0D"/>
                </a:solidFill>
                <a:latin typeface="Times Neue Roman"/>
              </a:rPr>
              <a:t>Crostini Garnish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28506" y="7541427"/>
            <a:ext cx="3391299" cy="269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099"/>
              </a:lnSpc>
            </a:pPr>
            <a:r>
              <a:rPr lang="en-US" sz="999">
                <a:solidFill>
                  <a:srgbClr val="CD0D0D"/>
                </a:solidFill>
                <a:latin typeface="Times Neue Roman"/>
              </a:rPr>
              <a:t>Asparagus, Sweet Potato Gratin, </a:t>
            </a:r>
          </a:p>
          <a:p>
            <a:pPr>
              <a:lnSpc>
                <a:spcPts val="1099"/>
              </a:lnSpc>
            </a:pPr>
            <a:r>
              <a:rPr lang="en-US" sz="999">
                <a:solidFill>
                  <a:srgbClr val="CD0D0D"/>
                </a:solidFill>
                <a:latin typeface="Times Neue Roman"/>
              </a:rPr>
              <a:t>Smoked Salt 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28506" y="4571754"/>
            <a:ext cx="3258950" cy="2641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239"/>
              </a:lnSpc>
            </a:pPr>
            <a:r>
              <a:rPr lang="en-US" sz="1599" spc="158">
                <a:solidFill>
                  <a:srgbClr val="CD0D0D"/>
                </a:solidFill>
                <a:latin typeface="Times Neue Roman Bold"/>
              </a:rPr>
              <a:t>Soup or Salad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28506" y="6362592"/>
            <a:ext cx="3258950" cy="2641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239"/>
              </a:lnSpc>
            </a:pPr>
            <a:r>
              <a:rPr lang="en-US" sz="1599" spc="158">
                <a:solidFill>
                  <a:srgbClr val="CD0D0D"/>
                </a:solidFill>
                <a:latin typeface="Times Neue Roman Bold"/>
              </a:rPr>
              <a:t>Entree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5053242" y="2637954"/>
            <a:ext cx="1795844" cy="2641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239"/>
              </a:lnSpc>
            </a:pPr>
            <a:r>
              <a:rPr lang="en-US" sz="1599" spc="158">
                <a:solidFill>
                  <a:srgbClr val="000000"/>
                </a:solidFill>
                <a:latin typeface="Times Neue Roman Bold"/>
              </a:rPr>
              <a:t>Coffee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5053242" y="2962435"/>
            <a:ext cx="975977" cy="12484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719"/>
              </a:lnSpc>
            </a:pPr>
            <a:r>
              <a:rPr lang="en-US" sz="999">
                <a:solidFill>
                  <a:srgbClr val="000000"/>
                </a:solidFill>
                <a:latin typeface="Times Neue Roman Bold"/>
              </a:rPr>
              <a:t>Espresso</a:t>
            </a:r>
          </a:p>
          <a:p>
            <a:pPr>
              <a:lnSpc>
                <a:spcPts val="1719"/>
              </a:lnSpc>
            </a:pPr>
            <a:r>
              <a:rPr lang="en-US" sz="999">
                <a:solidFill>
                  <a:srgbClr val="000000"/>
                </a:solidFill>
                <a:latin typeface="Times Neue Roman Bold"/>
              </a:rPr>
              <a:t>Americano</a:t>
            </a:r>
          </a:p>
          <a:p>
            <a:pPr>
              <a:lnSpc>
                <a:spcPts val="1719"/>
              </a:lnSpc>
            </a:pPr>
            <a:r>
              <a:rPr lang="en-US" sz="999">
                <a:solidFill>
                  <a:srgbClr val="000000"/>
                </a:solidFill>
                <a:latin typeface="Times Neue Roman Bold"/>
              </a:rPr>
              <a:t>Cafe Latte</a:t>
            </a:r>
          </a:p>
          <a:p>
            <a:pPr>
              <a:lnSpc>
                <a:spcPts val="1719"/>
              </a:lnSpc>
            </a:pPr>
            <a:r>
              <a:rPr lang="en-US" sz="999">
                <a:solidFill>
                  <a:srgbClr val="000000"/>
                </a:solidFill>
                <a:latin typeface="Times Neue Roman Bold"/>
              </a:rPr>
              <a:t>Mocha</a:t>
            </a:r>
          </a:p>
          <a:p>
            <a:pPr>
              <a:lnSpc>
                <a:spcPts val="1719"/>
              </a:lnSpc>
            </a:pPr>
            <a:r>
              <a:rPr lang="en-US" sz="999">
                <a:solidFill>
                  <a:srgbClr val="000000"/>
                </a:solidFill>
                <a:latin typeface="Times Neue Roman Bold"/>
              </a:rPr>
              <a:t>Cappuccino</a:t>
            </a:r>
          </a:p>
          <a:p>
            <a:pPr>
              <a:lnSpc>
                <a:spcPts val="1719"/>
              </a:lnSpc>
            </a:pPr>
            <a:r>
              <a:rPr lang="en-US" sz="999">
                <a:solidFill>
                  <a:srgbClr val="000000"/>
                </a:solidFill>
                <a:latin typeface="Times Neue Roman Bold"/>
              </a:rPr>
              <a:t>Macchiato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142903" y="2991010"/>
            <a:ext cx="480677" cy="13315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Times Neue Roman Bold"/>
              </a:rPr>
              <a:t>$3</a:t>
            </a:r>
          </a:p>
          <a:p>
            <a:pPr algn="r"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Times Neue Roman Bold"/>
              </a:rPr>
              <a:t>$5</a:t>
            </a:r>
          </a:p>
          <a:p>
            <a:pPr algn="r"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Times Neue Roman Bold"/>
              </a:rPr>
              <a:t>$4</a:t>
            </a:r>
          </a:p>
          <a:p>
            <a:pPr algn="r"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Times Neue Roman Bold"/>
              </a:rPr>
              <a:t>$6</a:t>
            </a:r>
          </a:p>
          <a:p>
            <a:pPr algn="r"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Times Neue Roman Bold"/>
              </a:rPr>
              <a:t>$4</a:t>
            </a:r>
          </a:p>
          <a:p>
            <a:pPr algn="r"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Times Neue Roman Bold"/>
              </a:rPr>
              <a:t>$4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142903" y="4761386"/>
            <a:ext cx="480677" cy="13315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Times Neue Roman Bold"/>
              </a:rPr>
              <a:t>$3</a:t>
            </a:r>
          </a:p>
          <a:p>
            <a:pPr algn="r"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Times Neue Roman Bold"/>
              </a:rPr>
              <a:t>$5</a:t>
            </a:r>
          </a:p>
          <a:p>
            <a:pPr algn="r"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Times Neue Roman Bold"/>
              </a:rPr>
              <a:t>$4</a:t>
            </a:r>
          </a:p>
          <a:p>
            <a:pPr algn="r"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Times Neue Roman Bold"/>
              </a:rPr>
              <a:t>$6</a:t>
            </a:r>
          </a:p>
          <a:p>
            <a:pPr algn="r"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Times Neue Roman Bold"/>
              </a:rPr>
              <a:t>$4</a:t>
            </a:r>
          </a:p>
          <a:p>
            <a:pPr algn="r"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Times Neue Roman Bold"/>
              </a:rPr>
              <a:t>$4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142903" y="6525007"/>
            <a:ext cx="480677" cy="13315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Times Neue Roman Bold"/>
              </a:rPr>
              <a:t>$1</a:t>
            </a:r>
          </a:p>
          <a:p>
            <a:pPr algn="r"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Times Neue Roman Bold"/>
              </a:rPr>
              <a:t>$5</a:t>
            </a:r>
          </a:p>
          <a:p>
            <a:pPr algn="r"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Times Neue Roman Bold"/>
              </a:rPr>
              <a:t>$4</a:t>
            </a:r>
          </a:p>
          <a:p>
            <a:pPr algn="r"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Times Neue Roman Bold"/>
              </a:rPr>
              <a:t>$6</a:t>
            </a:r>
          </a:p>
          <a:p>
            <a:pPr algn="r"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Times Neue Roman Bold"/>
              </a:rPr>
              <a:t>$4</a:t>
            </a:r>
          </a:p>
          <a:p>
            <a:pPr algn="r"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Times Neue Roman Bold"/>
              </a:rPr>
              <a:t>$4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53242" y="4408330"/>
            <a:ext cx="1369123" cy="2641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239"/>
              </a:lnSpc>
            </a:pPr>
            <a:r>
              <a:rPr lang="en-US" sz="1599" spc="158">
                <a:solidFill>
                  <a:srgbClr val="000000"/>
                </a:solidFill>
                <a:latin typeface="Times Neue Roman Bold"/>
              </a:rPr>
              <a:t>Tea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053242" y="4732811"/>
            <a:ext cx="1089661" cy="12484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719"/>
              </a:lnSpc>
            </a:pPr>
            <a:r>
              <a:rPr lang="en-US" sz="999">
                <a:solidFill>
                  <a:srgbClr val="000000"/>
                </a:solidFill>
                <a:latin typeface="Times Neue Roman Bold"/>
              </a:rPr>
              <a:t>White Tea</a:t>
            </a:r>
          </a:p>
          <a:p>
            <a:pPr>
              <a:lnSpc>
                <a:spcPts val="1719"/>
              </a:lnSpc>
            </a:pPr>
            <a:r>
              <a:rPr lang="en-US" sz="999">
                <a:solidFill>
                  <a:srgbClr val="000000"/>
                </a:solidFill>
                <a:latin typeface="Times Neue Roman Bold"/>
              </a:rPr>
              <a:t>Green Tea</a:t>
            </a:r>
          </a:p>
          <a:p>
            <a:pPr>
              <a:lnSpc>
                <a:spcPts val="1719"/>
              </a:lnSpc>
            </a:pPr>
            <a:r>
              <a:rPr lang="en-US" sz="999">
                <a:solidFill>
                  <a:srgbClr val="000000"/>
                </a:solidFill>
                <a:latin typeface="Times Neue Roman Bold"/>
              </a:rPr>
              <a:t>Oolong Tea</a:t>
            </a:r>
          </a:p>
          <a:p>
            <a:pPr>
              <a:lnSpc>
                <a:spcPts val="1719"/>
              </a:lnSpc>
            </a:pPr>
            <a:r>
              <a:rPr lang="en-US" sz="999">
                <a:solidFill>
                  <a:srgbClr val="000000"/>
                </a:solidFill>
                <a:latin typeface="Times Neue Roman Bold"/>
              </a:rPr>
              <a:t>Black Tea</a:t>
            </a:r>
          </a:p>
          <a:p>
            <a:pPr>
              <a:lnSpc>
                <a:spcPts val="1719"/>
              </a:lnSpc>
            </a:pPr>
            <a:r>
              <a:rPr lang="en-US" sz="999">
                <a:solidFill>
                  <a:srgbClr val="000000"/>
                </a:solidFill>
                <a:latin typeface="Times Neue Roman Bold"/>
              </a:rPr>
              <a:t>Earl Grey</a:t>
            </a:r>
          </a:p>
          <a:p>
            <a:pPr>
              <a:lnSpc>
                <a:spcPts val="1719"/>
              </a:lnSpc>
            </a:pPr>
            <a:r>
              <a:rPr lang="en-US" sz="999">
                <a:solidFill>
                  <a:srgbClr val="000000"/>
                </a:solidFill>
                <a:latin typeface="Times Neue Roman Bold"/>
              </a:rPr>
              <a:t>Matcha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053242" y="6171951"/>
            <a:ext cx="1795844" cy="2641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239"/>
              </a:lnSpc>
            </a:pPr>
            <a:r>
              <a:rPr lang="en-US" sz="1599" spc="158">
                <a:solidFill>
                  <a:srgbClr val="000000"/>
                </a:solidFill>
                <a:latin typeface="Times Neue Roman Bold"/>
              </a:rPr>
              <a:t>Pastries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5053242" y="6496432"/>
            <a:ext cx="1089661" cy="12484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719"/>
              </a:lnSpc>
            </a:pPr>
            <a:r>
              <a:rPr lang="en-US" sz="999">
                <a:solidFill>
                  <a:srgbClr val="000000"/>
                </a:solidFill>
                <a:latin typeface="Times Neue Roman Bold"/>
              </a:rPr>
              <a:t>Croissants</a:t>
            </a:r>
          </a:p>
          <a:p>
            <a:pPr>
              <a:lnSpc>
                <a:spcPts val="1719"/>
              </a:lnSpc>
            </a:pPr>
            <a:r>
              <a:rPr lang="en-US" sz="999">
                <a:solidFill>
                  <a:srgbClr val="000000"/>
                </a:solidFill>
                <a:latin typeface="Times Neue Roman Bold"/>
              </a:rPr>
              <a:t>Pies</a:t>
            </a:r>
          </a:p>
          <a:p>
            <a:pPr>
              <a:lnSpc>
                <a:spcPts val="1719"/>
              </a:lnSpc>
            </a:pPr>
            <a:r>
              <a:rPr lang="en-US" sz="999">
                <a:solidFill>
                  <a:srgbClr val="000000"/>
                </a:solidFill>
                <a:latin typeface="Times Neue Roman Bold"/>
              </a:rPr>
              <a:t>Danishes</a:t>
            </a:r>
          </a:p>
          <a:p>
            <a:pPr>
              <a:lnSpc>
                <a:spcPts val="1719"/>
              </a:lnSpc>
            </a:pPr>
            <a:r>
              <a:rPr lang="en-US" sz="999">
                <a:solidFill>
                  <a:srgbClr val="000000"/>
                </a:solidFill>
                <a:latin typeface="Times Neue Roman Bold"/>
              </a:rPr>
              <a:t>Macarons</a:t>
            </a:r>
          </a:p>
          <a:p>
            <a:pPr>
              <a:lnSpc>
                <a:spcPts val="1719"/>
              </a:lnSpc>
            </a:pPr>
            <a:r>
              <a:rPr lang="en-US" sz="999">
                <a:solidFill>
                  <a:srgbClr val="000000"/>
                </a:solidFill>
                <a:latin typeface="Times Neue Roman Bold"/>
              </a:rPr>
              <a:t>Eclairs</a:t>
            </a:r>
          </a:p>
          <a:p>
            <a:pPr>
              <a:lnSpc>
                <a:spcPts val="1719"/>
              </a:lnSpc>
            </a:pPr>
            <a:r>
              <a:rPr lang="en-US" sz="999">
                <a:solidFill>
                  <a:srgbClr val="000000"/>
                </a:solidFill>
                <a:latin typeface="Times Neue Roman Bold"/>
              </a:rPr>
              <a:t>Strudels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053613" y="2964391"/>
            <a:ext cx="532383" cy="2203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680"/>
              </a:lnSpc>
            </a:pPr>
            <a:r>
              <a:rPr lang="en-US" sz="1200">
                <a:solidFill>
                  <a:srgbClr val="F4EAED"/>
                </a:solidFill>
                <a:latin typeface="Times Neue Roman Bold"/>
              </a:rPr>
              <a:t>$45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053613" y="4945379"/>
            <a:ext cx="532383" cy="2203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680"/>
              </a:lnSpc>
            </a:pPr>
            <a:r>
              <a:rPr lang="en-US" sz="1200">
                <a:solidFill>
                  <a:srgbClr val="F4EAED"/>
                </a:solidFill>
                <a:latin typeface="Times Neue Roman Bold"/>
              </a:rPr>
              <a:t>$25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053613" y="6690917"/>
            <a:ext cx="532383" cy="2203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680"/>
              </a:lnSpc>
            </a:pPr>
            <a:r>
              <a:rPr lang="en-US" sz="1200">
                <a:solidFill>
                  <a:srgbClr val="F4EAED"/>
                </a:solidFill>
                <a:latin typeface="Times Neue Roman Bold"/>
              </a:rPr>
              <a:t>$90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053613" y="3597731"/>
            <a:ext cx="532383" cy="2203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680"/>
              </a:lnSpc>
            </a:pPr>
            <a:r>
              <a:rPr lang="en-US" sz="1200">
                <a:solidFill>
                  <a:srgbClr val="F4EAED"/>
                </a:solidFill>
                <a:latin typeface="Times Neue Roman Bold"/>
              </a:rPr>
              <a:t>$60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053613" y="5578719"/>
            <a:ext cx="532383" cy="2203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680"/>
              </a:lnSpc>
            </a:pPr>
            <a:r>
              <a:rPr lang="en-US" sz="1200">
                <a:solidFill>
                  <a:srgbClr val="F4EAED"/>
                </a:solidFill>
                <a:latin typeface="Times Neue Roman Bold"/>
              </a:rPr>
              <a:t>$35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53613" y="7324257"/>
            <a:ext cx="532383" cy="2203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680"/>
              </a:lnSpc>
            </a:pPr>
            <a:r>
              <a:rPr lang="en-US" sz="1200">
                <a:solidFill>
                  <a:srgbClr val="F4EAED"/>
                </a:solidFill>
                <a:latin typeface="Times Neue Roman Bold"/>
              </a:rPr>
              <a:t>$45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943460" y="9044841"/>
            <a:ext cx="3657729" cy="2551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063"/>
              </a:lnSpc>
              <a:spcBef>
                <a:spcPct val="0"/>
              </a:spcBef>
            </a:pPr>
            <a:r>
              <a:rPr lang="en-US" sz="1473" u="none" spc="145">
                <a:solidFill>
                  <a:srgbClr val="FFF8EA"/>
                </a:solidFill>
                <a:latin typeface="Times Neue Roman Bold"/>
              </a:rPr>
              <a:t>Champagne &amp; Sparkling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43460" y="9364639"/>
            <a:ext cx="3657729" cy="8629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774"/>
              </a:lnSpc>
            </a:pPr>
            <a:r>
              <a:rPr lang="en-US" sz="1258" spc="134">
                <a:solidFill>
                  <a:srgbClr val="FFF8EA"/>
                </a:solidFill>
                <a:latin typeface="Times Neue Roman"/>
              </a:rPr>
              <a:t>NV Prosecco – King Valley, VIC 60</a:t>
            </a:r>
          </a:p>
          <a:p>
            <a:pPr>
              <a:lnSpc>
                <a:spcPts val="1774"/>
              </a:lnSpc>
            </a:pPr>
            <a:r>
              <a:rPr lang="en-US" sz="1258" spc="134">
                <a:solidFill>
                  <a:srgbClr val="FFF8EA"/>
                </a:solidFill>
                <a:latin typeface="Times Neue Roman"/>
              </a:rPr>
              <a:t>2019 Prosecco Rose – Fruili, IT 64</a:t>
            </a:r>
          </a:p>
          <a:p>
            <a:pPr>
              <a:lnSpc>
                <a:spcPts val="1774"/>
              </a:lnSpc>
            </a:pPr>
            <a:r>
              <a:rPr lang="en-US" sz="1258" spc="134">
                <a:solidFill>
                  <a:srgbClr val="FFF8EA"/>
                </a:solidFill>
                <a:latin typeface="Times Neue Roman"/>
              </a:rPr>
              <a:t>Brut Reserve – Granton, TAS  86</a:t>
            </a:r>
          </a:p>
          <a:p>
            <a:pPr>
              <a:lnSpc>
                <a:spcPts val="1774"/>
              </a:lnSpc>
            </a:pPr>
            <a:r>
              <a:rPr lang="en-US" sz="1258" spc="134">
                <a:solidFill>
                  <a:srgbClr val="FFF8EA"/>
                </a:solidFill>
                <a:latin typeface="Times Neue Roman"/>
              </a:rPr>
              <a:t>NV  Champagne, Fr  119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146298" y="9063891"/>
            <a:ext cx="1576097" cy="1789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441"/>
              </a:lnSpc>
            </a:pPr>
            <a:r>
              <a:rPr lang="en-US" sz="1022" spc="262">
                <a:solidFill>
                  <a:srgbClr val="FFF8EA"/>
                </a:solidFill>
                <a:latin typeface="Times Neue Roman Bold"/>
              </a:rPr>
              <a:t>BTL | SML | LRG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881173" y="9364639"/>
            <a:ext cx="1680252" cy="8629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774"/>
              </a:lnSpc>
            </a:pPr>
            <a:r>
              <a:rPr lang="en-US" sz="1258" spc="212">
                <a:solidFill>
                  <a:srgbClr val="FFF8EA"/>
                </a:solidFill>
                <a:latin typeface="Times Neue Roman"/>
              </a:rPr>
              <a:t>$29 | $4.5 | $6</a:t>
            </a:r>
          </a:p>
          <a:p>
            <a:pPr algn="r">
              <a:lnSpc>
                <a:spcPts val="1774"/>
              </a:lnSpc>
            </a:pPr>
            <a:r>
              <a:rPr lang="en-US" sz="1258" spc="212">
                <a:solidFill>
                  <a:srgbClr val="FFF8EA"/>
                </a:solidFill>
                <a:latin typeface="Times Neue Roman"/>
              </a:rPr>
              <a:t>$29 | $4.5 | $6</a:t>
            </a:r>
          </a:p>
          <a:p>
            <a:pPr algn="r">
              <a:lnSpc>
                <a:spcPts val="1774"/>
              </a:lnSpc>
            </a:pPr>
            <a:r>
              <a:rPr lang="en-US" sz="1258" spc="212">
                <a:solidFill>
                  <a:srgbClr val="FFF8EA"/>
                </a:solidFill>
                <a:latin typeface="Times Neue Roman"/>
              </a:rPr>
              <a:t>$29 | $4.5 | $6</a:t>
            </a:r>
          </a:p>
          <a:p>
            <a:pPr algn="r">
              <a:lnSpc>
                <a:spcPts val="1774"/>
              </a:lnSpc>
            </a:pPr>
            <a:r>
              <a:rPr lang="en-US" sz="1258" spc="212">
                <a:solidFill>
                  <a:srgbClr val="FFF8EA"/>
                </a:solidFill>
                <a:latin typeface="Times Neue Roman"/>
              </a:rPr>
              <a:t>$29 | $4.5 | $6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031884" y="2821674"/>
            <a:ext cx="1496232" cy="1874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76"/>
              </a:lnSpc>
              <a:spcBef>
                <a:spcPct val="0"/>
              </a:spcBef>
            </a:pPr>
            <a:r>
              <a:rPr lang="en-US" sz="1125">
                <a:solidFill>
                  <a:srgbClr val="171411"/>
                </a:solidFill>
                <a:latin typeface="Times Neue Roman"/>
              </a:rPr>
              <a:t>HOTEL TRINITY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2332573" y="8536345"/>
            <a:ext cx="3208658" cy="2711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32"/>
              </a:lnSpc>
            </a:pPr>
            <a:r>
              <a:rPr lang="en-US" sz="1594">
                <a:solidFill>
                  <a:srgbClr val="FFF8EA"/>
                </a:solidFill>
                <a:latin typeface="Times Neue Roman Bold"/>
              </a:rPr>
              <a:t>LIVE MUSIC WHOLE NIGHT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 rot="-5400000">
            <a:off x="-2183286" y="-61440"/>
            <a:ext cx="16174396" cy="11598276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531145" y="70732"/>
            <a:ext cx="4497710" cy="1789714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98424" y="1860446"/>
            <a:ext cx="11439312" cy="7327900"/>
            <a:chOff x="0" y="0"/>
            <a:chExt cx="2167467" cy="1235576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167467" cy="1235576"/>
            </a:xfrm>
            <a:custGeom>
              <a:avLst/>
              <a:gdLst/>
              <a:ahLst/>
              <a:cxnLst/>
              <a:rect l="l" t="t" r="r" b="b"/>
              <a:pathLst>
                <a:path w="2167467" h="1235576">
                  <a:moveTo>
                    <a:pt x="47363" y="0"/>
                  </a:moveTo>
                  <a:lnTo>
                    <a:pt x="2120104" y="0"/>
                  </a:lnTo>
                  <a:cubicBezTo>
                    <a:pt x="2146262" y="0"/>
                    <a:pt x="2167467" y="21205"/>
                    <a:pt x="2167467" y="47363"/>
                  </a:cubicBezTo>
                  <a:lnTo>
                    <a:pt x="2167467" y="1188213"/>
                  </a:lnTo>
                  <a:cubicBezTo>
                    <a:pt x="2167467" y="1200775"/>
                    <a:pt x="2162477" y="1212822"/>
                    <a:pt x="2153595" y="1221704"/>
                  </a:cubicBezTo>
                  <a:cubicBezTo>
                    <a:pt x="2144712" y="1230586"/>
                    <a:pt x="2132665" y="1235576"/>
                    <a:pt x="2120104" y="1235576"/>
                  </a:cubicBezTo>
                  <a:lnTo>
                    <a:pt x="47363" y="1235576"/>
                  </a:lnTo>
                  <a:cubicBezTo>
                    <a:pt x="21205" y="1235576"/>
                    <a:pt x="0" y="1214371"/>
                    <a:pt x="0" y="1188213"/>
                  </a:cubicBezTo>
                  <a:lnTo>
                    <a:pt x="0" y="47363"/>
                  </a:lnTo>
                  <a:cubicBezTo>
                    <a:pt x="0" y="21205"/>
                    <a:pt x="21205" y="0"/>
                    <a:pt x="47363" y="0"/>
                  </a:cubicBezTo>
                  <a:close/>
                </a:path>
              </a:pathLst>
            </a:custGeom>
            <a:solidFill>
              <a:srgbClr val="CD0D0D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19050"/>
              <a:ext cx="812800" cy="8318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399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822654" y="2249434"/>
            <a:ext cx="3819882" cy="4190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326"/>
              </a:lnSpc>
            </a:pPr>
            <a:r>
              <a:rPr lang="en-US" sz="2376" spc="235" dirty="0">
                <a:solidFill>
                  <a:srgbClr val="FFDE59"/>
                </a:solidFill>
                <a:latin typeface="Times Neue Roman Bold"/>
              </a:rPr>
              <a:t>References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9250" y="2638438"/>
            <a:ext cx="11188486" cy="761894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1680"/>
              </a:lnSpc>
            </a:pPr>
            <a:endParaRPr dirty="0"/>
          </a:p>
          <a:p>
            <a:pPr>
              <a:lnSpc>
                <a:spcPts val="1680"/>
              </a:lnSpc>
            </a:pPr>
            <a:r>
              <a:rPr lang="en-US" sz="1200" dirty="0" err="1">
                <a:solidFill>
                  <a:srgbClr val="FFF8EA"/>
                </a:solidFill>
                <a:latin typeface="Times Neue Roman Bold"/>
              </a:rPr>
              <a:t>Dobos</a:t>
            </a:r>
            <a:r>
              <a:rPr lang="en-US" sz="1200" dirty="0">
                <a:solidFill>
                  <a:srgbClr val="FFF8EA"/>
                </a:solidFill>
                <a:latin typeface="Times Neue Roman Bold"/>
              </a:rPr>
              <a:t>, O. (2022). Menu Marketing Tips: How to Promote New Menu Items Online &amp; Offline. [online] </a:t>
            </a:r>
            <a:r>
              <a:rPr lang="en-US" sz="1200" dirty="0" err="1">
                <a:solidFill>
                  <a:srgbClr val="FFF8EA"/>
                </a:solidFill>
                <a:latin typeface="Times Neue Roman Bold"/>
              </a:rPr>
              <a:t>GloriaFood</a:t>
            </a:r>
            <a:r>
              <a:rPr lang="en-US" sz="1200" dirty="0">
                <a:solidFill>
                  <a:srgbClr val="FFF8EA"/>
                </a:solidFill>
                <a:latin typeface="Times Neue Roman Bold"/>
              </a:rPr>
              <a:t>. Available at: https://www.restaurant-website-builder.com/menu-marketing-tips [Accessed 9 Feb. 2023].</a:t>
            </a:r>
          </a:p>
          <a:p>
            <a:pPr>
              <a:lnSpc>
                <a:spcPts val="1680"/>
              </a:lnSpc>
            </a:pPr>
            <a:endParaRPr lang="en-US" sz="1200" dirty="0">
              <a:solidFill>
                <a:srgbClr val="FFF8EA"/>
              </a:solidFill>
              <a:latin typeface="Times Neue Roman Bold"/>
            </a:endParaRPr>
          </a:p>
          <a:p>
            <a:pPr>
              <a:lnSpc>
                <a:spcPts val="1680"/>
              </a:lnSpc>
            </a:pPr>
            <a:r>
              <a:rPr lang="en-US" sz="1200" dirty="0" err="1">
                <a:solidFill>
                  <a:srgbClr val="FFF8EA"/>
                </a:solidFill>
                <a:latin typeface="Times Neue Roman Bold"/>
              </a:rPr>
              <a:t>imenupro</a:t>
            </a:r>
            <a:r>
              <a:rPr lang="en-US" sz="1200" dirty="0">
                <a:solidFill>
                  <a:srgbClr val="FFF8EA"/>
                </a:solidFill>
                <a:latin typeface="Times Neue Roman Bold"/>
              </a:rPr>
              <a:t> (2021). </a:t>
            </a:r>
            <a:r>
              <a:rPr lang="en-US" sz="1200" dirty="0" err="1">
                <a:solidFill>
                  <a:srgbClr val="FFF8EA"/>
                </a:solidFill>
                <a:latin typeface="Times Neue Roman Bold"/>
              </a:rPr>
              <a:t>iMenuPro</a:t>
            </a:r>
            <a:r>
              <a:rPr lang="en-US" sz="1200" dirty="0">
                <a:solidFill>
                  <a:srgbClr val="FFF8EA"/>
                </a:solidFill>
                <a:latin typeface="Times Neue Roman Bold"/>
              </a:rPr>
              <a:t> · How to make a Restaurant Menu for online or printing. [online] imenupro.com. Available at: https://imenupro.com/design.</a:t>
            </a:r>
          </a:p>
          <a:p>
            <a:pPr>
              <a:lnSpc>
                <a:spcPts val="1680"/>
              </a:lnSpc>
            </a:pPr>
            <a:endParaRPr lang="en-US" sz="1200" dirty="0">
              <a:solidFill>
                <a:srgbClr val="FFF8EA"/>
              </a:solidFill>
              <a:latin typeface="Times Neue Roman Bold"/>
            </a:endParaRPr>
          </a:p>
          <a:p>
            <a:pPr>
              <a:lnSpc>
                <a:spcPts val="1680"/>
              </a:lnSpc>
            </a:pPr>
            <a:r>
              <a:rPr lang="en-US" sz="1200" dirty="0" err="1">
                <a:solidFill>
                  <a:srgbClr val="FFF8EA"/>
                </a:solidFill>
                <a:latin typeface="Times Neue Roman Bold"/>
              </a:rPr>
              <a:t>Popmenu</a:t>
            </a:r>
            <a:r>
              <a:rPr lang="en-US" sz="1200" dirty="0">
                <a:solidFill>
                  <a:srgbClr val="FFF8EA"/>
                </a:solidFill>
                <a:latin typeface="Times Neue Roman Bold"/>
              </a:rPr>
              <a:t> (2023). Restaurant Menu Ideas: 9 of the Best Menus to Inspire You. [online] get.popmenu.com. Available at: https://get.popmenu.com/post/restaurant-menu-ideas [Accessed 9 Feb. 2023].</a:t>
            </a:r>
          </a:p>
          <a:p>
            <a:pPr>
              <a:lnSpc>
                <a:spcPts val="1680"/>
              </a:lnSpc>
            </a:pPr>
            <a:endParaRPr lang="en-US" sz="1200" dirty="0">
              <a:solidFill>
                <a:srgbClr val="FFF8EA"/>
              </a:solidFill>
              <a:latin typeface="Times Neue Roman Bold"/>
            </a:endParaRPr>
          </a:p>
          <a:p>
            <a:pPr>
              <a:lnSpc>
                <a:spcPts val="1680"/>
              </a:lnSpc>
            </a:pPr>
            <a:endParaRPr lang="en-US" sz="1200" dirty="0">
              <a:solidFill>
                <a:srgbClr val="FFF8EA"/>
              </a:solidFill>
              <a:latin typeface="Times Neue Roman Bold"/>
            </a:endParaRPr>
          </a:p>
          <a:p>
            <a:pPr>
              <a:lnSpc>
                <a:spcPts val="1680"/>
              </a:lnSpc>
            </a:pPr>
            <a:r>
              <a:rPr lang="en-GB" sz="1200" dirty="0">
                <a:solidFill>
                  <a:srgbClr val="FFF8EA"/>
                </a:solidFill>
                <a:latin typeface="Times Neue Roman Bold"/>
              </a:rPr>
              <a:t>Johnson, B. (2016). Marketing Your Restaurant with Menus: What You Need to Know. Restaurant Insider. https://restaurantinsider.com/marketing-your-restaurant-with-menus/</a:t>
            </a:r>
          </a:p>
          <a:p>
            <a:pPr>
              <a:lnSpc>
                <a:spcPts val="1680"/>
              </a:lnSpc>
            </a:pPr>
            <a:endParaRPr lang="en-GB" sz="1200" dirty="0">
              <a:solidFill>
                <a:srgbClr val="FFF8EA"/>
              </a:solidFill>
              <a:latin typeface="Times Neue Roman Bold"/>
            </a:endParaRPr>
          </a:p>
          <a:p>
            <a:pPr>
              <a:lnSpc>
                <a:spcPts val="1680"/>
              </a:lnSpc>
            </a:pPr>
            <a:r>
              <a:rPr lang="en-GB" sz="1200" dirty="0" err="1">
                <a:solidFill>
                  <a:srgbClr val="FFF8EA"/>
                </a:solidFill>
                <a:latin typeface="Times Neue Roman Bold"/>
              </a:rPr>
              <a:t>Kaltwasser</a:t>
            </a:r>
            <a:r>
              <a:rPr lang="en-GB" sz="1200" dirty="0">
                <a:solidFill>
                  <a:srgbClr val="FFF8EA"/>
                </a:solidFill>
                <a:latin typeface="Times Neue Roman Bold"/>
              </a:rPr>
              <a:t>, J. (2017). The Importance of Menu Design in Restaurant Marketing. Toast POS. https://pos.toasttab.com/blog/the-importance-of-menu-design-in-restaurant-marketing</a:t>
            </a:r>
          </a:p>
          <a:p>
            <a:pPr>
              <a:lnSpc>
                <a:spcPts val="1680"/>
              </a:lnSpc>
            </a:pPr>
            <a:endParaRPr lang="en-GB" sz="1200" dirty="0">
              <a:solidFill>
                <a:srgbClr val="FFF8EA"/>
              </a:solidFill>
              <a:latin typeface="Times Neue Roman Bold"/>
            </a:endParaRPr>
          </a:p>
          <a:p>
            <a:pPr>
              <a:lnSpc>
                <a:spcPts val="1680"/>
              </a:lnSpc>
            </a:pPr>
            <a:r>
              <a:rPr lang="en-GB" sz="1200" dirty="0" err="1">
                <a:solidFill>
                  <a:srgbClr val="FFF8EA"/>
                </a:solidFill>
                <a:latin typeface="Times Neue Roman Bold"/>
              </a:rPr>
              <a:t>Kaltwasser</a:t>
            </a:r>
            <a:r>
              <a:rPr lang="en-GB" sz="1200" dirty="0">
                <a:solidFill>
                  <a:srgbClr val="FFF8EA"/>
                </a:solidFill>
                <a:latin typeface="Times Neue Roman Bold"/>
              </a:rPr>
              <a:t>, J. (2018). How to Use Menu Design to Drive Sales. Toast POS. https://pos.toasttab.com/blog/how-to-use-menu-design-to-drive-sales</a:t>
            </a:r>
          </a:p>
          <a:p>
            <a:pPr>
              <a:lnSpc>
                <a:spcPts val="1680"/>
              </a:lnSpc>
            </a:pPr>
            <a:endParaRPr lang="en-GB" sz="1200" dirty="0">
              <a:solidFill>
                <a:srgbClr val="FFF8EA"/>
              </a:solidFill>
              <a:latin typeface="Times Neue Roman Bold"/>
            </a:endParaRPr>
          </a:p>
          <a:p>
            <a:pPr>
              <a:lnSpc>
                <a:spcPts val="1680"/>
              </a:lnSpc>
            </a:pPr>
            <a:r>
              <a:rPr lang="en-GB" sz="1200" dirty="0">
                <a:solidFill>
                  <a:srgbClr val="FFF8EA"/>
                </a:solidFill>
                <a:latin typeface="Times Neue Roman Bold"/>
              </a:rPr>
              <a:t>Kramer, M. (2015). How Menu Design Affects Your Restaurant's Bottom Line. The Manager's Resource Handbook. https://themanagersresourcehandbook.com/how-menu-design-affects-your-restaurants-bottom-line/</a:t>
            </a:r>
          </a:p>
          <a:p>
            <a:pPr>
              <a:lnSpc>
                <a:spcPts val="1680"/>
              </a:lnSpc>
            </a:pPr>
            <a:endParaRPr lang="en-GB" sz="1200" dirty="0">
              <a:solidFill>
                <a:srgbClr val="FFF8EA"/>
              </a:solidFill>
              <a:latin typeface="Times Neue Roman Bold"/>
            </a:endParaRPr>
          </a:p>
          <a:p>
            <a:pPr>
              <a:lnSpc>
                <a:spcPts val="1680"/>
              </a:lnSpc>
            </a:pPr>
            <a:endParaRPr lang="en-US" sz="1200" dirty="0">
              <a:solidFill>
                <a:srgbClr val="FFF8EA"/>
              </a:solidFill>
              <a:latin typeface="Times Neue Roman Bold"/>
            </a:endParaRPr>
          </a:p>
          <a:p>
            <a:pPr>
              <a:lnSpc>
                <a:spcPts val="1680"/>
              </a:lnSpc>
            </a:pPr>
            <a:endParaRPr lang="en-GB" sz="1200" dirty="0">
              <a:solidFill>
                <a:srgbClr val="FFF8EA"/>
              </a:solidFill>
              <a:latin typeface="Times Neue Roman Bold"/>
            </a:endParaRPr>
          </a:p>
          <a:p>
            <a:pPr>
              <a:lnSpc>
                <a:spcPts val="1680"/>
              </a:lnSpc>
            </a:pPr>
            <a:r>
              <a:rPr lang="en-GB" sz="1200" dirty="0">
                <a:solidFill>
                  <a:srgbClr val="FFF8EA"/>
                </a:solidFill>
                <a:latin typeface="Times Neue Roman Bold"/>
              </a:rPr>
              <a:t>Richards, B. (2018). The Power of Menu Design: How to Drive Sales and Boost Profits. </a:t>
            </a:r>
            <a:r>
              <a:rPr lang="en-GB" sz="1200" dirty="0" err="1">
                <a:solidFill>
                  <a:srgbClr val="FFF8EA"/>
                </a:solidFill>
                <a:latin typeface="Times Neue Roman Bold"/>
              </a:rPr>
              <a:t>Upserve</a:t>
            </a:r>
            <a:r>
              <a:rPr lang="en-GB" sz="1200" dirty="0">
                <a:solidFill>
                  <a:srgbClr val="FFF8EA"/>
                </a:solidFill>
                <a:latin typeface="Times Neue Roman Bold"/>
              </a:rPr>
              <a:t>. https://upserve.com/restaurant-insider/power-menu-design-drive-sales-boost-profits</a:t>
            </a:r>
          </a:p>
          <a:p>
            <a:pPr>
              <a:lnSpc>
                <a:spcPts val="1680"/>
              </a:lnSpc>
            </a:pPr>
            <a:endParaRPr lang="en-GB" sz="1200" dirty="0">
              <a:solidFill>
                <a:srgbClr val="FFF8EA"/>
              </a:solidFill>
              <a:latin typeface="Times Neue Roman Bold"/>
            </a:endParaRPr>
          </a:p>
          <a:p>
            <a:pPr>
              <a:lnSpc>
                <a:spcPts val="1680"/>
              </a:lnSpc>
            </a:pPr>
            <a:r>
              <a:rPr lang="en-GB" sz="1200" dirty="0">
                <a:solidFill>
                  <a:srgbClr val="FFF8EA"/>
                </a:solidFill>
                <a:latin typeface="Times Neue Roman Bold"/>
              </a:rPr>
              <a:t>Schlosser, S. (2019). 5 Tips for Designing a Restaurant Menu That Sells. Toast POS. https://pos.toasttab.com/blog/5-tips-for-designing-a-restaurant-menu-that-sells</a:t>
            </a:r>
          </a:p>
          <a:p>
            <a:pPr>
              <a:lnSpc>
                <a:spcPts val="1680"/>
              </a:lnSpc>
            </a:pPr>
            <a:endParaRPr lang="en-US" sz="1200" dirty="0">
              <a:solidFill>
                <a:srgbClr val="FFF8EA"/>
              </a:solidFill>
              <a:latin typeface="Times Neue Roman Bold"/>
            </a:endParaRPr>
          </a:p>
          <a:p>
            <a:pPr>
              <a:lnSpc>
                <a:spcPts val="1680"/>
              </a:lnSpc>
            </a:pPr>
            <a:endParaRPr lang="en-US" sz="1200" dirty="0">
              <a:solidFill>
                <a:srgbClr val="FFF8EA"/>
              </a:solidFill>
              <a:latin typeface="Times Neue Roman Bold"/>
            </a:endParaRPr>
          </a:p>
          <a:p>
            <a:pPr>
              <a:lnSpc>
                <a:spcPts val="1680"/>
              </a:lnSpc>
            </a:pPr>
            <a:endParaRPr lang="en-US" sz="1200" dirty="0">
              <a:solidFill>
                <a:srgbClr val="FFF8EA"/>
              </a:solidFill>
              <a:latin typeface="Times Neue Roman Bold"/>
            </a:endParaRPr>
          </a:p>
          <a:p>
            <a:pPr>
              <a:lnSpc>
                <a:spcPts val="1680"/>
              </a:lnSpc>
            </a:pPr>
            <a:endParaRPr lang="en-US" sz="1200" dirty="0">
              <a:solidFill>
                <a:srgbClr val="FFF8EA"/>
              </a:solidFill>
              <a:latin typeface="Times Neue Roman Bold"/>
            </a:endParaRPr>
          </a:p>
          <a:p>
            <a:pPr>
              <a:lnSpc>
                <a:spcPts val="1680"/>
              </a:lnSpc>
            </a:pPr>
            <a:endParaRPr lang="en-US" sz="1200" dirty="0">
              <a:solidFill>
                <a:srgbClr val="FFF8EA"/>
              </a:solidFill>
              <a:latin typeface="Times Neue Roman Bold"/>
            </a:endParaRPr>
          </a:p>
          <a:p>
            <a:pPr>
              <a:lnSpc>
                <a:spcPts val="1680"/>
              </a:lnSpc>
            </a:pPr>
            <a:endParaRPr lang="en-US" sz="1200" dirty="0">
              <a:solidFill>
                <a:srgbClr val="FFF8EA"/>
              </a:solidFill>
              <a:latin typeface="Times Neue Roman Bold"/>
            </a:endParaRPr>
          </a:p>
          <a:p>
            <a:pPr>
              <a:lnSpc>
                <a:spcPts val="1680"/>
              </a:lnSpc>
            </a:pPr>
            <a:endParaRPr lang="en-US" sz="1200" dirty="0">
              <a:solidFill>
                <a:srgbClr val="FFF8EA"/>
              </a:solidFill>
              <a:latin typeface="Times Neue Roman Bold"/>
            </a:endParaRPr>
          </a:p>
          <a:p>
            <a:pPr>
              <a:lnSpc>
                <a:spcPts val="1680"/>
              </a:lnSpc>
            </a:pPr>
            <a:endParaRPr lang="en-US" sz="1200" dirty="0">
              <a:solidFill>
                <a:srgbClr val="FFF8EA"/>
              </a:solidFill>
              <a:latin typeface="Times Neue Roman Bold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570</Words>
  <Application>Microsoft Office PowerPoint</Application>
  <PresentationFormat>Custom</PresentationFormat>
  <Paragraphs>114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Times Neue Roman Bold</vt:lpstr>
      <vt:lpstr>Arial</vt:lpstr>
      <vt:lpstr>Times Neue Roman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trinity</dc:title>
  <dc:creator>Admin</dc:creator>
  <cp:lastModifiedBy>Sakiba Islam (2210233)</cp:lastModifiedBy>
  <cp:revision>36</cp:revision>
  <dcterms:created xsi:type="dcterms:W3CDTF">2006-08-16T00:00:00Z</dcterms:created>
  <dcterms:modified xsi:type="dcterms:W3CDTF">2023-02-13T12:27:57Z</dcterms:modified>
  <dc:identifier>DAFaGwOcR7k</dc:identifier>
</cp:coreProperties>
</file>