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notesMasterIdLst>
    <p:notesMasterId r:id="rId9"/>
  </p:notesMasterIdLst>
  <p:sldIdLst>
    <p:sldId id="256" r:id="rId2"/>
    <p:sldId id="260" r:id="rId3"/>
    <p:sldId id="262" r:id="rId4"/>
    <p:sldId id="267" r:id="rId5"/>
    <p:sldId id="264" r:id="rId6"/>
    <p:sldId id="263" r:id="rId7"/>
    <p:sldId id="266"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9A4"/>
    <a:srgbClr val="F6F8C2"/>
    <a:srgbClr val="424330"/>
    <a:srgbClr val="161515"/>
    <a:srgbClr val="F2F4C4"/>
    <a:srgbClr val="ECEFA7"/>
    <a:srgbClr val="E8EBA5"/>
    <a:srgbClr val="B19751"/>
    <a:srgbClr val="DBDD9B"/>
    <a:srgbClr val="DADC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70" autoAdjust="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28B692-E150-4064-8837-E297933DB278}" type="datetimeFigureOut">
              <a:rPr lang="ru-RU" smtClean="0"/>
              <a:t>26.10.2023</a:t>
            </a:fld>
            <a:endParaRPr lang="ru-R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1EAB08-4EA3-4790-AFC2-210D5EB3C79F}" type="slidenum">
              <a:rPr lang="ru-RU" smtClean="0"/>
              <a:t>‹#›</a:t>
            </a:fld>
            <a:endParaRPr lang="ru-RU"/>
          </a:p>
        </p:txBody>
      </p:sp>
    </p:spTree>
    <p:extLst>
      <p:ext uri="{BB962C8B-B14F-4D97-AF65-F5344CB8AC3E}">
        <p14:creationId xmlns:p14="http://schemas.microsoft.com/office/powerpoint/2010/main" val="1360142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A61EAB08-4EA3-4790-AFC2-210D5EB3C79F}" type="slidenum">
              <a:rPr lang="ru-RU" smtClean="0"/>
              <a:t>1</a:t>
            </a:fld>
            <a:endParaRPr lang="ru-RU"/>
          </a:p>
        </p:txBody>
      </p:sp>
    </p:spTree>
    <p:extLst>
      <p:ext uri="{BB962C8B-B14F-4D97-AF65-F5344CB8AC3E}">
        <p14:creationId xmlns:p14="http://schemas.microsoft.com/office/powerpoint/2010/main" val="178244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ru-RU" dirty="0"/>
          </a:p>
        </p:txBody>
      </p:sp>
      <p:sp>
        <p:nvSpPr>
          <p:cNvPr id="4" name="Slide Number Placeholder 3"/>
          <p:cNvSpPr>
            <a:spLocks noGrp="1"/>
          </p:cNvSpPr>
          <p:nvPr>
            <p:ph type="sldNum" sz="quarter" idx="5"/>
          </p:nvPr>
        </p:nvSpPr>
        <p:spPr/>
        <p:txBody>
          <a:bodyPr/>
          <a:lstStyle/>
          <a:p>
            <a:fld id="{A61EAB08-4EA3-4790-AFC2-210D5EB3C79F}" type="slidenum">
              <a:rPr lang="ru-RU" smtClean="0"/>
              <a:t>2</a:t>
            </a:fld>
            <a:endParaRPr lang="ru-RU"/>
          </a:p>
        </p:txBody>
      </p:sp>
    </p:spTree>
    <p:extLst>
      <p:ext uri="{BB962C8B-B14F-4D97-AF65-F5344CB8AC3E}">
        <p14:creationId xmlns:p14="http://schemas.microsoft.com/office/powerpoint/2010/main" val="2001963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ru-RU" dirty="0"/>
          </a:p>
        </p:txBody>
      </p:sp>
      <p:sp>
        <p:nvSpPr>
          <p:cNvPr id="4" name="Slide Number Placeholder 3"/>
          <p:cNvSpPr>
            <a:spLocks noGrp="1"/>
          </p:cNvSpPr>
          <p:nvPr>
            <p:ph type="sldNum" sz="quarter" idx="5"/>
          </p:nvPr>
        </p:nvSpPr>
        <p:spPr/>
        <p:txBody>
          <a:bodyPr/>
          <a:lstStyle/>
          <a:p>
            <a:fld id="{A61EAB08-4EA3-4790-AFC2-210D5EB3C79F}" type="slidenum">
              <a:rPr lang="ru-RU" smtClean="0"/>
              <a:t>3</a:t>
            </a:fld>
            <a:endParaRPr lang="ru-RU"/>
          </a:p>
        </p:txBody>
      </p:sp>
    </p:spTree>
    <p:extLst>
      <p:ext uri="{BB962C8B-B14F-4D97-AF65-F5344CB8AC3E}">
        <p14:creationId xmlns:p14="http://schemas.microsoft.com/office/powerpoint/2010/main" val="3111590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ru-RU" dirty="0"/>
          </a:p>
        </p:txBody>
      </p:sp>
      <p:sp>
        <p:nvSpPr>
          <p:cNvPr id="4" name="Slide Number Placeholder 3"/>
          <p:cNvSpPr>
            <a:spLocks noGrp="1"/>
          </p:cNvSpPr>
          <p:nvPr>
            <p:ph type="sldNum" sz="quarter" idx="5"/>
          </p:nvPr>
        </p:nvSpPr>
        <p:spPr/>
        <p:txBody>
          <a:bodyPr/>
          <a:lstStyle/>
          <a:p>
            <a:fld id="{A61EAB08-4EA3-4790-AFC2-210D5EB3C79F}" type="slidenum">
              <a:rPr lang="ru-RU" smtClean="0"/>
              <a:t>4</a:t>
            </a:fld>
            <a:endParaRPr lang="ru-RU"/>
          </a:p>
        </p:txBody>
      </p:sp>
    </p:spTree>
    <p:extLst>
      <p:ext uri="{BB962C8B-B14F-4D97-AF65-F5344CB8AC3E}">
        <p14:creationId xmlns:p14="http://schemas.microsoft.com/office/powerpoint/2010/main" val="12528024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5"/>
          </p:nvPr>
        </p:nvSpPr>
        <p:spPr/>
        <p:txBody>
          <a:bodyPr/>
          <a:lstStyle/>
          <a:p>
            <a:fld id="{A61EAB08-4EA3-4790-AFC2-210D5EB3C79F}" type="slidenum">
              <a:rPr lang="ru-RU" smtClean="0"/>
              <a:t>5</a:t>
            </a:fld>
            <a:endParaRPr lang="ru-RU"/>
          </a:p>
        </p:txBody>
      </p:sp>
    </p:spTree>
    <p:extLst>
      <p:ext uri="{BB962C8B-B14F-4D97-AF65-F5344CB8AC3E}">
        <p14:creationId xmlns:p14="http://schemas.microsoft.com/office/powerpoint/2010/main" val="894793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ru-RU" dirty="0"/>
          </a:p>
        </p:txBody>
      </p:sp>
      <p:sp>
        <p:nvSpPr>
          <p:cNvPr id="4" name="Slide Number Placeholder 3"/>
          <p:cNvSpPr>
            <a:spLocks noGrp="1"/>
          </p:cNvSpPr>
          <p:nvPr>
            <p:ph type="sldNum" sz="quarter" idx="5"/>
          </p:nvPr>
        </p:nvSpPr>
        <p:spPr/>
        <p:txBody>
          <a:bodyPr/>
          <a:lstStyle/>
          <a:p>
            <a:fld id="{A61EAB08-4EA3-4790-AFC2-210D5EB3C79F}" type="slidenum">
              <a:rPr lang="ru-RU" smtClean="0"/>
              <a:t>6</a:t>
            </a:fld>
            <a:endParaRPr lang="ru-RU"/>
          </a:p>
        </p:txBody>
      </p:sp>
    </p:spTree>
    <p:extLst>
      <p:ext uri="{BB962C8B-B14F-4D97-AF65-F5344CB8AC3E}">
        <p14:creationId xmlns:p14="http://schemas.microsoft.com/office/powerpoint/2010/main" val="2652254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9E96A21-D449-4194-9836-BB845678BB27}" type="datetimeFigureOut">
              <a:rPr lang="ru-RU" smtClean="0"/>
              <a:t>26.10.2023</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2118705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E96A21-D449-4194-9836-BB845678BB27}" type="datetimeFigureOut">
              <a:rPr lang="ru-RU" smtClean="0"/>
              <a:t>26.10.2023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630314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E96A21-D449-4194-9836-BB845678BB27}" type="datetimeFigureOut">
              <a:rPr lang="ru-RU" smtClean="0"/>
              <a:t>26.10.2023</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2172900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9E96A21-D449-4194-9836-BB845678BB27}" type="datetimeFigureOut">
              <a:rPr lang="ru-RU" smtClean="0"/>
              <a:t>26.10.2023</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1601524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9E96A21-D449-4194-9836-BB845678BB27}" type="datetimeFigureOut">
              <a:rPr lang="ru-RU" smtClean="0"/>
              <a:t>26.10.2023</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2351313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9E96A21-D449-4194-9836-BB845678BB27}" type="datetimeFigureOut">
              <a:rPr lang="ru-RU" smtClean="0"/>
              <a:t>26.10.2023</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2634650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E96A21-D449-4194-9836-BB845678BB27}" type="datetimeFigureOut">
              <a:rPr lang="ru-RU" smtClean="0"/>
              <a:t>26.10.2023</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4037991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9E96A21-D449-4194-9836-BB845678BB27}" type="datetimeFigureOut">
              <a:rPr lang="ru-RU" smtClean="0"/>
              <a:t>26.10.2023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3186831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9E96A21-D449-4194-9836-BB845678BB27}" type="datetimeFigureOut">
              <a:rPr lang="ru-RU" smtClean="0"/>
              <a:t>26.10.2023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2893265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E96A21-D449-4194-9836-BB845678BB27}" type="datetimeFigureOut">
              <a:rPr lang="ru-RU" smtClean="0"/>
              <a:t>26.10.2023</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801077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E96A21-D449-4194-9836-BB845678BB27}" type="datetimeFigureOut">
              <a:rPr lang="ru-RU" smtClean="0"/>
              <a:t>26.10.2023</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2C570C5-17B7-4F4D-96D5-D171B1A1B3B5}"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68924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79E96A21-D449-4194-9836-BB845678BB27}" type="datetimeFigureOut">
              <a:rPr lang="ru-RU" smtClean="0"/>
              <a:t>26.10.2023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898458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79E96A21-D449-4194-9836-BB845678BB27}" type="datetimeFigureOut">
              <a:rPr lang="ru-RU" smtClean="0"/>
              <a:t>26.10.2023</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C570C5-17B7-4F4D-96D5-D171B1A1B3B5}"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487572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79E96A21-D449-4194-9836-BB845678BB27}" type="datetimeFigureOut">
              <a:rPr lang="ru-RU" smtClean="0"/>
              <a:t>26.10.2023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42865741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E96A21-D449-4194-9836-BB845678BB27}" type="datetimeFigureOut">
              <a:rPr lang="ru-RU" smtClean="0"/>
              <a:t>26.10.2023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2717627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E96A21-D449-4194-9836-BB845678BB27}" type="datetimeFigureOut">
              <a:rPr lang="ru-RU" smtClean="0"/>
              <a:t>26.10.2023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2C570C5-17B7-4F4D-96D5-D171B1A1B3B5}" type="slidenum">
              <a:rPr lang="ru-RU" smtClean="0"/>
              <a:t>‹#›</a:t>
            </a:fld>
            <a:endParaRPr lang="ru-RU"/>
          </a:p>
        </p:txBody>
      </p:sp>
    </p:spTree>
    <p:extLst>
      <p:ext uri="{BB962C8B-B14F-4D97-AF65-F5344CB8AC3E}">
        <p14:creationId xmlns:p14="http://schemas.microsoft.com/office/powerpoint/2010/main" val="2740959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9E96A21-D449-4194-9836-BB845678BB27}" type="datetimeFigureOut">
              <a:rPr lang="ru-RU" smtClean="0"/>
              <a:t>26.10.2023</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2C570C5-17B7-4F4D-96D5-D171B1A1B3B5}" type="slidenum">
              <a:rPr lang="ru-RU" smtClean="0"/>
              <a:t>‹#›</a:t>
            </a:fld>
            <a:endParaRPr lang="ru-RU"/>
          </a:p>
        </p:txBody>
      </p:sp>
    </p:spTree>
    <p:extLst>
      <p:ext uri="{BB962C8B-B14F-4D97-AF65-F5344CB8AC3E}">
        <p14:creationId xmlns:p14="http://schemas.microsoft.com/office/powerpoint/2010/main" val="249705363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uowtsd-my.sharepoint.com/:v:/r/personal/2208500_student_uwtsd_ac_uk/Documents/Recording-20231026_170126.webm?csf=1&amp;web=1&amp;e=MkCBue&amp;nav=eyJyZWZlcnJhbEluZm8iOnsicmVmZXJyYWxBcHAiOiJTdHJlYW1XZWJBcHAiLCJyZWZlcnJhbFZpZXciOiJTaGFyZURpYWxvZyIsInJlZmVycmFsQXBwUGxhdGZvcm0iOiJXZWIiLCJyZWZlcnJhbE1vZGUiOiJ2aWV3In19"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hyperlink" Target="https://blog.hotech.com.tr/cultural-diversity-in-hospitality/" TargetMode="External"/><Relationship Id="rId3" Type="http://schemas.openxmlformats.org/officeDocument/2006/relationships/hyperlink" Target="https://doi.org/10.1080/14790718.2021.2003369" TargetMode="External"/><Relationship Id="rId7" Type="http://schemas.openxmlformats.org/officeDocument/2006/relationships/hyperlink" Target="https://www.linkedin.com/pulse/formal-informal-greetings-spanish-cinthia-mascarell" TargetMode="External"/><Relationship Id="rId12" Type="http://schemas.openxmlformats.org/officeDocument/2006/relationships/hyperlink" Target="https://doi.org/10.12973/ijem.5.1.71" TargetMode="External"/><Relationship Id="rId2" Type="http://schemas.openxmlformats.org/officeDocument/2006/relationships/hyperlink" Target="https://pixabay.com/users/ryantbarnettusu-459475/" TargetMode="External"/><Relationship Id="rId1" Type="http://schemas.openxmlformats.org/officeDocument/2006/relationships/slideLayout" Target="../slideLayouts/slideLayout6.xml"/><Relationship Id="rId6" Type="http://schemas.openxmlformats.org/officeDocument/2006/relationships/hyperlink" Target="https://eudl.eu/pdf/10.4108/eai.17-10-2019.2289731" TargetMode="External"/><Relationship Id="rId11" Type="http://schemas.openxmlformats.org/officeDocument/2006/relationships/hyperlink" Target="https://www.tellmeinspanish.com/grammar/formal-vs-informal-you-in-spanish/" TargetMode="External"/><Relationship Id="rId5" Type="http://schemas.openxmlformats.org/officeDocument/2006/relationships/hyperlink" Target="https://www.fluentin3months.com/most-spoken-languages/" TargetMode="External"/><Relationship Id="rId10" Type="http://schemas.openxmlformats.org/officeDocument/2006/relationships/hyperlink" Target="https://blog.lingodeer.com/common-spanish-words/" TargetMode="External"/><Relationship Id="rId4" Type="http://schemas.openxmlformats.org/officeDocument/2006/relationships/hyperlink" Target="https://www.canva.com/design/DAFX30EVjL4/kzAKM411mzJ6zEGu2ALKTA/edit?utm_content=DAFX30EVjL4&amp;utm_campaign=designshare&amp;utm_medium=link2&amp;utm_source=sharebutton" TargetMode="External"/><Relationship Id="rId9" Type="http://schemas.openxmlformats.org/officeDocument/2006/relationships/hyperlink" Target="https://www.britannica.com/topic/Spanish-language"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6F8C2"/>
        </a:solid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FD3564F-12A5-EACA-E87D-1986A30E61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9460" y="1412068"/>
            <a:ext cx="5353079" cy="4428259"/>
          </a:xfrm>
          <a:prstGeom prst="rect">
            <a:avLst/>
          </a:prstGeom>
        </p:spPr>
      </p:pic>
      <p:sp>
        <p:nvSpPr>
          <p:cNvPr id="10" name="TextBox 9">
            <a:extLst>
              <a:ext uri="{FF2B5EF4-FFF2-40B4-BE49-F238E27FC236}">
                <a16:creationId xmlns:a16="http://schemas.microsoft.com/office/drawing/2014/main" id="{52C65090-700A-F3F1-7B02-7EC02EE4855C}"/>
              </a:ext>
            </a:extLst>
          </p:cNvPr>
          <p:cNvSpPr txBox="1"/>
          <p:nvPr/>
        </p:nvSpPr>
        <p:spPr>
          <a:xfrm>
            <a:off x="567489" y="602174"/>
            <a:ext cx="11057020" cy="830997"/>
          </a:xfrm>
          <a:prstGeom prst="rect">
            <a:avLst/>
          </a:prstGeom>
          <a:noFill/>
        </p:spPr>
        <p:txBody>
          <a:bodyPr wrap="square">
            <a:spAutoFit/>
          </a:bodyPr>
          <a:lstStyle/>
          <a:p>
            <a:pPr algn="ctr"/>
            <a:r>
              <a:rPr lang="en-US" sz="2400" dirty="0">
                <a:solidFill>
                  <a:srgbClr val="161515"/>
                </a:solidFill>
                <a:latin typeface="Times New Roman" panose="02020603050405020304" pitchFamily="18" charset="0"/>
                <a:cs typeface="Times New Roman" panose="02020603050405020304" pitchFamily="18" charset="0"/>
              </a:rPr>
              <a:t>Benefits of multilingualism and the importance </a:t>
            </a:r>
          </a:p>
          <a:p>
            <a:pPr algn="ctr"/>
            <a:r>
              <a:rPr lang="en-US" sz="2400" dirty="0">
                <a:solidFill>
                  <a:srgbClr val="161515"/>
                </a:solidFill>
                <a:latin typeface="Times New Roman" panose="02020603050405020304" pitchFamily="18" charset="0"/>
                <a:cs typeface="Times New Roman" panose="02020603050405020304" pitchFamily="18" charset="0"/>
              </a:rPr>
              <a:t>of language awareness skills for hotel staff.</a:t>
            </a:r>
          </a:p>
        </p:txBody>
      </p:sp>
      <p:sp>
        <p:nvSpPr>
          <p:cNvPr id="12" name="TextBox 11">
            <a:extLst>
              <a:ext uri="{FF2B5EF4-FFF2-40B4-BE49-F238E27FC236}">
                <a16:creationId xmlns:a16="http://schemas.microsoft.com/office/drawing/2014/main" id="{847E16A6-51A5-FA61-15B5-3AE1AA1DA9C9}"/>
              </a:ext>
            </a:extLst>
          </p:cNvPr>
          <p:cNvSpPr txBox="1"/>
          <p:nvPr/>
        </p:nvSpPr>
        <p:spPr>
          <a:xfrm>
            <a:off x="4862979" y="5445932"/>
            <a:ext cx="7228115" cy="1107996"/>
          </a:xfrm>
          <a:prstGeom prst="rect">
            <a:avLst/>
          </a:prstGeom>
          <a:noFill/>
        </p:spPr>
        <p:txBody>
          <a:bodyPr wrap="square">
            <a:spAutoFit/>
          </a:bodyPr>
          <a:lstStyle/>
          <a:p>
            <a:pPr algn="r"/>
            <a:r>
              <a:rPr lang="en-US" sz="1600" b="1" dirty="0">
                <a:solidFill>
                  <a:srgbClr val="161515"/>
                </a:solidFill>
                <a:latin typeface="Times New Roman" panose="02020603050405020304" pitchFamily="18" charset="0"/>
                <a:cs typeface="Times New Roman" panose="02020603050405020304" pitchFamily="18" charset="0"/>
              </a:rPr>
              <a:t>Recording: </a:t>
            </a:r>
            <a:r>
              <a:rPr lang="en-GB" b="1" dirty="0">
                <a:latin typeface="Times New Roman" panose="02020603050405020304" pitchFamily="18" charset="0"/>
                <a:cs typeface="Times New Roman" panose="02020603050405020304" pitchFamily="18" charset="0"/>
                <a:hlinkClick r:id="rId4"/>
              </a:rPr>
              <a:t>Recording-20231026_170126.webm</a:t>
            </a:r>
            <a:r>
              <a:rPr lang="en-GB" b="1" dirty="0">
                <a:latin typeface="Times New Roman" panose="02020603050405020304" pitchFamily="18" charset="0"/>
                <a:cs typeface="Times New Roman" panose="02020603050405020304" pitchFamily="18" charset="0"/>
              </a:rPr>
              <a:t> </a:t>
            </a:r>
            <a:endParaRPr lang="en-US" b="1" dirty="0">
              <a:solidFill>
                <a:srgbClr val="161515"/>
              </a:solidFill>
              <a:latin typeface="Times New Roman" panose="02020603050405020304" pitchFamily="18" charset="0"/>
              <a:cs typeface="Times New Roman" panose="02020603050405020304" pitchFamily="18" charset="0"/>
            </a:endParaRPr>
          </a:p>
          <a:p>
            <a:pPr algn="r"/>
            <a:r>
              <a:rPr lang="en-US" sz="1200" dirty="0">
                <a:solidFill>
                  <a:srgbClr val="161515"/>
                </a:solidFill>
                <a:latin typeface="Times New Roman" panose="02020603050405020304" pitchFamily="18" charset="0"/>
                <a:cs typeface="Times New Roman" panose="02020603050405020304" pitchFamily="18" charset="0"/>
              </a:rPr>
              <a:t>Student Name: </a:t>
            </a:r>
            <a:r>
              <a:rPr lang="en-US" sz="1200" b="1" dirty="0">
                <a:solidFill>
                  <a:srgbClr val="161515"/>
                </a:solidFill>
                <a:latin typeface="Times New Roman" panose="02020603050405020304" pitchFamily="18" charset="0"/>
                <a:cs typeface="Times New Roman" panose="02020603050405020304" pitchFamily="18" charset="0"/>
              </a:rPr>
              <a:t>VICTORIA CHILIANU</a:t>
            </a:r>
          </a:p>
          <a:p>
            <a:pPr algn="r"/>
            <a:r>
              <a:rPr lang="en-US" sz="1200" dirty="0">
                <a:solidFill>
                  <a:srgbClr val="161515"/>
                </a:solidFill>
                <a:latin typeface="Times New Roman" panose="02020603050405020304" pitchFamily="18" charset="0"/>
                <a:cs typeface="Times New Roman" panose="02020603050405020304" pitchFamily="18" charset="0"/>
              </a:rPr>
              <a:t>Student ID Number: 2208500</a:t>
            </a:r>
          </a:p>
          <a:p>
            <a:pPr algn="r"/>
            <a:r>
              <a:rPr lang="en-US" sz="1200" dirty="0">
                <a:solidFill>
                  <a:srgbClr val="161515"/>
                </a:solidFill>
                <a:latin typeface="Times New Roman" panose="02020603050405020304" pitchFamily="18" charset="0"/>
                <a:cs typeface="Times New Roman" panose="02020603050405020304" pitchFamily="18" charset="0"/>
              </a:rPr>
              <a:t>The Module Title: Foreign Languages and Cultural Awareness BMIH5003</a:t>
            </a:r>
          </a:p>
          <a:p>
            <a:pPr algn="r"/>
            <a:r>
              <a:rPr lang="en-US" sz="1200" dirty="0">
                <a:solidFill>
                  <a:srgbClr val="161515"/>
                </a:solidFill>
                <a:latin typeface="Times New Roman" panose="02020603050405020304" pitchFamily="18" charset="0"/>
                <a:cs typeface="Times New Roman" panose="02020603050405020304" pitchFamily="18" charset="0"/>
              </a:rPr>
              <a:t>Lecturer’s Name: </a:t>
            </a:r>
            <a:r>
              <a:rPr lang="en-US" sz="1200" b="1" dirty="0">
                <a:solidFill>
                  <a:srgbClr val="161515"/>
                </a:solidFill>
                <a:latin typeface="Times New Roman" panose="02020603050405020304" pitchFamily="18" charset="0"/>
                <a:cs typeface="Times New Roman" panose="02020603050405020304" pitchFamily="18" charset="0"/>
              </a:rPr>
              <a:t>LISA BASSLER</a:t>
            </a:r>
          </a:p>
        </p:txBody>
      </p:sp>
    </p:spTree>
    <p:extLst>
      <p:ext uri="{BB962C8B-B14F-4D97-AF65-F5344CB8AC3E}">
        <p14:creationId xmlns:p14="http://schemas.microsoft.com/office/powerpoint/2010/main" val="1642940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6F8C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3655876-3771-4D0D-E25C-7ECD8548C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171"/>
            <a:ext cx="1588168" cy="1313790"/>
          </a:xfrm>
          <a:prstGeom prst="rect">
            <a:avLst/>
          </a:prstGeom>
        </p:spPr>
      </p:pic>
      <p:sp>
        <p:nvSpPr>
          <p:cNvPr id="3" name="TextBox 2">
            <a:extLst>
              <a:ext uri="{FF2B5EF4-FFF2-40B4-BE49-F238E27FC236}">
                <a16:creationId xmlns:a16="http://schemas.microsoft.com/office/drawing/2014/main" id="{CB13D345-8885-3C63-AAF5-017D0911DE0B}"/>
              </a:ext>
            </a:extLst>
          </p:cNvPr>
          <p:cNvSpPr txBox="1"/>
          <p:nvPr/>
        </p:nvSpPr>
        <p:spPr>
          <a:xfrm>
            <a:off x="700269" y="299901"/>
            <a:ext cx="11539959" cy="1200329"/>
          </a:xfrm>
          <a:prstGeom prst="rect">
            <a:avLst/>
          </a:prstGeom>
          <a:noFill/>
        </p:spPr>
        <p:txBody>
          <a:bodyPr wrap="square">
            <a:spAutoFit/>
          </a:bodyPr>
          <a:lstStyle/>
          <a:p>
            <a:pPr algn="ctr"/>
            <a:r>
              <a:rPr lang="en-GB" sz="3600" b="1" dirty="0">
                <a:latin typeface="Times New Roman" panose="02020603050405020304" pitchFamily="18" charset="0"/>
                <a:cs typeface="Times New Roman" panose="02020603050405020304" pitchFamily="18" charset="0"/>
              </a:rPr>
              <a:t>Multilingualism Benefits </a:t>
            </a:r>
          </a:p>
          <a:p>
            <a:pPr algn="ctr"/>
            <a:r>
              <a:rPr lang="en-US" sz="3600" b="1" i="0" u="none" strike="noStrike" dirty="0">
                <a:solidFill>
                  <a:srgbClr val="000000"/>
                </a:solidFill>
                <a:effectLst/>
                <a:latin typeface="Times New Roman" panose="02020603050405020304" pitchFamily="18" charset="0"/>
                <a:cs typeface="Times New Roman" panose="02020603050405020304" pitchFamily="18" charset="0"/>
              </a:rPr>
              <a:t>at DIVERSITY Hotel and Spa London</a:t>
            </a:r>
            <a:endParaRPr lang="en-GB" sz="36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43C4CB3-5E23-1E9D-C00A-1C19B1078A41}"/>
              </a:ext>
            </a:extLst>
          </p:cNvPr>
          <p:cNvSpPr txBox="1"/>
          <p:nvPr/>
        </p:nvSpPr>
        <p:spPr>
          <a:xfrm>
            <a:off x="6930892" y="3269858"/>
            <a:ext cx="4161513" cy="1200329"/>
          </a:xfrm>
          <a:prstGeom prst="rect">
            <a:avLst/>
          </a:prstGeom>
          <a:noFill/>
        </p:spPr>
        <p:txBody>
          <a:bodyPr wrap="square">
            <a:spAutoFit/>
          </a:bodyPr>
          <a:lstStyle/>
          <a:p>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Multilingualism allows an intercultural understanding as well as developed working memory (</a:t>
            </a:r>
            <a:r>
              <a:rPr lang="en-US" dirty="0" err="1">
                <a:latin typeface="Times New Roman" panose="02020603050405020304" pitchFamily="18" charset="0"/>
                <a:cs typeface="Times New Roman" panose="02020603050405020304" pitchFamily="18" charset="0"/>
              </a:rPr>
              <a:t>Benzehaf</a:t>
            </a:r>
            <a:r>
              <a:rPr lang="en-US" dirty="0">
                <a:latin typeface="Times New Roman" panose="02020603050405020304" pitchFamily="18" charset="0"/>
                <a:cs typeface="Times New Roman" panose="02020603050405020304" pitchFamily="18" charset="0"/>
              </a:rPr>
              <a:t>, 2023). </a:t>
            </a:r>
          </a:p>
        </p:txBody>
      </p:sp>
      <p:pic>
        <p:nvPicPr>
          <p:cNvPr id="10" name="Picture 9">
            <a:extLst>
              <a:ext uri="{FF2B5EF4-FFF2-40B4-BE49-F238E27FC236}">
                <a16:creationId xmlns:a16="http://schemas.microsoft.com/office/drawing/2014/main" id="{6DCBB916-4514-22AC-43C3-124FCE96D17C}"/>
              </a:ext>
            </a:extLst>
          </p:cNvPr>
          <p:cNvPicPr>
            <a:picLocks noChangeAspect="1"/>
          </p:cNvPicPr>
          <p:nvPr/>
        </p:nvPicPr>
        <p:blipFill>
          <a:blip r:embed="rId4"/>
          <a:stretch>
            <a:fillRect/>
          </a:stretch>
        </p:blipFill>
        <p:spPr>
          <a:xfrm>
            <a:off x="1099595" y="1923039"/>
            <a:ext cx="5509550" cy="3893968"/>
          </a:xfrm>
          <a:prstGeom prst="rect">
            <a:avLst/>
          </a:prstGeom>
          <a:ln>
            <a:noFill/>
          </a:ln>
          <a:effectLst>
            <a:softEdge rad="112500"/>
          </a:effectLst>
        </p:spPr>
      </p:pic>
      <p:sp>
        <p:nvSpPr>
          <p:cNvPr id="11" name="TextBox 10">
            <a:extLst>
              <a:ext uri="{FF2B5EF4-FFF2-40B4-BE49-F238E27FC236}">
                <a16:creationId xmlns:a16="http://schemas.microsoft.com/office/drawing/2014/main" id="{39C679DD-0CFD-BE30-AAEC-4588A718882F}"/>
              </a:ext>
            </a:extLst>
          </p:cNvPr>
          <p:cNvSpPr txBox="1"/>
          <p:nvPr/>
        </p:nvSpPr>
        <p:spPr>
          <a:xfrm>
            <a:off x="5407133" y="5663118"/>
            <a:ext cx="2126230" cy="307777"/>
          </a:xfrm>
          <a:prstGeom prst="rect">
            <a:avLst/>
          </a:prstGeom>
          <a:noFill/>
        </p:spPr>
        <p:txBody>
          <a:bodyPr wrap="square">
            <a:spAutoFit/>
          </a:bodyPr>
          <a:lstStyle/>
          <a:p>
            <a:pPr algn="l"/>
            <a:r>
              <a:rPr lang="en-GB" sz="1400" i="0" dirty="0">
                <a:solidFill>
                  <a:srgbClr val="191B26"/>
                </a:solidFill>
                <a:effectLst/>
                <a:latin typeface="Times New Roman" panose="02020603050405020304" pitchFamily="18" charset="0"/>
                <a:cs typeface="Times New Roman" panose="02020603050405020304" pitchFamily="18" charset="0"/>
              </a:rPr>
              <a:t>(Nanu, 2019)</a:t>
            </a:r>
          </a:p>
        </p:txBody>
      </p:sp>
    </p:spTree>
    <p:extLst>
      <p:ext uri="{BB962C8B-B14F-4D97-AF65-F5344CB8AC3E}">
        <p14:creationId xmlns:p14="http://schemas.microsoft.com/office/powerpoint/2010/main" val="3144623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6F8C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3655876-3771-4D0D-E25C-7ECD8548C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171"/>
            <a:ext cx="1588168" cy="1313790"/>
          </a:xfrm>
          <a:prstGeom prst="rect">
            <a:avLst/>
          </a:prstGeom>
        </p:spPr>
      </p:pic>
      <p:sp>
        <p:nvSpPr>
          <p:cNvPr id="3" name="TextBox 2">
            <a:extLst>
              <a:ext uri="{FF2B5EF4-FFF2-40B4-BE49-F238E27FC236}">
                <a16:creationId xmlns:a16="http://schemas.microsoft.com/office/drawing/2014/main" id="{CB13D345-8885-3C63-AAF5-017D0911DE0B}"/>
              </a:ext>
            </a:extLst>
          </p:cNvPr>
          <p:cNvSpPr txBox="1"/>
          <p:nvPr/>
        </p:nvSpPr>
        <p:spPr>
          <a:xfrm>
            <a:off x="2339533" y="484744"/>
            <a:ext cx="7512934" cy="823752"/>
          </a:xfrm>
          <a:prstGeom prst="rect">
            <a:avLst/>
          </a:prstGeom>
          <a:noFill/>
        </p:spPr>
        <p:txBody>
          <a:bodyPr wrap="square">
            <a:spAutoFit/>
          </a:bodyPr>
          <a:lstStyle/>
          <a:p>
            <a:pPr algn="ctr">
              <a:lnSpc>
                <a:spcPct val="150000"/>
              </a:lnSpc>
            </a:pPr>
            <a:r>
              <a:rPr lang="en-GB" sz="3600" b="1" dirty="0">
                <a:latin typeface="Times New Roman" panose="02020603050405020304" pitchFamily="18" charset="0"/>
                <a:cs typeface="Times New Roman" panose="02020603050405020304" pitchFamily="18" charset="0"/>
              </a:rPr>
              <a:t>Importance of Language Awareness</a:t>
            </a:r>
          </a:p>
        </p:txBody>
      </p:sp>
      <p:sp>
        <p:nvSpPr>
          <p:cNvPr id="4" name="TextBox 3">
            <a:extLst>
              <a:ext uri="{FF2B5EF4-FFF2-40B4-BE49-F238E27FC236}">
                <a16:creationId xmlns:a16="http://schemas.microsoft.com/office/drawing/2014/main" id="{45362235-F5B3-8611-909B-A725969A80A3}"/>
              </a:ext>
            </a:extLst>
          </p:cNvPr>
          <p:cNvSpPr txBox="1"/>
          <p:nvPr/>
        </p:nvSpPr>
        <p:spPr>
          <a:xfrm>
            <a:off x="2166295" y="2645357"/>
            <a:ext cx="4954067" cy="2308324"/>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importance of language awareness represents the way interaction is carried out in order to transmit a message (Swart </a:t>
            </a:r>
            <a:r>
              <a:rPr lang="en-US" i="1" dirty="0">
                <a:latin typeface="Times New Roman" panose="02020603050405020304" pitchFamily="18" charset="0"/>
                <a:cs typeface="Times New Roman" panose="02020603050405020304" pitchFamily="18" charset="0"/>
              </a:rPr>
              <a:t>et al., </a:t>
            </a:r>
            <a:r>
              <a:rPr lang="en-US" dirty="0">
                <a:latin typeface="Times New Roman" panose="02020603050405020304" pitchFamily="18" charset="0"/>
                <a:cs typeface="Times New Roman" panose="02020603050405020304" pitchFamily="18" charset="0"/>
              </a:rPr>
              <a:t>2019).</a:t>
            </a:r>
          </a:p>
          <a:p>
            <a:pPr marL="285750" indent="-285750">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Ability to use correct grammar expressions, with the ability to use these sentences with considerations to common understanding among the language users (</a:t>
            </a:r>
            <a:r>
              <a:rPr lang="en-US" dirty="0" err="1">
                <a:latin typeface="Times New Roman" panose="02020603050405020304" pitchFamily="18" charset="0"/>
                <a:cs typeface="Times New Roman" panose="02020603050405020304" pitchFamily="18" charset="0"/>
              </a:rPr>
              <a:t>Kardena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et.al, </a:t>
            </a:r>
            <a:r>
              <a:rPr lang="en-US" dirty="0">
                <a:latin typeface="Times New Roman" panose="02020603050405020304" pitchFamily="18" charset="0"/>
                <a:cs typeface="Times New Roman" panose="02020603050405020304" pitchFamily="18" charset="0"/>
              </a:rPr>
              <a:t>2019).</a:t>
            </a:r>
          </a:p>
        </p:txBody>
      </p:sp>
      <p:pic>
        <p:nvPicPr>
          <p:cNvPr id="9" name="Picture 8">
            <a:extLst>
              <a:ext uri="{FF2B5EF4-FFF2-40B4-BE49-F238E27FC236}">
                <a16:creationId xmlns:a16="http://schemas.microsoft.com/office/drawing/2014/main" id="{EF8F7784-65AF-FEDD-FDC8-EF98EE2FA90C}"/>
              </a:ext>
            </a:extLst>
          </p:cNvPr>
          <p:cNvPicPr>
            <a:picLocks noChangeAspect="1"/>
          </p:cNvPicPr>
          <p:nvPr/>
        </p:nvPicPr>
        <p:blipFill>
          <a:blip r:embed="rId4"/>
          <a:stretch>
            <a:fillRect/>
          </a:stretch>
        </p:blipFill>
        <p:spPr>
          <a:xfrm>
            <a:off x="7624019" y="2055043"/>
            <a:ext cx="4064324" cy="3488952"/>
          </a:xfrm>
          <a:prstGeom prst="rect">
            <a:avLst/>
          </a:prstGeom>
        </p:spPr>
      </p:pic>
      <p:sp>
        <p:nvSpPr>
          <p:cNvPr id="10" name="TextBox 9">
            <a:extLst>
              <a:ext uri="{FF2B5EF4-FFF2-40B4-BE49-F238E27FC236}">
                <a16:creationId xmlns:a16="http://schemas.microsoft.com/office/drawing/2014/main" id="{3C86BE61-CDBA-DCD1-A808-38DCCF0F1D9B}"/>
              </a:ext>
            </a:extLst>
          </p:cNvPr>
          <p:cNvSpPr txBox="1"/>
          <p:nvPr/>
        </p:nvSpPr>
        <p:spPr>
          <a:xfrm>
            <a:off x="10065770" y="5119065"/>
            <a:ext cx="2126230" cy="307777"/>
          </a:xfrm>
          <a:prstGeom prst="rect">
            <a:avLst/>
          </a:prstGeom>
          <a:noFill/>
        </p:spPr>
        <p:txBody>
          <a:bodyPr wrap="square">
            <a:spAutoFit/>
          </a:bodyPr>
          <a:lstStyle/>
          <a:p>
            <a:pPr algn="l"/>
            <a:r>
              <a:rPr lang="en-GB" sz="1400" i="0" dirty="0">
                <a:solidFill>
                  <a:srgbClr val="191B26"/>
                </a:solidFill>
                <a:effectLst/>
                <a:latin typeface="Times New Roman" panose="02020603050405020304" pitchFamily="18" charset="0"/>
                <a:cs typeface="Times New Roman" panose="02020603050405020304" pitchFamily="18" charset="0"/>
              </a:rPr>
              <a:t>(</a:t>
            </a:r>
            <a:r>
              <a:rPr lang="en-GB" sz="1400" i="0" dirty="0" err="1">
                <a:solidFill>
                  <a:srgbClr val="191B26"/>
                </a:solidFill>
                <a:effectLst/>
                <a:latin typeface="Times New Roman" panose="02020603050405020304" pitchFamily="18" charset="0"/>
                <a:cs typeface="Times New Roman" panose="02020603050405020304" pitchFamily="18" charset="0"/>
              </a:rPr>
              <a:t>Barnettusu</a:t>
            </a:r>
            <a:r>
              <a:rPr lang="en-GB" sz="1400" i="0" dirty="0">
                <a:solidFill>
                  <a:srgbClr val="191B26"/>
                </a:solidFill>
                <a:effectLst/>
                <a:latin typeface="Times New Roman" panose="02020603050405020304" pitchFamily="18" charset="0"/>
                <a:cs typeface="Times New Roman" panose="02020603050405020304" pitchFamily="18" charset="0"/>
              </a:rPr>
              <a:t>, 2014)</a:t>
            </a:r>
          </a:p>
        </p:txBody>
      </p:sp>
    </p:spTree>
    <p:extLst>
      <p:ext uri="{BB962C8B-B14F-4D97-AF65-F5344CB8AC3E}">
        <p14:creationId xmlns:p14="http://schemas.microsoft.com/office/powerpoint/2010/main" val="15042969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6F8C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3655876-3771-4D0D-E25C-7ECD8548C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171"/>
            <a:ext cx="1588168" cy="1313790"/>
          </a:xfrm>
          <a:prstGeom prst="rect">
            <a:avLst/>
          </a:prstGeom>
        </p:spPr>
      </p:pic>
      <p:sp>
        <p:nvSpPr>
          <p:cNvPr id="3" name="TextBox 2">
            <a:extLst>
              <a:ext uri="{FF2B5EF4-FFF2-40B4-BE49-F238E27FC236}">
                <a16:creationId xmlns:a16="http://schemas.microsoft.com/office/drawing/2014/main" id="{CB13D345-8885-3C63-AAF5-017D0911DE0B}"/>
              </a:ext>
            </a:extLst>
          </p:cNvPr>
          <p:cNvSpPr txBox="1"/>
          <p:nvPr/>
        </p:nvSpPr>
        <p:spPr>
          <a:xfrm>
            <a:off x="1588168" y="488190"/>
            <a:ext cx="9028253" cy="823752"/>
          </a:xfrm>
          <a:prstGeom prst="rect">
            <a:avLst/>
          </a:prstGeom>
          <a:no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Modern European Language – Spanish</a:t>
            </a:r>
          </a:p>
        </p:txBody>
      </p:sp>
      <p:sp>
        <p:nvSpPr>
          <p:cNvPr id="8" name="TextBox 7">
            <a:extLst>
              <a:ext uri="{FF2B5EF4-FFF2-40B4-BE49-F238E27FC236}">
                <a16:creationId xmlns:a16="http://schemas.microsoft.com/office/drawing/2014/main" id="{57EC12AC-0BFA-41BE-2742-34ECCAEB4E2D}"/>
              </a:ext>
            </a:extLst>
          </p:cNvPr>
          <p:cNvSpPr txBox="1"/>
          <p:nvPr/>
        </p:nvSpPr>
        <p:spPr>
          <a:xfrm>
            <a:off x="7987990" y="2249099"/>
            <a:ext cx="4083165" cy="3139321"/>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By the number of total speakers, the Spanish language is the fourth-biggest in the world (</a:t>
            </a:r>
            <a:r>
              <a:rPr lang="en-US" sz="1800" b="0" i="0" dirty="0">
                <a:solidFill>
                  <a:srgbClr val="222222"/>
                </a:solidFill>
                <a:effectLst/>
                <a:latin typeface="Times New Roman" panose="02020603050405020304" pitchFamily="18" charset="0"/>
                <a:cs typeface="Times New Roman" panose="02020603050405020304" pitchFamily="18" charset="0"/>
              </a:rPr>
              <a:t>Julian, 2020).</a:t>
            </a:r>
            <a:r>
              <a:rPr lang="en-US" dirty="0">
                <a:latin typeface="Times New Roman" panose="02020603050405020304" pitchFamily="18" charset="0"/>
                <a:cs typeface="Times New Roman" panose="02020603050405020304" pitchFamily="18" charset="0"/>
              </a:rPr>
              <a:t> </a:t>
            </a:r>
          </a:p>
          <a:p>
            <a:pPr marL="285750" indent="-285750">
              <a:buFont typeface="Wingdings" panose="05000000000000000000" pitchFamily="2" charset="2"/>
              <a:buChar char="Ø"/>
            </a:pPr>
            <a:endParaRPr lang="en-US" sz="18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 importance of using Spanish as another language besides English is that people from other countries speak Spanish as well such as those from South and Central America and the Caribbean, Southeast Asia, and even Africa.</a:t>
            </a:r>
            <a:endParaRPr lang="en-US"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817CD47A-851F-63F4-E5F4-2178AA2C32BC}"/>
              </a:ext>
            </a:extLst>
          </p:cNvPr>
          <p:cNvPicPr>
            <a:picLocks noChangeAspect="1"/>
          </p:cNvPicPr>
          <p:nvPr/>
        </p:nvPicPr>
        <p:blipFill>
          <a:blip r:embed="rId4"/>
          <a:stretch>
            <a:fillRect/>
          </a:stretch>
        </p:blipFill>
        <p:spPr>
          <a:xfrm>
            <a:off x="-130629" y="1801980"/>
            <a:ext cx="7979229" cy="4033559"/>
          </a:xfrm>
          <a:prstGeom prst="rect">
            <a:avLst/>
          </a:prstGeom>
          <a:ln>
            <a:noFill/>
          </a:ln>
          <a:effectLst>
            <a:softEdge rad="112500"/>
          </a:effectLst>
        </p:spPr>
      </p:pic>
      <p:sp>
        <p:nvSpPr>
          <p:cNvPr id="12" name="TextBox 11">
            <a:extLst>
              <a:ext uri="{FF2B5EF4-FFF2-40B4-BE49-F238E27FC236}">
                <a16:creationId xmlns:a16="http://schemas.microsoft.com/office/drawing/2014/main" id="{2AAE8CE3-4433-28EC-56F0-9C3E24AB7609}"/>
              </a:ext>
            </a:extLst>
          </p:cNvPr>
          <p:cNvSpPr txBox="1"/>
          <p:nvPr/>
        </p:nvSpPr>
        <p:spPr>
          <a:xfrm>
            <a:off x="1557760" y="5835539"/>
            <a:ext cx="6290840" cy="307777"/>
          </a:xfrm>
          <a:prstGeom prst="rect">
            <a:avLst/>
          </a:prstGeom>
          <a:noFill/>
        </p:spPr>
        <p:txBody>
          <a:bodyPr wrap="square">
            <a:spAutoFit/>
          </a:bodyPr>
          <a:lstStyle/>
          <a:p>
            <a:pPr algn="r"/>
            <a:r>
              <a:rPr lang="en-US" sz="1400" dirty="0">
                <a:latin typeface="Times New Roman" panose="02020603050405020304" pitchFamily="18" charset="0"/>
                <a:cs typeface="Times New Roman" panose="02020603050405020304" pitchFamily="18" charset="0"/>
              </a:rPr>
              <a:t>(P</a:t>
            </a:r>
            <a:r>
              <a:rPr lang="en-US" sz="1400" b="0" dirty="0">
                <a:effectLst/>
                <a:latin typeface="Times New Roman" panose="02020603050405020304" pitchFamily="18" charset="0"/>
                <a:cs typeface="Times New Roman" panose="02020603050405020304" pitchFamily="18" charset="0"/>
              </a:rPr>
              <a:t>osner</a:t>
            </a:r>
            <a:r>
              <a:rPr lang="en-US" sz="1400" dirty="0">
                <a:latin typeface="Times New Roman" panose="02020603050405020304" pitchFamily="18" charset="0"/>
                <a:cs typeface="Times New Roman" panose="02020603050405020304" pitchFamily="18" charset="0"/>
              </a:rPr>
              <a:t> </a:t>
            </a:r>
            <a:r>
              <a:rPr lang="en-US" sz="1400" b="0" dirty="0">
                <a:effectLst/>
                <a:latin typeface="Times New Roman" panose="02020603050405020304" pitchFamily="18" charset="0"/>
                <a:cs typeface="Times New Roman" panose="02020603050405020304" pitchFamily="18" charset="0"/>
              </a:rPr>
              <a:t>and Sala, 2023)</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225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6F8C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3655876-3771-4D0D-E25C-7ECD8548C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171"/>
            <a:ext cx="1588168" cy="1313790"/>
          </a:xfrm>
          <a:prstGeom prst="rect">
            <a:avLst/>
          </a:prstGeom>
        </p:spPr>
      </p:pic>
      <p:pic>
        <p:nvPicPr>
          <p:cNvPr id="2" name="Picture 1">
            <a:extLst>
              <a:ext uri="{FF2B5EF4-FFF2-40B4-BE49-F238E27FC236}">
                <a16:creationId xmlns:a16="http://schemas.microsoft.com/office/drawing/2014/main" id="{96BFAD0F-79B8-42EE-939E-B11407EF216F}"/>
              </a:ext>
            </a:extLst>
          </p:cNvPr>
          <p:cNvPicPr>
            <a:picLocks noChangeAspect="1"/>
          </p:cNvPicPr>
          <p:nvPr/>
        </p:nvPicPr>
        <p:blipFill>
          <a:blip r:embed="rId4"/>
          <a:stretch>
            <a:fillRect/>
          </a:stretch>
        </p:blipFill>
        <p:spPr>
          <a:xfrm>
            <a:off x="1883083" y="1556961"/>
            <a:ext cx="8425831" cy="4739531"/>
          </a:xfrm>
          <a:prstGeom prst="rect">
            <a:avLst/>
          </a:prstGeom>
          <a:ln>
            <a:noFill/>
          </a:ln>
          <a:effectLst>
            <a:softEdge rad="112500"/>
          </a:effectLst>
        </p:spPr>
      </p:pic>
      <p:sp>
        <p:nvSpPr>
          <p:cNvPr id="3" name="TextBox 2">
            <a:extLst>
              <a:ext uri="{FF2B5EF4-FFF2-40B4-BE49-F238E27FC236}">
                <a16:creationId xmlns:a16="http://schemas.microsoft.com/office/drawing/2014/main" id="{9F9B5A32-D35E-B835-0D34-D21C587D895C}"/>
              </a:ext>
            </a:extLst>
          </p:cNvPr>
          <p:cNvSpPr txBox="1"/>
          <p:nvPr/>
        </p:nvSpPr>
        <p:spPr>
          <a:xfrm>
            <a:off x="-272623" y="488190"/>
            <a:ext cx="12737245" cy="823752"/>
          </a:xfrm>
          <a:prstGeom prst="rect">
            <a:avLst/>
          </a:prstGeom>
          <a:no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Formal and Informal Spanish</a:t>
            </a:r>
          </a:p>
        </p:txBody>
      </p:sp>
      <p:sp>
        <p:nvSpPr>
          <p:cNvPr id="5" name="TextBox 4">
            <a:extLst>
              <a:ext uri="{FF2B5EF4-FFF2-40B4-BE49-F238E27FC236}">
                <a16:creationId xmlns:a16="http://schemas.microsoft.com/office/drawing/2014/main" id="{E0CA69B4-3F0F-FABD-2C4B-C2DD8AFB9311}"/>
              </a:ext>
            </a:extLst>
          </p:cNvPr>
          <p:cNvSpPr txBox="1"/>
          <p:nvPr/>
        </p:nvSpPr>
        <p:spPr>
          <a:xfrm>
            <a:off x="8885498" y="6233734"/>
            <a:ext cx="3147735" cy="307777"/>
          </a:xfrm>
          <a:prstGeom prst="rect">
            <a:avLst/>
          </a:prstGeom>
          <a:noFill/>
        </p:spPr>
        <p:txBody>
          <a:bodyPr wrap="square">
            <a:spAutoFit/>
          </a:bodyPr>
          <a:lstStyle/>
          <a:p>
            <a:r>
              <a:rPr lang="en-GB" sz="1400" dirty="0">
                <a:latin typeface="Times New Roman" panose="02020603050405020304" pitchFamily="18" charset="0"/>
                <a:cs typeface="Times New Roman" panose="02020603050405020304" pitchFamily="18" charset="0"/>
              </a:rPr>
              <a:t> (Sanchez, 2023) </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8162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6F8C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3655876-3771-4D0D-E25C-7ECD8548C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171"/>
            <a:ext cx="1588168" cy="1313790"/>
          </a:xfrm>
          <a:prstGeom prst="rect">
            <a:avLst/>
          </a:prstGeom>
        </p:spPr>
      </p:pic>
      <p:sp>
        <p:nvSpPr>
          <p:cNvPr id="2" name="TextBox 1">
            <a:extLst>
              <a:ext uri="{FF2B5EF4-FFF2-40B4-BE49-F238E27FC236}">
                <a16:creationId xmlns:a16="http://schemas.microsoft.com/office/drawing/2014/main" id="{1B9221D3-A41C-0CE0-4988-E75FA9BFCFBC}"/>
              </a:ext>
            </a:extLst>
          </p:cNvPr>
          <p:cNvSpPr txBox="1"/>
          <p:nvPr/>
        </p:nvSpPr>
        <p:spPr>
          <a:xfrm>
            <a:off x="-231494" y="346068"/>
            <a:ext cx="5488836" cy="553998"/>
          </a:xfrm>
          <a:prstGeom prst="rect">
            <a:avLst/>
          </a:prstGeom>
          <a:noFill/>
        </p:spPr>
        <p:txBody>
          <a:bodyPr wrap="square">
            <a:spAutoFit/>
          </a:bodyPr>
          <a:lstStyle/>
          <a:p>
            <a:pPr algn="ctr">
              <a:lnSpc>
                <a:spcPct val="150000"/>
              </a:lnSpc>
            </a:pPr>
            <a:r>
              <a:rPr lang="en-US" sz="1200" b="1" dirty="0">
                <a:latin typeface="Times New Roman" panose="02020603050405020304" pitchFamily="18" charset="0"/>
                <a:cs typeface="Times New Roman" panose="02020603050405020304" pitchFamily="18" charset="0"/>
              </a:rPr>
              <a:t>Formal and Informal Spanish</a:t>
            </a:r>
          </a:p>
          <a:p>
            <a:pPr algn="ctr"/>
            <a:r>
              <a:rPr lang="en-GB" sz="1200" b="1" dirty="0">
                <a:effectLst/>
                <a:latin typeface="Times New Roman" panose="02020603050405020304" pitchFamily="18" charset="0"/>
                <a:ea typeface="Cambria" panose="02040503050406030204" pitchFamily="18" charset="0"/>
                <a:cs typeface="Times New Roman" panose="02020603050405020304" pitchFamily="18" charset="0"/>
              </a:rPr>
              <a:t>(Cont’d)</a:t>
            </a:r>
            <a:endParaRPr lang="ru-RU" sz="1200" b="1" cap="none" dirty="0">
              <a:latin typeface="Times New Roman" panose="02020603050405020304" pitchFamily="18" charset="0"/>
              <a:ea typeface="Cambria" panose="020405030504060302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67AAAE5-6237-E2B8-CC5E-4AEA9617DA78}"/>
              </a:ext>
            </a:extLst>
          </p:cNvPr>
          <p:cNvSpPr txBox="1"/>
          <p:nvPr/>
        </p:nvSpPr>
        <p:spPr>
          <a:xfrm>
            <a:off x="6670283" y="6008886"/>
            <a:ext cx="3147735" cy="307777"/>
          </a:xfrm>
          <a:prstGeom prst="rect">
            <a:avLst/>
          </a:prstGeom>
          <a:noFill/>
        </p:spPr>
        <p:txBody>
          <a:bodyPr wrap="square">
            <a:spAutoFit/>
          </a:bodyPr>
          <a:lstStyle/>
          <a:p>
            <a:r>
              <a:rPr lang="en-GB" sz="1400" dirty="0">
                <a:latin typeface="Times New Roman" panose="02020603050405020304" pitchFamily="18" charset="0"/>
                <a:cs typeface="Times New Roman" panose="02020603050405020304" pitchFamily="18" charset="0"/>
              </a:rPr>
              <a:t> (</a:t>
            </a:r>
            <a:r>
              <a:rPr lang="en-GB" sz="1400" dirty="0" err="1">
                <a:latin typeface="Times New Roman" panose="02020603050405020304" pitchFamily="18" charset="0"/>
                <a:cs typeface="Times New Roman" panose="02020603050405020304" pitchFamily="18" charset="0"/>
              </a:rPr>
              <a:t>Mascarell</a:t>
            </a:r>
            <a:r>
              <a:rPr lang="en-GB" sz="1400" dirty="0">
                <a:latin typeface="Times New Roman" panose="02020603050405020304" pitchFamily="18" charset="0"/>
                <a:cs typeface="Times New Roman" panose="02020603050405020304" pitchFamily="18" charset="0"/>
              </a:rPr>
              <a:t>, 2022) </a:t>
            </a:r>
            <a:endParaRPr lang="ru-RU" sz="1400" dirty="0">
              <a:latin typeface="Times New Roman" panose="02020603050405020304" pitchFamily="18" charset="0"/>
              <a:cs typeface="Times New Roman" panose="02020603050405020304" pitchFamily="18" charset="0"/>
            </a:endParaRPr>
          </a:p>
        </p:txBody>
      </p:sp>
      <p:pic>
        <p:nvPicPr>
          <p:cNvPr id="20" name="Picture 19">
            <a:extLst>
              <a:ext uri="{FF2B5EF4-FFF2-40B4-BE49-F238E27FC236}">
                <a16:creationId xmlns:a16="http://schemas.microsoft.com/office/drawing/2014/main" id="{1812C6C6-02F9-D778-C4DB-7657CE16A399}"/>
              </a:ext>
            </a:extLst>
          </p:cNvPr>
          <p:cNvPicPr>
            <a:picLocks noChangeAspect="1"/>
          </p:cNvPicPr>
          <p:nvPr/>
        </p:nvPicPr>
        <p:blipFill>
          <a:blip r:embed="rId4"/>
          <a:stretch>
            <a:fillRect/>
          </a:stretch>
        </p:blipFill>
        <p:spPr>
          <a:xfrm>
            <a:off x="609963" y="1772957"/>
            <a:ext cx="7552358" cy="4246511"/>
          </a:xfrm>
          <a:prstGeom prst="rect">
            <a:avLst/>
          </a:prstGeom>
          <a:ln>
            <a:noFill/>
          </a:ln>
          <a:effectLst>
            <a:softEdge rad="112500"/>
          </a:effectLst>
        </p:spPr>
      </p:pic>
      <p:pic>
        <p:nvPicPr>
          <p:cNvPr id="21" name="Picture 20">
            <a:extLst>
              <a:ext uri="{FF2B5EF4-FFF2-40B4-BE49-F238E27FC236}">
                <a16:creationId xmlns:a16="http://schemas.microsoft.com/office/drawing/2014/main" id="{CD188F50-C53B-2F54-14E4-04F511A6C70A}"/>
              </a:ext>
            </a:extLst>
          </p:cNvPr>
          <p:cNvPicPr>
            <a:picLocks noChangeAspect="1"/>
          </p:cNvPicPr>
          <p:nvPr/>
        </p:nvPicPr>
        <p:blipFill rotWithShape="1">
          <a:blip r:embed="rId5"/>
          <a:srcRect t="13365" b="5985"/>
          <a:stretch/>
        </p:blipFill>
        <p:spPr>
          <a:xfrm>
            <a:off x="8637519" y="530755"/>
            <a:ext cx="2944518" cy="5932957"/>
          </a:xfrm>
          <a:prstGeom prst="rect">
            <a:avLst/>
          </a:prstGeom>
          <a:ln>
            <a:noFill/>
          </a:ln>
          <a:effectLst>
            <a:softEdge rad="112500"/>
          </a:effectLst>
        </p:spPr>
      </p:pic>
      <p:sp>
        <p:nvSpPr>
          <p:cNvPr id="22" name="Title 21">
            <a:extLst>
              <a:ext uri="{FF2B5EF4-FFF2-40B4-BE49-F238E27FC236}">
                <a16:creationId xmlns:a16="http://schemas.microsoft.com/office/drawing/2014/main" id="{123F753B-AAFE-F8CA-02C2-0E1B8FC5F5A3}"/>
              </a:ext>
            </a:extLst>
          </p:cNvPr>
          <p:cNvSpPr>
            <a:spLocks noGrp="1"/>
          </p:cNvSpPr>
          <p:nvPr>
            <p:ph type="title"/>
          </p:nvPr>
        </p:nvSpPr>
        <p:spPr>
          <a:xfrm>
            <a:off x="8534801" y="63832"/>
            <a:ext cx="3149954" cy="457558"/>
          </a:xfrm>
        </p:spPr>
        <p:txBody>
          <a:bodyPr>
            <a:normAutofit/>
          </a:bodyPr>
          <a:lstStyle/>
          <a:p>
            <a:pPr algn="ctr"/>
            <a:r>
              <a:rPr lang="en-GB" sz="2400" i="1" dirty="0">
                <a:latin typeface="Times New Roman" panose="02020603050405020304" pitchFamily="18" charset="0"/>
                <a:cs typeface="Times New Roman" panose="02020603050405020304" pitchFamily="18" charset="0"/>
              </a:rPr>
              <a:t>Basic Spanish words</a:t>
            </a:r>
            <a:endParaRPr lang="ru-RU" sz="2400" i="1" dirty="0">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BEEE0F37-DF32-D92C-9EA4-95BBBA4B9C9B}"/>
              </a:ext>
            </a:extLst>
          </p:cNvPr>
          <p:cNvSpPr txBox="1"/>
          <p:nvPr/>
        </p:nvSpPr>
        <p:spPr>
          <a:xfrm>
            <a:off x="10401538" y="6463712"/>
            <a:ext cx="3147735" cy="307777"/>
          </a:xfrm>
          <a:prstGeom prst="rect">
            <a:avLst/>
          </a:prstGeom>
          <a:noFill/>
        </p:spPr>
        <p:txBody>
          <a:bodyPr wrap="square">
            <a:spAutoFit/>
          </a:bodyPr>
          <a:lstStyle/>
          <a:p>
            <a:r>
              <a:rPr lang="en-GB" sz="1400" dirty="0">
                <a:latin typeface="Times New Roman" panose="02020603050405020304" pitchFamily="18" charset="0"/>
                <a:cs typeface="Times New Roman" panose="02020603050405020304" pitchFamily="18" charset="0"/>
              </a:rPr>
              <a:t> (Rose, 2022) </a:t>
            </a:r>
            <a:endParaRPr lang="ru-RU" sz="1400" dirty="0">
              <a:latin typeface="Times New Roman" panose="02020603050405020304" pitchFamily="18" charset="0"/>
              <a:cs typeface="Times New Roman" panose="02020603050405020304" pitchFamily="18" charset="0"/>
            </a:endParaRPr>
          </a:p>
        </p:txBody>
      </p:sp>
      <p:sp>
        <p:nvSpPr>
          <p:cNvPr id="24" name="Oval 23">
            <a:extLst>
              <a:ext uri="{FF2B5EF4-FFF2-40B4-BE49-F238E27FC236}">
                <a16:creationId xmlns:a16="http://schemas.microsoft.com/office/drawing/2014/main" id="{7D915F4C-7F04-FF1F-706F-651CBCE55BE8}"/>
              </a:ext>
            </a:extLst>
          </p:cNvPr>
          <p:cNvSpPr/>
          <p:nvPr/>
        </p:nvSpPr>
        <p:spPr>
          <a:xfrm>
            <a:off x="8719349" y="5941663"/>
            <a:ext cx="3247772" cy="535728"/>
          </a:xfrm>
          <a:prstGeom prst="ellipse">
            <a:avLst/>
          </a:prstGeom>
          <a:noFill/>
          <a:ln w="9525" cap="flat" cmpd="sng" algn="ctr">
            <a:solidFill>
              <a:srgbClr val="FF0000"/>
            </a:solidFill>
            <a:prstDash val="solid"/>
            <a:round/>
            <a:headEnd type="none" w="med" len="med"/>
            <a:tailEnd type="none" w="med" len="med"/>
          </a:ln>
          <a:effectLst>
            <a:glow rad="63500">
              <a:schemeClr val="accent3">
                <a:satMod val="175000"/>
                <a:alpha val="40000"/>
              </a:schemeClr>
            </a:glow>
          </a:effectLst>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Tree>
    <p:extLst>
      <p:ext uri="{BB962C8B-B14F-4D97-AF65-F5344CB8AC3E}">
        <p14:creationId xmlns:p14="http://schemas.microsoft.com/office/powerpoint/2010/main" val="3094951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rgbClr val="F6F8C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B13D345-8885-3C63-AAF5-017D0911DE0B}"/>
              </a:ext>
            </a:extLst>
          </p:cNvPr>
          <p:cNvSpPr txBox="1"/>
          <p:nvPr/>
        </p:nvSpPr>
        <p:spPr>
          <a:xfrm>
            <a:off x="3048000" y="325808"/>
            <a:ext cx="6096000" cy="461665"/>
          </a:xfrm>
          <a:prstGeom prst="rect">
            <a:avLst/>
          </a:prstGeom>
          <a:noFill/>
        </p:spPr>
        <p:txBody>
          <a:bodyPr wrap="square">
            <a:spAutoFit/>
          </a:bodyPr>
          <a:lstStyle/>
          <a:p>
            <a:pPr algn="ctr"/>
            <a:r>
              <a:rPr lang="en-GB" sz="2400" b="1" dirty="0">
                <a:latin typeface="Times New Roman" panose="02020603050405020304" pitchFamily="18" charset="0"/>
                <a:cs typeface="Times New Roman" panose="02020603050405020304" pitchFamily="18" charset="0"/>
              </a:rPr>
              <a:t>References</a:t>
            </a:r>
            <a:endParaRPr lang="ru-RU" sz="24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58153BC-9DBD-6B80-B56D-8EF476533A02}"/>
              </a:ext>
            </a:extLst>
          </p:cNvPr>
          <p:cNvSpPr txBox="1"/>
          <p:nvPr/>
        </p:nvSpPr>
        <p:spPr>
          <a:xfrm>
            <a:off x="0" y="787473"/>
            <a:ext cx="12192000" cy="5876096"/>
          </a:xfrm>
          <a:prstGeom prst="rect">
            <a:avLst/>
          </a:prstGeom>
          <a:noFill/>
        </p:spPr>
        <p:txBody>
          <a:bodyPr wrap="square">
            <a:spAutoFit/>
          </a:bodyPr>
          <a:lstStyle/>
          <a:p>
            <a:pPr marL="171450" indent="-171450">
              <a:lnSpc>
                <a:spcPct val="150000"/>
              </a:lnSpc>
              <a:buFont typeface="Arial" panose="020B0604020202020204" pitchFamily="34" charset="0"/>
              <a:buChar char="•"/>
            </a:pPr>
            <a:r>
              <a:rPr lang="en-GB" sz="1200" i="0" dirty="0" err="1">
                <a:effectLst/>
                <a:latin typeface="Times New Roman" panose="02020603050405020304" pitchFamily="18" charset="0"/>
                <a:cs typeface="Times New Roman" panose="02020603050405020304" pitchFamily="18" charset="0"/>
              </a:rPr>
              <a:t>Barnettusu</a:t>
            </a:r>
            <a:r>
              <a:rPr lang="en-GB" sz="1200" i="0" dirty="0">
                <a:effectLst/>
                <a:latin typeface="Times New Roman" panose="02020603050405020304" pitchFamily="18" charset="0"/>
                <a:cs typeface="Times New Roman" panose="02020603050405020304" pitchFamily="18" charset="0"/>
              </a:rPr>
              <a:t>, R. (2014) </a:t>
            </a:r>
            <a:r>
              <a:rPr lang="en-GB" sz="1200" i="1" dirty="0" err="1">
                <a:effectLst/>
                <a:latin typeface="Times New Roman" panose="02020603050405020304" pitchFamily="18" charset="0"/>
                <a:ea typeface="Calibri" panose="020F0502020204030204" pitchFamily="34" charset="0"/>
                <a:cs typeface="Times New Roman" panose="02020603050405020304" pitchFamily="18" charset="0"/>
              </a:rPr>
              <a:t>Pixabay</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US" sz="1200" dirty="0">
                <a:latin typeface="Times New Roman" panose="02020603050405020304" pitchFamily="18" charset="0"/>
                <a:cs typeface="Times New Roman" panose="02020603050405020304" pitchFamily="18" charset="0"/>
                <a:hlinkClick r:id="rId2"/>
              </a:rPr>
              <a:t>https://pixabay.com/users/ryantbarnettusu-459475/</a:t>
            </a:r>
            <a:r>
              <a:rPr lang="en-US" sz="1200" dirty="0">
                <a:latin typeface="Times New Roman" panose="02020603050405020304" pitchFamily="18" charset="0"/>
                <a:cs typeface="Times New Roman" panose="02020603050405020304" pitchFamily="18" charset="0"/>
              </a:rPr>
              <a:t> (Accessed: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22</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nd</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endParaRPr lang="en-US" sz="1200" dirty="0">
              <a:solidFill>
                <a:srgbClr val="222222"/>
              </a:solidFill>
              <a:latin typeface="Times New Roman" panose="02020603050405020304" pitchFamily="18" charset="0"/>
              <a:cs typeface="Times New Roman" panose="02020603050405020304" pitchFamily="18" charset="0"/>
            </a:endParaRPr>
          </a:p>
          <a:p>
            <a:pPr marL="171450" indent="-171450">
              <a:lnSpc>
                <a:spcPct val="150000"/>
              </a:lnSpc>
              <a:buFont typeface="Arial" panose="020B0604020202020204" pitchFamily="34" charset="0"/>
              <a:buChar char="•"/>
            </a:pPr>
            <a:r>
              <a:rPr lang="en-US" sz="1200" b="0" i="0" dirty="0" err="1">
                <a:effectLst/>
                <a:latin typeface="Times New Roman" panose="02020603050405020304" pitchFamily="18" charset="0"/>
                <a:cs typeface="Times New Roman" panose="02020603050405020304" pitchFamily="18" charset="0"/>
              </a:rPr>
              <a:t>Benzehaf</a:t>
            </a:r>
            <a:r>
              <a:rPr lang="en-US" sz="1200" b="0" i="0" dirty="0">
                <a:effectLst/>
                <a:latin typeface="Times New Roman" panose="02020603050405020304" pitchFamily="18" charset="0"/>
                <a:cs typeface="Times New Roman" panose="02020603050405020304" pitchFamily="18" charset="0"/>
              </a:rPr>
              <a:t>, B. (2023</a:t>
            </a:r>
            <a:r>
              <a:rPr lang="en-US" sz="1200" dirty="0">
                <a:latin typeface="Times New Roman" panose="02020603050405020304" pitchFamily="18" charset="0"/>
                <a:cs typeface="Times New Roman" panose="02020603050405020304" pitchFamily="18" charset="0"/>
              </a:rPr>
              <a:t>)</a:t>
            </a:r>
            <a:r>
              <a:rPr lang="en-US" sz="1200" b="0" i="0" dirty="0">
                <a:effectLst/>
                <a:latin typeface="Times New Roman" panose="02020603050405020304" pitchFamily="18" charset="0"/>
                <a:cs typeface="Times New Roman" panose="02020603050405020304" pitchFamily="18" charset="0"/>
              </a:rPr>
              <a:t> ‘Multilingualism and its role in identity construction: a study of English students’ perceptions’, </a:t>
            </a:r>
            <a:r>
              <a:rPr lang="en-US" sz="1200" b="0" i="1" dirty="0">
                <a:effectLst/>
                <a:latin typeface="Times New Roman" panose="02020603050405020304" pitchFamily="18" charset="0"/>
                <a:cs typeface="Times New Roman" panose="02020603050405020304" pitchFamily="18" charset="0"/>
              </a:rPr>
              <a:t>International Journal of Multilingualism</a:t>
            </a:r>
            <a:r>
              <a:rPr lang="en-US" sz="1200" b="0" i="0" dirty="0">
                <a:effectLst/>
                <a:latin typeface="Times New Roman" panose="02020603050405020304" pitchFamily="18" charset="0"/>
                <a:cs typeface="Times New Roman" panose="02020603050405020304" pitchFamily="18" charset="0"/>
              </a:rPr>
              <a:t>, </a:t>
            </a:r>
            <a:r>
              <a:rPr lang="en-US" sz="1200" b="0" i="1" dirty="0">
                <a:effectLst/>
                <a:latin typeface="Times New Roman" panose="02020603050405020304" pitchFamily="18" charset="0"/>
                <a:cs typeface="Times New Roman" panose="02020603050405020304" pitchFamily="18" charset="0"/>
              </a:rPr>
              <a:t>20</a:t>
            </a:r>
            <a:r>
              <a:rPr lang="en-US" sz="1200" b="0" i="0" dirty="0">
                <a:effectLst/>
                <a:latin typeface="Times New Roman" panose="02020603050405020304" pitchFamily="18" charset="0"/>
                <a:cs typeface="Times New Roman" panose="02020603050405020304" pitchFamily="18" charset="0"/>
              </a:rPr>
              <a:t>(3), pp.1145-1163.</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Available at:</a:t>
            </a:r>
            <a:r>
              <a:rPr lang="en-US" sz="1200" dirty="0">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hlinkClick r:id="rId3"/>
              </a:rPr>
              <a:t>https://doi.org/10.1080/14790718.2021.2003369</a:t>
            </a:r>
            <a:r>
              <a:rPr lang="en-US" sz="1200" dirty="0">
                <a:latin typeface="Times New Roman" panose="02020603050405020304" pitchFamily="18" charset="0"/>
                <a:cs typeface="Times New Roman" panose="02020603050405020304" pitchFamily="18" charset="0"/>
              </a:rPr>
              <a:t> (Accessed: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21</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st</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p>
          <a:p>
            <a:pPr marL="171450" indent="-171450">
              <a:lnSpc>
                <a:spcPct val="150000"/>
              </a:lnSpc>
              <a:buFont typeface="Arial" panose="020B0604020202020204" pitchFamily="34" charset="0"/>
              <a:buChar char="•"/>
            </a:pPr>
            <a:r>
              <a:rPr lang="en-GB" sz="1200" i="1" dirty="0">
                <a:effectLst/>
                <a:latin typeface="Times New Roman" panose="02020603050405020304" pitchFamily="18" charset="0"/>
                <a:ea typeface="Calibri" panose="020F0502020204030204" pitchFamily="34" charset="0"/>
                <a:cs typeface="Times New Roman" panose="02020603050405020304" pitchFamily="18" charset="0"/>
              </a:rPr>
              <a:t>Canva</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(2023) ‘Gold luxury real estate agency logo’. Available at: </a:t>
            </a:r>
            <a:r>
              <a:rPr lang="en-GB" sz="1200"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https://www.canva.com/design/DAFX30EVjL4/kzAKM411mzJ6zEGu2ALKTA/edit?utm_content=DAFX30EVjL4&amp;utm_campaign=designshare&amp;utm_medium=link2&amp;utm_source=sharebutton</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21</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st</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p>
          <a:p>
            <a:pPr marL="171450" indent="-171450">
              <a:lnSpc>
                <a:spcPct val="150000"/>
              </a:lnSpc>
              <a:buFont typeface="Arial" panose="020B0604020202020204" pitchFamily="34" charset="0"/>
              <a:buChar char="•"/>
            </a:pPr>
            <a:r>
              <a:rPr lang="en-US" sz="1200" b="0" i="0" dirty="0">
                <a:effectLst/>
                <a:latin typeface="Times New Roman" panose="02020603050405020304" pitchFamily="18" charset="0"/>
                <a:cs typeface="Times New Roman" panose="02020603050405020304" pitchFamily="18" charset="0"/>
              </a:rPr>
              <a:t>Julian, G. (2020</a:t>
            </a:r>
            <a:r>
              <a:rPr lang="en-US" sz="1200" dirty="0">
                <a:latin typeface="Times New Roman" panose="02020603050405020304" pitchFamily="18" charset="0"/>
                <a:cs typeface="Times New Roman" panose="02020603050405020304" pitchFamily="18" charset="0"/>
              </a:rPr>
              <a:t>)</a:t>
            </a:r>
            <a:r>
              <a:rPr lang="en-US" sz="1200" b="0" i="0" dirty="0">
                <a:effectLst/>
                <a:latin typeface="Times New Roman" panose="02020603050405020304" pitchFamily="18" charset="0"/>
                <a:cs typeface="Times New Roman" panose="02020603050405020304" pitchFamily="18" charset="0"/>
              </a:rPr>
              <a:t> ‘What are the most spoken </a:t>
            </a:r>
            <a:r>
              <a:rPr lang="en-US" sz="1200" b="0" i="0" dirty="0">
                <a:solidFill>
                  <a:srgbClr val="222222"/>
                </a:solidFill>
                <a:effectLst/>
                <a:latin typeface="Times New Roman" panose="02020603050405020304" pitchFamily="18" charset="0"/>
                <a:cs typeface="Times New Roman" panose="02020603050405020304" pitchFamily="18" charset="0"/>
              </a:rPr>
              <a:t>languages in </a:t>
            </a:r>
            <a:r>
              <a:rPr lang="en-US" sz="1200" b="0" i="0" dirty="0">
                <a:effectLst/>
                <a:latin typeface="Times New Roman" panose="02020603050405020304" pitchFamily="18" charset="0"/>
                <a:cs typeface="Times New Roman" panose="02020603050405020304" pitchFamily="18" charset="0"/>
              </a:rPr>
              <a:t>the world’, </a:t>
            </a:r>
            <a:r>
              <a:rPr lang="en-US" sz="1200" b="0" i="1" dirty="0">
                <a:effectLst/>
                <a:latin typeface="Times New Roman" panose="02020603050405020304" pitchFamily="18" charset="0"/>
                <a:cs typeface="Times New Roman" panose="02020603050405020304" pitchFamily="18" charset="0"/>
              </a:rPr>
              <a:t>Retrieved May</a:t>
            </a:r>
            <a:r>
              <a:rPr lang="en-US" sz="1200" b="0" i="0" dirty="0">
                <a:effectLst/>
                <a:latin typeface="Times New Roman" panose="02020603050405020304" pitchFamily="18" charset="0"/>
                <a:cs typeface="Times New Roman" panose="02020603050405020304" pitchFamily="18" charset="0"/>
              </a:rPr>
              <a:t>, </a:t>
            </a:r>
            <a:r>
              <a:rPr lang="en-US" sz="1200" b="0" i="1" dirty="0">
                <a:effectLst/>
                <a:latin typeface="Times New Roman" panose="02020603050405020304" pitchFamily="18" charset="0"/>
                <a:cs typeface="Times New Roman" panose="02020603050405020304" pitchFamily="18" charset="0"/>
              </a:rPr>
              <a:t>31</a:t>
            </a:r>
            <a:r>
              <a:rPr lang="en-US" sz="1200" b="0" i="0" dirty="0">
                <a:effectLst/>
                <a:latin typeface="Times New Roman" panose="02020603050405020304" pitchFamily="18" charset="0"/>
                <a:cs typeface="Times New Roman" panose="02020603050405020304" pitchFamily="18" charset="0"/>
              </a:rPr>
              <a:t>(2020), p.38. Available at: </a:t>
            </a:r>
            <a:r>
              <a:rPr lang="en-US" sz="1200" b="0" i="0" dirty="0">
                <a:solidFill>
                  <a:srgbClr val="222222"/>
                </a:solidFill>
                <a:effectLst/>
                <a:latin typeface="Times New Roman" panose="02020603050405020304" pitchFamily="18" charset="0"/>
                <a:cs typeface="Times New Roman" panose="02020603050405020304" pitchFamily="18" charset="0"/>
                <a:hlinkClick r:id="rId5"/>
              </a:rPr>
              <a:t>https://www.fluentin3months.com/most-spoken-languages/</a:t>
            </a:r>
            <a:r>
              <a:rPr lang="en-US" sz="1200" b="0" i="0" dirty="0">
                <a:solidFill>
                  <a:srgbClr val="222222"/>
                </a:solidFill>
                <a:effectLst/>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22</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nd</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endParaRPr lang="en-US" sz="1200" dirty="0">
              <a:solidFill>
                <a:srgbClr val="222222"/>
              </a:solidFill>
              <a:latin typeface="Times New Roman" panose="02020603050405020304" pitchFamily="18" charset="0"/>
              <a:cs typeface="Times New Roman" panose="02020603050405020304" pitchFamily="18" charset="0"/>
            </a:endParaRPr>
          </a:p>
          <a:p>
            <a:pPr marL="171450" indent="-171450">
              <a:lnSpc>
                <a:spcPct val="150000"/>
              </a:lnSpc>
              <a:buFont typeface="Arial" panose="020B0604020202020204" pitchFamily="34" charset="0"/>
              <a:buChar char="•"/>
            </a:pPr>
            <a:r>
              <a:rPr lang="en-US" sz="1200" b="0" i="0" dirty="0" err="1">
                <a:effectLst/>
                <a:latin typeface="Times New Roman" panose="02020603050405020304" pitchFamily="18" charset="0"/>
                <a:cs typeface="Times New Roman" panose="02020603050405020304" pitchFamily="18" charset="0"/>
              </a:rPr>
              <a:t>Kardena</a:t>
            </a:r>
            <a:r>
              <a:rPr lang="en-US" sz="1200" b="0" i="0" dirty="0">
                <a:effectLst/>
                <a:latin typeface="Times New Roman" panose="02020603050405020304" pitchFamily="18" charset="0"/>
                <a:cs typeface="Times New Roman" panose="02020603050405020304" pitchFamily="18" charset="0"/>
              </a:rPr>
              <a:t>, A., Hamzah, H., </a:t>
            </a:r>
            <a:r>
              <a:rPr lang="en-US" sz="1200" b="0" i="0" dirty="0" err="1">
                <a:effectLst/>
                <a:latin typeface="Times New Roman" panose="02020603050405020304" pitchFamily="18" charset="0"/>
                <a:cs typeface="Times New Roman" panose="02020603050405020304" pitchFamily="18" charset="0"/>
              </a:rPr>
              <a:t>Syarif</a:t>
            </a:r>
            <a:r>
              <a:rPr lang="en-US" sz="1200" b="0" i="0" dirty="0">
                <a:effectLst/>
                <a:latin typeface="Times New Roman" panose="02020603050405020304" pitchFamily="18" charset="0"/>
                <a:cs typeface="Times New Roman" panose="02020603050405020304" pitchFamily="18" charset="0"/>
              </a:rPr>
              <a:t>, H. and Zaim, M. (2019) ‘The view of intercultural competence in the context of communicative-based in English Language teaching’, In </a:t>
            </a:r>
            <a:r>
              <a:rPr lang="en-US" sz="1200" b="0" i="1" dirty="0">
                <a:effectLst/>
                <a:latin typeface="Times New Roman" panose="02020603050405020304" pitchFamily="18" charset="0"/>
                <a:cs typeface="Times New Roman" panose="02020603050405020304" pitchFamily="18" charset="0"/>
              </a:rPr>
              <a:t>Proceedings of the 1st EAI </a:t>
            </a:r>
            <a:r>
              <a:rPr lang="en-US" sz="1200" b="0" i="1" dirty="0" err="1">
                <a:effectLst/>
                <a:latin typeface="Times New Roman" panose="02020603050405020304" pitchFamily="18" charset="0"/>
                <a:cs typeface="Times New Roman" panose="02020603050405020304" pitchFamily="18" charset="0"/>
              </a:rPr>
              <a:t>Bukittinggi</a:t>
            </a:r>
            <a:r>
              <a:rPr lang="en-US" sz="1200" b="0" i="1" dirty="0">
                <a:effectLst/>
                <a:latin typeface="Times New Roman" panose="02020603050405020304" pitchFamily="18" charset="0"/>
                <a:cs typeface="Times New Roman" panose="02020603050405020304" pitchFamily="18" charset="0"/>
              </a:rPr>
              <a:t> International Conference on Education, BICED 2019, 17-18 October 2019, </a:t>
            </a:r>
            <a:r>
              <a:rPr lang="en-US" sz="1200" b="0" i="1" dirty="0" err="1">
                <a:effectLst/>
                <a:latin typeface="Times New Roman" panose="02020603050405020304" pitchFamily="18" charset="0"/>
                <a:cs typeface="Times New Roman" panose="02020603050405020304" pitchFamily="18" charset="0"/>
              </a:rPr>
              <a:t>Bukititinggi</a:t>
            </a:r>
            <a:r>
              <a:rPr lang="en-US" sz="1200" b="0" i="1" dirty="0">
                <a:effectLst/>
                <a:latin typeface="Times New Roman" panose="02020603050405020304" pitchFamily="18" charset="0"/>
                <a:cs typeface="Times New Roman" panose="02020603050405020304" pitchFamily="18" charset="0"/>
              </a:rPr>
              <a:t>, West Sumatera, Indonesia</a:t>
            </a:r>
            <a:r>
              <a:rPr lang="en-US" sz="1200" b="0" i="0" dirty="0">
                <a:effectLst/>
                <a:latin typeface="Times New Roman" panose="02020603050405020304" pitchFamily="18" charset="0"/>
                <a:cs typeface="Times New Roman" panose="02020603050405020304" pitchFamily="18" charset="0"/>
              </a:rPr>
              <a:t>. </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Available at:</a:t>
            </a:r>
            <a:r>
              <a:rPr lang="en-US" sz="1200" dirty="0">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hlinkClick r:id="rId6"/>
              </a:rPr>
              <a:t>https://eudl.eu/pdf/10.4108/eai.17-10-2019.2289731</a:t>
            </a:r>
            <a:r>
              <a:rPr lang="en-US" sz="1200" dirty="0">
                <a:latin typeface="Times New Roman" panose="02020603050405020304" pitchFamily="18" charset="0"/>
                <a:cs typeface="Times New Roman" panose="02020603050405020304" pitchFamily="18" charset="0"/>
              </a:rPr>
              <a:t> (Accessed: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22</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nd</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endParaRPr lang="en-US" sz="1200" dirty="0">
              <a:solidFill>
                <a:srgbClr val="222222"/>
              </a:solidFill>
              <a:latin typeface="Times New Roman" panose="02020603050405020304" pitchFamily="18" charset="0"/>
              <a:cs typeface="Times New Roman" panose="02020603050405020304" pitchFamily="18" charset="0"/>
            </a:endParaRPr>
          </a:p>
          <a:p>
            <a:pPr marL="171450" indent="-171450">
              <a:lnSpc>
                <a:spcPct val="150000"/>
              </a:lnSpc>
              <a:buFont typeface="Arial" panose="020B0604020202020204" pitchFamily="34" charset="0"/>
              <a:buChar char="•"/>
            </a:pPr>
            <a:r>
              <a:rPr lang="en-US" sz="1200" dirty="0" err="1">
                <a:effectLst/>
                <a:latin typeface="Times New Roman" panose="02020603050405020304" pitchFamily="18" charset="0"/>
                <a:cs typeface="Times New Roman" panose="02020603050405020304" pitchFamily="18" charset="0"/>
              </a:rPr>
              <a:t>Mascarell</a:t>
            </a:r>
            <a:r>
              <a:rPr lang="en-US" sz="1200" dirty="0">
                <a:effectLst/>
                <a:latin typeface="Times New Roman" panose="02020603050405020304" pitchFamily="18" charset="0"/>
                <a:cs typeface="Times New Roman" panose="02020603050405020304" pitchFamily="18" charset="0"/>
              </a:rPr>
              <a:t>, C. (2022) </a:t>
            </a:r>
            <a:r>
              <a:rPr lang="en-US" sz="1200" i="1" dirty="0">
                <a:effectLst/>
                <a:latin typeface="Times New Roman" panose="02020603050405020304" pitchFamily="18" charset="0"/>
                <a:cs typeface="Times New Roman" panose="02020603050405020304" pitchFamily="18" charset="0"/>
              </a:rPr>
              <a:t>‘Formal and informal greetings in Spanish’.</a:t>
            </a:r>
            <a:r>
              <a:rPr lang="en-US" sz="1200" i="0" dirty="0">
                <a:effectLst/>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cs typeface="Times New Roman" panose="02020603050405020304" pitchFamily="18" charset="0"/>
              </a:rPr>
              <a:t>[LinkedIn profile]. LinkedIn. </a:t>
            </a:r>
            <a:r>
              <a:rPr lang="en-GB" sz="1200" i="0" dirty="0">
                <a:effectLst/>
                <a:latin typeface="Times New Roman" panose="02020603050405020304" pitchFamily="18" charset="0"/>
                <a:cs typeface="Times New Roman" panose="02020603050405020304" pitchFamily="18" charset="0"/>
              </a:rPr>
              <a:t>Published June 26, 2022</a:t>
            </a:r>
            <a:r>
              <a:rPr lang="en-GB" sz="1200" b="0" i="0" dirty="0">
                <a:effectLst/>
                <a:latin typeface="Times New Roman" panose="02020603050405020304" pitchFamily="18" charset="0"/>
                <a:cs typeface="Times New Roman" panose="02020603050405020304" pitchFamily="18" charset="0"/>
              </a:rPr>
              <a:t>. </a:t>
            </a:r>
            <a:r>
              <a:rPr lang="en-US" sz="1200" b="0" i="0" dirty="0">
                <a:effectLst/>
                <a:latin typeface="Times New Roman" panose="02020603050405020304" pitchFamily="18" charset="0"/>
                <a:cs typeface="Times New Roman" panose="02020603050405020304" pitchFamily="18" charset="0"/>
              </a:rPr>
              <a:t>Available at: </a:t>
            </a:r>
            <a:r>
              <a:rPr lang="en-US" sz="1200" b="0" i="0" dirty="0">
                <a:solidFill>
                  <a:srgbClr val="333333"/>
                </a:solidFill>
                <a:effectLst/>
                <a:latin typeface="Times New Roman" panose="02020603050405020304" pitchFamily="18" charset="0"/>
                <a:cs typeface="Times New Roman" panose="02020603050405020304" pitchFamily="18" charset="0"/>
                <a:hlinkClick r:id="rId7"/>
              </a:rPr>
              <a:t>https://www.linkedin.com/pulse/formal-informal-greetings-spanish-cinthia-mascarell</a:t>
            </a:r>
            <a:r>
              <a:rPr lang="en-US" sz="1200" b="0" i="0" dirty="0">
                <a:solidFill>
                  <a:srgbClr val="333333"/>
                </a:solidFill>
                <a:effectLst/>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23</a:t>
            </a:r>
            <a:r>
              <a:rPr lang="en-GB" sz="1200" baseline="30000" dirty="0">
                <a:effectLst/>
                <a:latin typeface="Times New Roman" panose="02020603050405020304" pitchFamily="18" charset="0"/>
                <a:ea typeface="Cambria" panose="02040503050406030204" pitchFamily="18" charset="0"/>
                <a:cs typeface="Times New Roman" panose="02020603050405020304" pitchFamily="18" charset="0"/>
              </a:rPr>
              <a:t>r</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d</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endParaRPr lang="en-US" sz="1200" dirty="0">
              <a:solidFill>
                <a:srgbClr val="333333"/>
              </a:solidFill>
              <a:latin typeface="Times New Roman" panose="02020603050405020304" pitchFamily="18" charset="0"/>
              <a:cs typeface="Times New Roman" panose="02020603050405020304" pitchFamily="18" charset="0"/>
            </a:endParaRPr>
          </a:p>
          <a:p>
            <a:pPr marL="171450" indent="-171450">
              <a:lnSpc>
                <a:spcPct val="150000"/>
              </a:lnSpc>
              <a:buFont typeface="Arial" panose="020B0604020202020204" pitchFamily="34" charset="0"/>
              <a:buChar char="•"/>
            </a:pPr>
            <a:r>
              <a:rPr lang="en-US" sz="1200" b="0" dirty="0">
                <a:effectLst/>
                <a:latin typeface="Times New Roman" panose="02020603050405020304" pitchFamily="18" charset="0"/>
                <a:cs typeface="Times New Roman" panose="02020603050405020304" pitchFamily="18" charset="0"/>
              </a:rPr>
              <a:t>Nanu, L. (2019) ‘</a:t>
            </a:r>
            <a:r>
              <a:rPr lang="en-GB" sz="1200" b="0" i="0" dirty="0">
                <a:effectLst/>
                <a:latin typeface="Times New Roman" panose="02020603050405020304" pitchFamily="18" charset="0"/>
                <a:cs typeface="Times New Roman" panose="02020603050405020304" pitchFamily="18" charset="0"/>
              </a:rPr>
              <a:t>Cultural Diversity in Hospitality’, </a:t>
            </a:r>
            <a:r>
              <a:rPr lang="en-US" sz="1200" i="1" dirty="0" err="1">
                <a:latin typeface="Times New Roman" panose="02020603050405020304" pitchFamily="18" charset="0"/>
                <a:cs typeface="Times New Roman" panose="02020603050405020304" pitchFamily="18" charset="0"/>
              </a:rPr>
              <a:t>H</a:t>
            </a:r>
            <a:r>
              <a:rPr lang="en-US" sz="1200" b="0" i="1" dirty="0" err="1">
                <a:effectLst/>
                <a:latin typeface="Times New Roman" panose="02020603050405020304" pitchFamily="18" charset="0"/>
                <a:cs typeface="Times New Roman" panose="02020603050405020304" pitchFamily="18" charset="0"/>
              </a:rPr>
              <a:t>otech</a:t>
            </a:r>
            <a:r>
              <a:rPr lang="en-US" sz="1200" b="0" i="1" dirty="0">
                <a:effectLst/>
                <a:latin typeface="Times New Roman" panose="02020603050405020304" pitchFamily="18" charset="0"/>
                <a:cs typeface="Times New Roman" panose="02020603050405020304" pitchFamily="18" charset="0"/>
              </a:rPr>
              <a:t> blog</a:t>
            </a:r>
            <a:r>
              <a:rPr lang="en-US" sz="1200" b="0" i="0" dirty="0">
                <a:effectLst/>
                <a:latin typeface="Times New Roman" panose="02020603050405020304" pitchFamily="18" charset="0"/>
                <a:cs typeface="Times New Roman" panose="02020603050405020304" pitchFamily="18" charset="0"/>
              </a:rPr>
              <a:t>, 29</a:t>
            </a:r>
            <a:r>
              <a:rPr lang="en-US" sz="1200" b="0" i="0" u="none" strike="noStrike" baseline="30000" dirty="0">
                <a:effectLst/>
                <a:latin typeface="Times New Roman" panose="02020603050405020304" pitchFamily="18" charset="0"/>
                <a:cs typeface="Times New Roman" panose="02020603050405020304" pitchFamily="18" charset="0"/>
              </a:rPr>
              <a:t>th</a:t>
            </a:r>
            <a:r>
              <a:rPr lang="en-US" sz="1200" b="0" i="0" dirty="0">
                <a:effectLst/>
                <a:latin typeface="Times New Roman" panose="02020603050405020304" pitchFamily="18" charset="0"/>
                <a:cs typeface="Times New Roman" panose="02020603050405020304" pitchFamily="18" charset="0"/>
              </a:rPr>
              <a:t> March. Available at: </a:t>
            </a:r>
            <a:r>
              <a:rPr lang="en-US" sz="1200" b="0" i="0" dirty="0">
                <a:solidFill>
                  <a:srgbClr val="333333"/>
                </a:solidFill>
                <a:effectLst/>
                <a:latin typeface="Times New Roman" panose="02020603050405020304" pitchFamily="18" charset="0"/>
                <a:cs typeface="Times New Roman" panose="02020603050405020304" pitchFamily="18" charset="0"/>
                <a:hlinkClick r:id="rId8"/>
              </a:rPr>
              <a:t>https://blog.hotech.com.tr/cultural-diversity-in-hospitality/</a:t>
            </a:r>
            <a:r>
              <a:rPr lang="en-US" sz="1200" dirty="0">
                <a:solidFill>
                  <a:srgbClr val="333333"/>
                </a:solidFill>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21</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st</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p>
          <a:p>
            <a:pPr marL="171450" indent="-171450">
              <a:lnSpc>
                <a:spcPct val="150000"/>
              </a:lnSpc>
              <a:buFont typeface="Arial" panose="020B0604020202020204" pitchFamily="34" charset="0"/>
              <a:buChar char="•"/>
            </a:pPr>
            <a:r>
              <a:rPr lang="en-US" sz="1200" b="0" dirty="0">
                <a:effectLst/>
                <a:latin typeface="Times New Roman" panose="02020603050405020304" pitchFamily="18" charset="0"/>
                <a:cs typeface="Times New Roman" panose="02020603050405020304" pitchFamily="18" charset="0"/>
              </a:rPr>
              <a:t>Posner, R. and Sala, M.</a:t>
            </a:r>
            <a:r>
              <a:rPr lang="en-US" sz="1200" dirty="0">
                <a:latin typeface="Times New Roman" panose="02020603050405020304" pitchFamily="18" charset="0"/>
                <a:cs typeface="Times New Roman" panose="02020603050405020304" pitchFamily="18" charset="0"/>
              </a:rPr>
              <a:t> </a:t>
            </a:r>
            <a:r>
              <a:rPr lang="en-US" sz="1200" b="0" dirty="0">
                <a:effectLst/>
                <a:latin typeface="Times New Roman" panose="02020603050405020304" pitchFamily="18" charset="0"/>
                <a:cs typeface="Times New Roman" panose="02020603050405020304" pitchFamily="18" charset="0"/>
              </a:rPr>
              <a:t>(2023) ‘Spanish language’, </a:t>
            </a:r>
            <a:r>
              <a:rPr lang="en-US" sz="1200" b="0" i="1" dirty="0">
                <a:effectLst/>
                <a:latin typeface="Times New Roman" panose="02020603050405020304" pitchFamily="18" charset="0"/>
                <a:cs typeface="Times New Roman" panose="02020603050405020304" pitchFamily="18" charset="0"/>
              </a:rPr>
              <a:t>Encyclopedia Britannica,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14</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th</a:t>
            </a:r>
            <a:r>
              <a:rPr lang="en-US" sz="1200" b="0" dirty="0">
                <a:effectLst/>
                <a:latin typeface="Times New Roman" panose="02020603050405020304" pitchFamily="18" charset="0"/>
                <a:cs typeface="Times New Roman" panose="02020603050405020304" pitchFamily="18" charset="0"/>
              </a:rPr>
              <a:t> September. </a:t>
            </a:r>
            <a:r>
              <a:rPr lang="en-US" sz="1200" b="0" i="0" dirty="0">
                <a:effectLst/>
                <a:latin typeface="Times New Roman" panose="02020603050405020304" pitchFamily="18" charset="0"/>
                <a:cs typeface="Times New Roman" panose="02020603050405020304" pitchFamily="18" charset="0"/>
              </a:rPr>
              <a:t>Available at: </a:t>
            </a:r>
            <a:r>
              <a:rPr lang="en-US" sz="1200" b="0" dirty="0">
                <a:effectLst/>
                <a:latin typeface="Times New Roman" panose="02020603050405020304" pitchFamily="18" charset="0"/>
                <a:cs typeface="Times New Roman" panose="02020603050405020304" pitchFamily="18" charset="0"/>
                <a:hlinkClick r:id="rId9"/>
              </a:rPr>
              <a:t>https://www.britannica.com/topic/Spanish-language</a:t>
            </a:r>
            <a:r>
              <a:rPr lang="en-US" sz="1200" b="0" dirty="0">
                <a:effectLst/>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22</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nd</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endParaRPr lang="en-US" sz="1200" dirty="0">
              <a:solidFill>
                <a:srgbClr val="222222"/>
              </a:solidFill>
              <a:latin typeface="Times New Roman" panose="02020603050405020304" pitchFamily="18" charset="0"/>
              <a:cs typeface="Times New Roman" panose="02020603050405020304" pitchFamily="18" charset="0"/>
            </a:endParaRPr>
          </a:p>
          <a:p>
            <a:pPr marL="171450" indent="-171450">
              <a:lnSpc>
                <a:spcPct val="150000"/>
              </a:lnSpc>
              <a:buFont typeface="Arial" panose="020B0604020202020204" pitchFamily="34" charset="0"/>
              <a:buChar char="•"/>
            </a:pPr>
            <a:r>
              <a:rPr lang="en-US" sz="1200" b="0" i="0" dirty="0">
                <a:effectLst/>
                <a:latin typeface="Times New Roman" panose="02020603050405020304" pitchFamily="18" charset="0"/>
                <a:cs typeface="Times New Roman" panose="02020603050405020304" pitchFamily="18" charset="0"/>
              </a:rPr>
              <a:t>Rose, E. (2022) ‘Common Spanish words and phrases </a:t>
            </a:r>
            <a:r>
              <a:rPr lang="en-US" sz="1200" dirty="0">
                <a:latin typeface="Times New Roman" panose="02020603050405020304" pitchFamily="18" charset="0"/>
                <a:cs typeface="Times New Roman" panose="02020603050405020304" pitchFamily="18" charset="0"/>
              </a:rPr>
              <a:t>e</a:t>
            </a:r>
            <a:r>
              <a:rPr lang="en-US" sz="1200" b="0" i="0" dirty="0">
                <a:effectLst/>
                <a:latin typeface="Times New Roman" panose="02020603050405020304" pitchFamily="18" charset="0"/>
                <a:cs typeface="Times New Roman" panose="02020603050405020304" pitchFamily="18" charset="0"/>
              </a:rPr>
              <a:t>very </a:t>
            </a:r>
            <a:r>
              <a:rPr lang="en-US" sz="1200" dirty="0">
                <a:latin typeface="Times New Roman" panose="02020603050405020304" pitchFamily="18" charset="0"/>
                <a:cs typeface="Times New Roman" panose="02020603050405020304" pitchFamily="18" charset="0"/>
              </a:rPr>
              <a:t>b</a:t>
            </a:r>
            <a:r>
              <a:rPr lang="en-US" sz="1200" b="0" i="0" dirty="0">
                <a:effectLst/>
                <a:latin typeface="Times New Roman" panose="02020603050405020304" pitchFamily="18" charset="0"/>
                <a:cs typeface="Times New Roman" panose="02020603050405020304" pitchFamily="18" charset="0"/>
              </a:rPr>
              <a:t>eginner </a:t>
            </a:r>
            <a:r>
              <a:rPr lang="en-US" sz="1200" dirty="0">
                <a:latin typeface="Times New Roman" panose="02020603050405020304" pitchFamily="18" charset="0"/>
                <a:cs typeface="Times New Roman" panose="02020603050405020304" pitchFamily="18" charset="0"/>
              </a:rPr>
              <a:t>s</a:t>
            </a:r>
            <a:r>
              <a:rPr lang="en-US" sz="1200" b="0" i="0" dirty="0">
                <a:effectLst/>
                <a:latin typeface="Times New Roman" panose="02020603050405020304" pitchFamily="18" charset="0"/>
                <a:cs typeface="Times New Roman" panose="02020603050405020304" pitchFamily="18" charset="0"/>
              </a:rPr>
              <a:t>hould </a:t>
            </a:r>
            <a:r>
              <a:rPr lang="en-US" sz="1200" dirty="0">
                <a:latin typeface="Times New Roman" panose="02020603050405020304" pitchFamily="18" charset="0"/>
                <a:cs typeface="Times New Roman" panose="02020603050405020304" pitchFamily="18" charset="0"/>
              </a:rPr>
              <a:t>k</a:t>
            </a:r>
            <a:r>
              <a:rPr lang="en-US" sz="1200" b="0" i="0" dirty="0">
                <a:effectLst/>
                <a:latin typeface="Times New Roman" panose="02020603050405020304" pitchFamily="18" charset="0"/>
                <a:cs typeface="Times New Roman" panose="02020603050405020304" pitchFamily="18" charset="0"/>
              </a:rPr>
              <a:t>now’, </a:t>
            </a:r>
            <a:r>
              <a:rPr lang="en-US" sz="1200" i="1" dirty="0" err="1">
                <a:latin typeface="Times New Roman" panose="02020603050405020304" pitchFamily="18" charset="0"/>
                <a:cs typeface="Times New Roman" panose="02020603050405020304" pitchFamily="18" charset="0"/>
              </a:rPr>
              <a:t>Li</a:t>
            </a:r>
            <a:r>
              <a:rPr lang="en-US" sz="1200" b="0" i="1" dirty="0" err="1">
                <a:effectLst/>
                <a:latin typeface="Times New Roman" panose="02020603050405020304" pitchFamily="18" charset="0"/>
                <a:cs typeface="Times New Roman" panose="02020603050405020304" pitchFamily="18" charset="0"/>
              </a:rPr>
              <a:t>ngodeer</a:t>
            </a:r>
            <a:r>
              <a:rPr lang="en-US" sz="1200" b="0" i="1" dirty="0">
                <a:effectLst/>
                <a:latin typeface="Times New Roman" panose="02020603050405020304" pitchFamily="18" charset="0"/>
                <a:cs typeface="Times New Roman" panose="02020603050405020304" pitchFamily="18" charset="0"/>
              </a:rPr>
              <a:t> blog</a:t>
            </a:r>
            <a:r>
              <a:rPr lang="en-US" sz="1200" b="0" i="0" dirty="0">
                <a:effectLst/>
                <a:latin typeface="Times New Roman" panose="02020603050405020304" pitchFamily="18" charset="0"/>
                <a:cs typeface="Times New Roman" panose="02020603050405020304" pitchFamily="18" charset="0"/>
              </a:rPr>
              <a:t>,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nd </a:t>
            </a:r>
            <a:r>
              <a:rPr lang="en-US" sz="1200" b="0" i="0" dirty="0">
                <a:effectLst/>
                <a:latin typeface="Times New Roman" panose="02020603050405020304" pitchFamily="18" charset="0"/>
                <a:cs typeface="Times New Roman" panose="02020603050405020304" pitchFamily="18" charset="0"/>
              </a:rPr>
              <a:t>March. Available at: </a:t>
            </a:r>
            <a:r>
              <a:rPr lang="en-US" sz="1200" b="0" i="0" dirty="0">
                <a:solidFill>
                  <a:srgbClr val="333333"/>
                </a:solidFill>
                <a:effectLst/>
                <a:latin typeface="Times New Roman" panose="02020603050405020304" pitchFamily="18" charset="0"/>
                <a:cs typeface="Times New Roman" panose="02020603050405020304" pitchFamily="18" charset="0"/>
                <a:hlinkClick r:id="rId10"/>
              </a:rPr>
              <a:t>https://blog.lingodeer.com/common-spanish-words/</a:t>
            </a:r>
            <a:r>
              <a:rPr lang="en-US" sz="1200" b="0" i="0" dirty="0">
                <a:solidFill>
                  <a:srgbClr val="333333"/>
                </a:solidFill>
                <a:effectLst/>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23</a:t>
            </a:r>
            <a:r>
              <a:rPr lang="en-GB" sz="1200" baseline="30000" dirty="0">
                <a:effectLst/>
                <a:latin typeface="Times New Roman" panose="02020603050405020304" pitchFamily="18" charset="0"/>
                <a:ea typeface="Cambria" panose="02040503050406030204" pitchFamily="18" charset="0"/>
                <a:cs typeface="Times New Roman" panose="02020603050405020304" pitchFamily="18" charset="0"/>
              </a:rPr>
              <a:t>r</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d</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endParaRPr lang="en-US" sz="1200" dirty="0">
              <a:solidFill>
                <a:srgbClr val="333333"/>
              </a:solidFill>
              <a:latin typeface="Times New Roman" panose="02020603050405020304" pitchFamily="18" charset="0"/>
              <a:cs typeface="Times New Roman" panose="02020603050405020304" pitchFamily="18" charset="0"/>
            </a:endParaRPr>
          </a:p>
          <a:p>
            <a:pPr marL="171450" indent="-171450">
              <a:lnSpc>
                <a:spcPct val="150000"/>
              </a:lnSpc>
              <a:buFont typeface="Arial" panose="020B0604020202020204" pitchFamily="34" charset="0"/>
              <a:buChar char="•"/>
            </a:pPr>
            <a:r>
              <a:rPr lang="en-US" sz="1200" b="0" dirty="0">
                <a:effectLst/>
                <a:latin typeface="Times New Roman" panose="02020603050405020304" pitchFamily="18" charset="0"/>
                <a:cs typeface="Times New Roman" panose="02020603050405020304" pitchFamily="18" charset="0"/>
              </a:rPr>
              <a:t>Sanchez, D. (2023) ‘‘Tú’ vs ‘</a:t>
            </a:r>
            <a:r>
              <a:rPr lang="en-US" sz="1200" b="0" dirty="0" err="1">
                <a:effectLst/>
                <a:latin typeface="Times New Roman" panose="02020603050405020304" pitchFamily="18" charset="0"/>
                <a:cs typeface="Times New Roman" panose="02020603050405020304" pitchFamily="18" charset="0"/>
              </a:rPr>
              <a:t>Usted</a:t>
            </a:r>
            <a:r>
              <a:rPr lang="en-US" sz="1200" b="0" dirty="0">
                <a:effectLst/>
                <a:latin typeface="Times New Roman" panose="02020603050405020304" pitchFamily="18" charset="0"/>
                <a:cs typeface="Times New Roman" panose="02020603050405020304" pitchFamily="18" charset="0"/>
              </a:rPr>
              <a:t>’: Master Informal &amp; Formal ‘You’ in Spanish’, </a:t>
            </a:r>
            <a:r>
              <a:rPr lang="en-US" sz="1200" i="1" dirty="0">
                <a:latin typeface="Times New Roman" panose="02020603050405020304" pitchFamily="18" charset="0"/>
                <a:cs typeface="Times New Roman" panose="02020603050405020304" pitchFamily="18" charset="0"/>
              </a:rPr>
              <a:t>T</a:t>
            </a:r>
            <a:r>
              <a:rPr lang="en-US" sz="1200" b="0" i="1" dirty="0">
                <a:effectLst/>
                <a:latin typeface="Times New Roman" panose="02020603050405020304" pitchFamily="18" charset="0"/>
                <a:cs typeface="Times New Roman" panose="02020603050405020304" pitchFamily="18" charset="0"/>
              </a:rPr>
              <a:t>ell me in spanish.com: grammar</a:t>
            </a:r>
            <a:r>
              <a:rPr lang="en-US" sz="1200" b="0" i="0" dirty="0">
                <a:effectLst/>
                <a:latin typeface="Times New Roman" panose="02020603050405020304" pitchFamily="18" charset="0"/>
                <a:cs typeface="Times New Roman" panose="02020603050405020304" pitchFamily="18" charset="0"/>
              </a:rPr>
              <a:t>. Available at</a:t>
            </a:r>
            <a:r>
              <a:rPr lang="en-US" sz="1200" b="0" i="0" dirty="0">
                <a:solidFill>
                  <a:srgbClr val="333333"/>
                </a:solidFill>
                <a:effectLst/>
                <a:latin typeface="Times New Roman" panose="02020603050405020304" pitchFamily="18" charset="0"/>
                <a:cs typeface="Times New Roman" panose="02020603050405020304" pitchFamily="18" charset="0"/>
              </a:rPr>
              <a:t>: </a:t>
            </a:r>
            <a:r>
              <a:rPr lang="en-US" sz="1200" b="0" i="0" dirty="0">
                <a:solidFill>
                  <a:srgbClr val="333333"/>
                </a:solidFill>
                <a:effectLst/>
                <a:latin typeface="Times New Roman" panose="02020603050405020304" pitchFamily="18" charset="0"/>
                <a:cs typeface="Times New Roman" panose="02020603050405020304" pitchFamily="18" charset="0"/>
                <a:hlinkClick r:id="rId11"/>
              </a:rPr>
              <a:t>https://www.tellmeinspanish.com/grammar/formal-vs-informal-you-in-spanish/</a:t>
            </a:r>
            <a:r>
              <a:rPr lang="en-US" sz="1200" b="0" i="0" dirty="0">
                <a:solidFill>
                  <a:srgbClr val="333333"/>
                </a:solidFill>
                <a:effectLst/>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23</a:t>
            </a:r>
            <a:r>
              <a:rPr lang="en-GB" sz="1200" baseline="30000" dirty="0">
                <a:effectLst/>
                <a:latin typeface="Times New Roman" panose="02020603050405020304" pitchFamily="18" charset="0"/>
                <a:ea typeface="Cambria" panose="02040503050406030204" pitchFamily="18" charset="0"/>
                <a:cs typeface="Times New Roman" panose="02020603050405020304" pitchFamily="18" charset="0"/>
              </a:rPr>
              <a:t>r</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d</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endParaRPr lang="en-US" sz="1200" dirty="0">
              <a:latin typeface="Times New Roman" panose="02020603050405020304" pitchFamily="18" charset="0"/>
              <a:cs typeface="Times New Roman" panose="02020603050405020304" pitchFamily="18" charset="0"/>
            </a:endParaRPr>
          </a:p>
          <a:p>
            <a:pPr marL="171450" indent="-171450">
              <a:lnSpc>
                <a:spcPct val="150000"/>
              </a:lnSpc>
              <a:buFont typeface="Arial" panose="020B0604020202020204" pitchFamily="34" charset="0"/>
              <a:buChar char="•"/>
            </a:pPr>
            <a:r>
              <a:rPr lang="en-US" sz="1200" b="0" i="0" u="none" strike="noStrike" dirty="0">
                <a:effectLst/>
                <a:latin typeface="Times New Roman" panose="02020603050405020304" pitchFamily="18" charset="0"/>
                <a:cs typeface="Times New Roman" panose="02020603050405020304" pitchFamily="18" charset="0"/>
              </a:rPr>
              <a:t>Swart, F., </a:t>
            </a:r>
            <a:r>
              <a:rPr lang="en-US" sz="1200" b="0" i="0" u="none" strike="noStrike" dirty="0" err="1">
                <a:effectLst/>
                <a:latin typeface="Times New Roman" panose="02020603050405020304" pitchFamily="18" charset="0"/>
                <a:cs typeface="Times New Roman" panose="02020603050405020304" pitchFamily="18" charset="0"/>
              </a:rPr>
              <a:t>Knèzic</a:t>
            </a:r>
            <a:r>
              <a:rPr lang="en-US" sz="1200" b="0" i="0" u="none" strike="noStrike" dirty="0">
                <a:effectLst/>
                <a:latin typeface="Times New Roman" panose="02020603050405020304" pitchFamily="18" charset="0"/>
                <a:cs typeface="Times New Roman" panose="02020603050405020304" pitchFamily="18" charset="0"/>
              </a:rPr>
              <a:t>, D., </a:t>
            </a:r>
            <a:r>
              <a:rPr lang="en-US" sz="1200" b="0" i="0" u="none" strike="noStrike" dirty="0" err="1">
                <a:effectLst/>
                <a:latin typeface="Times New Roman" panose="02020603050405020304" pitchFamily="18" charset="0"/>
                <a:cs typeface="Times New Roman" panose="02020603050405020304" pitchFamily="18" charset="0"/>
              </a:rPr>
              <a:t>Onstenk</a:t>
            </a:r>
            <a:r>
              <a:rPr lang="en-US" sz="1200" b="0" i="0" u="none" strike="noStrike" dirty="0">
                <a:effectLst/>
                <a:latin typeface="Times New Roman" panose="02020603050405020304" pitchFamily="18" charset="0"/>
                <a:cs typeface="Times New Roman" panose="02020603050405020304" pitchFamily="18" charset="0"/>
              </a:rPr>
              <a:t>, J., and Graaff, R. D. (2019). ‘Evaluating and improving teacher educators’ language-oriented</a:t>
            </a:r>
            <a:r>
              <a:rPr lang="en-US" sz="1200" dirty="0">
                <a:latin typeface="Times New Roman" panose="02020603050405020304" pitchFamily="18" charset="0"/>
                <a:cs typeface="Times New Roman" panose="02020603050405020304" pitchFamily="18" charset="0"/>
              </a:rPr>
              <a:t> </a:t>
            </a:r>
            <a:r>
              <a:rPr lang="en-US" sz="1200" b="0" i="0" u="none" strike="noStrike" dirty="0">
                <a:effectLst/>
                <a:latin typeface="Times New Roman" panose="02020603050405020304" pitchFamily="18" charset="0"/>
                <a:cs typeface="Times New Roman" panose="02020603050405020304" pitchFamily="18" charset="0"/>
              </a:rPr>
              <a:t>performance in content-based teaching’, </a:t>
            </a:r>
            <a:r>
              <a:rPr lang="en-US" sz="1200" b="0" i="1" u="none" strike="noStrike" dirty="0">
                <a:effectLst/>
                <a:latin typeface="Times New Roman" panose="02020603050405020304" pitchFamily="18" charset="0"/>
                <a:cs typeface="Times New Roman" panose="02020603050405020304" pitchFamily="18" charset="0"/>
              </a:rPr>
              <a:t>International Journal of Educational Methodology, 5</a:t>
            </a:r>
            <a:r>
              <a:rPr lang="en-US" sz="1200" b="0" i="0" u="none" strike="noStrike" dirty="0">
                <a:effectLst/>
                <a:latin typeface="Times New Roman" panose="02020603050405020304" pitchFamily="18" charset="0"/>
                <a:cs typeface="Times New Roman" panose="02020603050405020304" pitchFamily="18" charset="0"/>
              </a:rPr>
              <a:t>(1), 71-86. </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Available at:</a:t>
            </a:r>
            <a:r>
              <a:rPr lang="en-US" sz="1200" dirty="0">
                <a:latin typeface="Times New Roman" panose="02020603050405020304" pitchFamily="18" charset="0"/>
                <a:cs typeface="Times New Roman" panose="02020603050405020304" pitchFamily="18" charset="0"/>
              </a:rPr>
              <a:t> </a:t>
            </a:r>
            <a:r>
              <a:rPr lang="en-US" sz="1200" b="0" i="0" u="sng" strike="noStrike" dirty="0">
                <a:solidFill>
                  <a:srgbClr val="0563C1"/>
                </a:solidFill>
                <a:effectLst/>
                <a:latin typeface="Times New Roman" panose="02020603050405020304" pitchFamily="18" charset="0"/>
                <a:cs typeface="Times New Roman" panose="02020603050405020304" pitchFamily="18" charset="0"/>
                <a:hlinkClick r:id="rId12"/>
              </a:rPr>
              <a:t>https://doi.org/10.12973/ijem.5.1.71</a:t>
            </a:r>
            <a:r>
              <a:rPr lang="en-US" sz="1200" b="0" i="0" u="none" strike="noStrike" dirty="0">
                <a:solidFill>
                  <a:srgbClr val="333333"/>
                </a:solidFill>
                <a:effectLst/>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(Accessed: </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22</a:t>
            </a:r>
            <a:r>
              <a:rPr lang="en-GB" sz="1200" baseline="30000" dirty="0">
                <a:latin typeface="Times New Roman" panose="02020603050405020304" pitchFamily="18" charset="0"/>
                <a:ea typeface="Cambria" panose="02040503050406030204" pitchFamily="18" charset="0"/>
                <a:cs typeface="Times New Roman" panose="02020603050405020304" pitchFamily="18" charset="0"/>
              </a:rPr>
              <a:t>nd</a:t>
            </a:r>
            <a:r>
              <a:rPr lang="en-GB" sz="1200" dirty="0">
                <a:effectLst/>
                <a:latin typeface="Times New Roman" panose="02020603050405020304" pitchFamily="18" charset="0"/>
                <a:ea typeface="Cambria" panose="02040503050406030204" pitchFamily="18" charset="0"/>
                <a:cs typeface="Times New Roman" panose="02020603050405020304" pitchFamily="18" charset="0"/>
              </a:rPr>
              <a:t> October 2023</a:t>
            </a:r>
            <a:r>
              <a:rPr lang="en-US" sz="1200" dirty="0">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endParaRPr lang="en-US" sz="12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730527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1706</TotalTime>
  <Words>820</Words>
  <Application>Microsoft Office PowerPoint</Application>
  <PresentationFormat>Widescreen</PresentationFormat>
  <Paragraphs>47</Paragraphs>
  <Slides>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Century Gothic</vt:lpstr>
      <vt:lpstr>Times New Roman</vt:lpstr>
      <vt:lpstr>Wingdings</vt:lpstr>
      <vt:lpstr>Wingdings 3</vt:lpstr>
      <vt:lpstr>Wisp</vt:lpstr>
      <vt:lpstr>PowerPoint Presentation</vt:lpstr>
      <vt:lpstr>PowerPoint Presentation</vt:lpstr>
      <vt:lpstr>PowerPoint Presentation</vt:lpstr>
      <vt:lpstr>PowerPoint Presentation</vt:lpstr>
      <vt:lpstr>PowerPoint Presentation</vt:lpstr>
      <vt:lpstr>Basic Spanish words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Chilianu</dc:creator>
  <cp:lastModifiedBy>Victoria Chilianu</cp:lastModifiedBy>
  <cp:revision>180</cp:revision>
  <dcterms:created xsi:type="dcterms:W3CDTF">2023-10-16T23:09:45Z</dcterms:created>
  <dcterms:modified xsi:type="dcterms:W3CDTF">2023-10-26T16:05:48Z</dcterms:modified>
</cp:coreProperties>
</file>