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1" r:id="rId1"/>
  </p:sldMasterIdLst>
  <p:notesMasterIdLst>
    <p:notesMasterId r:id="rId18"/>
  </p:notesMasterIdLst>
  <p:sldIdLst>
    <p:sldId id="256" r:id="rId2"/>
    <p:sldId id="292" r:id="rId3"/>
    <p:sldId id="284" r:id="rId4"/>
    <p:sldId id="257" r:id="rId5"/>
    <p:sldId id="258" r:id="rId6"/>
    <p:sldId id="261" r:id="rId7"/>
    <p:sldId id="274" r:id="rId8"/>
    <p:sldId id="289" r:id="rId9"/>
    <p:sldId id="282" r:id="rId10"/>
    <p:sldId id="288" r:id="rId11"/>
    <p:sldId id="290" r:id="rId12"/>
    <p:sldId id="283" r:id="rId13"/>
    <p:sldId id="287" r:id="rId14"/>
    <p:sldId id="273" r:id="rId15"/>
    <p:sldId id="276" r:id="rId16"/>
    <p:sldId id="291" r:id="rId17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Cambria Math" panose="02040503050406030204" pitchFamily="18" charset="0"/>
      <p:regular r:id="rId23"/>
    </p:embeddedFont>
    <p:embeddedFont>
      <p:font typeface="Lalezar" pitchFamily="2" charset="-78"/>
      <p:regular r:id="rId24"/>
    </p:embeddedFont>
    <p:embeddedFont>
      <p:font typeface="Lato" panose="020F0502020204030203" pitchFamily="3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7969AE-A019-5D46-8CCA-FEC893C066EC}" v="156" dt="2022-12-22T20:30:50.7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272"/>
    <p:restoredTop sz="94635"/>
  </p:normalViewPr>
  <p:slideViewPr>
    <p:cSldViewPr snapToGrid="0">
      <p:cViewPr varScale="1">
        <p:scale>
          <a:sx n="146" d="100"/>
          <a:sy n="146" d="100"/>
        </p:scale>
        <p:origin x="1112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17b79d37126_2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g17b79d37126_2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7b79d37126_2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8" name="Google Shape;208;g17b79d37126_2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94272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17b79d37126_2_1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g17b79d37126_2_1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82942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17b79d37126_2_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g17b79d37126_2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7b79d37126_2_1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g17b79d37126_2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7b79d37126_2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8" name="Google Shape;208;g17b79d37126_2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17b79d37126_2_4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g17b79d37126_2_4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17b79d37126_2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g17b79d37126_2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791510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7b79d37126_2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8" name="Google Shape;208;g17b79d37126_2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90638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17b79d37126_2_4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g17b79d37126_2_4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257871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17b79d37126_2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g17b79d37126_2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224142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7b79d37126_2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8" name="Google Shape;208;g17b79d37126_2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506032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17b79d37126_2_4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g17b79d37126_2_4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690647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17b79d37126_2_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g17b79d37126_2_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g17b79d37126_2_4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6" name="Google Shape;526;g17b79d37126_2_4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 txBox="1">
            <a:spLocks noGrp="1"/>
          </p:cNvSpPr>
          <p:nvPr>
            <p:ph type="ctrTitle"/>
          </p:nvPr>
        </p:nvSpPr>
        <p:spPr>
          <a:xfrm>
            <a:off x="342900" y="1065213"/>
            <a:ext cx="3886200" cy="735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ubTitle" idx="1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6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69" name="Google Shape;69;p16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6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6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7"/>
          <p:cNvSpPr txBox="1">
            <a:spLocks noGrp="1"/>
          </p:cNvSpPr>
          <p:nvPr>
            <p:ph type="title"/>
          </p:nvPr>
        </p:nvSpPr>
        <p:spPr>
          <a:xfrm>
            <a:off x="361156" y="2203450"/>
            <a:ext cx="3886200" cy="681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7"/>
          <p:cNvSpPr txBox="1">
            <a:spLocks noGrp="1"/>
          </p:cNvSpPr>
          <p:nvPr>
            <p:ph type="body" idx="1"/>
          </p:nvPr>
        </p:nvSpPr>
        <p:spPr>
          <a:xfrm>
            <a:off x="361156" y="1453357"/>
            <a:ext cx="3886200" cy="7500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7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7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7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2019300" cy="2262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81" name="Google Shape;81;p18"/>
          <p:cNvSpPr txBox="1">
            <a:spLocks noGrp="1"/>
          </p:cNvSpPr>
          <p:nvPr>
            <p:ph type="body" idx="2"/>
          </p:nvPr>
        </p:nvSpPr>
        <p:spPr>
          <a:xfrm>
            <a:off x="2324100" y="800100"/>
            <a:ext cx="2019300" cy="2262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9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9"/>
          <p:cNvSpPr txBox="1">
            <a:spLocks noGrp="1"/>
          </p:cNvSpPr>
          <p:nvPr>
            <p:ph type="body" idx="1"/>
          </p:nvPr>
        </p:nvSpPr>
        <p:spPr>
          <a:xfrm>
            <a:off x="228600" y="767556"/>
            <a:ext cx="2020094" cy="319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88" name="Google Shape;88;p19"/>
          <p:cNvSpPr txBox="1">
            <a:spLocks noGrp="1"/>
          </p:cNvSpPr>
          <p:nvPr>
            <p:ph type="body" idx="2"/>
          </p:nvPr>
        </p:nvSpPr>
        <p:spPr>
          <a:xfrm>
            <a:off x="228600" y="1087438"/>
            <a:ext cx="2020094" cy="197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89" name="Google Shape;89;p19"/>
          <p:cNvSpPr txBox="1">
            <a:spLocks noGrp="1"/>
          </p:cNvSpPr>
          <p:nvPr>
            <p:ph type="body" idx="3"/>
          </p:nvPr>
        </p:nvSpPr>
        <p:spPr>
          <a:xfrm>
            <a:off x="2322513" y="767556"/>
            <a:ext cx="2020888" cy="319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4"/>
          </p:nvPr>
        </p:nvSpPr>
        <p:spPr>
          <a:xfrm>
            <a:off x="2322513" y="1087438"/>
            <a:ext cx="2020888" cy="1975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91" name="Google Shape;91;p19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9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9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0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0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0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>
            <a:spLocks noGrp="1"/>
          </p:cNvSpPr>
          <p:nvPr>
            <p:ph type="title"/>
          </p:nvPr>
        </p:nvSpPr>
        <p:spPr>
          <a:xfrm>
            <a:off x="228600" y="136525"/>
            <a:ext cx="1504157" cy="58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1"/>
          <p:cNvSpPr txBox="1">
            <a:spLocks noGrp="1"/>
          </p:cNvSpPr>
          <p:nvPr>
            <p:ph type="body" idx="1"/>
          </p:nvPr>
        </p:nvSpPr>
        <p:spPr>
          <a:xfrm>
            <a:off x="1787525" y="136525"/>
            <a:ext cx="2555875" cy="29265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302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marL="914400" lvl="1" indent="-3175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marL="1371600" lvl="2" indent="-3048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marL="1828800" lvl="3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marL="2286000" lvl="4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marL="2743200" lvl="5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marL="3200400" lvl="6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marL="3657600" lvl="7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marL="4114800" lvl="8" indent="-2921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102" name="Google Shape;102;p21"/>
          <p:cNvSpPr txBox="1">
            <a:spLocks noGrp="1"/>
          </p:cNvSpPr>
          <p:nvPr>
            <p:ph type="body" idx="2"/>
          </p:nvPr>
        </p:nvSpPr>
        <p:spPr>
          <a:xfrm>
            <a:off x="228600" y="717550"/>
            <a:ext cx="1504157" cy="23455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103" name="Google Shape;103;p21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1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1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>
            <a:spLocks noGrp="1"/>
          </p:cNvSpPr>
          <p:nvPr>
            <p:ph type="title"/>
          </p:nvPr>
        </p:nvSpPr>
        <p:spPr>
          <a:xfrm>
            <a:off x="896144" y="2400300"/>
            <a:ext cx="2743200" cy="2833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2"/>
          <p:cNvSpPr>
            <a:spLocks noGrp="1"/>
          </p:cNvSpPr>
          <p:nvPr>
            <p:ph type="pic" idx="2"/>
          </p:nvPr>
        </p:nvSpPr>
        <p:spPr>
          <a:xfrm>
            <a:off x="896144" y="306388"/>
            <a:ext cx="27432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>
            <a:spLocks noGrp="1"/>
          </p:cNvSpPr>
          <p:nvPr>
            <p:ph type="body" idx="1"/>
          </p:nvPr>
        </p:nvSpPr>
        <p:spPr>
          <a:xfrm>
            <a:off x="896144" y="2683669"/>
            <a:ext cx="2743200" cy="402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110" name="Google Shape;110;p22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2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22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23"/>
          <p:cNvSpPr txBox="1">
            <a:spLocks noGrp="1"/>
          </p:cNvSpPr>
          <p:nvPr>
            <p:ph type="body" idx="1"/>
          </p:nvPr>
        </p:nvSpPr>
        <p:spPr>
          <a:xfrm rot="5400000">
            <a:off x="1154509" y="-125809"/>
            <a:ext cx="2262982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16" name="Google Shape;116;p2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2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>
            <a:spLocks noGrp="1"/>
          </p:cNvSpPr>
          <p:nvPr>
            <p:ph type="title"/>
          </p:nvPr>
        </p:nvSpPr>
        <p:spPr>
          <a:xfrm rot="5400000">
            <a:off x="2366169" y="1085850"/>
            <a:ext cx="2925763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24"/>
          <p:cNvSpPr txBox="1">
            <a:spLocks noGrp="1"/>
          </p:cNvSpPr>
          <p:nvPr>
            <p:ph type="body" idx="1"/>
          </p:nvPr>
        </p:nvSpPr>
        <p:spPr>
          <a:xfrm rot="5400000">
            <a:off x="270669" y="95250"/>
            <a:ext cx="2925763" cy="30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22" name="Google Shape;122;p2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sz="2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None/>
              <a:defRPr sz="900"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marR="0" lvl="0" indent="-3302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1750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048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921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700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700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12" Type="http://schemas.openxmlformats.org/officeDocument/2006/relationships/image" Target="../media/image8.jp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12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0.png"/><Relationship Id="rId12" Type="http://schemas.openxmlformats.org/officeDocument/2006/relationships/image" Target="../media/image2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9.png"/><Relationship Id="rId11" Type="http://schemas.openxmlformats.org/officeDocument/2006/relationships/image" Target="../media/image5.png"/><Relationship Id="rId5" Type="http://schemas.openxmlformats.org/officeDocument/2006/relationships/image" Target="../media/image18.png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3.png"/><Relationship Id="rId11" Type="http://schemas.openxmlformats.org/officeDocument/2006/relationships/image" Target="../media/image10.png"/><Relationship Id="rId5" Type="http://schemas.openxmlformats.org/officeDocument/2006/relationships/image" Target="../media/image32.png"/><Relationship Id="rId10" Type="http://schemas.openxmlformats.org/officeDocument/2006/relationships/image" Target="../media/image27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6.png"/><Relationship Id="rId11" Type="http://schemas.openxmlformats.org/officeDocument/2006/relationships/image" Target="../media/image10.png"/><Relationship Id="rId5" Type="http://schemas.openxmlformats.org/officeDocument/2006/relationships/image" Target="../media/image15.png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7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6.png"/><Relationship Id="rId11" Type="http://schemas.openxmlformats.org/officeDocument/2006/relationships/image" Target="../media/image10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2.png"/><Relationship Id="rId12" Type="http://schemas.openxmlformats.org/officeDocument/2006/relationships/image" Target="../media/image45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0.png"/><Relationship Id="rId11" Type="http://schemas.openxmlformats.org/officeDocument/2006/relationships/image" Target="../media/image44.png"/><Relationship Id="rId5" Type="http://schemas.openxmlformats.org/officeDocument/2006/relationships/image" Target="../media/image41.png"/><Relationship Id="rId10" Type="http://schemas.openxmlformats.org/officeDocument/2006/relationships/image" Target="../media/image43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6.png"/><Relationship Id="rId11" Type="http://schemas.openxmlformats.org/officeDocument/2006/relationships/image" Target="../media/image10.png"/><Relationship Id="rId5" Type="http://schemas.openxmlformats.org/officeDocument/2006/relationships/image" Target="../media/image15.png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7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6.png"/><Relationship Id="rId11" Type="http://schemas.openxmlformats.org/officeDocument/2006/relationships/image" Target="../media/image10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8.png"/><Relationship Id="rId12" Type="http://schemas.openxmlformats.org/officeDocument/2006/relationships/image" Target="../media/image4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2.png"/><Relationship Id="rId11" Type="http://schemas.openxmlformats.org/officeDocument/2006/relationships/image" Target="../media/image45.png"/><Relationship Id="rId5" Type="http://schemas.openxmlformats.org/officeDocument/2006/relationships/image" Target="../media/image41.png"/><Relationship Id="rId10" Type="http://schemas.openxmlformats.org/officeDocument/2006/relationships/image" Target="../media/image44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6.png"/><Relationship Id="rId11" Type="http://schemas.openxmlformats.org/officeDocument/2006/relationships/image" Target="../media/image10.png"/><Relationship Id="rId5" Type="http://schemas.openxmlformats.org/officeDocument/2006/relationships/image" Target="../media/image15.png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7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6.png"/><Relationship Id="rId11" Type="http://schemas.openxmlformats.org/officeDocument/2006/relationships/image" Target="../media/image10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2.png"/><Relationship Id="rId12" Type="http://schemas.openxmlformats.org/officeDocument/2006/relationships/image" Target="../media/image45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1.png"/><Relationship Id="rId11" Type="http://schemas.openxmlformats.org/officeDocument/2006/relationships/image" Target="../media/image44.png"/><Relationship Id="rId5" Type="http://schemas.openxmlformats.org/officeDocument/2006/relationships/image" Target="../media/image40.png"/><Relationship Id="rId10" Type="http://schemas.openxmlformats.org/officeDocument/2006/relationships/image" Target="../media/image43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6.png"/><Relationship Id="rId12" Type="http://schemas.openxmlformats.org/officeDocument/2006/relationships/image" Target="../media/image7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11" Type="http://schemas.openxmlformats.org/officeDocument/2006/relationships/image" Target="../media/image6.png"/><Relationship Id="rId5" Type="http://schemas.openxmlformats.org/officeDocument/2006/relationships/image" Target="../media/image1.png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15.xml"/><Relationship Id="rId9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Google Shape;129;p25"/>
          <p:cNvGrpSpPr/>
          <p:nvPr/>
        </p:nvGrpSpPr>
        <p:grpSpPr>
          <a:xfrm>
            <a:off x="3310948" y="1616813"/>
            <a:ext cx="5833053" cy="1633463"/>
            <a:chOff x="0" y="-47625"/>
            <a:chExt cx="3072554" cy="860425"/>
          </a:xfrm>
        </p:grpSpPr>
        <p:sp>
          <p:nvSpPr>
            <p:cNvPr id="130" name="Google Shape;130;p25"/>
            <p:cNvSpPr/>
            <p:nvPr/>
          </p:nvSpPr>
          <p:spPr>
            <a:xfrm>
              <a:off x="0" y="0"/>
              <a:ext cx="3072554" cy="812800"/>
            </a:xfrm>
            <a:custGeom>
              <a:avLst/>
              <a:gdLst/>
              <a:ahLst/>
              <a:cxnLst/>
              <a:rect l="l" t="t" r="r" b="b"/>
              <a:pathLst>
                <a:path w="3072554" h="812800" extrusionOk="0">
                  <a:moveTo>
                    <a:pt x="0" y="0"/>
                  </a:moveTo>
                  <a:lnTo>
                    <a:pt x="3072554" y="0"/>
                  </a:lnTo>
                  <a:lnTo>
                    <a:pt x="3072554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775043"/>
            </a:solidFill>
            <a:ln>
              <a:noFill/>
            </a:ln>
          </p:spPr>
        </p:sp>
        <p:sp>
          <p:nvSpPr>
            <p:cNvPr id="131" name="Google Shape;131;p25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943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32" name="Google Shape;132;p25"/>
          <p:cNvPicPr preferRelativeResize="0"/>
          <p:nvPr/>
        </p:nvPicPr>
        <p:blipFill rotWithShape="1">
          <a:blip r:embed="rId5">
            <a:alphaModFix/>
          </a:blip>
          <a:srcRect r="7273" b="14895"/>
          <a:stretch/>
        </p:blipFill>
        <p:spPr>
          <a:xfrm>
            <a:off x="5244593" y="2022049"/>
            <a:ext cx="4529277" cy="3121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2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-345381" y="-326898"/>
            <a:ext cx="2293427" cy="23489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2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-1027467" y="4198056"/>
            <a:ext cx="3657600" cy="16824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2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971609">
            <a:off x="7682368" y="163359"/>
            <a:ext cx="1335440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25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 rot="-6065733">
            <a:off x="3070773" y="-477257"/>
            <a:ext cx="1861835" cy="24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25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 rot="3625725">
            <a:off x="4386410" y="3051167"/>
            <a:ext cx="1232000" cy="24113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25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 rot="-1765130">
            <a:off x="5843052" y="-375835"/>
            <a:ext cx="1926475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25"/>
          <p:cNvPicPr preferRelativeResize="0"/>
          <p:nvPr/>
        </p:nvPicPr>
        <p:blipFill>
          <a:blip r:embed="rId12"/>
          <a:srcRect t="8855" b="8855"/>
          <a:stretch/>
        </p:blipFill>
        <p:spPr>
          <a:xfrm rot="-263162">
            <a:off x="-105749" y="805686"/>
            <a:ext cx="3511449" cy="360795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25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 rot="742631">
            <a:off x="-846460" y="3594557"/>
            <a:ext cx="4528309" cy="14490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25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 rot="-10257470">
            <a:off x="-1036741" y="133963"/>
            <a:ext cx="4528309" cy="14490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25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 rot="-4718206">
            <a:off x="1046793" y="1754222"/>
            <a:ext cx="4528309" cy="1449059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25"/>
          <p:cNvSpPr txBox="1"/>
          <p:nvPr/>
        </p:nvSpPr>
        <p:spPr>
          <a:xfrm>
            <a:off x="4094693" y="1695088"/>
            <a:ext cx="3327280" cy="16287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84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300" dirty="0">
                <a:solidFill>
                  <a:srgbClr val="FFFFFF"/>
                </a:solidFill>
                <a:latin typeface="Times New Roman" panose="02020603050405020304" pitchFamily="18" charset="0"/>
                <a:ea typeface="Lalezar"/>
                <a:cs typeface="Times New Roman" panose="02020603050405020304" pitchFamily="18" charset="0"/>
                <a:sym typeface="Lalezar"/>
              </a:rPr>
              <a:t>Imposter Thoughts.</a:t>
            </a:r>
            <a:endParaRPr lang="en-GB" sz="6300" b="0" i="0" u="none" strike="noStrike" cap="none" dirty="0">
              <a:solidFill>
                <a:srgbClr val="FFFFFF"/>
              </a:solidFill>
              <a:latin typeface="Times New Roman" panose="02020603050405020304" pitchFamily="18" charset="0"/>
              <a:ea typeface="Lalezar"/>
              <a:cs typeface="Times New Roman" panose="02020603050405020304" pitchFamily="18" charset="0"/>
              <a:sym typeface="Lalezar"/>
            </a:endParaRPr>
          </a:p>
        </p:txBody>
      </p:sp>
      <p:pic>
        <p:nvPicPr>
          <p:cNvPr id="2" name="Audio Recording 22 Dec 2022 at 19:18:08" descr="Audio Recording 22 Dec 2022 at 19:18:08">
            <a:hlinkClick r:id="" action="ppaction://media"/>
            <a:extLst>
              <a:ext uri="{FF2B5EF4-FFF2-40B4-BE49-F238E27FC236}">
                <a16:creationId xmlns:a16="http://schemas.microsoft.com/office/drawing/2014/main" id="{5C3AA890-3C86-DD45-AA7C-BF85B56EF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149619" y="809238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Google Shape;210;p3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5400000">
            <a:off x="6869179" y="2248385"/>
            <a:ext cx="3657600" cy="11039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5400000">
            <a:off x="7065516" y="2033"/>
            <a:ext cx="2147192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3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473969" y="3620375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-2049650" y="-1116371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30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10800000">
            <a:off x="6507005" y="154668"/>
            <a:ext cx="1566819" cy="1949662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30"/>
          <p:cNvSpPr txBox="1"/>
          <p:nvPr/>
        </p:nvSpPr>
        <p:spPr>
          <a:xfrm>
            <a:off x="995033" y="1453809"/>
            <a:ext cx="7378081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I will be using the Kolb form of reflection to reflect on my first semester.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1" name="Google Shape;211;p30"/>
          <p:cNvSpPr txBox="1"/>
          <p:nvPr/>
        </p:nvSpPr>
        <p:spPr>
          <a:xfrm>
            <a:off x="995033" y="715187"/>
            <a:ext cx="471653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C998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Reflection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2" name="Google Shape;222;p30"/>
          <p:cNvPicPr preferRelativeResize="0"/>
          <p:nvPr/>
        </p:nvPicPr>
        <p:blipFill rotWithShape="1">
          <a:blip r:embed="rId9">
            <a:alphaModFix/>
          </a:blip>
          <a:srcRect l="29820" r="211" b="46527"/>
          <a:stretch/>
        </p:blipFill>
        <p:spPr>
          <a:xfrm>
            <a:off x="-319178" y="3930942"/>
            <a:ext cx="2628423" cy="234568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30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728291" y="4271053"/>
            <a:ext cx="1650322" cy="16654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81AE335-CB1C-B248-BF8A-65ABD44709C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39041" y="2168493"/>
            <a:ext cx="3490063" cy="2290199"/>
          </a:xfrm>
          <a:prstGeom prst="rect">
            <a:avLst/>
          </a:prstGeom>
        </p:spPr>
      </p:pic>
      <p:pic>
        <p:nvPicPr>
          <p:cNvPr id="2" name="Audio Recording 22 Dec 2022 at 19:19:33" descr="Audio Recording 22 Dec 2022 at 19:19:33">
            <a:hlinkClick r:id="" action="ppaction://media"/>
            <a:extLst>
              <a:ext uri="{FF2B5EF4-FFF2-40B4-BE49-F238E27FC236}">
                <a16:creationId xmlns:a16="http://schemas.microsoft.com/office/drawing/2014/main" id="{94332300-0F71-174B-9338-7A5A1B80AB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989678" y="1587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52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3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572000" y="3528753"/>
            <a:ext cx="1714501" cy="161474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3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0" y="-9525"/>
            <a:ext cx="2332794" cy="2044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31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0107" y="3359889"/>
            <a:ext cx="1751558" cy="1678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31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2509462">
            <a:off x="234358" y="-85644"/>
            <a:ext cx="953445" cy="1199988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31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 rot="-6888884">
            <a:off x="7247632" y="-6512"/>
            <a:ext cx="1739438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31"/>
          <p:cNvPicPr preferRelativeResize="0"/>
          <p:nvPr/>
        </p:nvPicPr>
        <p:blipFill rotWithShape="1">
          <a:blip r:embed="rId10">
            <a:alphaModFix/>
          </a:blip>
          <a:srcRect r="7273" b="14895"/>
          <a:stretch/>
        </p:blipFill>
        <p:spPr>
          <a:xfrm>
            <a:off x="5148622" y="2389997"/>
            <a:ext cx="3995379" cy="2753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31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 rot="3293780">
            <a:off x="2620444" y="3890699"/>
            <a:ext cx="1908814" cy="2505603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31"/>
          <p:cNvSpPr txBox="1"/>
          <p:nvPr/>
        </p:nvSpPr>
        <p:spPr>
          <a:xfrm>
            <a:off x="1613208" y="1186755"/>
            <a:ext cx="5925000" cy="27699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0" i="0" u="none" strike="noStrike" cap="none" dirty="0">
                <a:solidFill>
                  <a:srgbClr val="FAB96C"/>
                </a:solidFill>
                <a:latin typeface="Times New Roman" panose="02020603050405020304" pitchFamily="18" charset="0"/>
                <a:ea typeface="Lalezar"/>
                <a:cs typeface="Times New Roman" panose="02020603050405020304" pitchFamily="18" charset="0"/>
                <a:sym typeface="Lalezar"/>
              </a:rPr>
              <a:t>What were my struggles this semester?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6" name="Google Shape;236;p31"/>
          <p:cNvPicPr preferRelativeResize="0"/>
          <p:nvPr/>
        </p:nvPicPr>
        <p:blipFill rotWithShape="1">
          <a:blip r:embed="rId12">
            <a:alphaModFix/>
          </a:blip>
          <a:srcRect b="49263"/>
          <a:stretch/>
        </p:blipFill>
        <p:spPr>
          <a:xfrm rot="10768743">
            <a:off x="2926439" y="-15776"/>
            <a:ext cx="3059801" cy="1555277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Audio Recording 22 Dec 2022 at 19:20:15" descr="Audio Recording 22 Dec 2022 at 19:20:15">
            <a:hlinkClick r:id="" action="ppaction://media"/>
            <a:extLst>
              <a:ext uri="{FF2B5EF4-FFF2-40B4-BE49-F238E27FC236}">
                <a16:creationId xmlns:a16="http://schemas.microsoft.com/office/drawing/2014/main" id="{FA9692A0-E8C1-4740-964E-AAF305ECD1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528304" y="395674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411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-921272" y="-516209"/>
            <a:ext cx="5611958" cy="20611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2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008556" y="621220"/>
            <a:ext cx="1222236" cy="109556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2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994711" y="3062623"/>
            <a:ext cx="2472160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26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45948" y="3062623"/>
            <a:ext cx="2472160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26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766910" y="3062623"/>
            <a:ext cx="2472160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26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572000" y="-525118"/>
            <a:ext cx="2001289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6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 rot="2416774">
            <a:off x="85333" y="-1576133"/>
            <a:ext cx="1717010" cy="32790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26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 rot="-9248213">
            <a:off x="6617884" y="-176238"/>
            <a:ext cx="2600411" cy="2766395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6"/>
          <p:cNvSpPr txBox="1"/>
          <p:nvPr/>
        </p:nvSpPr>
        <p:spPr>
          <a:xfrm>
            <a:off x="139700" y="2020395"/>
            <a:ext cx="8864600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0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lezar"/>
                <a:cs typeface="Times New Roman" panose="02020603050405020304" pitchFamily="18" charset="0"/>
                <a:sym typeface="Lalezar"/>
              </a:rPr>
              <a:t>My Three Main Struggles of this Semester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514350" y="3438657"/>
            <a:ext cx="2266950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R="0" lvl="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Time Management includes the procedure of being able to determine the needs, planning and prioritisation of tasks which are needed to be able to achieve goals (Claessens </a:t>
            </a:r>
            <a:r>
              <a:rPr lang="en-GB" sz="1000" b="0" i="1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al</a:t>
            </a: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, 2007, p. 262).</a:t>
            </a:r>
          </a:p>
        </p:txBody>
      </p:sp>
      <p:sp>
        <p:nvSpPr>
          <p:cNvPr id="158" name="Google Shape;158;p26"/>
          <p:cNvSpPr txBox="1"/>
          <p:nvPr/>
        </p:nvSpPr>
        <p:spPr>
          <a:xfrm>
            <a:off x="514349" y="3094263"/>
            <a:ext cx="1603643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i="0" u="none" strike="noStrike" cap="none" dirty="0">
                <a:solidFill>
                  <a:srgbClr val="171616"/>
                </a:solidFill>
                <a:latin typeface="Lato"/>
                <a:ea typeface="Lato"/>
                <a:cs typeface="Lato"/>
                <a:sym typeface="Lato"/>
              </a:rPr>
              <a:t>Tim</a:t>
            </a:r>
            <a:r>
              <a:rPr lang="en" sz="1400" b="1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 Management</a:t>
            </a:r>
            <a:endParaRPr sz="700" b="1" dirty="0"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159" name="Google Shape;159;p26"/>
          <p:cNvSpPr txBox="1"/>
          <p:nvPr/>
        </p:nvSpPr>
        <p:spPr>
          <a:xfrm>
            <a:off x="5938207" y="3438657"/>
            <a:ext cx="1979883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Procrastination is the set back and putting off of doing a planned and needed vital activity, without thinking about the bad consequences which could come from it (Klein et al, 2019, p. 633).</a:t>
            </a:r>
            <a:endParaRPr sz="1000" b="0" i="0" u="none" strike="noStrike" cap="none" dirty="0">
              <a:solidFill>
                <a:srgbClr val="171616"/>
              </a:solidFill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160" name="Google Shape;160;p26"/>
          <p:cNvSpPr txBox="1"/>
          <p:nvPr/>
        </p:nvSpPr>
        <p:spPr>
          <a:xfrm>
            <a:off x="5938207" y="3094263"/>
            <a:ext cx="16275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Procrastination</a:t>
            </a:r>
            <a:r>
              <a:rPr lang="en" sz="1400" b="1" i="0" u="none" strike="noStrike" cap="none" dirty="0">
                <a:solidFill>
                  <a:srgbClr val="171616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 sz="700" b="1" dirty="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61" name="Google Shape;161;p26"/>
          <p:cNvSpPr txBox="1"/>
          <p:nvPr/>
        </p:nvSpPr>
        <p:spPr>
          <a:xfrm>
            <a:off x="3219753" y="3438657"/>
            <a:ext cx="1941605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Motivation is the want and need to achieve something, this isn’t for the fun of it but for the acknowledgement that it leads to a result you want (Usher and Kober, 2012, p. 3).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1" indent="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 b="0" i="0" u="none" strike="noStrike" cap="none" dirty="0">
              <a:solidFill>
                <a:srgbClr val="171616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62" name="Google Shape;162;p26"/>
          <p:cNvSpPr txBox="1"/>
          <p:nvPr/>
        </p:nvSpPr>
        <p:spPr>
          <a:xfrm>
            <a:off x="3219753" y="3094263"/>
            <a:ext cx="137040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Motivation</a:t>
            </a:r>
            <a:endParaRPr sz="700" b="1" dirty="0"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pic>
        <p:nvPicPr>
          <p:cNvPr id="2" name="Audio Recording 22 Dec 2022 at 19:23:20" descr="Audio Recording 22 Dec 2022 at 19:23:20">
            <a:hlinkClick r:id="" action="ppaction://media"/>
            <a:extLst>
              <a:ext uri="{FF2B5EF4-FFF2-40B4-BE49-F238E27FC236}">
                <a16:creationId xmlns:a16="http://schemas.microsoft.com/office/drawing/2014/main" id="{5B304C63-16F7-A741-A21E-A360788F6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884707" y="347097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Google Shape;167;p27"/>
          <p:cNvPicPr preferRelativeResize="0"/>
          <p:nvPr/>
        </p:nvPicPr>
        <p:blipFill rotWithShape="1">
          <a:blip r:embed="rId5">
            <a:alphaModFix/>
          </a:blip>
          <a:srcRect t="5172" r="15069"/>
          <a:stretch/>
        </p:blipFill>
        <p:spPr>
          <a:xfrm rot="-5400000">
            <a:off x="1414619" y="-1414619"/>
            <a:ext cx="1968976" cy="4798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2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8321832">
            <a:off x="6499224" y="-576574"/>
            <a:ext cx="3148598" cy="2553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2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1623624">
            <a:off x="8018266" y="2384932"/>
            <a:ext cx="1717010" cy="3279011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27"/>
          <p:cNvSpPr txBox="1"/>
          <p:nvPr/>
        </p:nvSpPr>
        <p:spPr>
          <a:xfrm>
            <a:off x="514350" y="1694428"/>
            <a:ext cx="7712547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How are these my Struggles?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6" name="Google Shape;176;p27"/>
          <p:cNvSpPr txBox="1"/>
          <p:nvPr/>
        </p:nvSpPr>
        <p:spPr>
          <a:xfrm>
            <a:off x="6170813" y="3474334"/>
            <a:ext cx="2064000" cy="867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b="0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Overthinking the assignment.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Putting it off.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Stressing.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b="0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knowing where to begin. 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lang="en-GB" sz="700" dirty="0"/>
          </a:p>
        </p:txBody>
      </p:sp>
      <p:pic>
        <p:nvPicPr>
          <p:cNvPr id="15" name="Google Shape;152;p26">
            <a:extLst>
              <a:ext uri="{FF2B5EF4-FFF2-40B4-BE49-F238E27FC236}">
                <a16:creationId xmlns:a16="http://schemas.microsoft.com/office/drawing/2014/main" id="{A1E12BE7-4237-284F-A874-A582C265D105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766910" y="3062623"/>
            <a:ext cx="2472160" cy="27868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27"/>
          <p:cNvSpPr txBox="1"/>
          <p:nvPr/>
        </p:nvSpPr>
        <p:spPr>
          <a:xfrm>
            <a:off x="6232892" y="3094350"/>
            <a:ext cx="1641108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3. Procrastination 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Google Shape;150;p26">
            <a:extLst>
              <a:ext uri="{FF2B5EF4-FFF2-40B4-BE49-F238E27FC236}">
                <a16:creationId xmlns:a16="http://schemas.microsoft.com/office/drawing/2014/main" id="{709EAB80-1BE6-F643-8A5A-A576FF17F593}"/>
              </a:ext>
            </a:extLst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994711" y="3062623"/>
            <a:ext cx="2472160" cy="278680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7"/>
          <p:cNvSpPr txBox="1"/>
          <p:nvPr/>
        </p:nvSpPr>
        <p:spPr>
          <a:xfrm>
            <a:off x="3404660" y="3094350"/>
            <a:ext cx="1266272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2. Motivation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Google Shape;151;p26">
            <a:extLst>
              <a:ext uri="{FF2B5EF4-FFF2-40B4-BE49-F238E27FC236}">
                <a16:creationId xmlns:a16="http://schemas.microsoft.com/office/drawing/2014/main" id="{0ED673EC-57EC-B84A-87F4-CB8E4F557E64}"/>
              </a:ext>
            </a:extLst>
          </p:cNvPr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45948" y="3062623"/>
            <a:ext cx="2472160" cy="27868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7"/>
          <p:cNvSpPr txBox="1"/>
          <p:nvPr/>
        </p:nvSpPr>
        <p:spPr>
          <a:xfrm>
            <a:off x="576426" y="3094358"/>
            <a:ext cx="1785773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1. Time Management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2" name="Google Shape;172;p27"/>
          <p:cNvSpPr txBox="1"/>
          <p:nvPr/>
        </p:nvSpPr>
        <p:spPr>
          <a:xfrm>
            <a:off x="576426" y="3456605"/>
            <a:ext cx="1994006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knowing what to prioritise first;</a:t>
            </a:r>
          </a:p>
          <a:p>
            <a:pPr marL="171450" marR="0" lvl="0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University work.</a:t>
            </a:r>
          </a:p>
          <a:p>
            <a:pPr marL="171450" marR="0" lvl="0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Family and Friends.</a:t>
            </a:r>
          </a:p>
          <a:p>
            <a:pPr marL="171450" marR="0" lvl="0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Working part time.</a:t>
            </a:r>
          </a:p>
          <a:p>
            <a:pPr marL="171450" marR="0" lvl="0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Mental and Physical Wellbeing.</a:t>
            </a:r>
            <a:endParaRPr lang="en-GB" sz="1000" b="0" i="0" u="none" strike="noStrike" cap="none" dirty="0">
              <a:solidFill>
                <a:srgbClr val="171616"/>
              </a:solidFill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174" name="Google Shape;174;p27"/>
          <p:cNvSpPr txBox="1"/>
          <p:nvPr/>
        </p:nvSpPr>
        <p:spPr>
          <a:xfrm>
            <a:off x="3309425" y="3453416"/>
            <a:ext cx="2122395" cy="10525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b="0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G</a:t>
            </a:r>
            <a:r>
              <a:rPr lang="en" sz="1000" b="0" i="0" u="none" strike="noStrike" cap="none" dirty="0">
                <a:solidFill>
                  <a:srgbClr val="000000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up and go feeling.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0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</a:t>
            </a:r>
            <a:r>
              <a:rPr lang="en" sz="10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tarting assignments.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0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Reading through articles.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0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Reminding myself why its important.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lang="en" sz="1000" b="0" i="0" u="none" strike="noStrike" cap="none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sz="700" dirty="0"/>
          </a:p>
        </p:txBody>
      </p:sp>
      <p:pic>
        <p:nvPicPr>
          <p:cNvPr id="2" name="Audio Recording 22 Dec 2022 at 19:39:43" descr="Audio Recording 22 Dec 2022 at 19:39:43">
            <a:hlinkClick r:id="" action="ppaction://media"/>
            <a:extLst>
              <a:ext uri="{FF2B5EF4-FFF2-40B4-BE49-F238E27FC236}">
                <a16:creationId xmlns:a16="http://schemas.microsoft.com/office/drawing/2014/main" id="{428C455E-9A98-BC4B-AF34-BC48428647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75628" y="578088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3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0"/>
          <p:cNvSpPr txBox="1"/>
          <p:nvPr/>
        </p:nvSpPr>
        <p:spPr>
          <a:xfrm>
            <a:off x="995033" y="2692620"/>
            <a:ext cx="2755557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Getting enough sleep (Al-</a:t>
            </a:r>
            <a:r>
              <a:rPr lang="en" sz="1100" dirty="0" err="1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Janabi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 </a:t>
            </a:r>
            <a:r>
              <a:rPr lang="en" sz="1100" i="1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al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, 2018, p. 10188).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Going to sleep at an appropriate time (Al-</a:t>
            </a:r>
            <a:r>
              <a:rPr lang="en" sz="1100" dirty="0" err="1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Janabi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 </a:t>
            </a:r>
            <a:r>
              <a:rPr lang="en" sz="1100" i="1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al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, 2018, p. 10188).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creen time (Hale and Guan, 2014, p. 50).</a:t>
            </a:r>
          </a:p>
        </p:txBody>
      </p:sp>
      <p:pic>
        <p:nvPicPr>
          <p:cNvPr id="222" name="Google Shape;222;p30"/>
          <p:cNvPicPr preferRelativeResize="0"/>
          <p:nvPr/>
        </p:nvPicPr>
        <p:blipFill rotWithShape="1">
          <a:blip r:embed="rId5">
            <a:alphaModFix/>
          </a:blip>
          <a:srcRect l="29820" r="211" b="46527"/>
          <a:stretch/>
        </p:blipFill>
        <p:spPr>
          <a:xfrm>
            <a:off x="-319178" y="3930942"/>
            <a:ext cx="2628423" cy="234568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728291" y="4271053"/>
            <a:ext cx="1650322" cy="1665462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30"/>
          <p:cNvSpPr txBox="1"/>
          <p:nvPr/>
        </p:nvSpPr>
        <p:spPr>
          <a:xfrm>
            <a:off x="984899" y="2351500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Sleep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0" name="Google Shape;210;p3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6869179" y="2248385"/>
            <a:ext cx="3657600" cy="110393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30"/>
          <p:cNvSpPr txBox="1"/>
          <p:nvPr/>
        </p:nvSpPr>
        <p:spPr>
          <a:xfrm>
            <a:off x="1045657" y="687703"/>
            <a:ext cx="471653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C998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Time Management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2" name="Google Shape;212;p30"/>
          <p:cNvSpPr txBox="1"/>
          <p:nvPr/>
        </p:nvSpPr>
        <p:spPr>
          <a:xfrm>
            <a:off x="995033" y="1319259"/>
            <a:ext cx="5622743" cy="812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>
                <a:latin typeface="Lato"/>
                <a:ea typeface="Lato"/>
                <a:cs typeface="Lato"/>
                <a:sym typeface="Lato"/>
              </a:rPr>
              <a:t>T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ime management is vital for a student and can majorly affect how well they achieve and perform (Nasrullah and Khan, 2015, p. 66).</a:t>
            </a: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" sz="1100" dirty="0"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Here are a few ways you are able to improve your time management: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4" name="Google Shape;214;p30"/>
          <p:cNvSpPr txBox="1"/>
          <p:nvPr/>
        </p:nvSpPr>
        <p:spPr>
          <a:xfrm>
            <a:off x="4570523" y="2692620"/>
            <a:ext cx="2628423" cy="11449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Weekly Schedules (Al-</a:t>
            </a:r>
            <a:r>
              <a:rPr lang="en" sz="1100" dirty="0" err="1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Janabi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 </a:t>
            </a:r>
            <a:r>
              <a:rPr lang="en" sz="1100" i="1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al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, 2018, p. 10188).</a:t>
            </a:r>
          </a:p>
          <a:p>
            <a:pPr marL="171450" lvl="0" indent="-171450">
              <a:lnSpc>
                <a:spcPct val="120000"/>
              </a:lnSpc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Targets (Al-</a:t>
            </a:r>
            <a:r>
              <a:rPr lang="en" sz="1100" dirty="0" err="1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Janabi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 </a:t>
            </a:r>
            <a:r>
              <a:rPr lang="en" sz="1100" i="1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al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, 2018, 101088).</a:t>
            </a:r>
          </a:p>
          <a:p>
            <a:pPr marL="171450" lvl="0" indent="-171450">
              <a:lnSpc>
                <a:spcPct val="120000"/>
              </a:lnSpc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Time Planning (Al-</a:t>
            </a:r>
            <a:r>
              <a:rPr lang="en" sz="1100" dirty="0" err="1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Janabi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 et al, 2018, p. 10189).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sz="700" dirty="0"/>
          </a:p>
        </p:txBody>
      </p:sp>
      <p:sp>
        <p:nvSpPr>
          <p:cNvPr id="216" name="Google Shape;216;p30"/>
          <p:cNvSpPr txBox="1"/>
          <p:nvPr/>
        </p:nvSpPr>
        <p:spPr>
          <a:xfrm>
            <a:off x="4570523" y="2351500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Set Goals/To Do Lists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1" name="Google Shape;221;p30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5400000">
            <a:off x="7065516" y="2033"/>
            <a:ext cx="2147192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30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762192" y="3930942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0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-2049650" y="-1116371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30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 rot="10800000">
            <a:off x="6507005" y="154668"/>
            <a:ext cx="1566819" cy="1949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Audio Recording 22 Dec 2022 at 19:47:48" descr="Audio Recording 22 Dec 2022 at 19:47:48">
            <a:hlinkClick r:id="" action="ppaction://media"/>
            <a:extLst>
              <a:ext uri="{FF2B5EF4-FFF2-40B4-BE49-F238E27FC236}">
                <a16:creationId xmlns:a16="http://schemas.microsoft.com/office/drawing/2014/main" id="{10FFC766-9E71-6843-85CC-3FD5955201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073824" y="182679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9" name="Google Shape;469;p43"/>
          <p:cNvPicPr preferRelativeResize="0"/>
          <p:nvPr/>
        </p:nvPicPr>
        <p:blipFill rotWithShape="1">
          <a:blip r:embed="rId5">
            <a:alphaModFix/>
          </a:blip>
          <a:srcRect r="16735" b="27388"/>
          <a:stretch/>
        </p:blipFill>
        <p:spPr>
          <a:xfrm>
            <a:off x="6998208" y="2977347"/>
            <a:ext cx="2149191" cy="216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70" name="Google Shape;470;p4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22421" y="-1392320"/>
            <a:ext cx="5751575" cy="2645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1" name="Google Shape;471;p4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51707" y="330216"/>
            <a:ext cx="6840585" cy="4813284"/>
          </a:xfrm>
          <a:prstGeom prst="rect">
            <a:avLst/>
          </a:prstGeom>
          <a:noFill/>
          <a:ln>
            <a:noFill/>
          </a:ln>
        </p:spPr>
      </p:pic>
      <p:pic>
        <p:nvPicPr>
          <p:cNvPr id="472" name="Google Shape;472;p43"/>
          <p:cNvPicPr preferRelativeResize="0"/>
          <p:nvPr/>
        </p:nvPicPr>
        <p:blipFill rotWithShape="1">
          <a:blip r:embed="rId8">
            <a:alphaModFix/>
          </a:blip>
          <a:srcRect l="336" t="37373" r="31189"/>
          <a:stretch/>
        </p:blipFill>
        <p:spPr>
          <a:xfrm rot="-5400000">
            <a:off x="-166077" y="162678"/>
            <a:ext cx="3293666" cy="2968309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43"/>
          <p:cNvPicPr preferRelativeResize="0"/>
          <p:nvPr/>
        </p:nvPicPr>
        <p:blipFill rotWithShape="1">
          <a:blip r:embed="rId9">
            <a:alphaModFix/>
          </a:blip>
          <a:srcRect l="16350" b="16486"/>
          <a:stretch/>
        </p:blipFill>
        <p:spPr>
          <a:xfrm rot="5400000">
            <a:off x="-5406" y="18030"/>
            <a:ext cx="2474766" cy="247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75" name="Google Shape;475;p43"/>
          <p:cNvPicPr preferRelativeResize="0"/>
          <p:nvPr/>
        </p:nvPicPr>
        <p:blipFill rotWithShape="1">
          <a:blip r:embed="rId10">
            <a:alphaModFix/>
          </a:blip>
          <a:srcRect l="13526" b="50660"/>
          <a:stretch/>
        </p:blipFill>
        <p:spPr>
          <a:xfrm>
            <a:off x="-3399" y="3983795"/>
            <a:ext cx="4544326" cy="1159706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43"/>
          <p:cNvSpPr txBox="1"/>
          <p:nvPr/>
        </p:nvSpPr>
        <p:spPr>
          <a:xfrm>
            <a:off x="1905058" y="1275704"/>
            <a:ext cx="5333882" cy="24622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How did Time Management Affect my Progression and Wellbeing?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Audio Recording 22 Dec 2022 at 19:48:05" descr="Audio Recording 22 Dec 2022 at 19:48:05">
            <a:hlinkClick r:id="" action="ppaction://media"/>
            <a:extLst>
              <a:ext uri="{FF2B5EF4-FFF2-40B4-BE49-F238E27FC236}">
                <a16:creationId xmlns:a16="http://schemas.microsoft.com/office/drawing/2014/main" id="{77F8BED6-238B-3E4B-8D3F-C9C00C22B7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19903" y="458781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" name="Google Shape;443;p42"/>
          <p:cNvPicPr preferRelativeResize="0"/>
          <p:nvPr/>
        </p:nvPicPr>
        <p:blipFill rotWithShape="1">
          <a:blip r:embed="rId5">
            <a:alphaModFix/>
          </a:blip>
          <a:srcRect l="5528" t="5435"/>
          <a:stretch/>
        </p:blipFill>
        <p:spPr>
          <a:xfrm>
            <a:off x="0" y="485"/>
            <a:ext cx="3126898" cy="2999121"/>
          </a:xfrm>
          <a:prstGeom prst="rect">
            <a:avLst/>
          </a:prstGeom>
          <a:noFill/>
          <a:ln>
            <a:noFill/>
          </a:ln>
        </p:spPr>
      </p:pic>
      <p:pic>
        <p:nvPicPr>
          <p:cNvPr id="444" name="Google Shape;444;p42"/>
          <p:cNvPicPr preferRelativeResize="0"/>
          <p:nvPr/>
        </p:nvPicPr>
        <p:blipFill rotWithShape="1">
          <a:blip r:embed="rId5">
            <a:alphaModFix/>
          </a:blip>
          <a:srcRect l="5528" t="5435"/>
          <a:stretch/>
        </p:blipFill>
        <p:spPr>
          <a:xfrm rot="10800000">
            <a:off x="6273086" y="2200183"/>
            <a:ext cx="3126898" cy="2999121"/>
          </a:xfrm>
          <a:prstGeom prst="rect">
            <a:avLst/>
          </a:prstGeom>
          <a:noFill/>
          <a:ln>
            <a:noFill/>
          </a:ln>
        </p:spPr>
      </p:pic>
      <p:sp>
        <p:nvSpPr>
          <p:cNvPr id="446" name="Google Shape;446;p42"/>
          <p:cNvSpPr txBox="1"/>
          <p:nvPr/>
        </p:nvSpPr>
        <p:spPr>
          <a:xfrm>
            <a:off x="514350" y="1063676"/>
            <a:ext cx="2546316" cy="9264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Taking on too much.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knowing what to prioritise.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Struggling to cope.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sz="700" dirty="0"/>
          </a:p>
        </p:txBody>
      </p:sp>
      <p:sp>
        <p:nvSpPr>
          <p:cNvPr id="447" name="Google Shape;447;p42"/>
          <p:cNvSpPr txBox="1"/>
          <p:nvPr/>
        </p:nvSpPr>
        <p:spPr>
          <a:xfrm>
            <a:off x="514351" y="569569"/>
            <a:ext cx="2865200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Work Load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48" name="Google Shape;448;p42"/>
          <p:cNvPicPr preferRelativeResize="0"/>
          <p:nvPr/>
        </p:nvPicPr>
        <p:blipFill rotWithShape="1">
          <a:blip r:embed="rId6">
            <a:alphaModFix amt="43999"/>
          </a:blip>
          <a:srcRect l="17899" b="38301"/>
          <a:stretch/>
        </p:blipFill>
        <p:spPr>
          <a:xfrm>
            <a:off x="0" y="4159773"/>
            <a:ext cx="3002905" cy="1009361"/>
          </a:xfrm>
          <a:prstGeom prst="rect">
            <a:avLst/>
          </a:prstGeom>
          <a:noFill/>
          <a:ln>
            <a:noFill/>
          </a:ln>
        </p:spPr>
      </p:pic>
      <p:sp>
        <p:nvSpPr>
          <p:cNvPr id="450" name="Google Shape;450;p42"/>
          <p:cNvSpPr txBox="1"/>
          <p:nvPr/>
        </p:nvSpPr>
        <p:spPr>
          <a:xfrm>
            <a:off x="514350" y="3637535"/>
            <a:ext cx="2379362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taking time to myself.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Looking after myself.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Gym.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Walking.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1" name="Google Shape;451;p42"/>
          <p:cNvSpPr txBox="1"/>
          <p:nvPr/>
        </p:nvSpPr>
        <p:spPr>
          <a:xfrm>
            <a:off x="514350" y="3151458"/>
            <a:ext cx="2865201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Self Care Time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52" name="Google Shape;452;p42"/>
          <p:cNvPicPr preferRelativeResize="0"/>
          <p:nvPr/>
        </p:nvPicPr>
        <p:blipFill rotWithShape="1">
          <a:blip r:embed="rId7">
            <a:alphaModFix/>
          </a:blip>
          <a:srcRect l="39812" b="26078"/>
          <a:stretch/>
        </p:blipFill>
        <p:spPr>
          <a:xfrm>
            <a:off x="5580317" y="4254457"/>
            <a:ext cx="659432" cy="914676"/>
          </a:xfrm>
          <a:prstGeom prst="rect">
            <a:avLst/>
          </a:prstGeom>
          <a:noFill/>
          <a:ln>
            <a:noFill/>
          </a:ln>
        </p:spPr>
      </p:pic>
      <p:sp>
        <p:nvSpPr>
          <p:cNvPr id="454" name="Google Shape;454;p42"/>
          <p:cNvSpPr txBox="1"/>
          <p:nvPr/>
        </p:nvSpPr>
        <p:spPr>
          <a:xfrm>
            <a:off x="6273086" y="1004514"/>
            <a:ext cx="2460399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Thinking too much into it.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taking breaks.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used to having the extra work.</a:t>
            </a:r>
            <a:endParaRPr sz="1200" b="0" i="0" u="none" strike="noStrike" cap="none" dirty="0">
              <a:solidFill>
                <a:srgbClr val="171616"/>
              </a:solidFill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455" name="Google Shape;455;p42"/>
          <p:cNvSpPr txBox="1"/>
          <p:nvPr/>
        </p:nvSpPr>
        <p:spPr>
          <a:xfrm>
            <a:off x="5695529" y="569569"/>
            <a:ext cx="2865199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Stress Levels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7" name="Google Shape;457;p42"/>
          <p:cNvSpPr txBox="1"/>
          <p:nvPr/>
        </p:nvSpPr>
        <p:spPr>
          <a:xfrm>
            <a:off x="6239749" y="3664216"/>
            <a:ext cx="2460399" cy="667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Being too precise.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</a:t>
            </a: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orrying its not good enough.</a:t>
            </a:r>
          </a:p>
          <a:p>
            <a:pPr marL="171450" marR="0" lvl="1" indent="-171450" algn="r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lang="en-GB" sz="700" dirty="0"/>
          </a:p>
        </p:txBody>
      </p:sp>
      <p:sp>
        <p:nvSpPr>
          <p:cNvPr id="458" name="Google Shape;458;p42"/>
          <p:cNvSpPr txBox="1"/>
          <p:nvPr/>
        </p:nvSpPr>
        <p:spPr>
          <a:xfrm>
            <a:off x="5695529" y="3147280"/>
            <a:ext cx="2934121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Work Quality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59" name="Google Shape;459;p4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335919" y="2432410"/>
            <a:ext cx="2472161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0" name="Google Shape;460;p4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5400000">
            <a:off x="3335920" y="2432410"/>
            <a:ext cx="2472161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1" name="Google Shape;461;p4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580317" y="-227302"/>
            <a:ext cx="994652" cy="741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462" name="Google Shape;462;p42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132492" y="3741116"/>
            <a:ext cx="1751557" cy="1678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463" name="Google Shape;463;p42"/>
          <p:cNvPicPr preferRelativeResize="0"/>
          <p:nvPr/>
        </p:nvPicPr>
        <p:blipFill rotWithShape="1">
          <a:blip r:embed="rId11">
            <a:alphaModFix/>
          </a:blip>
          <a:srcRect l="9277" b="19068"/>
          <a:stretch/>
        </p:blipFill>
        <p:spPr>
          <a:xfrm>
            <a:off x="4235425" y="4224287"/>
            <a:ext cx="1742440" cy="9750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64" name="Google Shape;464;p42"/>
          <p:cNvPicPr preferRelativeResize="0"/>
          <p:nvPr/>
        </p:nvPicPr>
        <p:blipFill rotWithShape="1">
          <a:blip r:embed="rId12">
            <a:alphaModFix/>
          </a:blip>
          <a:srcRect b="51412"/>
          <a:stretch/>
        </p:blipFill>
        <p:spPr>
          <a:xfrm rot="10800000">
            <a:off x="2893712" y="0"/>
            <a:ext cx="2956427" cy="1420795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447;p42">
            <a:extLst>
              <a:ext uri="{FF2B5EF4-FFF2-40B4-BE49-F238E27FC236}">
                <a16:creationId xmlns:a16="http://schemas.microsoft.com/office/drawing/2014/main" id="{7E4A2509-CA1F-DF4A-801B-EC6A31F99EC2}"/>
              </a:ext>
            </a:extLst>
          </p:cNvPr>
          <p:cNvSpPr txBox="1"/>
          <p:nvPr/>
        </p:nvSpPr>
        <p:spPr>
          <a:xfrm>
            <a:off x="3654497" y="2440120"/>
            <a:ext cx="373380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Time Management</a:t>
            </a:r>
            <a:endParaRPr sz="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Audio Recording 22 Dec 2022 at 19:58:48" descr="Audio Recording 22 Dec 2022 at 19:58:48">
            <a:hlinkClick r:id="" action="ppaction://media"/>
            <a:extLst>
              <a:ext uri="{FF2B5EF4-FFF2-40B4-BE49-F238E27FC236}">
                <a16:creationId xmlns:a16="http://schemas.microsoft.com/office/drawing/2014/main" id="{8D875273-43A7-5242-AE9C-25E2BD354B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165599" y="3991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18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0"/>
          <p:cNvSpPr txBox="1"/>
          <p:nvPr/>
        </p:nvSpPr>
        <p:spPr>
          <a:xfrm>
            <a:off x="995033" y="2692620"/>
            <a:ext cx="2755557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Chall</a:t>
            </a:r>
            <a:r>
              <a:rPr lang="en-GB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</a:t>
            </a: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nge yourself with a task (Margolis and McCabe, 2006, p. 220).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Give yourself an amount you need to read/do (Margolis and McCabe, 2006, p. 221).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Task difficulty level (Margolis and McCabe, 2006, p. 220).</a:t>
            </a:r>
          </a:p>
        </p:txBody>
      </p:sp>
      <p:pic>
        <p:nvPicPr>
          <p:cNvPr id="222" name="Google Shape;222;p30"/>
          <p:cNvPicPr preferRelativeResize="0"/>
          <p:nvPr/>
        </p:nvPicPr>
        <p:blipFill rotWithShape="1">
          <a:blip r:embed="rId5">
            <a:alphaModFix/>
          </a:blip>
          <a:srcRect l="29820" r="211" b="46527"/>
          <a:stretch/>
        </p:blipFill>
        <p:spPr>
          <a:xfrm>
            <a:off x="-319178" y="3930942"/>
            <a:ext cx="2628423" cy="234568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728291" y="4271053"/>
            <a:ext cx="1650322" cy="1665462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30"/>
          <p:cNvSpPr txBox="1"/>
          <p:nvPr/>
        </p:nvSpPr>
        <p:spPr>
          <a:xfrm>
            <a:off x="984899" y="2351500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Task Planning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0" name="Google Shape;210;p3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6869179" y="2248385"/>
            <a:ext cx="3657600" cy="110393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30"/>
          <p:cNvSpPr txBox="1"/>
          <p:nvPr/>
        </p:nvSpPr>
        <p:spPr>
          <a:xfrm>
            <a:off x="1045657" y="687703"/>
            <a:ext cx="471653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C998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Motivation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2" name="Google Shape;212;p30"/>
          <p:cNvSpPr txBox="1"/>
          <p:nvPr/>
        </p:nvSpPr>
        <p:spPr>
          <a:xfrm>
            <a:off x="995033" y="1319259"/>
            <a:ext cx="5622743" cy="609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The need to achieve something due to the pleasure it gives and the value of doing it (Usher and Kober, 2012, p. 3).</a:t>
            </a: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Here are a few ways you are able to improve your motivation: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4" name="Google Shape;214;p30"/>
          <p:cNvSpPr txBox="1"/>
          <p:nvPr/>
        </p:nvSpPr>
        <p:spPr>
          <a:xfrm>
            <a:off x="4570523" y="2692620"/>
            <a:ext cx="2628423" cy="812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Having somebody to look up to (Margolis and McCabe, 2006, p. 221).</a:t>
            </a:r>
          </a:p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Coping models (Margolis and McCabe, 2006, p. 221).</a:t>
            </a:r>
          </a:p>
        </p:txBody>
      </p:sp>
      <p:sp>
        <p:nvSpPr>
          <p:cNvPr id="216" name="Google Shape;216;p30"/>
          <p:cNvSpPr txBox="1"/>
          <p:nvPr/>
        </p:nvSpPr>
        <p:spPr>
          <a:xfrm>
            <a:off x="4570523" y="2351500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Peer Models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1" name="Google Shape;221;p30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5400000">
            <a:off x="7065516" y="2033"/>
            <a:ext cx="2147192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30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473969" y="3620375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0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-2049650" y="-1116371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30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 rot="10800000">
            <a:off x="6507005" y="154668"/>
            <a:ext cx="1566819" cy="1949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Audio Recording 22 Dec 2022 at 20:13:28" descr="Audio Recording 22 Dec 2022 at 20:13:28">
            <a:hlinkClick r:id="" action="ppaction://media"/>
            <a:extLst>
              <a:ext uri="{FF2B5EF4-FFF2-40B4-BE49-F238E27FC236}">
                <a16:creationId xmlns:a16="http://schemas.microsoft.com/office/drawing/2014/main" id="{07A975DA-46C5-8C41-9434-B4A235E372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732712" y="31669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253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9" name="Google Shape;469;p43"/>
          <p:cNvPicPr preferRelativeResize="0"/>
          <p:nvPr/>
        </p:nvPicPr>
        <p:blipFill rotWithShape="1">
          <a:blip r:embed="rId5">
            <a:alphaModFix/>
          </a:blip>
          <a:srcRect r="16735" b="27388"/>
          <a:stretch/>
        </p:blipFill>
        <p:spPr>
          <a:xfrm>
            <a:off x="6998208" y="2977347"/>
            <a:ext cx="2149191" cy="216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70" name="Google Shape;470;p4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22421" y="-1392320"/>
            <a:ext cx="5751575" cy="2645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1" name="Google Shape;471;p4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51707" y="330216"/>
            <a:ext cx="6840585" cy="4813284"/>
          </a:xfrm>
          <a:prstGeom prst="rect">
            <a:avLst/>
          </a:prstGeom>
          <a:noFill/>
          <a:ln>
            <a:noFill/>
          </a:ln>
        </p:spPr>
      </p:pic>
      <p:pic>
        <p:nvPicPr>
          <p:cNvPr id="472" name="Google Shape;472;p43"/>
          <p:cNvPicPr preferRelativeResize="0"/>
          <p:nvPr/>
        </p:nvPicPr>
        <p:blipFill rotWithShape="1">
          <a:blip r:embed="rId8">
            <a:alphaModFix/>
          </a:blip>
          <a:srcRect l="336" t="37373" r="31189"/>
          <a:stretch/>
        </p:blipFill>
        <p:spPr>
          <a:xfrm rot="-5400000">
            <a:off x="-166077" y="162678"/>
            <a:ext cx="3293666" cy="2968309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43"/>
          <p:cNvPicPr preferRelativeResize="0"/>
          <p:nvPr/>
        </p:nvPicPr>
        <p:blipFill rotWithShape="1">
          <a:blip r:embed="rId9">
            <a:alphaModFix/>
          </a:blip>
          <a:srcRect l="16350" b="16486"/>
          <a:stretch/>
        </p:blipFill>
        <p:spPr>
          <a:xfrm rot="5400000">
            <a:off x="-5406" y="18030"/>
            <a:ext cx="2474766" cy="247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75" name="Google Shape;475;p43"/>
          <p:cNvPicPr preferRelativeResize="0"/>
          <p:nvPr/>
        </p:nvPicPr>
        <p:blipFill rotWithShape="1">
          <a:blip r:embed="rId10">
            <a:alphaModFix/>
          </a:blip>
          <a:srcRect l="13526" b="50660"/>
          <a:stretch/>
        </p:blipFill>
        <p:spPr>
          <a:xfrm>
            <a:off x="-3399" y="3983795"/>
            <a:ext cx="4544326" cy="1159706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43"/>
          <p:cNvSpPr txBox="1"/>
          <p:nvPr/>
        </p:nvSpPr>
        <p:spPr>
          <a:xfrm>
            <a:off x="1905058" y="1651250"/>
            <a:ext cx="5333882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How did Motivation Affect my Progression and Wellbeing?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Audio Recording 22 Dec 2022 at 20:13:45" descr="Audio Recording 22 Dec 2022 at 20:13:45">
            <a:hlinkClick r:id="" action="ppaction://media"/>
            <a:extLst>
              <a:ext uri="{FF2B5EF4-FFF2-40B4-BE49-F238E27FC236}">
                <a16:creationId xmlns:a16="http://schemas.microsoft.com/office/drawing/2014/main" id="{EB152F05-9110-F74C-A31C-1B8C8E92E5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67956" y="6631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87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" name="Google Shape;443;p42"/>
          <p:cNvPicPr preferRelativeResize="0"/>
          <p:nvPr/>
        </p:nvPicPr>
        <p:blipFill rotWithShape="1">
          <a:blip r:embed="rId5">
            <a:alphaModFix/>
          </a:blip>
          <a:srcRect l="5528" t="5435"/>
          <a:stretch/>
        </p:blipFill>
        <p:spPr>
          <a:xfrm>
            <a:off x="0" y="485"/>
            <a:ext cx="3126898" cy="2999121"/>
          </a:xfrm>
          <a:prstGeom prst="rect">
            <a:avLst/>
          </a:prstGeom>
          <a:noFill/>
          <a:ln>
            <a:noFill/>
          </a:ln>
        </p:spPr>
      </p:pic>
      <p:pic>
        <p:nvPicPr>
          <p:cNvPr id="444" name="Google Shape;444;p42"/>
          <p:cNvPicPr preferRelativeResize="0"/>
          <p:nvPr/>
        </p:nvPicPr>
        <p:blipFill rotWithShape="1">
          <a:blip r:embed="rId5">
            <a:alphaModFix/>
          </a:blip>
          <a:srcRect l="5528" t="5435"/>
          <a:stretch/>
        </p:blipFill>
        <p:spPr>
          <a:xfrm rot="10800000">
            <a:off x="6273086" y="2200183"/>
            <a:ext cx="3126898" cy="2999121"/>
          </a:xfrm>
          <a:prstGeom prst="rect">
            <a:avLst/>
          </a:prstGeom>
          <a:noFill/>
          <a:ln>
            <a:noFill/>
          </a:ln>
        </p:spPr>
      </p:pic>
      <p:pic>
        <p:nvPicPr>
          <p:cNvPr id="452" name="Google Shape;452;p42"/>
          <p:cNvPicPr preferRelativeResize="0"/>
          <p:nvPr/>
        </p:nvPicPr>
        <p:blipFill rotWithShape="1">
          <a:blip r:embed="rId6">
            <a:alphaModFix/>
          </a:blip>
          <a:srcRect l="39812" b="26078"/>
          <a:stretch/>
        </p:blipFill>
        <p:spPr>
          <a:xfrm>
            <a:off x="5580317" y="4254457"/>
            <a:ext cx="659432" cy="914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60" name="Google Shape;460;p4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3335920" y="2432410"/>
            <a:ext cx="2472161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1" name="Google Shape;461;p4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580317" y="-227302"/>
            <a:ext cx="994652" cy="741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462" name="Google Shape;462;p4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132492" y="3741116"/>
            <a:ext cx="1751557" cy="1678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463" name="Google Shape;463;p42"/>
          <p:cNvPicPr preferRelativeResize="0"/>
          <p:nvPr/>
        </p:nvPicPr>
        <p:blipFill rotWithShape="1">
          <a:blip r:embed="rId10">
            <a:alphaModFix/>
          </a:blip>
          <a:srcRect l="9277" b="19068"/>
          <a:stretch/>
        </p:blipFill>
        <p:spPr>
          <a:xfrm>
            <a:off x="4235425" y="4224287"/>
            <a:ext cx="1742440" cy="9750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64" name="Google Shape;464;p42"/>
          <p:cNvPicPr preferRelativeResize="0"/>
          <p:nvPr/>
        </p:nvPicPr>
        <p:blipFill rotWithShape="1">
          <a:blip r:embed="rId11">
            <a:alphaModFix/>
          </a:blip>
          <a:srcRect b="51412"/>
          <a:stretch/>
        </p:blipFill>
        <p:spPr>
          <a:xfrm rot="10800000">
            <a:off x="2893712" y="0"/>
            <a:ext cx="2956427" cy="1420795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" name="Google Shape;459;p4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335919" y="2432410"/>
            <a:ext cx="2472161" cy="278680"/>
          </a:xfrm>
          <a:prstGeom prst="rect">
            <a:avLst/>
          </a:prstGeom>
          <a:noFill/>
          <a:ln>
            <a:noFill/>
          </a:ln>
        </p:spPr>
      </p:pic>
      <p:sp>
        <p:nvSpPr>
          <p:cNvPr id="457" name="Google Shape;457;p42"/>
          <p:cNvSpPr txBox="1"/>
          <p:nvPr/>
        </p:nvSpPr>
        <p:spPr>
          <a:xfrm>
            <a:off x="6289358" y="3752074"/>
            <a:ext cx="2460399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Burning myself out on work.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Reading too much.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taking breaks.</a:t>
            </a:r>
            <a:endParaRPr lang="en" sz="1200" b="0" i="0" u="none" strike="noStrike" cap="none" dirty="0">
              <a:solidFill>
                <a:srgbClr val="171616"/>
              </a:solidFill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458" name="Google Shape;458;p42"/>
          <p:cNvSpPr txBox="1"/>
          <p:nvPr/>
        </p:nvSpPr>
        <p:spPr>
          <a:xfrm>
            <a:off x="5673452" y="3274001"/>
            <a:ext cx="2342100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Burn Out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5" name="Google Shape;455;p42"/>
          <p:cNvSpPr txBox="1"/>
          <p:nvPr/>
        </p:nvSpPr>
        <p:spPr>
          <a:xfrm>
            <a:off x="5284585" y="582878"/>
            <a:ext cx="2710589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Readings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7" name="Google Shape;447;p42"/>
          <p:cNvSpPr txBox="1"/>
          <p:nvPr/>
        </p:nvSpPr>
        <p:spPr>
          <a:xfrm>
            <a:off x="514122" y="565759"/>
            <a:ext cx="3478530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Delaying Work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4" name="Google Shape;454;p42"/>
          <p:cNvSpPr txBox="1"/>
          <p:nvPr/>
        </p:nvSpPr>
        <p:spPr>
          <a:xfrm>
            <a:off x="6289359" y="1005913"/>
            <a:ext cx="2460399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Putting them off. 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Struggling to find good information.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Smart Reading.</a:t>
            </a:r>
            <a:endParaRPr sz="1200" b="0" i="0" u="none" strike="noStrike" cap="none" dirty="0">
              <a:solidFill>
                <a:srgbClr val="171616"/>
              </a:solidFill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446" name="Google Shape;446;p42"/>
          <p:cNvSpPr txBox="1"/>
          <p:nvPr/>
        </p:nvSpPr>
        <p:spPr>
          <a:xfrm>
            <a:off x="545491" y="1056454"/>
            <a:ext cx="2546316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Putting it off until its too late.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Worrying so putting it off.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Focusing on work </a:t>
            </a: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I</a:t>
            </a: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 enjoy.</a:t>
            </a:r>
            <a:endParaRPr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48" name="Google Shape;448;p42"/>
          <p:cNvPicPr preferRelativeResize="0"/>
          <p:nvPr/>
        </p:nvPicPr>
        <p:blipFill rotWithShape="1">
          <a:blip r:embed="rId12">
            <a:alphaModFix amt="43999"/>
          </a:blip>
          <a:srcRect l="17899" b="38301"/>
          <a:stretch/>
        </p:blipFill>
        <p:spPr>
          <a:xfrm>
            <a:off x="0" y="4159773"/>
            <a:ext cx="3002905" cy="1009361"/>
          </a:xfrm>
          <a:prstGeom prst="rect">
            <a:avLst/>
          </a:prstGeom>
          <a:noFill/>
          <a:ln>
            <a:noFill/>
          </a:ln>
        </p:spPr>
      </p:pic>
      <p:sp>
        <p:nvSpPr>
          <p:cNvPr id="450" name="Google Shape;450;p42"/>
          <p:cNvSpPr txBox="1"/>
          <p:nvPr/>
        </p:nvSpPr>
        <p:spPr>
          <a:xfrm>
            <a:off x="514350" y="3762501"/>
            <a:ext cx="2379362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Feeling alone.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Not knowing what to start first.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Mind fuzz.</a:t>
            </a:r>
            <a:endParaRPr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1" name="Google Shape;451;p42"/>
          <p:cNvSpPr txBox="1"/>
          <p:nvPr/>
        </p:nvSpPr>
        <p:spPr>
          <a:xfrm>
            <a:off x="514122" y="3271913"/>
            <a:ext cx="2956427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Feeling Stuck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Google Shape;447;p42">
            <a:extLst>
              <a:ext uri="{FF2B5EF4-FFF2-40B4-BE49-F238E27FC236}">
                <a16:creationId xmlns:a16="http://schemas.microsoft.com/office/drawing/2014/main" id="{A86E8F6E-1815-7941-89B2-24C25A40D2BD}"/>
              </a:ext>
            </a:extLst>
          </p:cNvPr>
          <p:cNvSpPr txBox="1"/>
          <p:nvPr/>
        </p:nvSpPr>
        <p:spPr>
          <a:xfrm>
            <a:off x="4046336" y="2441205"/>
            <a:ext cx="2150932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Motivation</a:t>
            </a:r>
            <a:endParaRPr sz="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Audio Recording 22 Dec 2022 at 20:16:00" descr="Audio Recording 22 Dec 2022 at 20:16:00">
            <a:hlinkClick r:id="" action="ppaction://media"/>
            <a:extLst>
              <a:ext uri="{FF2B5EF4-FFF2-40B4-BE49-F238E27FC236}">
                <a16:creationId xmlns:a16="http://schemas.microsoft.com/office/drawing/2014/main" id="{3DF9EEE2-01A8-6C44-AD2D-3FF449E9A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165599" y="36844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59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0"/>
          <p:cNvSpPr txBox="1"/>
          <p:nvPr/>
        </p:nvSpPr>
        <p:spPr>
          <a:xfrm>
            <a:off x="995033" y="2692620"/>
            <a:ext cx="2755557" cy="406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Accept that it doesn’t have to be perfect (Blackwell Publishing Ltd, 2015, p. 8).</a:t>
            </a:r>
          </a:p>
        </p:txBody>
      </p:sp>
      <p:pic>
        <p:nvPicPr>
          <p:cNvPr id="222" name="Google Shape;222;p30"/>
          <p:cNvPicPr preferRelativeResize="0"/>
          <p:nvPr/>
        </p:nvPicPr>
        <p:blipFill rotWithShape="1">
          <a:blip r:embed="rId5">
            <a:alphaModFix/>
          </a:blip>
          <a:srcRect l="29820" r="211" b="46527"/>
          <a:stretch/>
        </p:blipFill>
        <p:spPr>
          <a:xfrm>
            <a:off x="-319178" y="3930942"/>
            <a:ext cx="2628423" cy="234568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728291" y="4271053"/>
            <a:ext cx="1650322" cy="1665462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30"/>
          <p:cNvSpPr txBox="1"/>
          <p:nvPr/>
        </p:nvSpPr>
        <p:spPr>
          <a:xfrm>
            <a:off x="984899" y="2351500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Avoid Perfection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0" name="Google Shape;210;p3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6869179" y="2248385"/>
            <a:ext cx="3657600" cy="110393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30"/>
          <p:cNvSpPr txBox="1"/>
          <p:nvPr/>
        </p:nvSpPr>
        <p:spPr>
          <a:xfrm>
            <a:off x="995033" y="703706"/>
            <a:ext cx="471653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C998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Procrastination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2" name="Google Shape;212;p30"/>
          <p:cNvSpPr txBox="1"/>
          <p:nvPr/>
        </p:nvSpPr>
        <p:spPr>
          <a:xfrm>
            <a:off x="995033" y="1319259"/>
            <a:ext cx="5622743" cy="5816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Procrastination is the set back and putting off of doing a planned and needed vital activity, without thinking about the bad consequences which could come from it (Klein </a:t>
            </a:r>
            <a:r>
              <a:rPr lang="en-GB" sz="900" b="0" i="1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et al</a:t>
            </a:r>
            <a:r>
              <a:rPr lang="en-GB" sz="9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, 2019, p. 633).</a:t>
            </a:r>
          </a:p>
          <a:p>
            <a:pPr marL="0" marR="0" lvl="1" indent="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Here are a few ways you are able to improve procrastination:</a:t>
            </a:r>
          </a:p>
        </p:txBody>
      </p:sp>
      <p:sp>
        <p:nvSpPr>
          <p:cNvPr id="214" name="Google Shape;214;p30"/>
          <p:cNvSpPr txBox="1"/>
          <p:nvPr/>
        </p:nvSpPr>
        <p:spPr>
          <a:xfrm>
            <a:off x="4570523" y="2692620"/>
            <a:ext cx="2755557" cy="406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Break up the work load (Blackwell Publishing Ltd, 2015, p. 8).</a:t>
            </a:r>
          </a:p>
        </p:txBody>
      </p:sp>
      <p:sp>
        <p:nvSpPr>
          <p:cNvPr id="216" name="Google Shape;216;p30"/>
          <p:cNvSpPr txBox="1"/>
          <p:nvPr/>
        </p:nvSpPr>
        <p:spPr>
          <a:xfrm>
            <a:off x="4570523" y="2351500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Step by Step Plan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1" name="Google Shape;221;p30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5400000">
            <a:off x="7065516" y="2033"/>
            <a:ext cx="2147192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30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473969" y="3620375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0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-2049650" y="-1116371"/>
            <a:ext cx="3272886" cy="2440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30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 rot="10800000">
            <a:off x="6507005" y="154668"/>
            <a:ext cx="1566819" cy="1949662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216;p30">
            <a:extLst>
              <a:ext uri="{FF2B5EF4-FFF2-40B4-BE49-F238E27FC236}">
                <a16:creationId xmlns:a16="http://schemas.microsoft.com/office/drawing/2014/main" id="{802A67CD-8AAE-7A49-B819-46090ACB2FDA}"/>
              </a:ext>
            </a:extLst>
          </p:cNvPr>
          <p:cNvSpPr txBox="1"/>
          <p:nvPr/>
        </p:nvSpPr>
        <p:spPr>
          <a:xfrm>
            <a:off x="3420854" y="3440005"/>
            <a:ext cx="2244519" cy="36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57C4B2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Rewarding</a:t>
            </a:r>
            <a:endParaRPr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Google Shape;214;p30">
            <a:extLst>
              <a:ext uri="{FF2B5EF4-FFF2-40B4-BE49-F238E27FC236}">
                <a16:creationId xmlns:a16="http://schemas.microsoft.com/office/drawing/2014/main" id="{135CBBB6-F802-C34F-B99F-E3C1BB0312E7}"/>
              </a:ext>
            </a:extLst>
          </p:cNvPr>
          <p:cNvSpPr txBox="1"/>
          <p:nvPr/>
        </p:nvSpPr>
        <p:spPr>
          <a:xfrm>
            <a:off x="3420854" y="3800104"/>
            <a:ext cx="2755557" cy="406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0" indent="-17145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100" dirty="0"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Reward yourself (Blackwell Publishing Ltd, 2015, p. 8).</a:t>
            </a:r>
          </a:p>
        </p:txBody>
      </p:sp>
      <p:pic>
        <p:nvPicPr>
          <p:cNvPr id="2" name="Audio Recording 22 Dec 2022 at 20:23:29" descr="Audio Recording 22 Dec 2022 at 20:23:29">
            <a:hlinkClick r:id="" action="ppaction://media"/>
            <a:extLst>
              <a:ext uri="{FF2B5EF4-FFF2-40B4-BE49-F238E27FC236}">
                <a16:creationId xmlns:a16="http://schemas.microsoft.com/office/drawing/2014/main" id="{8A913491-59E8-B749-ACB0-8B9F7AC0E0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074128" y="605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9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9" name="Google Shape;469;p43"/>
          <p:cNvPicPr preferRelativeResize="0"/>
          <p:nvPr/>
        </p:nvPicPr>
        <p:blipFill rotWithShape="1">
          <a:blip r:embed="rId5">
            <a:alphaModFix/>
          </a:blip>
          <a:srcRect r="16735" b="27388"/>
          <a:stretch/>
        </p:blipFill>
        <p:spPr>
          <a:xfrm>
            <a:off x="6998208" y="2977347"/>
            <a:ext cx="2149191" cy="216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470" name="Google Shape;470;p4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22421" y="-1392320"/>
            <a:ext cx="5751575" cy="2645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1" name="Google Shape;471;p4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51707" y="330216"/>
            <a:ext cx="6840585" cy="4813284"/>
          </a:xfrm>
          <a:prstGeom prst="rect">
            <a:avLst/>
          </a:prstGeom>
          <a:noFill/>
          <a:ln>
            <a:noFill/>
          </a:ln>
        </p:spPr>
      </p:pic>
      <p:pic>
        <p:nvPicPr>
          <p:cNvPr id="472" name="Google Shape;472;p43"/>
          <p:cNvPicPr preferRelativeResize="0"/>
          <p:nvPr/>
        </p:nvPicPr>
        <p:blipFill rotWithShape="1">
          <a:blip r:embed="rId8">
            <a:alphaModFix/>
          </a:blip>
          <a:srcRect l="336" t="37373" r="31189"/>
          <a:stretch/>
        </p:blipFill>
        <p:spPr>
          <a:xfrm rot="-5400000">
            <a:off x="-166077" y="162678"/>
            <a:ext cx="3293666" cy="2968309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43"/>
          <p:cNvPicPr preferRelativeResize="0"/>
          <p:nvPr/>
        </p:nvPicPr>
        <p:blipFill rotWithShape="1">
          <a:blip r:embed="rId9">
            <a:alphaModFix/>
          </a:blip>
          <a:srcRect l="16350" b="16486"/>
          <a:stretch/>
        </p:blipFill>
        <p:spPr>
          <a:xfrm rot="5400000">
            <a:off x="-5406" y="18030"/>
            <a:ext cx="2474766" cy="247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75" name="Google Shape;475;p43"/>
          <p:cNvPicPr preferRelativeResize="0"/>
          <p:nvPr/>
        </p:nvPicPr>
        <p:blipFill rotWithShape="1">
          <a:blip r:embed="rId10">
            <a:alphaModFix/>
          </a:blip>
          <a:srcRect l="13526" b="50660"/>
          <a:stretch/>
        </p:blipFill>
        <p:spPr>
          <a:xfrm>
            <a:off x="-3399" y="3983795"/>
            <a:ext cx="4544326" cy="1159706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43"/>
          <p:cNvSpPr txBox="1"/>
          <p:nvPr/>
        </p:nvSpPr>
        <p:spPr>
          <a:xfrm>
            <a:off x="1905058" y="1646832"/>
            <a:ext cx="5333882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How did Procrastination Affect my Progression and Wellbeing?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Audio Recording 22 Dec 2022 at 20:24:59" descr="Audio Recording 22 Dec 2022 at 20:24:59">
            <a:hlinkClick r:id="" action="ppaction://media"/>
            <a:extLst>
              <a:ext uri="{FF2B5EF4-FFF2-40B4-BE49-F238E27FC236}">
                <a16:creationId xmlns:a16="http://schemas.microsoft.com/office/drawing/2014/main" id="{51107535-07CF-AF4A-8351-8181EE0401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45307" y="7745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09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8" name="Google Shape;448;p42"/>
          <p:cNvPicPr preferRelativeResize="0"/>
          <p:nvPr/>
        </p:nvPicPr>
        <p:blipFill rotWithShape="1">
          <a:blip r:embed="rId5">
            <a:alphaModFix amt="43999"/>
          </a:blip>
          <a:srcRect l="17899" b="38301"/>
          <a:stretch/>
        </p:blipFill>
        <p:spPr>
          <a:xfrm>
            <a:off x="123993" y="4172010"/>
            <a:ext cx="3002905" cy="10093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43" name="Google Shape;443;p42"/>
          <p:cNvPicPr preferRelativeResize="0"/>
          <p:nvPr/>
        </p:nvPicPr>
        <p:blipFill rotWithShape="1">
          <a:blip r:embed="rId6">
            <a:alphaModFix/>
          </a:blip>
          <a:srcRect l="5528" t="5435"/>
          <a:stretch/>
        </p:blipFill>
        <p:spPr>
          <a:xfrm>
            <a:off x="0" y="485"/>
            <a:ext cx="3126898" cy="2999121"/>
          </a:xfrm>
          <a:prstGeom prst="rect">
            <a:avLst/>
          </a:prstGeom>
          <a:noFill/>
          <a:ln>
            <a:noFill/>
          </a:ln>
        </p:spPr>
      </p:pic>
      <p:pic>
        <p:nvPicPr>
          <p:cNvPr id="452" name="Google Shape;452;p42"/>
          <p:cNvPicPr preferRelativeResize="0"/>
          <p:nvPr/>
        </p:nvPicPr>
        <p:blipFill rotWithShape="1">
          <a:blip r:embed="rId7">
            <a:alphaModFix/>
          </a:blip>
          <a:srcRect l="39812" b="26078"/>
          <a:stretch/>
        </p:blipFill>
        <p:spPr>
          <a:xfrm>
            <a:off x="5580317" y="4254457"/>
            <a:ext cx="659432" cy="914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" name="Google Shape;459;p4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335919" y="2432410"/>
            <a:ext cx="2472161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0" name="Google Shape;460;p4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rot="5400000">
            <a:off x="3335920" y="2432410"/>
            <a:ext cx="2472161" cy="27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1" name="Google Shape;461;p4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580317" y="-227302"/>
            <a:ext cx="994652" cy="741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462" name="Google Shape;462;p42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132492" y="3741116"/>
            <a:ext cx="1751557" cy="1678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463" name="Google Shape;463;p42"/>
          <p:cNvPicPr preferRelativeResize="0"/>
          <p:nvPr/>
        </p:nvPicPr>
        <p:blipFill rotWithShape="1">
          <a:blip r:embed="rId11">
            <a:alphaModFix/>
          </a:blip>
          <a:srcRect l="9277" b="19068"/>
          <a:stretch/>
        </p:blipFill>
        <p:spPr>
          <a:xfrm>
            <a:off x="4235425" y="4224287"/>
            <a:ext cx="1742440" cy="9750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64" name="Google Shape;464;p42"/>
          <p:cNvPicPr preferRelativeResize="0"/>
          <p:nvPr/>
        </p:nvPicPr>
        <p:blipFill rotWithShape="1">
          <a:blip r:embed="rId12">
            <a:alphaModFix/>
          </a:blip>
          <a:srcRect b="51412"/>
          <a:stretch/>
        </p:blipFill>
        <p:spPr>
          <a:xfrm rot="10800000">
            <a:off x="2893712" y="0"/>
            <a:ext cx="2956427" cy="1420795"/>
          </a:xfrm>
          <a:prstGeom prst="rect">
            <a:avLst/>
          </a:prstGeom>
          <a:noFill/>
          <a:ln>
            <a:noFill/>
          </a:ln>
        </p:spPr>
      </p:pic>
      <p:sp>
        <p:nvSpPr>
          <p:cNvPr id="454" name="Google Shape;454;p42"/>
          <p:cNvSpPr txBox="1"/>
          <p:nvPr/>
        </p:nvSpPr>
        <p:spPr>
          <a:xfrm>
            <a:off x="6683601" y="1032997"/>
            <a:ext cx="2460399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Telling myself I cant do it.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Worrying too much.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b="0" i="0" u="none" strike="noStrike" cap="none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Criteria.</a:t>
            </a:r>
            <a:endParaRPr sz="1200" b="0" i="0" u="none" strike="noStrike" cap="none" dirty="0">
              <a:solidFill>
                <a:srgbClr val="171616"/>
              </a:solidFill>
              <a:latin typeface="Times New Roman" panose="02020603050405020304" pitchFamily="18" charset="0"/>
              <a:ea typeface="Lato"/>
              <a:cs typeface="Times New Roman" panose="02020603050405020304" pitchFamily="18" charset="0"/>
              <a:sym typeface="Lato"/>
            </a:endParaRPr>
          </a:p>
        </p:txBody>
      </p:sp>
      <p:sp>
        <p:nvSpPr>
          <p:cNvPr id="455" name="Google Shape;455;p42"/>
          <p:cNvSpPr txBox="1"/>
          <p:nvPr/>
        </p:nvSpPr>
        <p:spPr>
          <a:xfrm>
            <a:off x="5413105" y="569569"/>
            <a:ext cx="3126898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Self Doubt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Google Shape;447;p42">
            <a:extLst>
              <a:ext uri="{FF2B5EF4-FFF2-40B4-BE49-F238E27FC236}">
                <a16:creationId xmlns:a16="http://schemas.microsoft.com/office/drawing/2014/main" id="{DB38EACA-1D7C-2D4E-8FFA-A7EC21879EB7}"/>
              </a:ext>
            </a:extLst>
          </p:cNvPr>
          <p:cNvSpPr txBox="1"/>
          <p:nvPr/>
        </p:nvSpPr>
        <p:spPr>
          <a:xfrm>
            <a:off x="2877485" y="2419969"/>
            <a:ext cx="3389028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Procrastination</a:t>
            </a:r>
            <a:endParaRPr sz="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6" name="Google Shape;446;p42"/>
          <p:cNvSpPr txBox="1"/>
          <p:nvPr/>
        </p:nvSpPr>
        <p:spPr>
          <a:xfrm>
            <a:off x="514350" y="1054380"/>
            <a:ext cx="2546316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A</a:t>
            </a: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bout the assignment.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What to include.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Deadlines.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Balancing Assignments.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1" name="Google Shape;451;p42"/>
          <p:cNvSpPr txBox="1"/>
          <p:nvPr/>
        </p:nvSpPr>
        <p:spPr>
          <a:xfrm>
            <a:off x="514350" y="3258976"/>
            <a:ext cx="2994278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Falling Behind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0" name="Google Shape;450;p42"/>
          <p:cNvSpPr txBox="1"/>
          <p:nvPr/>
        </p:nvSpPr>
        <p:spPr>
          <a:xfrm>
            <a:off x="514349" y="3753798"/>
            <a:ext cx="2379362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Focusing on the wrong thing.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Balancing life with university.</a:t>
            </a:r>
          </a:p>
          <a:p>
            <a:pPr marL="171450" marR="0" lvl="1" indent="-171450" algn="l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Prioritising.</a:t>
            </a:r>
            <a:endParaRPr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7" name="Google Shape;447;p42"/>
          <p:cNvSpPr txBox="1"/>
          <p:nvPr/>
        </p:nvSpPr>
        <p:spPr>
          <a:xfrm>
            <a:off x="514350" y="569569"/>
            <a:ext cx="3402330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Overthinking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44" name="Google Shape;444;p42"/>
          <p:cNvPicPr preferRelativeResize="0"/>
          <p:nvPr/>
        </p:nvPicPr>
        <p:blipFill rotWithShape="1">
          <a:blip r:embed="rId6">
            <a:alphaModFix/>
          </a:blip>
          <a:srcRect l="5528" t="5435"/>
          <a:stretch/>
        </p:blipFill>
        <p:spPr>
          <a:xfrm rot="10800000">
            <a:off x="6273086" y="2200183"/>
            <a:ext cx="3126898" cy="2999121"/>
          </a:xfrm>
          <a:prstGeom prst="rect">
            <a:avLst/>
          </a:prstGeom>
          <a:noFill/>
          <a:ln>
            <a:noFill/>
          </a:ln>
        </p:spPr>
      </p:pic>
      <p:sp>
        <p:nvSpPr>
          <p:cNvPr id="457" name="Google Shape;457;p42"/>
          <p:cNvSpPr txBox="1"/>
          <p:nvPr/>
        </p:nvSpPr>
        <p:spPr>
          <a:xfrm>
            <a:off x="6509594" y="3722704"/>
            <a:ext cx="2460399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Criteria.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Afraid to miss something.</a:t>
            </a:r>
          </a:p>
          <a:p>
            <a:pPr marL="171450" marR="0" lvl="1" indent="-171450" rtl="0">
              <a:lnSpc>
                <a:spcPct val="14002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200" dirty="0">
                <a:solidFill>
                  <a:srgbClr val="171616"/>
                </a:solidFill>
                <a:latin typeface="Times New Roman" panose="02020603050405020304" pitchFamily="18" charset="0"/>
                <a:ea typeface="Lato"/>
                <a:cs typeface="Times New Roman" panose="02020603050405020304" pitchFamily="18" charset="0"/>
                <a:sym typeface="Lato"/>
              </a:rPr>
              <a:t>Word Count</a:t>
            </a:r>
            <a:r>
              <a:rPr lang="en" sz="1000" dirty="0">
                <a:solidFill>
                  <a:srgbClr val="171616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endParaRPr sz="700" dirty="0"/>
          </a:p>
        </p:txBody>
      </p:sp>
      <p:sp>
        <p:nvSpPr>
          <p:cNvPr id="458" name="Google Shape;458;p42"/>
          <p:cNvSpPr txBox="1"/>
          <p:nvPr/>
        </p:nvSpPr>
        <p:spPr>
          <a:xfrm>
            <a:off x="5718433" y="3258976"/>
            <a:ext cx="2821570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b="1" dirty="0">
                <a:solidFill>
                  <a:srgbClr val="7750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lezar"/>
              </a:rPr>
              <a:t>Work Detail</a:t>
            </a:r>
            <a:endParaRPr sz="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Audio Recording 22 Dec 2022 at 20:30:28" descr="Audio Recording 22 Dec 2022 at 20:30:28">
            <a:hlinkClick r:id="" action="ppaction://media"/>
            <a:extLst>
              <a:ext uri="{FF2B5EF4-FFF2-40B4-BE49-F238E27FC236}">
                <a16:creationId xmlns:a16="http://schemas.microsoft.com/office/drawing/2014/main" id="{BD69C668-6091-6546-B5E5-D6AAEAC7C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165599" y="414256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8" name="Google Shape;528;p45"/>
          <p:cNvPicPr preferRelativeResize="0"/>
          <p:nvPr/>
        </p:nvPicPr>
        <p:blipFill rotWithShape="1">
          <a:blip r:embed="rId5">
            <a:alphaModFix/>
          </a:blip>
          <a:srcRect r="7273" b="14895"/>
          <a:stretch/>
        </p:blipFill>
        <p:spPr>
          <a:xfrm>
            <a:off x="5148622" y="2389997"/>
            <a:ext cx="3995379" cy="2753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529" name="Google Shape;529;p4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-345381" y="-326898"/>
            <a:ext cx="2293427" cy="23489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30" name="Google Shape;530;p4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9557070">
            <a:off x="291895" y="2825077"/>
            <a:ext cx="1335440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31" name="Google Shape;531;p4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-1027467" y="4198056"/>
            <a:ext cx="3657600" cy="16824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32" name="Google Shape;532;p45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644154" y="-35351"/>
            <a:ext cx="1335440" cy="205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33" name="Google Shape;533;p45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 rot="-6065733">
            <a:off x="2262804" y="-228619"/>
            <a:ext cx="1861835" cy="24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534" name="Google Shape;534;p45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 rot="3625725">
            <a:off x="4035394" y="3296869"/>
            <a:ext cx="1090852" cy="2135119"/>
          </a:xfrm>
          <a:prstGeom prst="rect">
            <a:avLst/>
          </a:prstGeom>
          <a:noFill/>
          <a:ln>
            <a:noFill/>
          </a:ln>
        </p:spPr>
      </p:pic>
      <p:pic>
        <p:nvPicPr>
          <p:cNvPr id="535" name="Google Shape;535;p45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 rot="-1765130">
            <a:off x="5529702" y="257509"/>
            <a:ext cx="1926474" cy="20574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36" name="Google Shape;536;p45"/>
          <p:cNvGrpSpPr/>
          <p:nvPr/>
        </p:nvGrpSpPr>
        <p:grpSpPr>
          <a:xfrm>
            <a:off x="2651062" y="2126019"/>
            <a:ext cx="3841875" cy="1913660"/>
            <a:chOff x="3" y="219075"/>
            <a:chExt cx="10245000" cy="5103093"/>
          </a:xfrm>
        </p:grpSpPr>
        <p:sp>
          <p:nvSpPr>
            <p:cNvPr id="537" name="Google Shape;537;p45"/>
            <p:cNvSpPr txBox="1"/>
            <p:nvPr/>
          </p:nvSpPr>
          <p:spPr>
            <a:xfrm>
              <a:off x="664275" y="219075"/>
              <a:ext cx="8916459" cy="22193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6000" b="0" i="0" u="none" strike="noStrike" cap="none" dirty="0">
                  <a:solidFill>
                    <a:srgbClr val="FAB96C"/>
                  </a:solidFill>
                  <a:latin typeface="Lalezar"/>
                  <a:ea typeface="Lalezar"/>
                  <a:cs typeface="Lalezar"/>
                  <a:sym typeface="Lalezar"/>
                </a:rPr>
                <a:t>Thank You</a:t>
              </a:r>
              <a:endParaRPr sz="700" dirty="0"/>
            </a:p>
          </p:txBody>
        </p:sp>
        <p:sp>
          <p:nvSpPr>
            <p:cNvPr id="538" name="Google Shape;538;p45"/>
            <p:cNvSpPr txBox="1"/>
            <p:nvPr/>
          </p:nvSpPr>
          <p:spPr>
            <a:xfrm>
              <a:off x="3" y="2334683"/>
              <a:ext cx="10245000" cy="298748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3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b="1" dirty="0">
                  <a:latin typeface="Lato"/>
                  <a:ea typeface="Lato"/>
                  <a:cs typeface="Lato"/>
                  <a:sym typeface="Lato"/>
                </a:rPr>
                <a:t>I am very grateful you took the time to read  about my first semester struggles, </a:t>
              </a:r>
              <a:r>
                <a:rPr lang="en-GB" b="1" dirty="0">
                  <a:latin typeface="Lato"/>
                  <a:ea typeface="Lato"/>
                  <a:cs typeface="Lato"/>
                  <a:sym typeface="Lato"/>
                </a:rPr>
                <a:t>I</a:t>
              </a:r>
              <a:r>
                <a:rPr lang="en" b="1" dirty="0">
                  <a:latin typeface="Lato"/>
                  <a:ea typeface="Lato"/>
                  <a:cs typeface="Lato"/>
                  <a:sym typeface="Lato"/>
                </a:rPr>
                <a:t> am looking forward to using the researched strategies to help me develop further in the next semester.</a:t>
              </a:r>
              <a:endParaRPr sz="700" dirty="0"/>
            </a:p>
          </p:txBody>
        </p:sp>
      </p:grpSp>
      <p:pic>
        <p:nvPicPr>
          <p:cNvPr id="2" name="Audio Recording 22 Dec 2022 at 20:30:50" descr="Audio Recording 22 Dec 2022 at 20:30:50">
            <a:hlinkClick r:id="" action="ppaction://media"/>
            <a:extLst>
              <a:ext uri="{FF2B5EF4-FFF2-40B4-BE49-F238E27FC236}">
                <a16:creationId xmlns:a16="http://schemas.microsoft.com/office/drawing/2014/main" id="{C1F3ADD6-B09F-1249-BB05-BB5DE548D0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46311" y="3753918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8B32-F2A8-604C-98F6-3050DF6055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8900" y="242253"/>
            <a:ext cx="3886200" cy="73501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007859A-AC55-F14C-897A-2C8B70694DEB}"/>
                  </a:ext>
                </a:extLst>
              </p:cNvPr>
              <p:cNvSpPr txBox="1"/>
              <p:nvPr/>
            </p:nvSpPr>
            <p:spPr>
              <a:xfrm>
                <a:off x="228600" y="977267"/>
                <a:ext cx="8702040" cy="3693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Three Tips for Avoiding Procrastination. 2015.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volunteer management report; The Volunteer Management Report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 20(3), pp. 8.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Al-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Janabi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S., Salman, M.A. and 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Fanfakh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A., 2018. Recommendation System to Improve Time Management for People in.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Journal of Engineering and Applied Sciences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 13(24), pp. 10182-10193.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Claessens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B.J.C., Van 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Eerde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W., 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Rutte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C.G. and Roe, R.A., 2007. A review of the time management literature.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Personnel review, 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36(2), pp. 255-276.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Hale, L and Guan, S., 2015. Screen time and sleep among school-aged children and adolescents: a systematic literature review.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Sleep medicine reviews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 21, pp. 50-58.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Klein, E.M., 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Beutel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M.E., M</a:t>
                </a:r>
                <a14:m>
                  <m:oMath xmlns:m="http://schemas.openxmlformats.org/officeDocument/2006/math">
                    <m:acc>
                      <m:accPr>
                        <m:chr m:val="̈"/>
                        <m:ctrlPr>
                          <a:rPr lang="en-US" sz="1100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1100" b="0" i="0" dirty="0" smtClean="0">
                            <a:latin typeface="Cambria Math" panose="02040503050406030204" pitchFamily="18" charset="0"/>
                          </a:rPr>
                          <m:t>u</m:t>
                        </m:r>
                      </m:e>
                    </m:acc>
                  </m:oMath>
                </a14:m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ller, K.W., W</a:t>
                </a:r>
                <a14:m>
                  <m:oMath xmlns:m="http://schemas.openxmlformats.org/officeDocument/2006/math">
                    <m:acc>
                      <m:accPr>
                        <m:chr m:val="̈"/>
                        <m:ctrlPr>
                          <a:rPr lang="en-US" sz="11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1100" b="0" i="0" smtClean="0">
                            <a:latin typeface="Cambria Math" panose="02040503050406030204" pitchFamily="18" charset="0"/>
                          </a:rPr>
                          <m:t>o</m:t>
                        </m:r>
                      </m:e>
                    </m:acc>
                  </m:oMath>
                </a14:m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lfling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K., Br</a:t>
                </a:r>
                <a14:m>
                  <m:oMath xmlns:m="http://schemas.openxmlformats.org/officeDocument/2006/math">
                    <m:acc>
                      <m:accPr>
                        <m:chr m:val="̈"/>
                        <m:ctrlPr>
                          <a:rPr lang="en-US" sz="11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1100" b="0" i="0" smtClean="0">
                            <a:latin typeface="Cambria Math" panose="02040503050406030204" pitchFamily="18" charset="0"/>
                          </a:rPr>
                          <m:t>a</m:t>
                        </m:r>
                      </m:e>
                    </m:acc>
                  </m:oMath>
                </a14:m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hler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E. and Zenger, M., 2019. Assessing Procrastination: Dimensionality and Measurement Invariance of the General Procrastination Scale - Screening (GPS-S) in a Representative Sample.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European journal of psychological assessment : official organ of the European Association of Psychological Assessment,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 35(5), pp. 633-640.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Margolis, H. and McCabe, P.P., 2006. Improving self-efficacy and motivation: What to do, what to say.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Intervention in school and clinic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 41(4), pp. 218-227.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Nasrullah, H. and 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Khan_PHD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M.S., 2015. The impact of time management on the students’ academic achievements. </a:t>
                </a:r>
              </a:p>
              <a:p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Usher, A. and </a:t>
                </a:r>
                <a:r>
                  <a:rPr lang="en-US" sz="1100" dirty="0" err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Kober</a:t>
                </a:r>
                <a:r>
                  <a:rPr lang="en-US" sz="11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N., 2012. 1. What Is Motivation and Why Does It Matter?. </a:t>
                </a:r>
                <a:r>
                  <a:rPr lang="en-US" sz="11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Center on Education Policy.</a:t>
                </a:r>
                <a:endParaRPr lang="en-US" sz="11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7007859A-AC55-F14C-897A-2C8B70694D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00" y="977267"/>
                <a:ext cx="8702040" cy="3693319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3412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2808</TotalTime>
  <Words>1180</Words>
  <Application>Microsoft Macintosh PowerPoint</Application>
  <PresentationFormat>On-screen Show (16:9)</PresentationFormat>
  <Paragraphs>132</Paragraphs>
  <Slides>16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Lalezar</vt:lpstr>
      <vt:lpstr>Lato</vt:lpstr>
      <vt:lpstr>Times New Roman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Courtney Evans (2213913)</cp:lastModifiedBy>
  <cp:revision>2</cp:revision>
  <dcterms:modified xsi:type="dcterms:W3CDTF">2022-12-22T20:34:49Z</dcterms:modified>
</cp:coreProperties>
</file>