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70" r:id="rId3"/>
    <p:sldId id="271" r:id="rId4"/>
    <p:sldId id="272" r:id="rId5"/>
    <p:sldId id="273" r:id="rId6"/>
    <p:sldId id="279" r:id="rId7"/>
    <p:sldId id="274" r:id="rId8"/>
    <p:sldId id="275" r:id="rId9"/>
    <p:sldId id="276" r:id="rId10"/>
    <p:sldId id="281" r:id="rId11"/>
    <p:sldId id="282" r:id="rId12"/>
    <p:sldId id="280" r:id="rId1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408000"/>
    <a:srgbClr val="EFFEE8"/>
    <a:srgbClr val="D0FDB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42" autoAdjust="0"/>
    <p:restoredTop sz="94660"/>
  </p:normalViewPr>
  <p:slideViewPr>
    <p:cSldViewPr>
      <p:cViewPr varScale="1">
        <p:scale>
          <a:sx n="69" d="100"/>
          <a:sy n="69" d="100"/>
        </p:scale>
        <p:origin x="-1362"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 Id="rId6" Type="http://schemas.openxmlformats.org/officeDocument/2006/relationships/image" Target="../media/image18.wmf"/><Relationship Id="rId5" Type="http://schemas.openxmlformats.org/officeDocument/2006/relationships/image" Target="../media/image17.wmf"/><Relationship Id="rId4" Type="http://schemas.openxmlformats.org/officeDocument/2006/relationships/image" Target="../media/image1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AB573-4824-4557-AAD0-219B113512C9}" type="datetimeFigureOut">
              <a:rPr lang="en-US" smtClean="0"/>
              <a:pPr/>
              <a:t>9/27/2011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E63FED-3AB0-4552-A0CA-261F3D4758B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3</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4</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5</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6</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7</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8</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9</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10</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11</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12</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4213" y="2133600"/>
            <a:ext cx="7772400" cy="1470025"/>
          </a:xfrm>
        </p:spPr>
        <p:txBody>
          <a:bodyPr/>
          <a:lstStyle>
            <a:lvl1pPr>
              <a:defRPr sz="4000"/>
            </a:lvl1pPr>
          </a:lstStyle>
          <a:p>
            <a:r>
              <a:rPr lang="en-US" smtClean="0"/>
              <a:t>Click to edit Master title style</a:t>
            </a:r>
            <a:endParaRPr lang="en-GB"/>
          </a:p>
        </p:txBody>
      </p:sp>
      <p:sp>
        <p:nvSpPr>
          <p:cNvPr id="3075" name="Rectangle 3"/>
          <p:cNvSpPr>
            <a:spLocks noGrp="1" noChangeArrowheads="1"/>
          </p:cNvSpPr>
          <p:nvPr>
            <p:ph type="subTitle" idx="1"/>
          </p:nvPr>
        </p:nvSpPr>
        <p:spPr>
          <a:xfrm>
            <a:off x="1403350" y="3860800"/>
            <a:ext cx="6400800" cy="1752600"/>
          </a:xfrm>
        </p:spPr>
        <p:txBody>
          <a:bodyPr/>
          <a:lstStyle>
            <a:lvl1pPr marL="0" indent="0" algn="ctr">
              <a:buFontTx/>
              <a:buNone/>
              <a:defRPr sz="3200" b="1"/>
            </a:lvl1pPr>
          </a:lstStyle>
          <a:p>
            <a:r>
              <a:rPr lang="en-US" smtClean="0"/>
              <a:t>Click to edit Master subtitle style</a:t>
            </a:r>
            <a:endParaRPr lang="en-GB"/>
          </a:p>
        </p:txBody>
      </p:sp>
      <p:sp>
        <p:nvSpPr>
          <p:cNvPr id="3076" name="Rectangle 4"/>
          <p:cNvSpPr>
            <a:spLocks noGrp="1" noChangeArrowheads="1"/>
          </p:cNvSpPr>
          <p:nvPr>
            <p:ph type="dt" sz="half" idx="2"/>
          </p:nvPr>
        </p:nvSpPr>
        <p:spPr>
          <a:xfrm>
            <a:off x="457200" y="6245225"/>
            <a:ext cx="2133600" cy="476250"/>
          </a:xfrm>
        </p:spPr>
        <p:txBody>
          <a:bodyPr/>
          <a:lstStyle>
            <a:lvl1pPr>
              <a:defRPr sz="1400"/>
            </a:lvl1pPr>
          </a:lstStyle>
          <a:p>
            <a:endParaRPr lang="en-GB"/>
          </a:p>
        </p:txBody>
      </p:sp>
      <p:sp>
        <p:nvSpPr>
          <p:cNvPr id="3077" name="Rectangle 5"/>
          <p:cNvSpPr>
            <a:spLocks noGrp="1" noChangeArrowheads="1"/>
          </p:cNvSpPr>
          <p:nvPr>
            <p:ph type="ftr" sz="quarter" idx="3"/>
          </p:nvPr>
        </p:nvSpPr>
        <p:spPr>
          <a:xfrm>
            <a:off x="3124200" y="6245225"/>
            <a:ext cx="2895600" cy="476250"/>
          </a:xfrm>
        </p:spPr>
        <p:txBody>
          <a:bodyPr/>
          <a:lstStyle>
            <a:lvl1pPr>
              <a:defRPr sz="1400"/>
            </a:lvl1pPr>
          </a:lstStyle>
          <a:p>
            <a:endParaRPr lang="en-GB"/>
          </a:p>
        </p:txBody>
      </p:sp>
      <p:sp>
        <p:nvSpPr>
          <p:cNvPr id="3078" name="Rectangle 6"/>
          <p:cNvSpPr>
            <a:spLocks noGrp="1" noChangeArrowheads="1"/>
          </p:cNvSpPr>
          <p:nvPr>
            <p:ph type="sldNum" sz="quarter" idx="4"/>
          </p:nvPr>
        </p:nvSpPr>
        <p:spPr>
          <a:xfrm>
            <a:off x="6553200" y="6245225"/>
            <a:ext cx="2133600" cy="476250"/>
          </a:xfrm>
        </p:spPr>
        <p:txBody>
          <a:bodyPr/>
          <a:lstStyle>
            <a:lvl1pPr>
              <a:defRPr sz="1400"/>
            </a:lvl1pPr>
          </a:lstStyle>
          <a:p>
            <a:fld id="{022379C4-B884-4D15-A1BA-6A72B04D6EEB}" type="slidenum">
              <a:rPr lang="en-GB"/>
              <a:pPr/>
              <a:t>‹#›</a:t>
            </a:fld>
            <a:endParaRPr lang="en-GB"/>
          </a:p>
        </p:txBody>
      </p:sp>
      <p:sp>
        <p:nvSpPr>
          <p:cNvPr id="3079" name="Rectangle 7"/>
          <p:cNvSpPr>
            <a:spLocks noChangeArrowheads="1"/>
          </p:cNvSpPr>
          <p:nvPr/>
        </p:nvSpPr>
        <p:spPr bwMode="auto">
          <a:xfrm>
            <a:off x="684213" y="260350"/>
            <a:ext cx="7772400" cy="1470025"/>
          </a:xfrm>
          <a:prstGeom prst="rect">
            <a:avLst/>
          </a:prstGeom>
          <a:noFill/>
          <a:ln w="9525">
            <a:noFill/>
            <a:miter lim="800000"/>
            <a:headEnd/>
            <a:tailEnd/>
          </a:ln>
          <a:effectLst/>
        </p:spPr>
        <p:txBody>
          <a:bodyPr anchor="ctr"/>
          <a:lstStyle/>
          <a:p>
            <a:pPr algn="ctr"/>
            <a:endParaRPr lang="en-US" sz="4000" b="1">
              <a:solidFill>
                <a:schemeClr val="tx2"/>
              </a:solidFill>
            </a:endParaRPr>
          </a:p>
        </p:txBody>
      </p:sp>
      <p:sp>
        <p:nvSpPr>
          <p:cNvPr id="3081" name="Text Box 9"/>
          <p:cNvSpPr txBox="1">
            <a:spLocks noChangeArrowheads="1"/>
          </p:cNvSpPr>
          <p:nvPr/>
        </p:nvSpPr>
        <p:spPr bwMode="auto">
          <a:xfrm>
            <a:off x="684213" y="404813"/>
            <a:ext cx="7704137" cy="762000"/>
          </a:xfrm>
          <a:prstGeom prst="rect">
            <a:avLst/>
          </a:prstGeom>
          <a:noFill/>
          <a:ln w="9525">
            <a:noFill/>
            <a:miter lim="800000"/>
            <a:headEnd/>
            <a:tailEnd/>
          </a:ln>
          <a:effectLst/>
        </p:spPr>
        <p:txBody>
          <a:bodyPr>
            <a:spAutoFit/>
          </a:bodyPr>
          <a:lstStyle/>
          <a:p>
            <a:pPr>
              <a:spcBef>
                <a:spcPct val="50000"/>
              </a:spcBef>
            </a:pPr>
            <a:endParaRPr lang="en-US" sz="4400"/>
          </a:p>
        </p:txBody>
      </p:sp>
      <p:pic>
        <p:nvPicPr>
          <p:cNvPr id="3082" name="Picture 10" descr="SMU-Logo-colour-Longline"/>
          <p:cNvPicPr>
            <a:picLocks noChangeAspect="1" noChangeArrowheads="1"/>
          </p:cNvPicPr>
          <p:nvPr/>
        </p:nvPicPr>
        <p:blipFill>
          <a:blip r:embed="rId2" cstate="print"/>
          <a:srcRect/>
          <a:stretch>
            <a:fillRect/>
          </a:stretch>
        </p:blipFill>
        <p:spPr bwMode="auto">
          <a:xfrm>
            <a:off x="611188" y="260350"/>
            <a:ext cx="7958137" cy="881063"/>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0A6FABB0-A7AA-4193-848B-4BF84C301163}"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1F4BE76-E958-4695-B0DF-66D14568E867}"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414EE862-6ED4-4DE6-956F-36DBFC8ACCB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DC3E20D2-83BF-42E3-9DC2-9E67648C62B2}"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F67A1C08-094C-4DBD-AAB4-BC5FB20F0701}"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DAD89E4B-31B9-4A5D-B4F2-5AA453B4055E}"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69FC5E9-94E8-44B3-BE68-2AEAA9436A8C}"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D051A91-7B57-4ECE-8C7D-63F27AC90D4F}"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B27E8AB0-B64F-491C-A943-857BC86F21EB}"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894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13F1C684-6150-4AAE-9C6E-4D6336527D31}"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468313" y="1628775"/>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sp>
        <p:nvSpPr>
          <p:cNvPr id="1028" name="Rectangle 4"/>
          <p:cNvSpPr>
            <a:spLocks noGrp="1" noChangeArrowheads="1"/>
          </p:cNvSpPr>
          <p:nvPr>
            <p:ph type="dt" sz="half" idx="2"/>
          </p:nvPr>
        </p:nvSpPr>
        <p:spPr bwMode="auto">
          <a:xfrm>
            <a:off x="468313" y="6237288"/>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029" name="Rectangle 5"/>
          <p:cNvSpPr>
            <a:spLocks noGrp="1" noChangeArrowheads="1"/>
          </p:cNvSpPr>
          <p:nvPr>
            <p:ph type="ftr" sz="quarter" idx="3"/>
          </p:nvPr>
        </p:nvSpPr>
        <p:spPr bwMode="auto">
          <a:xfrm>
            <a:off x="3132138" y="6237288"/>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endParaRPr lang="en-GB"/>
          </a:p>
        </p:txBody>
      </p:sp>
      <p:sp>
        <p:nvSpPr>
          <p:cNvPr id="1030" name="Rectangle 6"/>
          <p:cNvSpPr>
            <a:spLocks noGrp="1" noChangeArrowheads="1"/>
          </p:cNvSpPr>
          <p:nvPr>
            <p:ph type="sldNum" sz="quarter" idx="4"/>
          </p:nvPr>
        </p:nvSpPr>
        <p:spPr bwMode="auto">
          <a:xfrm>
            <a:off x="6588125" y="6237288"/>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8826E118-BB69-4A5C-B791-EB800E545E4F}"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3200" b="1">
          <a:solidFill>
            <a:schemeClr val="tx2"/>
          </a:solidFill>
          <a:latin typeface="+mj-lt"/>
          <a:ea typeface="+mj-ea"/>
          <a:cs typeface="+mj-cs"/>
        </a:defRPr>
      </a:lvl1pPr>
      <a:lvl2pPr algn="ctr" rtl="0" eaLnBrk="1" fontAlgn="base" hangingPunct="1">
        <a:spcBef>
          <a:spcPct val="0"/>
        </a:spcBef>
        <a:spcAft>
          <a:spcPct val="0"/>
        </a:spcAft>
        <a:defRPr sz="3200" b="1">
          <a:solidFill>
            <a:schemeClr val="tx2"/>
          </a:solidFill>
          <a:latin typeface="Arial" charset="0"/>
          <a:cs typeface="Arial" charset="0"/>
        </a:defRPr>
      </a:lvl2pPr>
      <a:lvl3pPr algn="ctr" rtl="0" eaLnBrk="1" fontAlgn="base" hangingPunct="1">
        <a:spcBef>
          <a:spcPct val="0"/>
        </a:spcBef>
        <a:spcAft>
          <a:spcPct val="0"/>
        </a:spcAft>
        <a:defRPr sz="3200" b="1">
          <a:solidFill>
            <a:schemeClr val="tx2"/>
          </a:solidFill>
          <a:latin typeface="Arial" charset="0"/>
          <a:cs typeface="Arial" charset="0"/>
        </a:defRPr>
      </a:lvl3pPr>
      <a:lvl4pPr algn="ctr" rtl="0" eaLnBrk="1" fontAlgn="base" hangingPunct="1">
        <a:spcBef>
          <a:spcPct val="0"/>
        </a:spcBef>
        <a:spcAft>
          <a:spcPct val="0"/>
        </a:spcAft>
        <a:defRPr sz="3200" b="1">
          <a:solidFill>
            <a:schemeClr val="tx2"/>
          </a:solidFill>
          <a:latin typeface="Arial" charset="0"/>
          <a:cs typeface="Arial" charset="0"/>
        </a:defRPr>
      </a:lvl4pPr>
      <a:lvl5pPr algn="ctr" rtl="0" eaLnBrk="1" fontAlgn="base" hangingPunct="1">
        <a:spcBef>
          <a:spcPct val="0"/>
        </a:spcBef>
        <a:spcAft>
          <a:spcPct val="0"/>
        </a:spcAft>
        <a:defRPr sz="3200" b="1">
          <a:solidFill>
            <a:schemeClr val="tx2"/>
          </a:solidFill>
          <a:latin typeface="Arial" charset="0"/>
          <a:cs typeface="Arial" charset="0"/>
        </a:defRPr>
      </a:lvl5pPr>
      <a:lvl6pPr marL="457200" algn="ctr" rtl="0" eaLnBrk="1" fontAlgn="base" hangingPunct="1">
        <a:spcBef>
          <a:spcPct val="0"/>
        </a:spcBef>
        <a:spcAft>
          <a:spcPct val="0"/>
        </a:spcAft>
        <a:defRPr sz="3200" b="1">
          <a:solidFill>
            <a:schemeClr val="tx2"/>
          </a:solidFill>
          <a:latin typeface="Arial" charset="0"/>
          <a:cs typeface="Arial" charset="0"/>
        </a:defRPr>
      </a:lvl6pPr>
      <a:lvl7pPr marL="914400" algn="ctr" rtl="0" eaLnBrk="1" fontAlgn="base" hangingPunct="1">
        <a:spcBef>
          <a:spcPct val="0"/>
        </a:spcBef>
        <a:spcAft>
          <a:spcPct val="0"/>
        </a:spcAft>
        <a:defRPr sz="3200" b="1">
          <a:solidFill>
            <a:schemeClr val="tx2"/>
          </a:solidFill>
          <a:latin typeface="Arial" charset="0"/>
          <a:cs typeface="Arial" charset="0"/>
        </a:defRPr>
      </a:lvl7pPr>
      <a:lvl8pPr marL="1371600" algn="ctr" rtl="0" eaLnBrk="1" fontAlgn="base" hangingPunct="1">
        <a:spcBef>
          <a:spcPct val="0"/>
        </a:spcBef>
        <a:spcAft>
          <a:spcPct val="0"/>
        </a:spcAft>
        <a:defRPr sz="3200" b="1">
          <a:solidFill>
            <a:schemeClr val="tx2"/>
          </a:solidFill>
          <a:latin typeface="Arial" charset="0"/>
          <a:cs typeface="Arial" charset="0"/>
        </a:defRPr>
      </a:lvl8pPr>
      <a:lvl9pPr marL="1828800" algn="ctr" rtl="0" eaLnBrk="1" fontAlgn="base" hangingPunct="1">
        <a:spcBef>
          <a:spcPct val="0"/>
        </a:spcBef>
        <a:spcAft>
          <a:spcPct val="0"/>
        </a:spcAft>
        <a:defRPr sz="3200" b="1">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cs typeface="+mn-cs"/>
        </a:defRPr>
      </a:lvl2pPr>
      <a:lvl3pPr marL="1143000" indent="-228600" algn="l" rtl="0" eaLnBrk="1" fontAlgn="base" hangingPunct="1">
        <a:spcBef>
          <a:spcPct val="20000"/>
        </a:spcBef>
        <a:spcAft>
          <a:spcPct val="0"/>
        </a:spcAft>
        <a:buChar char="•"/>
        <a:defRPr sz="20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oleObject" Target="../embeddings/oleObject1.bin"/><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notesSlide" Target="../notesSlides/notesSlide8.xml"/><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1.bin"/><Relationship Id="rId5" Type="http://schemas.openxmlformats.org/officeDocument/2006/relationships/oleObject" Target="../embeddings/oleObject10.bin"/><Relationship Id="rId4" Type="http://schemas.openxmlformats.org/officeDocument/2006/relationships/oleObject" Target="../embeddings/oleObject9.bin"/><Relationship Id="rId9" Type="http://schemas.openxmlformats.org/officeDocument/2006/relationships/oleObject" Target="../embeddings/oleObject14.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Grp="1" noChangeArrowheads="1"/>
          </p:cNvSpPr>
          <p:nvPr>
            <p:ph type="subTitle" idx="1"/>
          </p:nvPr>
        </p:nvSpPr>
        <p:spPr>
          <a:xfrm>
            <a:off x="1928794" y="4929198"/>
            <a:ext cx="5168914" cy="1327144"/>
          </a:xfrm>
        </p:spPr>
        <p:txBody>
          <a:bodyPr/>
          <a:lstStyle/>
          <a:p>
            <a:r>
              <a:rPr lang="en-US" sz="1800" dirty="0" smtClean="0">
                <a:solidFill>
                  <a:srgbClr val="408000"/>
                </a:solidFill>
              </a:rPr>
              <a:t>Level : </a:t>
            </a:r>
            <a:r>
              <a:rPr lang="en-US" sz="1800" dirty="0" err="1" smtClean="0">
                <a:solidFill>
                  <a:srgbClr val="408000"/>
                </a:solidFill>
              </a:rPr>
              <a:t>BSc</a:t>
            </a:r>
            <a:r>
              <a:rPr lang="en-US" sz="1800" dirty="0" smtClean="0">
                <a:solidFill>
                  <a:srgbClr val="408000"/>
                </a:solidFill>
              </a:rPr>
              <a:t> 2 / HND 2</a:t>
            </a:r>
          </a:p>
          <a:p>
            <a:r>
              <a:rPr lang="en-US" sz="1800" dirty="0" smtClean="0">
                <a:solidFill>
                  <a:srgbClr val="408000"/>
                </a:solidFill>
              </a:rPr>
              <a:t>Lecturer :Tim Tudor</a:t>
            </a:r>
          </a:p>
          <a:p>
            <a:r>
              <a:rPr lang="en-US" sz="1800" dirty="0" smtClean="0">
                <a:solidFill>
                  <a:srgbClr val="408000"/>
                </a:solidFill>
              </a:rPr>
              <a:t>Email </a:t>
            </a:r>
            <a:r>
              <a:rPr lang="en-US" sz="1800" smtClean="0">
                <a:solidFill>
                  <a:srgbClr val="408000"/>
                </a:solidFill>
              </a:rPr>
              <a:t>: </a:t>
            </a:r>
            <a:r>
              <a:rPr lang="en-US" sz="1800" smtClean="0">
                <a:solidFill>
                  <a:srgbClr val="408000"/>
                </a:solidFill>
              </a:rPr>
              <a:t>timothy.tudor@smu.ac.uk</a:t>
            </a:r>
            <a:endParaRPr lang="en-US" sz="1800" dirty="0" smtClean="0">
              <a:solidFill>
                <a:srgbClr val="408000"/>
              </a:solidFill>
            </a:endParaRPr>
          </a:p>
        </p:txBody>
      </p:sp>
      <p:sp>
        <p:nvSpPr>
          <p:cNvPr id="9" name="Rectangle 4"/>
          <p:cNvSpPr>
            <a:spLocks noGrp="1" noChangeArrowheads="1"/>
          </p:cNvSpPr>
          <p:nvPr>
            <p:ph type="ctrTitle"/>
          </p:nvPr>
        </p:nvSpPr>
        <p:spPr>
          <a:xfrm>
            <a:off x="657252" y="857232"/>
            <a:ext cx="7772400" cy="1470025"/>
          </a:xfrm>
          <a:noFill/>
          <a:ln/>
        </p:spPr>
        <p:txBody>
          <a:bodyPr/>
          <a:lstStyle/>
          <a:p>
            <a:r>
              <a:rPr lang="en-US" sz="4400" dirty="0" smtClean="0">
                <a:solidFill>
                  <a:srgbClr val="408000"/>
                </a:solidFill>
              </a:rPr>
              <a:t>Mechanical Principles</a:t>
            </a:r>
            <a:endParaRPr lang="en-US" sz="4400" dirty="0">
              <a:solidFill>
                <a:srgbClr val="408000"/>
              </a:solidFill>
            </a:endParaRPr>
          </a:p>
        </p:txBody>
      </p:sp>
      <p:pic>
        <p:nvPicPr>
          <p:cNvPr id="10" name="Picture 3"/>
          <p:cNvPicPr>
            <a:picLocks noChangeAspect="1" noChangeArrowheads="1"/>
          </p:cNvPicPr>
          <p:nvPr/>
        </p:nvPicPr>
        <p:blipFill>
          <a:blip r:embed="rId2" cstate="print"/>
          <a:srcRect l="48340" t="39062" r="22363" b="32617"/>
          <a:stretch>
            <a:fillRect/>
          </a:stretch>
        </p:blipFill>
        <p:spPr bwMode="auto">
          <a:xfrm>
            <a:off x="1857356" y="2428868"/>
            <a:ext cx="2500330" cy="1812739"/>
          </a:xfrm>
          <a:prstGeom prst="rect">
            <a:avLst/>
          </a:prstGeom>
          <a:noFill/>
          <a:ln w="9525">
            <a:noFill/>
            <a:miter lim="800000"/>
            <a:headEnd/>
            <a:tailEnd/>
          </a:ln>
        </p:spPr>
      </p:pic>
      <p:pic>
        <p:nvPicPr>
          <p:cNvPr id="11" name="Picture 2" descr="http://product-image.tradeindia.com/00162662/b/0/V-Belts-Industrial.jpg"/>
          <p:cNvPicPr>
            <a:picLocks noChangeAspect="1" noChangeArrowheads="1"/>
          </p:cNvPicPr>
          <p:nvPr/>
        </p:nvPicPr>
        <p:blipFill>
          <a:blip r:embed="rId3" cstate="print"/>
          <a:srcRect/>
          <a:stretch>
            <a:fillRect/>
          </a:stretch>
        </p:blipFill>
        <p:spPr bwMode="auto">
          <a:xfrm>
            <a:off x="4714876" y="2428868"/>
            <a:ext cx="2357454" cy="177071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Outcome 2</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Topics we will cover</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6" name="Rounded Rectangle 5"/>
          <p:cNvSpPr/>
          <p:nvPr/>
        </p:nvSpPr>
        <p:spPr>
          <a:xfrm>
            <a:off x="395536" y="2924944"/>
            <a:ext cx="7920880" cy="1080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3"/>
          <p:cNvSpPr txBox="1">
            <a:spLocks noChangeArrowheads="1"/>
          </p:cNvSpPr>
          <p:nvPr/>
        </p:nvSpPr>
        <p:spPr bwMode="auto">
          <a:xfrm>
            <a:off x="468313" y="1628775"/>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kern="0" cap="none" spc="0" normalizeH="0" baseline="0" noProof="0" smtClean="0">
                <a:ln>
                  <a:noFill/>
                </a:ln>
                <a:solidFill>
                  <a:srgbClr val="008000"/>
                </a:solidFill>
                <a:effectLst/>
                <a:uLnTx/>
                <a:uFillTx/>
                <a:latin typeface="+mn-lt"/>
                <a:ea typeface="+mn-ea"/>
                <a:cs typeface="+mn-cs"/>
              </a:rPr>
              <a:t>Outcome 1 						(3-4 Weeks)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Elastic constants and their relationships</a:t>
            </a:r>
            <a:endParaRPr kumimoji="0" lang="en-GB" sz="1400" b="0" i="0" u="none" strike="noStrike" kern="0" cap="none" spc="0" normalizeH="0" baseline="0" noProof="0" smtClean="0">
              <a:ln>
                <a:noFill/>
              </a:ln>
              <a:solidFill>
                <a:schemeClr val="tx1"/>
              </a:solidFill>
              <a:effectLst/>
              <a:uLnTx/>
              <a:uFillTx/>
              <a:latin typeface="+mn-lt"/>
              <a:cs typeface="+mn-cs"/>
            </a:endParaRP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Two and three-dimensional loading</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Volumetric strain</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Other Elastic constants</a:t>
            </a:r>
            <a:endParaRPr kumimoji="0" lang="en-GB" sz="1400" b="0" i="0" u="none" strike="noStrike" kern="0" cap="none" spc="0" normalizeH="0" baseline="0" noProof="0" smtClean="0">
              <a:ln>
                <a:noFill/>
              </a:ln>
              <a:solidFill>
                <a:schemeClr val="tx1"/>
              </a:solidFill>
              <a:effectLst/>
              <a:uLnTx/>
              <a:uFillTx/>
              <a:latin typeface="+mn-lt"/>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kern="0" cap="none" spc="0" normalizeH="0" baseline="0" noProof="0" smtClean="0">
                <a:ln>
                  <a:noFill/>
                </a:ln>
                <a:solidFill>
                  <a:srgbClr val="008000"/>
                </a:solidFill>
                <a:effectLst/>
                <a:uLnTx/>
                <a:uFillTx/>
                <a:latin typeface="+mn-lt"/>
                <a:ea typeface="+mn-ea"/>
                <a:cs typeface="+mn-cs"/>
              </a:rPr>
              <a:t>Outcome 2 						(8-9 Weeks)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Loaded beams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Pressure in thin walled vessels</a:t>
            </a:r>
            <a:endParaRPr kumimoji="0" lang="en-GB" sz="1400" b="0" i="0" u="none" strike="noStrike" kern="0" cap="none" spc="0" normalizeH="0" baseline="0" noProof="0" smtClean="0">
              <a:ln>
                <a:noFill/>
              </a:ln>
              <a:solidFill>
                <a:schemeClr val="tx1"/>
              </a:solidFill>
              <a:effectLst/>
              <a:uLnTx/>
              <a:uFillTx/>
              <a:latin typeface="+mn-lt"/>
              <a:cs typeface="+mn-cs"/>
            </a:endParaRP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Pressure in thick walled vessels</a:t>
            </a:r>
            <a:endParaRPr kumimoji="0" lang="en-GB" sz="1400" b="0" i="0" u="none" strike="noStrike" kern="0" cap="none" spc="0" normalizeH="0" baseline="0" noProof="0" smtClean="0">
              <a:ln>
                <a:noFill/>
              </a:ln>
              <a:solidFill>
                <a:schemeClr val="tx1"/>
              </a:solidFill>
              <a:effectLst/>
              <a:uLnTx/>
              <a:uFillTx/>
              <a:latin typeface="+mn-lt"/>
              <a:cs typeface="+mn-cs"/>
            </a:endParaRPr>
          </a:p>
          <a:p>
            <a:pPr marL="1600200" marR="0" lvl="3" indent="-228600" algn="l" defTabSz="914400" rtl="0" eaLnBrk="1" fontAlgn="base" latinLnBrk="0" hangingPunct="1">
              <a:lnSpc>
                <a:spcPct val="100000"/>
              </a:lnSpc>
              <a:spcBef>
                <a:spcPct val="20000"/>
              </a:spcBef>
              <a:spcAft>
                <a:spcPct val="0"/>
              </a:spcAft>
              <a:buClrTx/>
              <a:buSzTx/>
              <a:buFontTx/>
              <a:buChar char="•"/>
              <a:tabLst/>
              <a:defRPr/>
            </a:pPr>
            <a:endParaRPr kumimoji="0" lang="en-US" sz="1400" b="1" i="0" u="none" strike="noStrike" kern="0" cap="none" spc="0" normalizeH="0" baseline="0" noProof="0" smtClean="0">
              <a:ln>
                <a:noFill/>
              </a:ln>
              <a:solidFill>
                <a:srgbClr val="008000"/>
              </a:solidFill>
              <a:effectLst/>
              <a:uLnTx/>
              <a:uFillTx/>
              <a:latin typeface="+mn-lt"/>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kern="0" cap="none" spc="0" normalizeH="0" baseline="0" noProof="0" smtClean="0">
                <a:ln>
                  <a:noFill/>
                </a:ln>
                <a:solidFill>
                  <a:srgbClr val="008000"/>
                </a:solidFill>
                <a:effectLst/>
                <a:uLnTx/>
                <a:uFillTx/>
                <a:latin typeface="+mn-lt"/>
                <a:ea typeface="+mn-ea"/>
                <a:cs typeface="+mn-cs"/>
              </a:rPr>
              <a:t>Outcome 3 						(9-10 Weeks)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Friction Clutches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Gear Trains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Pulleys / Belts</a:t>
            </a:r>
            <a:endParaRPr kumimoji="0" lang="en-US" sz="1400" b="1" i="0" u="none" strike="noStrike" kern="0" cap="none" spc="0" normalizeH="0" baseline="0" noProof="0" smtClean="0">
              <a:ln>
                <a:noFill/>
              </a:ln>
              <a:solidFill>
                <a:srgbClr val="008000"/>
              </a:solidFill>
              <a:effectLst/>
              <a:uLnTx/>
              <a:uFillTx/>
              <a:latin typeface="+mn-lt"/>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kern="0" cap="none" spc="0" normalizeH="0" baseline="0" noProof="0" smtClean="0">
                <a:ln>
                  <a:noFill/>
                </a:ln>
                <a:solidFill>
                  <a:srgbClr val="008000"/>
                </a:solidFill>
                <a:effectLst/>
                <a:uLnTx/>
                <a:uFillTx/>
                <a:latin typeface="+mn-lt"/>
                <a:ea typeface="+mn-ea"/>
                <a:cs typeface="+mn-cs"/>
              </a:rPr>
              <a:t>Outcome 4 						(4-5 Weeks)</a:t>
            </a: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Flywheels</a:t>
            </a:r>
            <a:endParaRPr kumimoji="0" lang="en-GB" sz="1400" b="0" i="0" u="none" strike="noStrike" kern="0" cap="none" spc="0" normalizeH="0" baseline="0" noProof="0" smtClean="0">
              <a:ln>
                <a:noFill/>
              </a:ln>
              <a:solidFill>
                <a:schemeClr val="tx1"/>
              </a:solidFill>
              <a:effectLst/>
              <a:uLnTx/>
              <a:uFillTx/>
              <a:latin typeface="+mn-lt"/>
              <a:cs typeface="+mn-cs"/>
            </a:endParaRPr>
          </a:p>
          <a:p>
            <a:pPr marL="1600200" marR="0" lvl="3" indent="-228600" algn="l" defTabSz="914400" rtl="0" eaLnBrk="1" fontAlgn="base" latinLnBrk="0" hangingPunct="1">
              <a:lnSpc>
                <a:spcPct val="100000"/>
              </a:lnSpc>
              <a:spcBef>
                <a:spcPct val="20000"/>
              </a:spcBef>
              <a:spcAft>
                <a:spcPct val="0"/>
              </a:spcAft>
              <a:buClrTx/>
              <a:buSzTx/>
              <a:buFontTx/>
              <a:buChar char="•"/>
              <a:tabLst/>
              <a:defRPr/>
            </a:pPr>
            <a:r>
              <a:rPr kumimoji="0" lang="en-GB" sz="1400" b="1" i="1" u="none" strike="noStrike" kern="0" cap="none" spc="0" normalizeH="0" baseline="0" noProof="0" smtClean="0">
                <a:ln>
                  <a:noFill/>
                </a:ln>
                <a:solidFill>
                  <a:schemeClr val="tx1"/>
                </a:solidFill>
                <a:effectLst/>
                <a:uLnTx/>
                <a:uFillTx/>
                <a:latin typeface="+mn-lt"/>
                <a:cs typeface="+mn-cs"/>
              </a:rPr>
              <a:t>Balancing</a:t>
            </a:r>
            <a:endParaRPr kumimoji="0" lang="en-GB" sz="1400" b="0" i="0" u="none" strike="noStrike" kern="0" cap="none" spc="0" normalizeH="0" baseline="0" noProof="0" smtClean="0">
              <a:ln>
                <a:noFill/>
              </a:ln>
              <a:solidFill>
                <a:schemeClr val="tx1"/>
              </a:solidFill>
              <a:effectLst/>
              <a:uLnTx/>
              <a:uFillTx/>
              <a:latin typeface="+mn-lt"/>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endParaRPr kumimoji="0" lang="en-US" sz="1400" b="1" i="0" u="none" strike="noStrike" kern="0" cap="none" spc="0" normalizeH="0" baseline="0" noProof="0" dirty="0" smtClean="0">
              <a:ln>
                <a:noFill/>
              </a:ln>
              <a:solidFill>
                <a:srgbClr val="008000"/>
              </a:solidFill>
              <a:effectLst/>
              <a:uLnTx/>
              <a:uFillTx/>
              <a:latin typeface="+mn-lt"/>
              <a:ea typeface="+mn-ea"/>
              <a:cs typeface="+mn-cs"/>
            </a:endParaRP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Thick Walled Cylinder</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The difference between a thin cylinder and a thick cylinder is that a thick cylinder has a stress in the radial direction as well as a circumferential stress and longitudinal stress.</a:t>
            </a:r>
          </a:p>
          <a:p>
            <a:endParaRPr lang="en-GB" sz="2400" dirty="0" smtClean="0"/>
          </a:p>
          <a:p>
            <a:r>
              <a:rPr lang="en-GB" sz="2400" dirty="0" smtClean="0"/>
              <a:t> A rule of thumb is that radial stress becomes important when the wall thickness exceeds 1/20</a:t>
            </a:r>
            <a:r>
              <a:rPr lang="en-GB" sz="2400" baseline="30000" dirty="0" smtClean="0"/>
              <a:t>th</a:t>
            </a:r>
            <a:r>
              <a:rPr lang="en-GB" sz="2400" dirty="0" smtClean="0"/>
              <a:t> of the diameter.</a:t>
            </a:r>
          </a:p>
          <a:p>
            <a:r>
              <a:rPr lang="en-GB" sz="2000" dirty="0" smtClean="0"/>
              <a:t> </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pic>
        <p:nvPicPr>
          <p:cNvPr id="1026" name="Picture 2"/>
          <p:cNvPicPr>
            <a:picLocks noChangeAspect="1" noChangeArrowheads="1"/>
          </p:cNvPicPr>
          <p:nvPr/>
        </p:nvPicPr>
        <p:blipFill>
          <a:blip r:embed="rId3" cstate="print"/>
          <a:srcRect/>
          <a:stretch>
            <a:fillRect/>
          </a:stretch>
        </p:blipFill>
        <p:spPr bwMode="auto">
          <a:xfrm>
            <a:off x="3286116" y="4071942"/>
            <a:ext cx="2714644" cy="2405701"/>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Thick Walled Cylinder</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By considering a small section of the wall, applying the governing </a:t>
            </a:r>
            <a:r>
              <a:rPr lang="en-GB" sz="2400" b="1" dirty="0" smtClean="0"/>
              <a:t>three dimensional </a:t>
            </a:r>
            <a:r>
              <a:rPr lang="en-GB" sz="2400" dirty="0" smtClean="0"/>
              <a:t>stress equations and integrating it can be shown that;</a:t>
            </a:r>
          </a:p>
          <a:p>
            <a:endParaRPr lang="en-GB" sz="2400" dirty="0" smtClean="0"/>
          </a:p>
          <a:p>
            <a:endParaRPr lang="en-GB" sz="2400" dirty="0" smtClean="0"/>
          </a:p>
          <a:p>
            <a:endParaRPr lang="en-GB" sz="2400" dirty="0" smtClean="0"/>
          </a:p>
          <a:p>
            <a:endParaRPr lang="en-GB" sz="2400" dirty="0" smtClean="0"/>
          </a:p>
          <a:p>
            <a:endParaRPr lang="en-GB" sz="2400" dirty="0" smtClean="0"/>
          </a:p>
          <a:p>
            <a:endParaRPr lang="en-GB" sz="2400" dirty="0" smtClean="0"/>
          </a:p>
          <a:p>
            <a:endParaRPr lang="en-GB" sz="2400" dirty="0" smtClean="0"/>
          </a:p>
          <a:p>
            <a:r>
              <a:rPr lang="en-GB" sz="2400" dirty="0" smtClean="0"/>
              <a:t>Where a and b are constants of integration.</a:t>
            </a:r>
          </a:p>
          <a:p>
            <a:endParaRPr lang="en-GB" sz="2400" dirty="0" smtClean="0"/>
          </a:p>
          <a:p>
            <a:r>
              <a:rPr lang="en-GB" sz="2400" dirty="0" smtClean="0"/>
              <a:t>These are</a:t>
            </a:r>
            <a:r>
              <a:rPr lang="en-GB" sz="2400" b="1" dirty="0" smtClean="0"/>
              <a:t> Lame’s Equations</a:t>
            </a:r>
          </a:p>
          <a:p>
            <a:r>
              <a:rPr lang="en-GB" sz="2000" dirty="0" smtClean="0"/>
              <a:t> </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pic>
        <p:nvPicPr>
          <p:cNvPr id="2050" name="Picture 2"/>
          <p:cNvPicPr>
            <a:picLocks noChangeAspect="1" noChangeArrowheads="1"/>
          </p:cNvPicPr>
          <p:nvPr/>
        </p:nvPicPr>
        <p:blipFill>
          <a:blip r:embed="rId4" cstate="print"/>
          <a:srcRect b="5424"/>
          <a:stretch>
            <a:fillRect/>
          </a:stretch>
        </p:blipFill>
        <p:spPr bwMode="auto">
          <a:xfrm>
            <a:off x="5715008" y="2500306"/>
            <a:ext cx="3181350" cy="1882775"/>
          </a:xfrm>
          <a:prstGeom prst="rect">
            <a:avLst/>
          </a:prstGeom>
          <a:noFill/>
          <a:ln w="9525">
            <a:noFill/>
            <a:miter lim="800000"/>
            <a:headEnd/>
            <a:tailEnd/>
          </a:ln>
        </p:spPr>
      </p:pic>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3" name="Rectangle 5"/>
          <p:cNvSpPr>
            <a:spLocks noChangeArrowheads="1"/>
          </p:cNvSpPr>
          <p:nvPr/>
        </p:nvSpPr>
        <p:spPr bwMode="auto">
          <a:xfrm>
            <a:off x="5929322" y="4429132"/>
            <a:ext cx="2786082"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 = Longitudinal stress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 = Radial stress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 = Circumferential stress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2054" name="Object 6"/>
          <p:cNvGraphicFramePr>
            <a:graphicFrameLocks noChangeAspect="1"/>
          </p:cNvGraphicFramePr>
          <p:nvPr/>
        </p:nvGraphicFramePr>
        <p:xfrm>
          <a:off x="2255838" y="3143250"/>
          <a:ext cx="1487487" cy="857250"/>
        </p:xfrm>
        <a:graphic>
          <a:graphicData uri="http://schemas.openxmlformats.org/presentationml/2006/ole">
            <p:oleObj spid="_x0000_s2054" name="Equation" r:id="rId5" imgW="685800" imgH="393480" progId="Equation.3">
              <p:embed/>
            </p:oleObj>
          </a:graphicData>
        </a:graphic>
      </p:graphicFrame>
      <p:graphicFrame>
        <p:nvGraphicFramePr>
          <p:cNvPr id="2056" name="Object 8"/>
          <p:cNvGraphicFramePr>
            <a:graphicFrameLocks noChangeAspect="1"/>
          </p:cNvGraphicFramePr>
          <p:nvPr/>
        </p:nvGraphicFramePr>
        <p:xfrm>
          <a:off x="2200275" y="4286250"/>
          <a:ext cx="1600200" cy="857250"/>
        </p:xfrm>
        <a:graphic>
          <a:graphicData uri="http://schemas.openxmlformats.org/presentationml/2006/ole">
            <p:oleObj spid="_x0000_s2056" name="Equation" r:id="rId6" imgW="736560" imgH="393480" progId="Equation.3">
              <p:embed/>
            </p:oleObj>
          </a:graphicData>
        </a:graphic>
      </p:graphicFrame>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Thick Walled Cylinder</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In order to solve problems, the constants a and b must be found from </a:t>
            </a:r>
            <a:r>
              <a:rPr lang="en-GB" sz="2400" b="1" dirty="0" smtClean="0"/>
              <a:t>boundary conditions </a:t>
            </a:r>
            <a:r>
              <a:rPr lang="en-GB" sz="2000" dirty="0" smtClean="0"/>
              <a:t> </a:t>
            </a:r>
          </a:p>
          <a:p>
            <a:endParaRPr lang="en-GB" sz="2000" dirty="0" smtClean="0"/>
          </a:p>
          <a:p>
            <a:endParaRPr lang="en-GB" sz="2000" dirty="0" smtClean="0"/>
          </a:p>
          <a:p>
            <a:endParaRPr lang="en-GB" sz="2000" dirty="0" smtClean="0"/>
          </a:p>
          <a:p>
            <a:endParaRPr lang="en-GB" sz="2000" dirty="0" smtClean="0"/>
          </a:p>
          <a:p>
            <a:r>
              <a:rPr lang="en-GB" sz="2000" b="1" i="1" dirty="0" smtClean="0"/>
              <a:t>Remember: a boundary condition is a known answer such as knowing what the pressure or stress is at a given radius.</a:t>
            </a:r>
            <a:endParaRPr lang="en-GB" sz="2000" dirty="0" smtClean="0"/>
          </a:p>
          <a:p>
            <a:r>
              <a:rPr lang="en-GB" sz="2000" dirty="0" smtClean="0"/>
              <a:t> </a:t>
            </a:r>
          </a:p>
          <a:p>
            <a:r>
              <a:rPr lang="en-GB" sz="2000" dirty="0" smtClean="0"/>
              <a:t>When atmospheric pressure acts on one side of the wall, it is best to use gauge pressure in the calculations. This makes atmospheric pressure zero and all other pressures are relative to it.</a:t>
            </a:r>
          </a:p>
          <a:p>
            <a:r>
              <a:rPr lang="en-GB" sz="2000" dirty="0" smtClean="0"/>
              <a:t> </a:t>
            </a:r>
          </a:p>
          <a:p>
            <a:r>
              <a:rPr lang="en-GB" sz="2000" b="1" i="1" dirty="0" smtClean="0"/>
              <a:t>Remember: absolute pressure = gauge pressure + atmospheric pressure.</a:t>
            </a:r>
            <a:endParaRPr lang="en-GB" sz="2000" dirty="0" smtClean="0"/>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21508" name="Object 4"/>
          <p:cNvGraphicFramePr>
            <a:graphicFrameLocks noChangeAspect="1"/>
          </p:cNvGraphicFramePr>
          <p:nvPr/>
        </p:nvGraphicFramePr>
        <p:xfrm>
          <a:off x="1785918" y="2571744"/>
          <a:ext cx="1487487" cy="857250"/>
        </p:xfrm>
        <a:graphic>
          <a:graphicData uri="http://schemas.openxmlformats.org/presentationml/2006/ole">
            <p:oleObj spid="_x0000_s21508" name="Equation" r:id="rId4" imgW="685800" imgH="393480" progId="Equation.3">
              <p:embed/>
            </p:oleObj>
          </a:graphicData>
        </a:graphic>
      </p:graphicFrame>
      <p:graphicFrame>
        <p:nvGraphicFramePr>
          <p:cNvPr id="21509" name="Object 5"/>
          <p:cNvGraphicFramePr>
            <a:graphicFrameLocks noChangeAspect="1"/>
          </p:cNvGraphicFramePr>
          <p:nvPr/>
        </p:nvGraphicFramePr>
        <p:xfrm>
          <a:off x="5072066" y="2571744"/>
          <a:ext cx="1600200" cy="857250"/>
        </p:xfrm>
        <a:graphic>
          <a:graphicData uri="http://schemas.openxmlformats.org/presentationml/2006/ole">
            <p:oleObj spid="_x0000_s21509" name="Equation" r:id="rId5" imgW="736560" imgH="393480" progId="Equation.3">
              <p:embed/>
            </p:oleObj>
          </a:graphicData>
        </a:graphic>
      </p:graphicFrame>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Thick Walled Cylinder</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Strains can be calculated following the calculation of stresses using the 3D strain equations applied to the circumferential, radial and longitudinal stresses.</a:t>
            </a:r>
          </a:p>
          <a:p>
            <a:endParaRPr lang="en-GB" sz="2400" dirty="0" smtClean="0"/>
          </a:p>
          <a:p>
            <a:endParaRPr lang="en-GB" sz="2000" dirty="0" smtClean="0"/>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66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26628" name="Object 4"/>
          <p:cNvGraphicFramePr>
            <a:graphicFrameLocks noChangeAspect="1"/>
          </p:cNvGraphicFramePr>
          <p:nvPr/>
        </p:nvGraphicFramePr>
        <p:xfrm>
          <a:off x="2357422" y="2928934"/>
          <a:ext cx="3952976" cy="3143272"/>
        </p:xfrm>
        <a:graphic>
          <a:graphicData uri="http://schemas.openxmlformats.org/presentationml/2006/ole">
            <p:oleObj spid="_x0000_s26628" name="Equation" r:id="rId4" imgW="1523880" imgH="1206360" progId="Equation.3">
              <p:embed/>
            </p:oleObj>
          </a:graphicData>
        </a:graphic>
      </p:graphicFrame>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A hydraulic cylinder is 100 mm internal diameter and 140 mm external diameter. It is pressurised internally to 100 </a:t>
            </a:r>
            <a:r>
              <a:rPr lang="en-GB" sz="2400" dirty="0" err="1" smtClean="0"/>
              <a:t>MPa</a:t>
            </a:r>
            <a:r>
              <a:rPr lang="en-GB" sz="2400" dirty="0" smtClean="0"/>
              <a:t> gauge. Take E = 205 </a:t>
            </a:r>
            <a:r>
              <a:rPr lang="en-GB" sz="2400" dirty="0" err="1" smtClean="0"/>
              <a:t>GPa</a:t>
            </a:r>
            <a:r>
              <a:rPr lang="en-GB" sz="2400" dirty="0" smtClean="0"/>
              <a:t> and v = 0.25</a:t>
            </a:r>
          </a:p>
          <a:p>
            <a:endParaRPr lang="en-GB" sz="2400" dirty="0" smtClean="0"/>
          </a:p>
          <a:p>
            <a:r>
              <a:rPr lang="en-GB" sz="2400" dirty="0" smtClean="0"/>
              <a:t>Determine the radial and circumferential stress at the inner and outer surfaces.</a:t>
            </a:r>
          </a:p>
          <a:p>
            <a:r>
              <a:rPr lang="en-GB" sz="2400" dirty="0" smtClean="0"/>
              <a:t>	</a:t>
            </a:r>
          </a:p>
          <a:p>
            <a:r>
              <a:rPr lang="en-GB" sz="2400" dirty="0" smtClean="0"/>
              <a:t> </a:t>
            </a:r>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1600" dirty="0" smtClean="0"/>
              <a:t>Id   = 100 mm </a:t>
            </a:r>
          </a:p>
          <a:p>
            <a:r>
              <a:rPr lang="en-GB" sz="1600" dirty="0" err="1" smtClean="0"/>
              <a:t>Od</a:t>
            </a:r>
            <a:r>
              <a:rPr lang="en-GB" sz="1600" dirty="0" smtClean="0"/>
              <a:t> =140 mm </a:t>
            </a:r>
          </a:p>
          <a:p>
            <a:r>
              <a:rPr lang="en-GB" sz="1600" dirty="0" smtClean="0"/>
              <a:t>P = 100 </a:t>
            </a:r>
            <a:r>
              <a:rPr lang="en-GB" sz="1600" dirty="0" err="1" smtClean="0"/>
              <a:t>MPa</a:t>
            </a:r>
            <a:r>
              <a:rPr lang="en-GB" sz="1600" dirty="0" smtClean="0"/>
              <a:t> internal</a:t>
            </a:r>
          </a:p>
          <a:p>
            <a:r>
              <a:rPr lang="en-GB" sz="1600" dirty="0" smtClean="0"/>
              <a:t>E = 205 </a:t>
            </a:r>
            <a:r>
              <a:rPr lang="en-GB" sz="1600" dirty="0" err="1" smtClean="0"/>
              <a:t>Gpa</a:t>
            </a:r>
            <a:r>
              <a:rPr lang="en-GB" sz="1600" dirty="0" smtClean="0"/>
              <a:t> </a:t>
            </a:r>
          </a:p>
          <a:p>
            <a:r>
              <a:rPr lang="en-GB" sz="1600" dirty="0" smtClean="0"/>
              <a:t>v = 0.25</a:t>
            </a:r>
          </a:p>
          <a:p>
            <a:endParaRPr lang="en-GB" sz="2000" dirty="0" smtClean="0"/>
          </a:p>
          <a:p>
            <a:r>
              <a:rPr lang="en-GB" sz="2000" dirty="0" smtClean="0"/>
              <a:t>Find a and b using boundary conditions:</a:t>
            </a:r>
          </a:p>
          <a:p>
            <a:r>
              <a:rPr lang="en-GB" sz="2000" dirty="0" smtClean="0"/>
              <a:t>@ Inner surface  r = 50 mm </a:t>
            </a:r>
            <a:r>
              <a:rPr lang="el-GR" sz="2000" dirty="0" smtClean="0"/>
              <a:t>σ</a:t>
            </a:r>
            <a:r>
              <a:rPr lang="en-GB" sz="2000" baseline="-25000" dirty="0" smtClean="0"/>
              <a:t>R</a:t>
            </a:r>
            <a:r>
              <a:rPr lang="en-GB" sz="2000" dirty="0" smtClean="0"/>
              <a:t> =  -100 </a:t>
            </a:r>
            <a:r>
              <a:rPr lang="en-GB" sz="2000" dirty="0" err="1" smtClean="0"/>
              <a:t>Mpa</a:t>
            </a:r>
            <a:r>
              <a:rPr lang="en-GB" sz="2000" dirty="0" smtClean="0"/>
              <a:t> (Compressive)</a:t>
            </a:r>
          </a:p>
          <a:p>
            <a:r>
              <a:rPr lang="en-GB" sz="2000" dirty="0" smtClean="0"/>
              <a:t>@ Outer surface r = 70 mm </a:t>
            </a:r>
            <a:r>
              <a:rPr lang="el-GR" sz="2000" dirty="0" smtClean="0"/>
              <a:t>σ</a:t>
            </a:r>
            <a:r>
              <a:rPr lang="en-GB" sz="2000" baseline="-25000" dirty="0" smtClean="0"/>
              <a:t>R</a:t>
            </a:r>
            <a:r>
              <a:rPr lang="en-GB" sz="2000" dirty="0" smtClean="0"/>
              <a:t> =  0 </a:t>
            </a:r>
            <a:r>
              <a:rPr lang="en-GB" sz="2000" dirty="0" err="1" smtClean="0"/>
              <a:t>MPa</a:t>
            </a:r>
            <a:endParaRPr lang="en-GB" sz="2000" dirty="0" smtClean="0"/>
          </a:p>
          <a:p>
            <a:r>
              <a:rPr lang="en-GB" sz="2000" dirty="0" smtClean="0"/>
              <a:t> </a:t>
            </a:r>
          </a:p>
          <a:p>
            <a:r>
              <a:rPr lang="en-GB" sz="2000" dirty="0" smtClean="0"/>
              <a:t>Substituting into Lame's equation we have</a:t>
            </a:r>
          </a:p>
          <a:p>
            <a:endParaRPr lang="en-GB" sz="2000" dirty="0" smtClean="0"/>
          </a:p>
          <a:p>
            <a:endParaRPr lang="en-GB" sz="2000" dirty="0" smtClean="0"/>
          </a:p>
          <a:p>
            <a:endParaRPr lang="en-GB" sz="2000" dirty="0" smtClean="0"/>
          </a:p>
          <a:p>
            <a:endParaRPr lang="en-GB" sz="2000" dirty="0" smtClean="0"/>
          </a:p>
          <a:p>
            <a:r>
              <a:rPr lang="en-GB" sz="2000" dirty="0" smtClean="0"/>
              <a:t> </a:t>
            </a:r>
          </a:p>
          <a:p>
            <a:r>
              <a:rPr lang="en-GB" sz="2000" dirty="0" smtClean="0"/>
              <a:t>Solving simultaneous equations a = 104.17 x 10</a:t>
            </a:r>
            <a:r>
              <a:rPr lang="en-GB" sz="2000" baseline="30000" dirty="0" smtClean="0"/>
              <a:t>6</a:t>
            </a:r>
            <a:r>
              <a:rPr lang="en-GB" sz="2000" dirty="0" smtClean="0"/>
              <a:t>   b = 510.43 x 10</a:t>
            </a:r>
            <a:r>
              <a:rPr lang="en-GB" sz="2000" baseline="30000" dirty="0" smtClean="0"/>
              <a:t>3</a:t>
            </a:r>
            <a:r>
              <a:rPr lang="en-GB" sz="2000" dirty="0" smtClean="0"/>
              <a:t> </a:t>
            </a:r>
          </a:p>
          <a:p>
            <a:endParaRPr lang="en-GB" sz="2000" dirty="0" smtClean="0"/>
          </a:p>
          <a:p>
            <a:endParaRPr lang="en-GB" sz="2400" dirty="0" smtClean="0"/>
          </a:p>
          <a:p>
            <a:endParaRPr lang="en-GB" sz="2400" dirty="0" smtClean="0"/>
          </a:p>
          <a:p>
            <a:r>
              <a:rPr lang="en-GB" sz="2400" dirty="0" smtClean="0"/>
              <a:t>	</a:t>
            </a:r>
          </a:p>
          <a:p>
            <a:r>
              <a:rPr lang="en-GB" sz="2400" dirty="0" smtClean="0"/>
              <a:t> </a:t>
            </a:r>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23554" name="Object 2"/>
          <p:cNvGraphicFramePr>
            <a:graphicFrameLocks noChangeAspect="1"/>
          </p:cNvGraphicFramePr>
          <p:nvPr/>
        </p:nvGraphicFramePr>
        <p:xfrm>
          <a:off x="415925" y="5078413"/>
          <a:ext cx="1454150" cy="779462"/>
        </p:xfrm>
        <a:graphic>
          <a:graphicData uri="http://schemas.openxmlformats.org/presentationml/2006/ole">
            <p:oleObj spid="_x0000_s23554" name="Equation" r:id="rId4" imgW="736560" imgH="393480" progId="Equation.3">
              <p:embed/>
            </p:oleObj>
          </a:graphicData>
        </a:graphic>
      </p:graphicFrame>
      <p:graphicFrame>
        <p:nvGraphicFramePr>
          <p:cNvPr id="23555" name="Object 3"/>
          <p:cNvGraphicFramePr>
            <a:graphicFrameLocks noChangeAspect="1"/>
          </p:cNvGraphicFramePr>
          <p:nvPr/>
        </p:nvGraphicFramePr>
        <p:xfrm>
          <a:off x="2559050" y="5099050"/>
          <a:ext cx="2381250" cy="830263"/>
        </p:xfrm>
        <a:graphic>
          <a:graphicData uri="http://schemas.openxmlformats.org/presentationml/2006/ole">
            <p:oleObj spid="_x0000_s23555" name="Equation" r:id="rId5" imgW="1206360" imgH="419040" progId="Equation.3">
              <p:embed/>
            </p:oleObj>
          </a:graphicData>
        </a:graphic>
      </p:graphicFrame>
      <p:graphicFrame>
        <p:nvGraphicFramePr>
          <p:cNvPr id="23556" name="Object 4"/>
          <p:cNvGraphicFramePr>
            <a:graphicFrameLocks noChangeAspect="1"/>
          </p:cNvGraphicFramePr>
          <p:nvPr/>
        </p:nvGraphicFramePr>
        <p:xfrm>
          <a:off x="5303838" y="5072063"/>
          <a:ext cx="3508375" cy="830262"/>
        </p:xfrm>
        <a:graphic>
          <a:graphicData uri="http://schemas.openxmlformats.org/presentationml/2006/ole">
            <p:oleObj spid="_x0000_s23556" name="Equation" r:id="rId6" imgW="1777680" imgH="419040" progId="Equation.3">
              <p:embed/>
            </p:oleObj>
          </a:graphicData>
        </a:graphic>
      </p:graphicFrame>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1600" dirty="0" smtClean="0"/>
              <a:t>Id   = 100 mm </a:t>
            </a:r>
          </a:p>
          <a:p>
            <a:r>
              <a:rPr lang="en-GB" sz="1600" dirty="0" err="1" smtClean="0"/>
              <a:t>Od</a:t>
            </a:r>
            <a:r>
              <a:rPr lang="en-GB" sz="1600" dirty="0" smtClean="0"/>
              <a:t> =140 mm </a:t>
            </a:r>
          </a:p>
          <a:p>
            <a:r>
              <a:rPr lang="en-GB" sz="1600" dirty="0" smtClean="0"/>
              <a:t>P = 100 </a:t>
            </a:r>
            <a:r>
              <a:rPr lang="en-GB" sz="1600" dirty="0" err="1" smtClean="0"/>
              <a:t>MPa</a:t>
            </a:r>
            <a:r>
              <a:rPr lang="en-GB" sz="1600" dirty="0" smtClean="0"/>
              <a:t> internal</a:t>
            </a:r>
          </a:p>
          <a:p>
            <a:r>
              <a:rPr lang="en-GB" sz="1600" dirty="0" smtClean="0"/>
              <a:t>E = 205 </a:t>
            </a:r>
            <a:r>
              <a:rPr lang="en-GB" sz="1600" dirty="0" err="1" smtClean="0"/>
              <a:t>Gpa</a:t>
            </a:r>
            <a:r>
              <a:rPr lang="en-GB" sz="1600" dirty="0" smtClean="0"/>
              <a:t> </a:t>
            </a:r>
          </a:p>
          <a:p>
            <a:r>
              <a:rPr lang="en-GB" sz="1600" dirty="0" smtClean="0"/>
              <a:t>v = 0.25</a:t>
            </a:r>
          </a:p>
          <a:p>
            <a:endParaRPr lang="en-GB" sz="2000" dirty="0" smtClean="0"/>
          </a:p>
          <a:p>
            <a:r>
              <a:rPr lang="en-GB" sz="2000" dirty="0" smtClean="0"/>
              <a:t>Now solve circumferential stress at r=50</a:t>
            </a:r>
          </a:p>
          <a:p>
            <a:endParaRPr lang="en-GB" sz="2000" dirty="0" smtClean="0"/>
          </a:p>
          <a:p>
            <a:endParaRPr lang="en-GB" sz="2000" dirty="0" smtClean="0"/>
          </a:p>
          <a:p>
            <a:endParaRPr lang="en-GB" sz="2000" dirty="0" smtClean="0"/>
          </a:p>
          <a:p>
            <a:endParaRPr lang="en-GB" sz="2000" dirty="0" smtClean="0"/>
          </a:p>
          <a:p>
            <a:endParaRPr lang="en-GB" sz="2000" dirty="0" smtClean="0"/>
          </a:p>
          <a:p>
            <a:r>
              <a:rPr lang="en-GB" sz="2000" dirty="0" smtClean="0"/>
              <a:t> and r=70mm.</a:t>
            </a:r>
          </a:p>
          <a:p>
            <a:endParaRPr lang="en-GB" sz="2000" dirty="0" smtClean="0"/>
          </a:p>
          <a:p>
            <a:endParaRPr lang="en-GB" sz="2000" dirty="0" smtClean="0"/>
          </a:p>
          <a:p>
            <a:r>
              <a:rPr lang="en-GB" sz="2000" dirty="0" smtClean="0"/>
              <a:t> </a:t>
            </a:r>
          </a:p>
          <a:p>
            <a:endParaRPr lang="en-GB" sz="2000" dirty="0" smtClean="0"/>
          </a:p>
          <a:p>
            <a:endParaRPr lang="en-GB" sz="2000" dirty="0" smtClean="0"/>
          </a:p>
          <a:p>
            <a:endParaRPr lang="en-GB" sz="2400" dirty="0" smtClean="0"/>
          </a:p>
          <a:p>
            <a:endParaRPr lang="en-GB" sz="2400" dirty="0" smtClean="0"/>
          </a:p>
          <a:p>
            <a:r>
              <a:rPr lang="en-GB" sz="2400" dirty="0" smtClean="0"/>
              <a:t>	</a:t>
            </a:r>
          </a:p>
          <a:p>
            <a:r>
              <a:rPr lang="en-GB" sz="2400" dirty="0" smtClean="0"/>
              <a:t> </a:t>
            </a:r>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24581" name="Object 5"/>
          <p:cNvGraphicFramePr>
            <a:graphicFrameLocks noChangeAspect="1"/>
          </p:cNvGraphicFramePr>
          <p:nvPr/>
        </p:nvGraphicFramePr>
        <p:xfrm>
          <a:off x="214282" y="3929066"/>
          <a:ext cx="1571625" cy="857250"/>
        </p:xfrm>
        <a:graphic>
          <a:graphicData uri="http://schemas.openxmlformats.org/presentationml/2006/ole">
            <p:oleObj spid="_x0000_s24581" name="Equation" r:id="rId4" imgW="723600" imgH="393480" progId="Equation.3">
              <p:embed/>
            </p:oleObj>
          </a:graphicData>
        </a:graphic>
      </p:graphicFrame>
      <p:graphicFrame>
        <p:nvGraphicFramePr>
          <p:cNvPr id="24582" name="Object 6"/>
          <p:cNvGraphicFramePr>
            <a:graphicFrameLocks noChangeAspect="1"/>
          </p:cNvGraphicFramePr>
          <p:nvPr/>
        </p:nvGraphicFramePr>
        <p:xfrm>
          <a:off x="1857356" y="3878273"/>
          <a:ext cx="3417887" cy="1050925"/>
        </p:xfrm>
        <a:graphic>
          <a:graphicData uri="http://schemas.openxmlformats.org/presentationml/2006/ole">
            <p:oleObj spid="_x0000_s24582" name="Equation" r:id="rId5" imgW="1574640" imgH="482400" progId="Equation.3">
              <p:embed/>
            </p:oleObj>
          </a:graphicData>
        </a:graphic>
      </p:graphicFrame>
      <p:graphicFrame>
        <p:nvGraphicFramePr>
          <p:cNvPr id="24583" name="Object 7"/>
          <p:cNvGraphicFramePr>
            <a:graphicFrameLocks noChangeAspect="1"/>
          </p:cNvGraphicFramePr>
          <p:nvPr/>
        </p:nvGraphicFramePr>
        <p:xfrm>
          <a:off x="5357818" y="4143380"/>
          <a:ext cx="1516062" cy="387350"/>
        </p:xfrm>
        <a:graphic>
          <a:graphicData uri="http://schemas.openxmlformats.org/presentationml/2006/ole">
            <p:oleObj spid="_x0000_s24583" name="Equation" r:id="rId6" imgW="698400" imgH="177480" progId="Equation.3">
              <p:embed/>
            </p:oleObj>
          </a:graphicData>
        </a:graphic>
      </p:graphicFrame>
      <p:graphicFrame>
        <p:nvGraphicFramePr>
          <p:cNvPr id="24584" name="Object 8"/>
          <p:cNvGraphicFramePr>
            <a:graphicFrameLocks noChangeAspect="1"/>
          </p:cNvGraphicFramePr>
          <p:nvPr/>
        </p:nvGraphicFramePr>
        <p:xfrm>
          <a:off x="214282" y="5500704"/>
          <a:ext cx="1571625" cy="857250"/>
        </p:xfrm>
        <a:graphic>
          <a:graphicData uri="http://schemas.openxmlformats.org/presentationml/2006/ole">
            <p:oleObj spid="_x0000_s24584" name="Equation" r:id="rId7" imgW="723600" imgH="393480" progId="Equation.3">
              <p:embed/>
            </p:oleObj>
          </a:graphicData>
        </a:graphic>
      </p:graphicFrame>
      <p:graphicFrame>
        <p:nvGraphicFramePr>
          <p:cNvPr id="24585" name="Object 9"/>
          <p:cNvGraphicFramePr>
            <a:graphicFrameLocks noChangeAspect="1"/>
          </p:cNvGraphicFramePr>
          <p:nvPr/>
        </p:nvGraphicFramePr>
        <p:xfrm>
          <a:off x="1857344" y="5449904"/>
          <a:ext cx="3417888" cy="1050925"/>
        </p:xfrm>
        <a:graphic>
          <a:graphicData uri="http://schemas.openxmlformats.org/presentationml/2006/ole">
            <p:oleObj spid="_x0000_s24585" name="Equation" r:id="rId8" imgW="1574640" imgH="482400" progId="Equation.3">
              <p:embed/>
            </p:oleObj>
          </a:graphicData>
        </a:graphic>
      </p:graphicFrame>
      <p:graphicFrame>
        <p:nvGraphicFramePr>
          <p:cNvPr id="24586" name="Object 10"/>
          <p:cNvGraphicFramePr>
            <a:graphicFrameLocks noChangeAspect="1"/>
          </p:cNvGraphicFramePr>
          <p:nvPr/>
        </p:nvGraphicFramePr>
        <p:xfrm>
          <a:off x="5357782" y="5715016"/>
          <a:ext cx="1516062" cy="387350"/>
        </p:xfrm>
        <a:graphic>
          <a:graphicData uri="http://schemas.openxmlformats.org/presentationml/2006/ole">
            <p:oleObj spid="_x0000_s24586" name="Equation" r:id="rId9" imgW="698400" imgH="177480" progId="Equation.3">
              <p:embed/>
            </p:oleObj>
          </a:graphicData>
        </a:graphic>
      </p:graphicFrame>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Example 2</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A hydraulic cylinder has an 80 mm internal diameter and a wall thickness of 20mm . It is pressurised internally to 120 Bar gauge. Take E = 205 </a:t>
            </a:r>
            <a:r>
              <a:rPr lang="en-GB" sz="2400" dirty="0" err="1" smtClean="0"/>
              <a:t>GPa</a:t>
            </a:r>
            <a:r>
              <a:rPr lang="en-GB" sz="2400" dirty="0" smtClean="0"/>
              <a:t> and v = 0.25</a:t>
            </a:r>
          </a:p>
          <a:p>
            <a:endParaRPr lang="en-GB" sz="2400" dirty="0" smtClean="0"/>
          </a:p>
          <a:p>
            <a:r>
              <a:rPr lang="en-GB" sz="2400" dirty="0" smtClean="0"/>
              <a:t>Determine the radial and circumferential stress at the inner and outer surfaces.</a:t>
            </a:r>
          </a:p>
          <a:p>
            <a:r>
              <a:rPr lang="en-GB" sz="2400" dirty="0" smtClean="0"/>
              <a:t>	</a:t>
            </a:r>
          </a:p>
          <a:p>
            <a:r>
              <a:rPr lang="en-GB" sz="2400" dirty="0" smtClean="0"/>
              <a:t> </a:t>
            </a:r>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Example 3</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A hydraulic cylinder has a 90 mm internal diameter and a 130mm outside diameter. It is pressurised internally to 200 Bar gauge. </a:t>
            </a:r>
          </a:p>
          <a:p>
            <a:endParaRPr lang="en-GB" sz="2400" dirty="0" smtClean="0"/>
          </a:p>
          <a:p>
            <a:r>
              <a:rPr lang="en-GB" sz="2400" dirty="0" smtClean="0"/>
              <a:t>Determine the circumferential stress at the inner surface.</a:t>
            </a:r>
          </a:p>
          <a:p>
            <a:r>
              <a:rPr lang="en-GB" sz="2400" dirty="0" smtClean="0"/>
              <a:t>	</a:t>
            </a:r>
          </a:p>
          <a:p>
            <a:r>
              <a:rPr lang="en-GB" sz="2400" dirty="0" smtClean="0"/>
              <a:t> </a:t>
            </a:r>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71454"/>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Thick Walled Vessels</a:t>
            </a:r>
            <a:endParaRPr lang="en-GB" b="1" dirty="0">
              <a:solidFill>
                <a:srgbClr val="408000"/>
              </a:solidFill>
            </a:endParaRPr>
          </a:p>
        </p:txBody>
      </p:sp>
      <p:sp>
        <p:nvSpPr>
          <p:cNvPr id="8194" name="Text Box 2"/>
          <p:cNvSpPr txBox="1">
            <a:spLocks noChangeArrowheads="1"/>
          </p:cNvSpPr>
          <p:nvPr/>
        </p:nvSpPr>
        <p:spPr bwMode="auto">
          <a:xfrm>
            <a:off x="428596" y="928670"/>
            <a:ext cx="8143932"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Example 4</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400" dirty="0" smtClean="0"/>
              <a:t> </a:t>
            </a:r>
            <a:r>
              <a:rPr lang="en-GB" sz="2000" dirty="0" smtClean="0"/>
              <a:t>A thick cylinder is 100 mm outer diameter and 50 mm inner diameter. It is pressurised to 112 </a:t>
            </a:r>
            <a:r>
              <a:rPr lang="en-GB" sz="2000" dirty="0" err="1" smtClean="0"/>
              <a:t>MPa</a:t>
            </a:r>
            <a:r>
              <a:rPr lang="en-GB" sz="2000" dirty="0" smtClean="0"/>
              <a:t> gauge on the inside. Calculate the following.</a:t>
            </a:r>
          </a:p>
          <a:p>
            <a:r>
              <a:rPr lang="en-GB" sz="2000" dirty="0" smtClean="0"/>
              <a:t> </a:t>
            </a:r>
          </a:p>
          <a:p>
            <a:r>
              <a:rPr lang="en-GB" sz="2000" dirty="0" smtClean="0"/>
              <a:t>The circumferential stress on the outside layer (74.64 </a:t>
            </a:r>
            <a:r>
              <a:rPr lang="en-GB" sz="2000" dirty="0" err="1" smtClean="0"/>
              <a:t>MPa</a:t>
            </a:r>
            <a:r>
              <a:rPr lang="en-GB" sz="2000" dirty="0" smtClean="0"/>
              <a:t>)</a:t>
            </a:r>
          </a:p>
          <a:p>
            <a:r>
              <a:rPr lang="en-GB" sz="2000" dirty="0" smtClean="0"/>
              <a:t>The circumferential stress on the inside layer (186.67 </a:t>
            </a:r>
            <a:r>
              <a:rPr lang="en-GB" sz="2000" dirty="0" err="1" smtClean="0"/>
              <a:t>MPa</a:t>
            </a:r>
            <a:r>
              <a:rPr lang="en-GB" sz="2000" dirty="0" smtClean="0"/>
              <a:t>)</a:t>
            </a:r>
          </a:p>
          <a:p>
            <a:r>
              <a:rPr lang="en-GB" sz="2000" dirty="0" smtClean="0"/>
              <a:t>The longitudinal stress (37.33 </a:t>
            </a:r>
            <a:r>
              <a:rPr lang="en-GB" sz="2000" dirty="0" err="1" smtClean="0"/>
              <a:t>MPa</a:t>
            </a:r>
            <a:r>
              <a:rPr lang="en-GB" sz="2000" dirty="0" smtClean="0"/>
              <a:t>)	</a:t>
            </a:r>
          </a:p>
          <a:p>
            <a:r>
              <a:rPr lang="en-GB" sz="2000" dirty="0" smtClean="0"/>
              <a:t>The circumferential strain in the outside layer (314.9 </a:t>
            </a:r>
            <a:r>
              <a:rPr lang="el-GR" sz="2000" dirty="0" smtClean="0"/>
              <a:t>με</a:t>
            </a:r>
            <a:r>
              <a:rPr lang="en-GB" sz="2000" dirty="0" smtClean="0"/>
              <a:t>)</a:t>
            </a:r>
          </a:p>
          <a:p>
            <a:r>
              <a:rPr lang="en-GB" sz="2000" dirty="0" smtClean="0"/>
              <a:t>The circumferential strain in the inside layer (1.008 x 10</a:t>
            </a:r>
            <a:r>
              <a:rPr lang="en-GB" sz="2000" baseline="30000" dirty="0" smtClean="0"/>
              <a:t>-3</a:t>
            </a:r>
            <a:r>
              <a:rPr lang="en-GB" sz="2000" dirty="0" smtClean="0"/>
              <a:t>)</a:t>
            </a:r>
          </a:p>
          <a:p>
            <a:r>
              <a:rPr lang="en-GB" sz="2000" dirty="0" smtClean="0"/>
              <a:t>The change in the inner diameter (0.05 mm)</a:t>
            </a:r>
          </a:p>
          <a:p>
            <a:r>
              <a:rPr lang="en-GB" sz="2000" dirty="0" smtClean="0"/>
              <a:t>The change in the outer diameter (0.031 mm)</a:t>
            </a:r>
          </a:p>
          <a:p>
            <a:r>
              <a:rPr lang="en-GB" sz="2000" dirty="0" smtClean="0"/>
              <a:t> </a:t>
            </a:r>
          </a:p>
          <a:p>
            <a:r>
              <a:rPr lang="en-GB" sz="2000" dirty="0" smtClean="0"/>
              <a:t>	Take E = 205 </a:t>
            </a:r>
            <a:r>
              <a:rPr lang="en-GB" sz="2000" dirty="0" err="1" smtClean="0"/>
              <a:t>GPa</a:t>
            </a:r>
            <a:r>
              <a:rPr lang="en-GB" sz="2000" dirty="0" smtClean="0"/>
              <a:t> and = 0.27</a:t>
            </a:r>
          </a:p>
          <a:p>
            <a:endParaRPr lang="en-GB" sz="2400" dirty="0" smtClean="0"/>
          </a:p>
          <a:p>
            <a:r>
              <a:rPr lang="en-GB" sz="2000" dirty="0" smtClean="0"/>
              <a:t> </a:t>
            </a:r>
          </a:p>
          <a:p>
            <a:endParaRPr lang="en-GB" sz="2000" dirty="0" smtClean="0"/>
          </a:p>
          <a:p>
            <a:endParaRPr lang="en-GB" sz="2400" dirty="0" smtClean="0"/>
          </a:p>
          <a:p>
            <a:endParaRPr lang="en-GB" sz="2400" dirty="0" smtClean="0"/>
          </a:p>
          <a:p>
            <a:r>
              <a:rPr lang="en-GB" sz="2400" dirty="0" smtClean="0"/>
              <a:t>	</a:t>
            </a:r>
          </a:p>
          <a:p>
            <a:r>
              <a:rPr lang="en-GB" sz="2400" dirty="0" smtClean="0"/>
              <a:t> </a:t>
            </a:r>
          </a:p>
          <a:p>
            <a:endParaRPr lang="en-GB" sz="2000"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dirty="0" smtClean="0">
              <a:ea typeface="MS Gothic" charset="0"/>
              <a:cs typeface="MS Gothic" charset="0"/>
            </a:endParaRPr>
          </a:p>
          <a:p>
            <a:endParaRPr lang="en-GB" dirty="0" smtClean="0"/>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1400" dirty="0">
              <a:solidFill>
                <a:srgbClr val="000000"/>
              </a:solidFill>
              <a:ea typeface="MS Gothic" charset="0"/>
              <a:cs typeface="MS Gothic" charset="0"/>
            </a:endParaRPr>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SMU POWERPOINT TEMPLAT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SMU POWERPOINT TEMPLATE</Template>
  <TotalTime>3189</TotalTime>
  <Words>470</Words>
  <Application>Microsoft Office PowerPoint</Application>
  <PresentationFormat>On-screen Show (4:3)</PresentationFormat>
  <Paragraphs>193</Paragraphs>
  <Slides>12</Slides>
  <Notes>11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14" baseType="lpstr">
      <vt:lpstr>SMU POWERPOINT TEMPLATE</vt:lpstr>
      <vt:lpstr>Equation</vt:lpstr>
      <vt:lpstr>Mechanical Principles</vt:lpstr>
      <vt:lpstr>Outcome 2</vt:lpstr>
      <vt:lpstr>Thick Walled Vessels</vt:lpstr>
      <vt:lpstr>Thick Walled Vessels</vt:lpstr>
      <vt:lpstr>Thick Walled Vessels</vt:lpstr>
      <vt:lpstr>Thick Walled Vessels</vt:lpstr>
      <vt:lpstr>Thick Walled Vessels</vt:lpstr>
      <vt:lpstr>Thick Walled Vessels</vt:lpstr>
      <vt:lpstr>Thick Walled Vessels</vt:lpstr>
      <vt:lpstr>Thick Walled Vessels</vt:lpstr>
      <vt:lpstr>Thick Walled Vessels</vt:lpstr>
      <vt:lpstr>Thick Walled Vessels</vt:lpstr>
    </vt:vector>
  </TitlesOfParts>
  <Company>SMU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Aerodynamics</dc:title>
  <dc:creator>fad-tt</dc:creator>
  <cp:lastModifiedBy>Tim Tudor</cp:lastModifiedBy>
  <cp:revision>248</cp:revision>
  <dcterms:created xsi:type="dcterms:W3CDTF">2010-09-22T08:44:59Z</dcterms:created>
  <dcterms:modified xsi:type="dcterms:W3CDTF">2011-09-27T07:37:37Z</dcterms:modified>
</cp:coreProperties>
</file>