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24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238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6B30F3F-B9FD-4709-B850-F9F43A342641}" type="datetimeFigureOut">
              <a:rPr lang="en-GB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2243967-A01A-47F3-9E08-8BC4AFDED8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198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5E53945-9BE4-42F7-8663-07D60AD576C1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C0638-400B-47F2-92E4-031CEA5A851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667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3F4F-51B2-42EE-AFA2-40C4572185C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16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3D1276-C170-4C02-8950-1F1BE3DD4046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AE3EB2-00E2-445D-9793-871F198F554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13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FAF0C2-7B36-45DE-9159-07C1694A5800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E4F3E1-6D5F-40B4-9333-E34EF54271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10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41779B-5636-4F15-BC45-DFAF96E4EF40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95EC59-258B-4658-AF10-EFFACFE164F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585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91F38-32DA-49B1-B8A2-42BB27C8473E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65AFE4-71E0-467B-95D4-F7B6B2F0925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0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56996-CB0D-4504-A09F-9A9B0A55A045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DB2A47-AF9B-412C-80B2-2A82F16736E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817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10A3336C-88F8-4189-B63C-0FB207CEDC7B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C683F0F-96C4-408B-B402-16A80E6F12B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07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7626F4-2521-4CDE-B0FB-262A44A1F3C5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2470BD-52ED-4A8A-95E8-1DA8EEBC3E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2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5E9BAB-0A87-4064-AD44-4C07CC7D6630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2F0EA3-8316-4626-ACAB-B46CD64B669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15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89507C-9145-4088-9844-1D58985072EF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C45B2-F33D-4CD4-8DDE-B53952B7507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931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67626F4-2521-4CDE-B0FB-262A44A1F3C5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52470BD-52ED-4A8A-95E8-1DA8EEBC3E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09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Investigating and Analysing systems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732240" y="5733256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 Holland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521575" cy="549275"/>
          </a:xfrm>
        </p:spPr>
        <p:txBody>
          <a:bodyPr>
            <a:noAutofit/>
          </a:bodyPr>
          <a:lstStyle/>
          <a:p>
            <a:r>
              <a:rPr lang="en-GB" sz="2800" dirty="0" smtClean="0"/>
              <a:t>The SDLC Phase 2: Systems Investigation and Analysis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2221" y="2204864"/>
            <a:ext cx="7372300" cy="3411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Phase 2 of the SDLC involves determining how the existing system functions and assessing what users would like to see in a new system (system requirements</a:t>
            </a:r>
            <a:r>
              <a:rPr lang="en-GB" sz="2800" dirty="0" smtClean="0"/>
              <a:t>).</a:t>
            </a:r>
          </a:p>
          <a:p>
            <a:pPr marL="0" indent="0">
              <a:buNone/>
            </a:pPr>
            <a:r>
              <a:rPr lang="en-GB" sz="2800" dirty="0"/>
              <a:t>An important (but not the only) result of systems analysis and design is application software, software designed to support a specific organizational function or process, such as inventory management, payroll, or market analysis. In addition to application software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137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Systems Investigation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276872"/>
            <a:ext cx="7543801" cy="40233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The systems investigation is a detailed fact-finding exercise that finds out about the organisation’s current system and its problems, and determines what users want from the new system. </a:t>
            </a:r>
          </a:p>
        </p:txBody>
      </p:sp>
    </p:spTree>
    <p:extLst>
      <p:ext uri="{BB962C8B-B14F-4D97-AF65-F5344CB8AC3E}">
        <p14:creationId xmlns:p14="http://schemas.microsoft.com/office/powerpoint/2010/main" val="101942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Systems Investigation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This stage of the study involves:</a:t>
            </a:r>
          </a:p>
          <a:p>
            <a:pPr lvl="1"/>
            <a:r>
              <a:rPr lang="en-GB" sz="2400" i="1" dirty="0" smtClean="0"/>
              <a:t>Fact-finding</a:t>
            </a:r>
            <a:r>
              <a:rPr lang="en-GB" sz="2400" dirty="0" smtClean="0"/>
              <a:t> by means of questionnaires, interviews, observation, reading existing organisational documents (such as handbooks, procedures manuals and standard operational forms, e.g. invoices, order forms, etc.).</a:t>
            </a:r>
          </a:p>
          <a:p>
            <a:pPr lvl="1"/>
            <a:r>
              <a:rPr lang="en-GB" sz="2400" i="1" dirty="0" smtClean="0"/>
              <a:t>Fact recording </a:t>
            </a:r>
            <a:r>
              <a:rPr lang="en-GB" sz="2400" dirty="0" smtClean="0"/>
              <a:t>using use case </a:t>
            </a:r>
            <a:r>
              <a:rPr lang="en-GB" sz="2400" dirty="0" smtClean="0"/>
              <a:t>diagrams (CASE tools – computer –aided software engineering), </a:t>
            </a:r>
            <a:r>
              <a:rPr lang="en-GB" sz="2400" dirty="0" smtClean="0"/>
              <a:t>data flow diagrams (DFD’s), decision tables, narrative descriptions, etc.</a:t>
            </a:r>
          </a:p>
          <a:p>
            <a:pPr lvl="1"/>
            <a:r>
              <a:rPr lang="en-GB" sz="2400" i="1" dirty="0" smtClean="0"/>
              <a:t>Evaluation, </a:t>
            </a:r>
            <a:r>
              <a:rPr lang="en-GB" sz="2400" dirty="0" smtClean="0"/>
              <a:t>assessing the strengths and weaknesses of the existing system.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1049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Systems Analysis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The analysis stage is aimed at identifying what the new system will do to overcome the weaknesses identified in the existing system. </a:t>
            </a:r>
          </a:p>
          <a:p>
            <a:pPr marL="0" indent="0">
              <a:buNone/>
            </a:pPr>
            <a:r>
              <a:rPr lang="en-GB" sz="2400" dirty="0" smtClean="0"/>
              <a:t>This is based on an investigation into user requirements.</a:t>
            </a:r>
          </a:p>
          <a:p>
            <a:pPr marL="0" indent="0">
              <a:buNone/>
            </a:pPr>
            <a:r>
              <a:rPr lang="en-GB" sz="2400" dirty="0" smtClean="0"/>
              <a:t>The outcome from this investigation/ analysis phase of the SDLC is a document known as the </a:t>
            </a:r>
            <a:r>
              <a:rPr lang="en-GB" sz="2400" i="1" dirty="0" smtClean="0"/>
              <a:t>requirements specification. 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2061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Requirements Specification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The requirements specification describes:</a:t>
            </a:r>
          </a:p>
          <a:p>
            <a:endParaRPr lang="en-GB" sz="2400" dirty="0" smtClean="0"/>
          </a:p>
          <a:p>
            <a:pPr lvl="1"/>
            <a:r>
              <a:rPr lang="en-GB" sz="2400" dirty="0" smtClean="0"/>
              <a:t>The organisation’s </a:t>
            </a:r>
            <a:r>
              <a:rPr lang="en-GB" sz="2400" b="1" dirty="0" smtClean="0"/>
              <a:t>existing</a:t>
            </a:r>
            <a:r>
              <a:rPr lang="en-GB" sz="2400" dirty="0" smtClean="0"/>
              <a:t> system – how it works, and the problems associated with it. </a:t>
            </a:r>
          </a:p>
          <a:p>
            <a:pPr lvl="1"/>
            <a:endParaRPr lang="en-GB" sz="2400" dirty="0" smtClean="0"/>
          </a:p>
          <a:p>
            <a:pPr lvl="1"/>
            <a:r>
              <a:rPr lang="en-GB" sz="2400" dirty="0" smtClean="0"/>
              <a:t>The </a:t>
            </a:r>
            <a:r>
              <a:rPr lang="en-GB" sz="2400" b="1" dirty="0" smtClean="0"/>
              <a:t>proposed</a:t>
            </a:r>
            <a:r>
              <a:rPr lang="en-GB" sz="2400" dirty="0" smtClean="0"/>
              <a:t> system: what users want from the new system, what it must do.</a:t>
            </a: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3728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Existing System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To discover how the organisation’s existing system works, the analyst will use various fact-finding techniques to gather information. </a:t>
            </a:r>
          </a:p>
          <a:p>
            <a:r>
              <a:rPr lang="en-GB" sz="2400" dirty="0" smtClean="0"/>
              <a:t>The analyst must discover;</a:t>
            </a:r>
          </a:p>
          <a:p>
            <a:pPr lvl="1"/>
            <a:r>
              <a:rPr lang="en-GB" sz="2400" dirty="0" smtClean="0"/>
              <a:t>what data flows through the system (the inputs and outputs)</a:t>
            </a:r>
          </a:p>
          <a:p>
            <a:pPr lvl="1"/>
            <a:r>
              <a:rPr lang="en-GB" sz="2400" dirty="0" smtClean="0"/>
              <a:t>what processes the data undergoes, the sources and destinations of the data </a:t>
            </a:r>
          </a:p>
          <a:p>
            <a:pPr lvl="1"/>
            <a:r>
              <a:rPr lang="en-GB" sz="2400" dirty="0" smtClean="0"/>
              <a:t>how the data is stored as it flows through the system. 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081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Questions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What is being done? </a:t>
            </a:r>
          </a:p>
          <a:p>
            <a:pPr lvl="1"/>
            <a:r>
              <a:rPr lang="en-GB" sz="2400" dirty="0" smtClean="0"/>
              <a:t>What separate processes (steps or activities) does the system involve? </a:t>
            </a:r>
          </a:p>
          <a:p>
            <a:pPr lvl="1"/>
            <a:r>
              <a:rPr lang="en-GB" sz="2400" dirty="0" smtClean="0"/>
              <a:t>How is it being done? </a:t>
            </a:r>
          </a:p>
          <a:p>
            <a:pPr lvl="1"/>
            <a:r>
              <a:rPr lang="en-GB" sz="2400" dirty="0" smtClean="0"/>
              <a:t>By whom?  </a:t>
            </a:r>
          </a:p>
          <a:p>
            <a:pPr lvl="1"/>
            <a:r>
              <a:rPr lang="en-GB" sz="2400" dirty="0" smtClean="0"/>
              <a:t>How frequently does it occur? </a:t>
            </a:r>
          </a:p>
          <a:p>
            <a:pPr lvl="1"/>
            <a:r>
              <a:rPr lang="en-GB" sz="2400" dirty="0" smtClean="0"/>
              <a:t>Is it cyclical/seasonal? </a:t>
            </a:r>
          </a:p>
          <a:p>
            <a:pPr lvl="1"/>
            <a:r>
              <a:rPr lang="en-GB" sz="2400" dirty="0" smtClean="0"/>
              <a:t>How great is the volume of transactions?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6468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Questions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 What triggers each process? </a:t>
            </a:r>
          </a:p>
          <a:p>
            <a:pPr lvl="1"/>
            <a:r>
              <a:rPr lang="en-GB" sz="2400" dirty="0" smtClean="0"/>
              <a:t>What are the inputs to the process or activity?  </a:t>
            </a:r>
          </a:p>
          <a:p>
            <a:pPr lvl="1"/>
            <a:r>
              <a:rPr lang="en-GB" sz="2400" dirty="0" smtClean="0"/>
              <a:t>What data is needed? </a:t>
            </a:r>
          </a:p>
          <a:p>
            <a:pPr lvl="1"/>
            <a:r>
              <a:rPr lang="en-GB" sz="2400" dirty="0" smtClean="0"/>
              <a:t>In what form is it received? </a:t>
            </a:r>
          </a:p>
          <a:p>
            <a:pPr lvl="1"/>
            <a:r>
              <a:rPr lang="en-GB" sz="2400" dirty="0" smtClean="0"/>
              <a:t>Where/who does it come from? </a:t>
            </a:r>
          </a:p>
          <a:p>
            <a:pPr lvl="1"/>
            <a:r>
              <a:rPr lang="en-GB" sz="2400" dirty="0" smtClean="0"/>
              <a:t>How is it stored? </a:t>
            </a:r>
          </a:p>
          <a:p>
            <a:pPr lvl="1"/>
            <a:r>
              <a:rPr lang="en-GB" sz="2400" dirty="0" smtClean="0"/>
              <a:t>Is the data accurate? </a:t>
            </a:r>
          </a:p>
          <a:p>
            <a:pPr lvl="1"/>
            <a:r>
              <a:rPr lang="en-GB" sz="2400" dirty="0" smtClean="0"/>
              <a:t>Is there any data missing?  </a:t>
            </a:r>
          </a:p>
          <a:p>
            <a:pPr lvl="1"/>
            <a:r>
              <a:rPr lang="en-GB" sz="2400" dirty="0" smtClean="0"/>
              <a:t>Is there unnecessary data?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0987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Questions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 smtClean="0"/>
              <a:t>Why is the </a:t>
            </a:r>
            <a:r>
              <a:rPr lang="en-GB" sz="2400" dirty="0" smtClean="0"/>
              <a:t>process</a:t>
            </a:r>
            <a:r>
              <a:rPr lang="en-GB" sz="2000" dirty="0" smtClean="0"/>
              <a:t> done?  </a:t>
            </a:r>
          </a:p>
          <a:p>
            <a:pPr lvl="1"/>
            <a:r>
              <a:rPr lang="en-GB" sz="2000" dirty="0" smtClean="0"/>
              <a:t>What is its purpose/objective? </a:t>
            </a:r>
          </a:p>
          <a:p>
            <a:pPr lvl="1"/>
            <a:r>
              <a:rPr lang="en-GB" sz="2000" dirty="0" smtClean="0"/>
              <a:t>What are the results/outputs? </a:t>
            </a:r>
          </a:p>
          <a:p>
            <a:pPr lvl="1"/>
            <a:r>
              <a:rPr lang="en-GB" sz="2000" dirty="0" smtClean="0"/>
              <a:t>In what form is the output? </a:t>
            </a:r>
          </a:p>
          <a:p>
            <a:pPr lvl="1"/>
            <a:r>
              <a:rPr lang="en-GB" sz="2000" dirty="0" smtClean="0"/>
              <a:t>When is the output required? </a:t>
            </a:r>
          </a:p>
          <a:p>
            <a:pPr lvl="1"/>
            <a:r>
              <a:rPr lang="en-GB" sz="2000" dirty="0" smtClean="0"/>
              <a:t>On demand/daily/weekly/monthly? </a:t>
            </a:r>
          </a:p>
          <a:p>
            <a:pPr lvl="1"/>
            <a:r>
              <a:rPr lang="en-GB" sz="2000" dirty="0" smtClean="0"/>
              <a:t>Who uses the output from each process? </a:t>
            </a:r>
          </a:p>
          <a:p>
            <a:pPr lvl="1"/>
            <a:r>
              <a:rPr lang="en-GB" sz="2000" dirty="0" smtClean="0"/>
              <a:t>What is it used for?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3667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Questions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 How long does each process take? </a:t>
            </a:r>
          </a:p>
          <a:p>
            <a:pPr lvl="1"/>
            <a:r>
              <a:rPr lang="en-GB" sz="3200" dirty="0" smtClean="0"/>
              <a:t>What delays can occur? </a:t>
            </a:r>
          </a:p>
          <a:p>
            <a:pPr lvl="1"/>
            <a:r>
              <a:rPr lang="en-GB" sz="3200" dirty="0" smtClean="0"/>
              <a:t> Who does this affect?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7614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Questions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800" dirty="0" smtClean="0"/>
              <a:t>How well is each process or task being performed? </a:t>
            </a:r>
          </a:p>
          <a:p>
            <a:pPr lvl="1"/>
            <a:r>
              <a:rPr lang="en-GB" sz="2800" dirty="0" smtClean="0"/>
              <a:t>Does a problem exist?  </a:t>
            </a:r>
          </a:p>
          <a:p>
            <a:pPr lvl="1"/>
            <a:r>
              <a:rPr lang="en-GB" sz="2800" dirty="0" smtClean="0"/>
              <a:t>If so, how serious is it? </a:t>
            </a:r>
          </a:p>
          <a:p>
            <a:pPr lvl="1"/>
            <a:r>
              <a:rPr lang="en-GB" sz="2800" dirty="0" smtClean="0"/>
              <a:t>What is the underlying cause?  </a:t>
            </a:r>
          </a:p>
          <a:p>
            <a:pPr lvl="1"/>
            <a:r>
              <a:rPr lang="en-GB" sz="2800" dirty="0" smtClean="0"/>
              <a:t>What control/security methods are currently used? </a:t>
            </a:r>
          </a:p>
          <a:p>
            <a:pPr lvl="1"/>
            <a:r>
              <a:rPr lang="en-GB" sz="2800" dirty="0" smtClean="0"/>
              <a:t>What areas need more control or security?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4372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Key Questions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 What are the costs of the system (often intangible)? </a:t>
            </a:r>
          </a:p>
          <a:p>
            <a:pPr lvl="1"/>
            <a:r>
              <a:rPr lang="en-GB" sz="2800" dirty="0" smtClean="0"/>
              <a:t>Goods out of stock? </a:t>
            </a:r>
          </a:p>
          <a:p>
            <a:pPr lvl="1"/>
            <a:r>
              <a:rPr lang="en-GB" sz="2800" dirty="0" smtClean="0"/>
              <a:t>Delays in production? </a:t>
            </a:r>
          </a:p>
          <a:p>
            <a:pPr lvl="1"/>
            <a:r>
              <a:rPr lang="en-GB" sz="2800" dirty="0" smtClean="0"/>
              <a:t>Late delivery?  </a:t>
            </a:r>
          </a:p>
          <a:p>
            <a:pPr lvl="1"/>
            <a:r>
              <a:rPr lang="en-GB" sz="2800" dirty="0" smtClean="0"/>
              <a:t>Loss of orders? </a:t>
            </a:r>
          </a:p>
          <a:p>
            <a:pPr lvl="1"/>
            <a:r>
              <a:rPr lang="en-GB" sz="2800" dirty="0" smtClean="0"/>
              <a:t>Customer dissatisfaction?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8307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Existing </a:t>
            </a:r>
            <a:r>
              <a:rPr lang="en-GB" sz="3200" dirty="0"/>
              <a:t>S</a:t>
            </a:r>
            <a:r>
              <a:rPr lang="en-GB" sz="3200" dirty="0" smtClean="0"/>
              <a:t>ystem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 workings of the existing system are usually modelled graphically using use case diagrams, with supporting narratives to explain step-by-step each process and its problems.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8781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Proposed System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dirty="0" smtClean="0"/>
              <a:t>The analyst will also use fact-finding techniques to discover how the existing system can be improved</a:t>
            </a:r>
          </a:p>
          <a:p>
            <a:pPr marL="0" indent="0"/>
            <a:endParaRPr lang="en-GB" dirty="0" smtClean="0"/>
          </a:p>
          <a:p>
            <a:pPr lvl="1"/>
            <a:r>
              <a:rPr lang="en-GB" sz="2000" dirty="0" smtClean="0"/>
              <a:t>what users want from the new system, </a:t>
            </a:r>
          </a:p>
          <a:p>
            <a:pPr lvl="1"/>
            <a:r>
              <a:rPr lang="en-GB" sz="2000" dirty="0" smtClean="0"/>
              <a:t>what it must do</a:t>
            </a:r>
          </a:p>
          <a:p>
            <a:pPr lvl="1"/>
            <a:r>
              <a:rPr lang="en-GB" sz="2000" dirty="0" smtClean="0"/>
              <a:t>the requirements</a:t>
            </a:r>
          </a:p>
          <a:p>
            <a:pPr lvl="1"/>
            <a:endParaRPr lang="en-GB" sz="2000" dirty="0" smtClean="0"/>
          </a:p>
          <a:p>
            <a:pPr marL="0" indent="0"/>
            <a:r>
              <a:rPr lang="en-GB" dirty="0" smtClean="0"/>
              <a:t>A requirement is a new and different capability or feature that must be included in a system.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3517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Proposed System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185" y="2132856"/>
            <a:ext cx="7521575" cy="3579812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These features may include: </a:t>
            </a:r>
          </a:p>
          <a:p>
            <a:pPr lvl="1"/>
            <a:r>
              <a:rPr lang="en-GB" sz="2000" dirty="0" smtClean="0"/>
              <a:t>ways of capturing or processing information; </a:t>
            </a:r>
          </a:p>
          <a:p>
            <a:pPr lvl="1"/>
            <a:r>
              <a:rPr lang="en-GB" sz="2000" dirty="0" smtClean="0"/>
              <a:t>methods of interacting with the system; a processing activity or result; </a:t>
            </a:r>
          </a:p>
          <a:p>
            <a:pPr lvl="1"/>
            <a:r>
              <a:rPr lang="en-GB" sz="2000" dirty="0" smtClean="0"/>
              <a:t>a piece of information displayed or printed as a result of processing; </a:t>
            </a:r>
          </a:p>
          <a:p>
            <a:pPr lvl="1"/>
            <a:r>
              <a:rPr lang="en-GB" sz="2000" dirty="0" smtClean="0"/>
              <a:t>a function that can be performed to safeguard data and information, etc. </a:t>
            </a:r>
          </a:p>
          <a:p>
            <a:r>
              <a:rPr lang="en-GB" sz="2000" dirty="0" smtClean="0"/>
              <a:t>When specifying requirements, keep the analysis at the general business level.</a:t>
            </a:r>
          </a:p>
          <a:p>
            <a:r>
              <a:rPr lang="en-GB" sz="2000" dirty="0" smtClean="0"/>
              <a:t>Do not prematurely express computer alternatives and technology details (</a:t>
            </a:r>
            <a:r>
              <a:rPr lang="en-GB" sz="2000" i="1" dirty="0" smtClean="0"/>
              <a:t>what</a:t>
            </a:r>
            <a:r>
              <a:rPr lang="en-GB" sz="2000" dirty="0" smtClean="0"/>
              <a:t> the system should do, not </a:t>
            </a:r>
            <a:r>
              <a:rPr lang="en-GB" sz="2000" i="1" dirty="0" smtClean="0"/>
              <a:t>how</a:t>
            </a:r>
            <a:r>
              <a:rPr lang="en-GB" sz="2000" dirty="0" smtClean="0"/>
              <a:t>).  </a:t>
            </a:r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6573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Requirements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sz="2800" dirty="0" smtClean="0"/>
              <a:t>In documenting the system requirements an analyst may identify dozens of unique requirements for a new information system.  </a:t>
            </a:r>
          </a:p>
          <a:p>
            <a:pPr marL="0" indent="0"/>
            <a:r>
              <a:rPr lang="en-GB" sz="2800" dirty="0" smtClean="0"/>
              <a:t>To simplify the presentation of requirements and make them more readable, understandable and traceable, requirements are often categorised as:</a:t>
            </a:r>
          </a:p>
          <a:p>
            <a:pPr lvl="1"/>
            <a:r>
              <a:rPr lang="en-GB" sz="2400" i="1" dirty="0" smtClean="0"/>
              <a:t>functional</a:t>
            </a:r>
            <a:r>
              <a:rPr lang="en-GB" sz="2400" dirty="0" smtClean="0"/>
              <a:t> requirements (what the system must </a:t>
            </a:r>
            <a:r>
              <a:rPr lang="en-GB" sz="2400" u="sng" dirty="0" smtClean="0"/>
              <a:t>do</a:t>
            </a:r>
            <a:r>
              <a:rPr lang="en-GB" sz="2400" dirty="0" smtClean="0"/>
              <a:t>), and</a:t>
            </a:r>
          </a:p>
          <a:p>
            <a:pPr lvl="1"/>
            <a:r>
              <a:rPr lang="en-GB" sz="2400" i="1" dirty="0" smtClean="0"/>
              <a:t>non-functional</a:t>
            </a:r>
            <a:r>
              <a:rPr lang="en-GB" sz="2400" dirty="0" smtClean="0"/>
              <a:t> requirements (how </a:t>
            </a:r>
            <a:r>
              <a:rPr lang="en-GB" sz="2400" u="sng" dirty="0" smtClean="0"/>
              <a:t>well</a:t>
            </a:r>
            <a:r>
              <a:rPr lang="en-GB" sz="2400" dirty="0" smtClean="0"/>
              <a:t> the system must do it).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7756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Functional Requirements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185" y="2060848"/>
            <a:ext cx="7521575" cy="35798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 smtClean="0"/>
              <a:t>A functional (or operations) requirement relates to what the system is expected to </a:t>
            </a:r>
            <a:r>
              <a:rPr lang="en-GB" sz="2800" u="sng" dirty="0" smtClean="0"/>
              <a:t>do</a:t>
            </a:r>
            <a:r>
              <a:rPr lang="en-GB" sz="2800" dirty="0" smtClean="0"/>
              <a:t>.  </a:t>
            </a:r>
          </a:p>
          <a:p>
            <a:pPr marL="0" indent="0">
              <a:buNone/>
            </a:pPr>
            <a:r>
              <a:rPr lang="en-GB" sz="2800" dirty="0" smtClean="0"/>
              <a:t>It is an </a:t>
            </a:r>
            <a:r>
              <a:rPr lang="en-GB" sz="2800" u="sng" dirty="0" smtClean="0"/>
              <a:t>action</a:t>
            </a:r>
            <a:r>
              <a:rPr lang="en-GB" sz="2800" dirty="0" smtClean="0"/>
              <a:t> of the system and is usually written using an action verb (a doing word), such as ‘calculate’ or ‘capture’.  </a:t>
            </a:r>
          </a:p>
          <a:p>
            <a:pPr marL="0" indent="0">
              <a:buNone/>
            </a:pPr>
            <a:r>
              <a:rPr lang="en-GB" sz="2800" dirty="0" smtClean="0"/>
              <a:t>The following are all examples of functional requirements:</a:t>
            </a:r>
          </a:p>
          <a:p>
            <a:pPr lvl="1"/>
            <a:r>
              <a:rPr lang="en-GB" sz="2200" dirty="0" smtClean="0"/>
              <a:t>Record a current account deposit</a:t>
            </a:r>
          </a:p>
          <a:p>
            <a:pPr lvl="1"/>
            <a:r>
              <a:rPr lang="en-GB" sz="2200" dirty="0" smtClean="0"/>
              <a:t>Calculate the grade point average for a student</a:t>
            </a:r>
          </a:p>
          <a:p>
            <a:pPr lvl="1"/>
            <a:r>
              <a:rPr lang="en-GB" sz="2200" dirty="0" smtClean="0"/>
              <a:t>Capture the account holder identification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6333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Non-Functional Requirements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 smtClean="0"/>
              <a:t>A non-functional requirement is a description of the features, characteristics and attributes of the system, as well as any constraints that may limit the system. </a:t>
            </a:r>
          </a:p>
          <a:p>
            <a:pPr marL="0" indent="0">
              <a:buNone/>
            </a:pPr>
            <a:r>
              <a:rPr lang="en-GB" sz="2800" dirty="0" smtClean="0"/>
              <a:t>Examples of non-functional requirements include:</a:t>
            </a:r>
          </a:p>
          <a:p>
            <a:pPr marL="0" indent="0"/>
            <a:endParaRPr lang="en-GB" sz="2800" dirty="0" smtClean="0"/>
          </a:p>
          <a:p>
            <a:pPr lvl="1"/>
            <a:r>
              <a:rPr lang="en-GB" sz="2400" dirty="0" smtClean="0"/>
              <a:t>Be user friendly</a:t>
            </a:r>
          </a:p>
          <a:p>
            <a:pPr lvl="1"/>
            <a:r>
              <a:rPr lang="en-GB" sz="2400" dirty="0" smtClean="0"/>
              <a:t>Be able to accommodate users at different physical locations</a:t>
            </a:r>
          </a:p>
          <a:p>
            <a:pPr lvl="1"/>
            <a:endParaRPr lang="en-GB" sz="2400" dirty="0" smtClean="0"/>
          </a:p>
          <a:p>
            <a:pPr marL="0" indent="0">
              <a:buNone/>
            </a:pPr>
            <a:r>
              <a:rPr lang="en-GB" sz="2800" dirty="0" smtClean="0"/>
              <a:t>Since these statements do not include a strong action verb, they are considered to be non-functional requirements.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19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9366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Requirements Specification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sz="2000" dirty="0" smtClean="0"/>
              <a:t>During the analysis phase, many inexperienced analysts make the mistake of looking for technical solutions.  </a:t>
            </a:r>
          </a:p>
          <a:p>
            <a:pPr marL="0" indent="0">
              <a:buNone/>
            </a:pPr>
            <a:r>
              <a:rPr lang="en-GB" sz="2000" dirty="0" smtClean="0"/>
              <a:t>One of the most frequently cited errors in new information systems is illustrated in the statement, </a:t>
            </a:r>
          </a:p>
          <a:p>
            <a:pPr marL="0" indent="0" algn="ctr">
              <a:buNone/>
            </a:pPr>
            <a:r>
              <a:rPr lang="en-GB" sz="2000" i="1" dirty="0" smtClean="0"/>
              <a:t>	</a:t>
            </a:r>
            <a:r>
              <a:rPr lang="en-GB" sz="1800" b="0" i="1" dirty="0" smtClean="0"/>
              <a:t>‘sure the system works, and it is technically  impressive, </a:t>
            </a:r>
            <a:r>
              <a:rPr lang="en-GB" sz="1800" b="0" i="1" dirty="0" smtClean="0"/>
              <a:t>but </a:t>
            </a:r>
            <a:r>
              <a:rPr lang="en-GB" sz="1800" b="0" i="1" dirty="0" smtClean="0"/>
              <a:t>it just </a:t>
            </a:r>
            <a:r>
              <a:rPr lang="en-GB" sz="1800" b="0" i="1" dirty="0" smtClean="0"/>
              <a:t>        doesn’t </a:t>
            </a:r>
            <a:r>
              <a:rPr lang="en-GB" sz="1800" b="0" i="1" dirty="0" smtClean="0"/>
              <a:t>do what we needed it to do.</a:t>
            </a:r>
            <a:r>
              <a:rPr lang="en-GB" sz="1800" b="0" dirty="0" smtClean="0"/>
              <a:t>’  </a:t>
            </a:r>
          </a:p>
          <a:p>
            <a:pPr marL="0" indent="0"/>
            <a:r>
              <a:rPr lang="en-GB" sz="2000" dirty="0" smtClean="0"/>
              <a:t>The key in the analysis phase is to determine </a:t>
            </a:r>
            <a:r>
              <a:rPr lang="en-GB" sz="2000" i="1" dirty="0" smtClean="0"/>
              <a:t>what</a:t>
            </a:r>
            <a:r>
              <a:rPr lang="en-GB" sz="2000" dirty="0" smtClean="0"/>
              <a:t> not </a:t>
            </a:r>
            <a:r>
              <a:rPr lang="en-GB" sz="2000" i="1" dirty="0" smtClean="0"/>
              <a:t>how</a:t>
            </a:r>
            <a:r>
              <a:rPr lang="en-GB" sz="2000" dirty="0" smtClean="0"/>
              <a:t>.  </a:t>
            </a:r>
          </a:p>
          <a:p>
            <a:pPr marL="0" indent="0"/>
            <a:r>
              <a:rPr lang="en-GB" sz="2000" dirty="0" smtClean="0"/>
              <a:t>Analysts are frequently so preoccupied with the technical solution that they inadequately define the users’ requirements. </a:t>
            </a:r>
          </a:p>
          <a:p>
            <a:endParaRPr lang="en-GB" sz="2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9971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Requirements Specification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sz="2000" dirty="0" smtClean="0"/>
              <a:t>It is important to correctly identify requirements because when requirements are wrong, any one of the following could happen (</a:t>
            </a:r>
            <a:r>
              <a:rPr lang="en-GB" sz="2000" b="1" i="1" dirty="0" smtClean="0"/>
              <a:t>Whitten et </a:t>
            </a:r>
            <a:r>
              <a:rPr lang="en-GB" sz="2000" b="1" i="1" dirty="0" smtClean="0"/>
              <a:t>al</a:t>
            </a:r>
            <a:r>
              <a:rPr lang="en-GB" sz="2000" dirty="0" smtClean="0"/>
              <a:t>):</a:t>
            </a:r>
            <a:endParaRPr lang="en-GB" sz="2000" b="1" u="sng" dirty="0" smtClean="0"/>
          </a:p>
          <a:p>
            <a:pPr lvl="1"/>
            <a:r>
              <a:rPr lang="en-GB" sz="1800" dirty="0" smtClean="0"/>
              <a:t>The system may cost more than projected.</a:t>
            </a:r>
          </a:p>
          <a:p>
            <a:pPr lvl="1"/>
            <a:r>
              <a:rPr lang="en-GB" sz="1800" dirty="0" smtClean="0"/>
              <a:t>The system may be delivered later than promised.</a:t>
            </a:r>
          </a:p>
          <a:p>
            <a:pPr lvl="1"/>
            <a:r>
              <a:rPr lang="en-GB" sz="1800" dirty="0" smtClean="0"/>
              <a:t>The system may not meet the users’ expectations and that dissatisfaction may cause them not to use it.</a:t>
            </a:r>
          </a:p>
          <a:p>
            <a:pPr lvl="1"/>
            <a:r>
              <a:rPr lang="en-GB" sz="1800" dirty="0" smtClean="0"/>
              <a:t>Once in production, the costs of maintaining and enhancing the system may be excessively high.</a:t>
            </a:r>
          </a:p>
          <a:p>
            <a:pPr lvl="1"/>
            <a:r>
              <a:rPr lang="en-GB" sz="1800" dirty="0" smtClean="0"/>
              <a:t>The system may be unreliable and prone to errors and downtime.</a:t>
            </a:r>
          </a:p>
          <a:p>
            <a:pPr lvl="1"/>
            <a:r>
              <a:rPr lang="en-GB" sz="1800" dirty="0" smtClean="0"/>
              <a:t>The reputation of the IT staff on the development team is tarnished because any failure, regardless of who is at fault, will be perceived as a mistake by the team.</a:t>
            </a:r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6635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Requirements Specification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/>
            <a:r>
              <a:rPr lang="en-GB" dirty="0" smtClean="0"/>
              <a:t>Systems requirements are usually documented in a formal way to communicate the requirements to the key stakeholders of the system.  </a:t>
            </a:r>
          </a:p>
          <a:p>
            <a:pPr marL="0" indent="0"/>
            <a:r>
              <a:rPr lang="en-GB" dirty="0" smtClean="0"/>
              <a:t>This document usually serves as the contract between the system owners and the development team on what is going to be provided in terms of a new system.</a:t>
            </a:r>
          </a:p>
          <a:p>
            <a:pPr lvl="1"/>
            <a:r>
              <a:rPr lang="en-GB" sz="1600" dirty="0" smtClean="0"/>
              <a:t>Description </a:t>
            </a:r>
            <a:r>
              <a:rPr lang="en-GB" sz="1600" dirty="0" smtClean="0"/>
              <a:t>of existing system:</a:t>
            </a:r>
          </a:p>
          <a:p>
            <a:pPr lvl="1"/>
            <a:r>
              <a:rPr lang="en-GB" sz="1600" dirty="0" smtClean="0"/>
              <a:t>Description of the organisation</a:t>
            </a:r>
          </a:p>
          <a:p>
            <a:pPr lvl="1"/>
            <a:r>
              <a:rPr lang="en-GB" sz="1600" dirty="0" smtClean="0"/>
              <a:t>Outline of existing system (narrative)</a:t>
            </a:r>
          </a:p>
          <a:p>
            <a:pPr lvl="1"/>
            <a:r>
              <a:rPr lang="en-GB" sz="1600" dirty="0" smtClean="0"/>
              <a:t>Use case diagram/descriptions</a:t>
            </a:r>
          </a:p>
          <a:p>
            <a:pPr lvl="1"/>
            <a:r>
              <a:rPr lang="en-GB" sz="1600" dirty="0" smtClean="0"/>
              <a:t>Proposed system requirements:</a:t>
            </a:r>
          </a:p>
          <a:p>
            <a:pPr lvl="1"/>
            <a:r>
              <a:rPr lang="en-GB" sz="1600" dirty="0" smtClean="0"/>
              <a:t>Functional requirements</a:t>
            </a:r>
          </a:p>
          <a:p>
            <a:pPr lvl="1"/>
            <a:r>
              <a:rPr lang="en-GB" sz="1600" dirty="0" smtClean="0"/>
              <a:t>Non-functional requirements:</a:t>
            </a:r>
          </a:p>
          <a:p>
            <a:pPr lvl="1"/>
            <a:r>
              <a:rPr lang="en-GB" sz="1600" dirty="0" smtClean="0"/>
              <a:t>Schedule/update the project plan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22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8269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165</TotalTime>
  <Words>1139</Words>
  <Application>Microsoft Office PowerPoint</Application>
  <PresentationFormat>On-screen Show (4:3)</PresentationFormat>
  <Paragraphs>157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宋体</vt:lpstr>
      <vt:lpstr>Arial</vt:lpstr>
      <vt:lpstr>Calibri</vt:lpstr>
      <vt:lpstr>Calibri Light</vt:lpstr>
      <vt:lpstr>Retrospect</vt:lpstr>
      <vt:lpstr>Information engineering</vt:lpstr>
      <vt:lpstr>The SDLC Phase 2: Systems Investigation and Analysis</vt:lpstr>
      <vt:lpstr>Systems Investigation</vt:lpstr>
      <vt:lpstr>Systems Investigation</vt:lpstr>
      <vt:lpstr>Systems Analysis</vt:lpstr>
      <vt:lpstr>Requirements Specification</vt:lpstr>
      <vt:lpstr>The Existing System</vt:lpstr>
      <vt:lpstr>Key Questions</vt:lpstr>
      <vt:lpstr>Key Questions</vt:lpstr>
      <vt:lpstr>Key Questions</vt:lpstr>
      <vt:lpstr>Key Questions</vt:lpstr>
      <vt:lpstr>Key Questions</vt:lpstr>
      <vt:lpstr>Key Questions</vt:lpstr>
      <vt:lpstr>The Existing System</vt:lpstr>
      <vt:lpstr>The Proposed System</vt:lpstr>
      <vt:lpstr>The Proposed System</vt:lpstr>
      <vt:lpstr>Requirements</vt:lpstr>
      <vt:lpstr>Functional Requirements</vt:lpstr>
      <vt:lpstr>Non-Functional Requirements</vt:lpstr>
      <vt:lpstr>Requirements Specification</vt:lpstr>
      <vt:lpstr>Requirements Specification</vt:lpstr>
      <vt:lpstr>Requirements Specification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10</cp:revision>
  <dcterms:created xsi:type="dcterms:W3CDTF">2014-10-07T09:01:01Z</dcterms:created>
  <dcterms:modified xsi:type="dcterms:W3CDTF">2019-10-06T21:13:52Z</dcterms:modified>
</cp:coreProperties>
</file>