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6CD22D-B204-43CD-B0A9-0C35A85B70FD}"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2089392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6CD22D-B204-43CD-B0A9-0C35A85B70FD}"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761693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D6CD22D-B204-43CD-B0A9-0C35A85B70FD}"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62100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D6CD22D-B204-43CD-B0A9-0C35A85B70FD}"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2821870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6CD22D-B204-43CD-B0A9-0C35A85B70FD}" type="datetimeFigureOut">
              <a:rPr lang="en-GB" smtClean="0"/>
              <a:t>21/09/2021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292287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D6CD22D-B204-43CD-B0A9-0C35A85B70FD}" type="datetimeFigureOut">
              <a:rPr lang="en-GB" smtClean="0"/>
              <a:t>21/09/2021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2809822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6CD22D-B204-43CD-B0A9-0C35A85B70FD}" type="datetimeFigureOut">
              <a:rPr lang="en-GB" smtClean="0"/>
              <a:t>21/09/2021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139512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D6CD22D-B204-43CD-B0A9-0C35A85B70FD}"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3873995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D6CD22D-B204-43CD-B0A9-0C35A85B70FD}"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839460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6CD22D-B204-43CD-B0A9-0C35A85B70FD}"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862390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6CD22D-B204-43CD-B0A9-0C35A85B70FD}"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B81665-9AF5-49A3-8C20-7A7EE32251E3}" type="slidenum">
              <a:rPr lang="en-GB" smtClean="0"/>
              <a:t>‹#›</a:t>
            </a:fld>
            <a:endParaRPr lang="en-GB"/>
          </a:p>
        </p:txBody>
      </p:sp>
    </p:spTree>
    <p:extLst>
      <p:ext uri="{BB962C8B-B14F-4D97-AF65-F5344CB8AC3E}">
        <p14:creationId xmlns:p14="http://schemas.microsoft.com/office/powerpoint/2010/main" val="344304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6CD22D-B204-43CD-B0A9-0C35A85B70FD}" type="datetimeFigureOut">
              <a:rPr lang="en-GB" smtClean="0"/>
              <a:t>21/09/2021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B81665-9AF5-49A3-8C20-7A7EE32251E3}" type="slidenum">
              <a:rPr lang="en-GB" smtClean="0"/>
              <a:t>‹#›</a:t>
            </a:fld>
            <a:endParaRPr lang="en-GB"/>
          </a:p>
        </p:txBody>
      </p:sp>
    </p:spTree>
    <p:extLst>
      <p:ext uri="{BB962C8B-B14F-4D97-AF65-F5344CB8AC3E}">
        <p14:creationId xmlns:p14="http://schemas.microsoft.com/office/powerpoint/2010/main" val="2129019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asy Ways to Boost Children&amp;#39;s Critical Thinking Abilities | Resilient  Educa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0604" y="2441035"/>
            <a:ext cx="3766248" cy="26614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2070" y="169818"/>
            <a:ext cx="2625634"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Joanne Maguire 2114098 Module 1</a:t>
            </a:r>
            <a:endParaRPr lang="en-GB" sz="1200" dirty="0">
              <a:latin typeface="Arial" panose="020B0604020202020204" pitchFamily="34" charset="0"/>
              <a:cs typeface="Arial" panose="020B0604020202020204" pitchFamily="34" charset="0"/>
            </a:endParaRPr>
          </a:p>
        </p:txBody>
      </p:sp>
      <p:sp>
        <p:nvSpPr>
          <p:cNvPr id="5" name="TextBox 4"/>
          <p:cNvSpPr txBox="1"/>
          <p:nvPr/>
        </p:nvSpPr>
        <p:spPr>
          <a:xfrm>
            <a:off x="4361815" y="2071703"/>
            <a:ext cx="3031762" cy="369332"/>
          </a:xfrm>
          <a:prstGeom prst="rect">
            <a:avLst/>
          </a:prstGeom>
          <a:noFill/>
        </p:spPr>
        <p:txBody>
          <a:bodyPr wrap="square" rtlCol="0">
            <a:spAutoFit/>
          </a:bodyPr>
          <a:lstStyle/>
          <a:p>
            <a:pPr algn="ctr"/>
            <a:r>
              <a:rPr lang="en-GB" dirty="0" smtClean="0">
                <a:latin typeface="Arial" panose="020B0604020202020204" pitchFamily="34" charset="0"/>
                <a:cs typeface="Arial" panose="020B0604020202020204" pitchFamily="34" charset="0"/>
              </a:rPr>
              <a:t>What is Critical Thinking?</a:t>
            </a:r>
            <a:endParaRPr lang="en-GB" dirty="0">
              <a:latin typeface="Arial" panose="020B0604020202020204" pitchFamily="34" charset="0"/>
              <a:cs typeface="Arial" panose="020B0604020202020204" pitchFamily="34" charset="0"/>
            </a:endParaRPr>
          </a:p>
        </p:txBody>
      </p:sp>
      <p:sp>
        <p:nvSpPr>
          <p:cNvPr id="6" name="Rounded Rectangle 5"/>
          <p:cNvSpPr/>
          <p:nvPr/>
        </p:nvSpPr>
        <p:spPr>
          <a:xfrm>
            <a:off x="4010604" y="192371"/>
            <a:ext cx="3766248" cy="1794969"/>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985691" y="271210"/>
            <a:ext cx="3816073" cy="1615827"/>
          </a:xfrm>
          <a:prstGeom prst="rect">
            <a:avLst/>
          </a:prstGeom>
          <a:noFill/>
        </p:spPr>
        <p:txBody>
          <a:bodyPr wrap="square" rtlCol="0">
            <a:spAutoFit/>
          </a:bodyPr>
          <a:lstStyle/>
          <a:p>
            <a:r>
              <a:rPr lang="en-GB" sz="1100" b="1" u="sng" dirty="0" smtClean="0">
                <a:latin typeface="Arial" panose="020B0604020202020204" pitchFamily="34" charset="0"/>
                <a:cs typeface="Arial" panose="020B0604020202020204" pitchFamily="34" charset="0"/>
              </a:rPr>
              <a:t>Introduction</a:t>
            </a:r>
          </a:p>
          <a:p>
            <a:pPr algn="just"/>
            <a:r>
              <a:rPr lang="en-GB" sz="1100" dirty="0" smtClean="0">
                <a:latin typeface="Arial" panose="020B0604020202020204" pitchFamily="34" charset="0"/>
                <a:cs typeface="Arial" panose="020B0604020202020204" pitchFamily="34" charset="0"/>
              </a:rPr>
              <a:t>According to Eales-Reynolds, L-J. (2013) critical thinking is a range of abilities which can be developed and improved over time. Questioning information, being objective and examining the ideas are all important skills.</a:t>
            </a:r>
          </a:p>
          <a:p>
            <a:pPr algn="just"/>
            <a:r>
              <a:rPr lang="en-GB" sz="1100" dirty="0" smtClean="0">
                <a:latin typeface="Arial" panose="020B0604020202020204" pitchFamily="34" charset="0"/>
                <a:cs typeface="Arial" panose="020B0604020202020204" pitchFamily="34" charset="0"/>
              </a:rPr>
              <a:t>Cottrell, S (2019) states that critical thinking is a skill that everyone needs and </a:t>
            </a:r>
            <a:r>
              <a:rPr lang="en-GB" sz="1100" dirty="0">
                <a:latin typeface="Arial" panose="020B0604020202020204" pitchFamily="34" charset="0"/>
                <a:cs typeface="Arial" panose="020B0604020202020204" pitchFamily="34" charset="0"/>
              </a:rPr>
              <a:t>i</a:t>
            </a:r>
            <a:r>
              <a:rPr lang="en-GB" sz="1100" dirty="0" smtClean="0">
                <a:latin typeface="Arial" panose="020B0604020202020204" pitchFamily="34" charset="0"/>
                <a:cs typeface="Arial" panose="020B0604020202020204" pitchFamily="34" charset="0"/>
              </a:rPr>
              <a:t>s essential for higher education. There are many skills linked to critical thinking that can be developed over time when studying in university.</a:t>
            </a:r>
            <a:endParaRPr lang="en-GB" sz="1100" b="1" u="sng" dirty="0" smtClean="0">
              <a:latin typeface="Arial" panose="020B0604020202020204" pitchFamily="34" charset="0"/>
              <a:cs typeface="Arial" panose="020B0604020202020204" pitchFamily="34" charset="0"/>
            </a:endParaRPr>
          </a:p>
        </p:txBody>
      </p:sp>
      <p:sp>
        <p:nvSpPr>
          <p:cNvPr id="8" name="Rounded Rectangle 7"/>
          <p:cNvSpPr/>
          <p:nvPr/>
        </p:nvSpPr>
        <p:spPr>
          <a:xfrm>
            <a:off x="7960683" y="3251248"/>
            <a:ext cx="4008900" cy="3348444"/>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p:cNvSpPr txBox="1"/>
          <p:nvPr/>
        </p:nvSpPr>
        <p:spPr>
          <a:xfrm>
            <a:off x="8082474" y="3406206"/>
            <a:ext cx="3887109" cy="3139321"/>
          </a:xfrm>
          <a:prstGeom prst="rect">
            <a:avLst/>
          </a:prstGeom>
          <a:noFill/>
        </p:spPr>
        <p:txBody>
          <a:bodyPr wrap="square" rtlCol="0">
            <a:spAutoFit/>
          </a:bodyPr>
          <a:lstStyle/>
          <a:p>
            <a:pPr algn="just"/>
            <a:r>
              <a:rPr lang="en-GB" sz="1100" dirty="0" smtClean="0">
                <a:latin typeface="Arial" panose="020B0604020202020204" pitchFamily="34" charset="0"/>
                <a:cs typeface="Arial" panose="020B0604020202020204" pitchFamily="34" charset="0"/>
              </a:rPr>
              <a:t>Furthermore, Bedford, D &amp; Wilson, E (2020) suggests reading is a fundamental part of your  learning. It is also  important to check information  that has  been given to you  from your course lecturers and maximise your use of the Library,   there will be an abundance of materiel to help with your research. </a:t>
            </a:r>
            <a:endParaRPr lang="en-GB" sz="1100" dirty="0">
              <a:latin typeface="Arial" panose="020B0604020202020204" pitchFamily="34" charset="0"/>
              <a:cs typeface="Arial" panose="020B0604020202020204" pitchFamily="34" charset="0"/>
            </a:endParaRPr>
          </a:p>
          <a:p>
            <a:pPr algn="just"/>
            <a:r>
              <a:rPr lang="en-GB" sz="1100" dirty="0" smtClean="0">
                <a:latin typeface="Arial" panose="020B0604020202020204" pitchFamily="34" charset="0"/>
                <a:cs typeface="Arial" panose="020B0604020202020204" pitchFamily="34" charset="0"/>
              </a:rPr>
              <a:t>In addition to effective reading, it is also important to manage your time productively, speeding up the process of what to read is also a skill that can benefit your learning. This can be achieved by reading the introduction of a book, reading the blurb of a publisher and scanning for keywords in the index. This can determine if the resource is valuable and you are going to use it for your research.</a:t>
            </a:r>
          </a:p>
          <a:p>
            <a:pPr algn="just"/>
            <a:endParaRPr lang="en-GB" sz="1100" dirty="0">
              <a:latin typeface="Arial" panose="020B0604020202020204" pitchFamily="34" charset="0"/>
              <a:cs typeface="Arial" panose="020B0604020202020204" pitchFamily="34" charset="0"/>
            </a:endParaRPr>
          </a:p>
          <a:p>
            <a:pPr algn="just"/>
            <a:r>
              <a:rPr lang="en-GB" sz="1100" dirty="0" smtClean="0">
                <a:latin typeface="Arial" panose="020B0604020202020204" pitchFamily="34" charset="0"/>
                <a:cs typeface="Arial" panose="020B0604020202020204" pitchFamily="34" charset="0"/>
              </a:rPr>
              <a:t>Godfrey, J (2013) adds that deciding what to read effectively can result in a  good piece of writing and you are highlighting the effort and time you have given to the subject. </a:t>
            </a:r>
            <a:endParaRPr lang="en-GB" sz="1100" dirty="0">
              <a:latin typeface="Arial" panose="020B0604020202020204" pitchFamily="34" charset="0"/>
              <a:cs typeface="Arial" panose="020B0604020202020204" pitchFamily="34" charset="0"/>
            </a:endParaRPr>
          </a:p>
        </p:txBody>
      </p:sp>
      <p:sp>
        <p:nvSpPr>
          <p:cNvPr id="9" name="Rounded Rectangle 8"/>
          <p:cNvSpPr/>
          <p:nvPr/>
        </p:nvSpPr>
        <p:spPr>
          <a:xfrm>
            <a:off x="7984007" y="184267"/>
            <a:ext cx="4035244" cy="2980038"/>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8082474" y="271210"/>
            <a:ext cx="3911826" cy="2800767"/>
          </a:xfrm>
          <a:prstGeom prst="rect">
            <a:avLst/>
          </a:prstGeom>
          <a:noFill/>
        </p:spPr>
        <p:txBody>
          <a:bodyPr wrap="square" rtlCol="0">
            <a:spAutoFit/>
          </a:bodyPr>
          <a:lstStyle/>
          <a:p>
            <a:r>
              <a:rPr lang="en-GB" sz="1100" b="1" u="sng" dirty="0" smtClean="0">
                <a:latin typeface="Arial" panose="020B0604020202020204" pitchFamily="34" charset="0"/>
                <a:cs typeface="Arial" panose="020B0604020202020204" pitchFamily="34" charset="0"/>
              </a:rPr>
              <a:t>Reading</a:t>
            </a:r>
          </a:p>
          <a:p>
            <a:pPr algn="just"/>
            <a:r>
              <a:rPr lang="en-GB" sz="1100" dirty="0" smtClean="0">
                <a:latin typeface="Arial" panose="020B0604020202020204" pitchFamily="34" charset="0"/>
                <a:cs typeface="Arial" panose="020B0604020202020204" pitchFamily="34" charset="0"/>
              </a:rPr>
              <a:t>According to Cottrell, S (2019) effective reading is an essential skill that is required in higher education. It can  take a  considerable amount of time and depending how it is applied can have a significant effect on your studies. </a:t>
            </a:r>
          </a:p>
          <a:p>
            <a:pPr algn="just"/>
            <a:r>
              <a:rPr lang="en-GB" sz="1100" dirty="0" smtClean="0">
                <a:latin typeface="Arial" panose="020B0604020202020204" pitchFamily="34" charset="0"/>
                <a:cs typeface="Arial" panose="020B0604020202020204" pitchFamily="34" charset="0"/>
              </a:rPr>
              <a:t>Additionally, it is just as important to identify relevant materials and sources and question if they are necessary to your reading. One way of doing this is to check content list, index, abstracts and summaries. </a:t>
            </a:r>
          </a:p>
          <a:p>
            <a:pPr algn="just"/>
            <a:r>
              <a:rPr lang="en-GB" sz="1100" dirty="0" smtClean="0">
                <a:latin typeface="Arial" panose="020B0604020202020204" pitchFamily="34" charset="0"/>
                <a:cs typeface="Arial" panose="020B0604020202020204" pitchFamily="34" charset="0"/>
              </a:rPr>
              <a:t>Cottrell, S (2019) states that reading too slow and asking questions can make it difficult to understand and slow down your reading speed. Question if it is easy or hard to understand, returning  to a particular section that may be difficult straight away is a more effective way of reading. Also, complex text can be difficult so attempt to read it a few times. Repeating can reinforce in your memory. </a:t>
            </a:r>
            <a:endParaRPr lang="en-GB" sz="1100" dirty="0">
              <a:latin typeface="Arial" panose="020B0604020202020204" pitchFamily="34" charset="0"/>
              <a:cs typeface="Arial" panose="020B0604020202020204" pitchFamily="34" charset="0"/>
            </a:endParaRPr>
          </a:p>
        </p:txBody>
      </p:sp>
      <p:sp>
        <p:nvSpPr>
          <p:cNvPr id="12" name="Rounded Rectangle 11"/>
          <p:cNvSpPr/>
          <p:nvPr/>
        </p:nvSpPr>
        <p:spPr>
          <a:xfrm>
            <a:off x="217120" y="523087"/>
            <a:ext cx="3510551" cy="4114227"/>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07975" y="541207"/>
            <a:ext cx="3301229" cy="2046714"/>
          </a:xfrm>
          <a:prstGeom prst="rect">
            <a:avLst/>
          </a:prstGeom>
          <a:noFill/>
        </p:spPr>
        <p:txBody>
          <a:bodyPr wrap="square" rtlCol="0">
            <a:spAutoFit/>
          </a:bodyPr>
          <a:lstStyle/>
          <a:p>
            <a:r>
              <a:rPr lang="en-GB" sz="1100" b="1" u="sng" dirty="0" smtClean="0">
                <a:latin typeface="Arial" panose="020B0604020202020204" pitchFamily="34" charset="0"/>
                <a:cs typeface="Arial" panose="020B0604020202020204" pitchFamily="34" charset="0"/>
              </a:rPr>
              <a:t>Time</a:t>
            </a:r>
            <a:r>
              <a:rPr lang="en-GB" sz="1600" b="1" u="sng" dirty="0" smtClean="0">
                <a:latin typeface="Arial" panose="020B0604020202020204" pitchFamily="34" charset="0"/>
                <a:cs typeface="Arial" panose="020B0604020202020204" pitchFamily="34" charset="0"/>
              </a:rPr>
              <a:t> </a:t>
            </a:r>
            <a:r>
              <a:rPr lang="en-GB" sz="1100" b="1" u="sng" dirty="0" smtClean="0">
                <a:latin typeface="Arial" panose="020B0604020202020204" pitchFamily="34" charset="0"/>
                <a:cs typeface="Arial" panose="020B0604020202020204" pitchFamily="34" charset="0"/>
              </a:rPr>
              <a:t>Management</a:t>
            </a:r>
          </a:p>
          <a:p>
            <a:pPr algn="just"/>
            <a:r>
              <a:rPr lang="en-GB" sz="1100" dirty="0" err="1" smtClean="0">
                <a:latin typeface="Arial" panose="020B0604020202020204" pitchFamily="34" charset="0"/>
                <a:cs typeface="Arial" panose="020B0604020202020204" pitchFamily="34" charset="0"/>
              </a:rPr>
              <a:t>Bedford,D</a:t>
            </a:r>
            <a:r>
              <a:rPr lang="en-GB" sz="1100" dirty="0" smtClean="0">
                <a:latin typeface="Arial" panose="020B0604020202020204" pitchFamily="34" charset="0"/>
                <a:cs typeface="Arial" panose="020B0604020202020204" pitchFamily="34" charset="0"/>
              </a:rPr>
              <a:t> &amp; Wilson, E (2020) state that planning your time wisely and showing dedication can result in avoidance of feeling moments of stress, pressure and failure. There are various strategies that can be put in place, however, all students are different and it can take time and patience to find the right strategy for you. Setting practical goals and managing distractions can benefit and help to control time management more effectively. </a:t>
            </a:r>
            <a:endParaRPr lang="en-GB" sz="1100" b="1" u="sng" dirty="0" smtClean="0">
              <a:latin typeface="Arial" panose="020B0604020202020204" pitchFamily="34" charset="0"/>
              <a:cs typeface="Arial" panose="020B0604020202020204" pitchFamily="34" charset="0"/>
            </a:endParaRPr>
          </a:p>
          <a:p>
            <a:pPr algn="just"/>
            <a:endParaRPr lang="en-GB" sz="1200" b="1" u="sng" dirty="0" smtClean="0">
              <a:latin typeface="Arial" panose="020B0604020202020204" pitchFamily="34" charset="0"/>
              <a:cs typeface="Arial" panose="020B0604020202020204" pitchFamily="34" charset="0"/>
            </a:endParaRPr>
          </a:p>
        </p:txBody>
      </p:sp>
      <p:sp>
        <p:nvSpPr>
          <p:cNvPr id="3" name="AutoShape 2" descr="data:image/png;base64,iVBORw0KGgoAAAANSUhEUgAAAIUAAACFCAYAAAB12js8AAAAAXNSR0IArs4c6QAAArtJREFUeF7t1LERwDAMw8B4/6XT2wUG4KtmQxCn8zkELgIHEQRuAqTgxEOAFKQgBQeagE/RjOYSpJibvAuTohnNJUgxN3kXJkUzmkuQYm7yLkyKZjSXIMXc5F2YFM1oLkGKucm7MCma0VyCFHOTd2FSNKO5BCnmJu/CpGhGcwlSzE3ehUnRjOYSpJibvAuTohnNJUgxN3kXJkUzmkuQYm7yLkyKZjSXIMXc5F2YFM1oLkGKucm7MCma0VyCFHOTd2FSNKO5BCnmJu/CpGhGcwlSzE3ehUnRjOYSpJibvAuTohnNJUgxN3kXJkUzmkuQYm7yLkyKZjSXIMXc5F2YFM1oLkGKucm7MCma0VyCFHOTd2FSNKO5BCnmJu/CpGhGcwlSzE3ehUnRjOYSpJibvAuTohnNJUgxN3kXJkUzmkuQYm7yLkyKZjSXIMXc5F2YFM1oLkGKucm7MCma0VyCFHOTd2FSNKO5BCnmJu/CpGhGcwlSzE3ehUnRjOYSpJibvAuTohnNJUgxN3kXJkUzmkuQYm7yLkyKZjSXIMXc5F2YFM1oLkGKucm7MCma0VyCFHOTd2FSNKO5BCnmJu/CpGhGcwlSzE3ehUnRjOYSpJibvAuTohnNJUgxN3kXJkUzmkuQYm7yLkyKZjSXIMXc5F2YFM1oLkGKucm7MCma0VyCFHOTd2FSNKO5BCnmJu/CpGhGcwlSzE3ehUnRjOYSpJibvAuTohnNJUgxN3kXJkUzmkuQYm7yLkyKZjSXIMXc5F2YFM1oLkGKucm7MCma0VyCFHOTd2FSNKO5BCnmJu/CpGhGcwlSzE3ehUnRjOYSpJibvAuTohnNJUgxN3kXJkUzmkuQYm7yLkyKZjSXIMXc5F2YFM1oLkGKucm7MCma0VyCFHOTd2FSNKO5BCnmJu/CpGhGcwlSzE3ehX+SKwCG379IhQAAAABJRU5ErkJgg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TextBox 17"/>
          <p:cNvSpPr txBox="1"/>
          <p:nvPr/>
        </p:nvSpPr>
        <p:spPr>
          <a:xfrm>
            <a:off x="289297" y="2441035"/>
            <a:ext cx="3301229" cy="2308324"/>
          </a:xfrm>
          <a:prstGeom prst="rect">
            <a:avLst/>
          </a:prstGeom>
          <a:noFill/>
        </p:spPr>
        <p:txBody>
          <a:bodyPr wrap="square" rtlCol="0">
            <a:spAutoFit/>
          </a:bodyPr>
          <a:lstStyle/>
          <a:p>
            <a:pPr algn="just"/>
            <a:r>
              <a:rPr lang="en-GB" sz="1100" dirty="0" smtClean="0">
                <a:latin typeface="Arial" panose="020B0604020202020204" pitchFamily="34" charset="0"/>
                <a:cs typeface="Arial" panose="020B0604020202020204" pitchFamily="34" charset="0"/>
              </a:rPr>
              <a:t>Time management is the most important skill that is required to become successful in higher education. It is entirely up to </a:t>
            </a:r>
            <a:r>
              <a:rPr lang="en-GB" sz="1100" smtClean="0">
                <a:latin typeface="Arial" panose="020B0604020202020204" pitchFamily="34" charset="0"/>
                <a:cs typeface="Arial" panose="020B0604020202020204" pitchFamily="34" charset="0"/>
              </a:rPr>
              <a:t>the individual </a:t>
            </a:r>
            <a:r>
              <a:rPr lang="en-GB" sz="1100" dirty="0" smtClean="0">
                <a:latin typeface="Arial" panose="020B0604020202020204" pitchFamily="34" charset="0"/>
                <a:cs typeface="Arial" panose="020B0604020202020204" pitchFamily="34" charset="0"/>
              </a:rPr>
              <a:t>to independently work out strategies, to manage their time. In other words, assignments and deadlines  have to be reached, so managing time positively is paramount to becoming a successful learner. Creating good habits from the start, understanding the requirements and commitment required is essential for managing time, (The University of Sheffield, no date).</a:t>
            </a:r>
          </a:p>
          <a:p>
            <a:endParaRPr lang="en-GB" sz="1100"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p:txBody>
      </p:sp>
      <p:sp>
        <p:nvSpPr>
          <p:cNvPr id="19" name="Rounded Rectangle 18"/>
          <p:cNvSpPr/>
          <p:nvPr/>
        </p:nvSpPr>
        <p:spPr>
          <a:xfrm>
            <a:off x="217119" y="4765897"/>
            <a:ext cx="3510551" cy="19222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ounded Rectangle 19"/>
          <p:cNvSpPr/>
          <p:nvPr/>
        </p:nvSpPr>
        <p:spPr>
          <a:xfrm>
            <a:off x="4010604" y="5227561"/>
            <a:ext cx="3766248" cy="14606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C:\Users\TLLP-staff.Maguirej\AppData\Local\Microsoft\Windows\INetCache\Content.MSO\33E65443.t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82773" y="575400"/>
            <a:ext cx="336527" cy="234166"/>
          </a:xfrm>
          <a:prstGeom prst="rect">
            <a:avLst/>
          </a:prstGeom>
          <a:noFill/>
          <a:ln>
            <a:noFill/>
          </a:ln>
        </p:spPr>
      </p:pic>
      <p:sp>
        <p:nvSpPr>
          <p:cNvPr id="14" name="TextBox 13"/>
          <p:cNvSpPr txBox="1"/>
          <p:nvPr/>
        </p:nvSpPr>
        <p:spPr>
          <a:xfrm>
            <a:off x="217119" y="4836932"/>
            <a:ext cx="3181183" cy="600164"/>
          </a:xfrm>
          <a:prstGeom prst="rect">
            <a:avLst/>
          </a:prstGeom>
          <a:noFill/>
        </p:spPr>
        <p:txBody>
          <a:bodyPr wrap="square" rtlCol="0">
            <a:spAutoFit/>
          </a:bodyPr>
          <a:lstStyle/>
          <a:p>
            <a:r>
              <a:rPr lang="en-GB" sz="1100" b="1" u="sng" dirty="0" smtClean="0">
                <a:latin typeface="Arial" panose="020B0604020202020204" pitchFamily="34" charset="0"/>
                <a:cs typeface="Arial" panose="020B0604020202020204" pitchFamily="34" charset="0"/>
              </a:rPr>
              <a:t>Note taking</a:t>
            </a:r>
          </a:p>
          <a:p>
            <a:endParaRPr lang="en-GB" sz="1100" b="1" u="sng" dirty="0" smtClean="0">
              <a:latin typeface="Arial" panose="020B0604020202020204" pitchFamily="34" charset="0"/>
              <a:cs typeface="Arial" panose="020B0604020202020204" pitchFamily="34" charset="0"/>
            </a:endParaRPr>
          </a:p>
          <a:p>
            <a:endParaRPr lang="en-GB" sz="1100" b="1" u="sng" dirty="0">
              <a:latin typeface="Arial" panose="020B0604020202020204" pitchFamily="34" charset="0"/>
              <a:cs typeface="Arial" panose="020B0604020202020204" pitchFamily="34" charset="0"/>
            </a:endParaRPr>
          </a:p>
        </p:txBody>
      </p:sp>
      <p:sp>
        <p:nvSpPr>
          <p:cNvPr id="21" name="TextBox 20"/>
          <p:cNvSpPr txBox="1"/>
          <p:nvPr/>
        </p:nvSpPr>
        <p:spPr>
          <a:xfrm>
            <a:off x="4010604" y="5256131"/>
            <a:ext cx="3620711" cy="1446550"/>
          </a:xfrm>
          <a:prstGeom prst="rect">
            <a:avLst/>
          </a:prstGeom>
          <a:noFill/>
        </p:spPr>
        <p:txBody>
          <a:bodyPr wrap="square" rtlCol="0">
            <a:spAutoFit/>
          </a:bodyPr>
          <a:lstStyle/>
          <a:p>
            <a:r>
              <a:rPr lang="en-GB" sz="1100" b="1" u="sng" dirty="0" smtClean="0">
                <a:latin typeface="Arial" panose="020B0604020202020204" pitchFamily="34" charset="0"/>
                <a:cs typeface="Arial" panose="020B0604020202020204" pitchFamily="34" charset="0"/>
              </a:rPr>
              <a:t>Conclusion</a:t>
            </a:r>
          </a:p>
          <a:p>
            <a:pPr algn="just"/>
            <a:r>
              <a:rPr lang="en-GB" sz="1100" dirty="0" smtClean="0">
                <a:latin typeface="Arial" panose="020B0604020202020204" pitchFamily="34" charset="0"/>
                <a:cs typeface="Arial" panose="020B0604020202020204" pitchFamily="34" charset="0"/>
              </a:rPr>
              <a:t>In my conclusion, critical thinking is taking many different skills and abilities, and applying them into your study. It is important to identify that some skills will need time to be developed and nurtured, other skills will be manageable. These skills are paramount and  need </a:t>
            </a:r>
            <a:r>
              <a:rPr lang="en-GB" sz="1100" dirty="0" smtClean="0">
                <a:latin typeface="Arial" panose="020B0604020202020204" pitchFamily="34" charset="0"/>
                <a:cs typeface="Arial" panose="020B0604020202020204" pitchFamily="34" charset="0"/>
              </a:rPr>
              <a:t>to be </a:t>
            </a:r>
            <a:r>
              <a:rPr lang="en-GB" sz="1100" smtClean="0">
                <a:latin typeface="Arial" panose="020B0604020202020204" pitchFamily="34" charset="0"/>
                <a:cs typeface="Arial" panose="020B0604020202020204" pitchFamily="34" charset="0"/>
              </a:rPr>
              <a:t>applied when in </a:t>
            </a:r>
            <a:r>
              <a:rPr lang="en-GB" sz="1100" dirty="0" smtClean="0">
                <a:latin typeface="Arial" panose="020B0604020202020204" pitchFamily="34" charset="0"/>
                <a:cs typeface="Arial" panose="020B0604020202020204" pitchFamily="34" charset="0"/>
              </a:rPr>
              <a:t>higher education </a:t>
            </a:r>
            <a:r>
              <a:rPr lang="en-GB" sz="1100" smtClean="0">
                <a:latin typeface="Arial" panose="020B0604020202020204" pitchFamily="34" charset="0"/>
                <a:cs typeface="Arial" panose="020B0604020202020204" pitchFamily="34" charset="0"/>
              </a:rPr>
              <a:t>and </a:t>
            </a:r>
            <a:r>
              <a:rPr lang="en-GB" sz="110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university.</a:t>
            </a:r>
            <a:endParaRPr lang="en-GB" sz="11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207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347256"/>
          </a:xfrm>
        </p:spPr>
        <p:txBody>
          <a:bodyPr>
            <a:normAutofit fontScale="90000"/>
          </a:bodyPr>
          <a:lstStyle/>
          <a:p>
            <a:r>
              <a:rPr lang="en-GB" sz="1200" b="1" u="sng" dirty="0" smtClean="0">
                <a:latin typeface="Arial" panose="020B0604020202020204" pitchFamily="34" charset="0"/>
                <a:cs typeface="Arial" panose="020B0604020202020204" pitchFamily="34" charset="0"/>
              </a:rPr>
              <a:t>Reference List</a:t>
            </a:r>
            <a:br>
              <a:rPr lang="en-GB" sz="1200" b="1" u="sng" dirty="0" smtClean="0">
                <a:latin typeface="Arial" panose="020B0604020202020204" pitchFamily="34" charset="0"/>
                <a:cs typeface="Arial" panose="020B0604020202020204" pitchFamily="34" charset="0"/>
              </a:rPr>
            </a:br>
            <a:endParaRPr lang="en-GB" sz="1200" b="1" u="sng"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3406659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666</Words>
  <Application>Microsoft Office PowerPoint</Application>
  <PresentationFormat>Widescreen</PresentationFormat>
  <Paragraphs>20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Joanne Maguire</dc:creator>
  <cp:lastModifiedBy>Joanne Maguire</cp:lastModifiedBy>
  <cp:revision>34</cp:revision>
  <dcterms:created xsi:type="dcterms:W3CDTF">2021-09-12T11:21:06Z</dcterms:created>
  <dcterms:modified xsi:type="dcterms:W3CDTF">2021-09-21T18:20:41Z</dcterms:modified>
</cp:coreProperties>
</file>