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351" r:id="rId2"/>
    <p:sldId id="412" r:id="rId3"/>
    <p:sldId id="353" r:id="rId4"/>
    <p:sldId id="354" r:id="rId5"/>
    <p:sldId id="357" r:id="rId6"/>
    <p:sldId id="349" r:id="rId7"/>
    <p:sldId id="315" r:id="rId8"/>
    <p:sldId id="317" r:id="rId9"/>
    <p:sldId id="413" r:id="rId10"/>
    <p:sldId id="414" r:id="rId11"/>
    <p:sldId id="320" r:id="rId12"/>
    <p:sldId id="321" r:id="rId13"/>
    <p:sldId id="322" r:id="rId14"/>
    <p:sldId id="323" r:id="rId15"/>
    <p:sldId id="325" r:id="rId16"/>
    <p:sldId id="350" r:id="rId17"/>
    <p:sldId id="329" r:id="rId18"/>
    <p:sldId id="409" r:id="rId19"/>
    <p:sldId id="331" r:id="rId20"/>
    <p:sldId id="336" r:id="rId21"/>
    <p:sldId id="337" r:id="rId22"/>
    <p:sldId id="338" r:id="rId23"/>
    <p:sldId id="339" r:id="rId24"/>
    <p:sldId id="360" r:id="rId25"/>
    <p:sldId id="361" r:id="rId26"/>
    <p:sldId id="362" r:id="rId27"/>
    <p:sldId id="363" r:id="rId28"/>
    <p:sldId id="364" r:id="rId29"/>
    <p:sldId id="365" r:id="rId30"/>
    <p:sldId id="405" r:id="rId31"/>
    <p:sldId id="370" r:id="rId32"/>
    <p:sldId id="371" r:id="rId33"/>
    <p:sldId id="372" r:id="rId34"/>
    <p:sldId id="373" r:id="rId35"/>
    <p:sldId id="416" r:id="rId36"/>
    <p:sldId id="417" r:id="rId37"/>
    <p:sldId id="418" r:id="rId38"/>
    <p:sldId id="419" r:id="rId39"/>
    <p:sldId id="420" r:id="rId40"/>
    <p:sldId id="421" r:id="rId41"/>
    <p:sldId id="422" r:id="rId42"/>
    <p:sldId id="423" r:id="rId43"/>
    <p:sldId id="41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44" autoAdjust="0"/>
    <p:restoredTop sz="86410" autoAdjust="0"/>
  </p:normalViewPr>
  <p:slideViewPr>
    <p:cSldViewPr>
      <p:cViewPr>
        <p:scale>
          <a:sx n="75" d="100"/>
          <a:sy n="75" d="100"/>
        </p:scale>
        <p:origin x="-144" y="-732"/>
      </p:cViewPr>
      <p:guideLst>
        <p:guide orient="horz" pos="2160"/>
        <p:guide pos="2880"/>
      </p:guideLst>
    </p:cSldViewPr>
  </p:slideViewPr>
  <p:outlineViewPr>
    <p:cViewPr>
      <p:scale>
        <a:sx n="33" d="100"/>
        <a:sy n="33" d="100"/>
      </p:scale>
      <p:origin x="0" y="23940"/>
    </p:cViewPr>
  </p:outlineViewPr>
  <p:notesTextViewPr>
    <p:cViewPr>
      <p:scale>
        <a:sx n="1" d="1"/>
        <a:sy n="1" d="1"/>
      </p:scale>
      <p:origin x="0" y="0"/>
    </p:cViewPr>
  </p:notesTextViewPr>
  <p:sorterViewPr>
    <p:cViewPr>
      <p:scale>
        <a:sx n="100" d="100"/>
        <a:sy n="100" d="100"/>
      </p:scale>
      <p:origin x="0" y="6810"/>
    </p:cViewPr>
  </p:sorterViewPr>
  <p:notesViewPr>
    <p:cSldViewPr>
      <p:cViewPr varScale="1">
        <p:scale>
          <a:sx n="83" d="100"/>
          <a:sy n="83" d="100"/>
        </p:scale>
        <p:origin x="-1980"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image" Target="../media/image4.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3/7/2018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3/7/2018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a:t>
            </a:r>
            <a:r>
              <a:rPr lang="en-US" baseline="0" dirty="0" err="1" smtClean="0"/>
              <a:t>MathType</a:t>
            </a:r>
            <a:r>
              <a:rPr lang="en-US" baseline="0" dirty="0" smtClean="0"/>
              <a:t>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964067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816152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471662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91220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8788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Tree>
    <p:extLst>
      <p:ext uri="{BB962C8B-B14F-4D97-AF65-F5344CB8AC3E}">
        <p14:creationId xmlns:p14="http://schemas.microsoft.com/office/powerpoint/2010/main" val="1736395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424302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208900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99288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43643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45940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21389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9439805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688087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51318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790076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025927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71465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3513449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22455719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598975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302164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201332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2931869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2336948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0868919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7534321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5759804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5507900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753832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9235647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7563677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2834307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834959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6125584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1674510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375088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847503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31201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3/7/2018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3/7/2018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3/7/2018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emf"/><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3/7/2018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8" name="TextBox 7"/>
          <p:cNvSpPr txBox="1"/>
          <p:nvPr userDrawn="1"/>
        </p:nvSpPr>
        <p:spPr>
          <a:xfrm>
            <a:off x="2819400" y="6438385"/>
            <a:ext cx="60198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59" r:id="rId2"/>
    <p:sldLayoutId id="2147483661" r:id="rId3"/>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1.bin"/><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5.wmf"/><Relationship Id="rId2" Type="http://schemas.openxmlformats.org/officeDocument/2006/relationships/slideLayout" Target="../slideLayouts/slideLayout1.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4.wmf"/><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notesSlide" Target="../notesSlides/notesSlide16.xml"/><Relationship Id="rId7" Type="http://schemas.openxmlformats.org/officeDocument/2006/relationships/image" Target="../media/image7.wmf"/><Relationship Id="rId2" Type="http://schemas.openxmlformats.org/officeDocument/2006/relationships/slideLayout" Target="../slideLayouts/slideLayout1.xml"/><Relationship Id="rId1" Type="http://schemas.openxmlformats.org/officeDocument/2006/relationships/vmlDrawing" Target="../drawings/vmlDrawing3.vml"/><Relationship Id="rId6" Type="http://schemas.openxmlformats.org/officeDocument/2006/relationships/oleObject" Target="../embeddings/oleObject5.bin"/><Relationship Id="rId5" Type="http://schemas.openxmlformats.org/officeDocument/2006/relationships/image" Target="../media/image6.wmf"/><Relationship Id="rId4" Type="http://schemas.openxmlformats.org/officeDocument/2006/relationships/oleObject" Target="../embeddings/oleObject4.bin"/><Relationship Id="rId9" Type="http://schemas.openxmlformats.org/officeDocument/2006/relationships/image" Target="../media/image8.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hyperlink" Target="https://fred.stlouisfed.org/series/CPIAUCSL" TargetMode="External"/><Relationship Id="rId4" Type="http://schemas.openxmlformats.org/officeDocument/2006/relationships/hyperlink" Target="https://fred.stlouisfed.org/series/TB3MS"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www.bloomberg.com/markets/iyc.html"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xml"/><Relationship Id="rId1" Type="http://schemas.openxmlformats.org/officeDocument/2006/relationships/vmlDrawing" Target="../drawings/vmlDrawing4.vml"/><Relationship Id="rId5" Type="http://schemas.openxmlformats.org/officeDocument/2006/relationships/image" Target="../media/image10.wmf"/><Relationship Id="rId4" Type="http://schemas.openxmlformats.org/officeDocument/2006/relationships/oleObject" Target="../embeddings/oleObject7.bin"/></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a:xfrm>
            <a:off x="4648200" y="2133600"/>
            <a:ext cx="4114800" cy="1600199"/>
          </a:xfrm>
        </p:spPr>
        <p:txBody>
          <a:bodyPr/>
          <a:lstStyle/>
          <a:p>
            <a:r>
              <a:rPr lang="en-US" altLang="en-US" sz="2200" b="1" dirty="0">
                <a:latin typeface="+mj-lt"/>
              </a:rPr>
              <a:t>Part 2 Fundamentals of Financial Markets</a:t>
            </a:r>
          </a:p>
          <a:p>
            <a:pPr>
              <a:spcBef>
                <a:spcPts val="2500"/>
              </a:spcBef>
            </a:pPr>
            <a:r>
              <a:rPr lang="en-US" sz="3600" b="1" dirty="0">
                <a:latin typeface="+mj-lt"/>
              </a:rPr>
              <a:t>Chapter 3</a:t>
            </a:r>
          </a:p>
        </p:txBody>
      </p:sp>
      <p:sp>
        <p:nvSpPr>
          <p:cNvPr id="5" name="Text Placeholder 4"/>
          <p:cNvSpPr>
            <a:spLocks noGrp="1"/>
          </p:cNvSpPr>
          <p:nvPr>
            <p:ph type="body" sz="quarter" idx="15"/>
          </p:nvPr>
        </p:nvSpPr>
        <p:spPr>
          <a:xfrm>
            <a:off x="4648200" y="4038600"/>
            <a:ext cx="4038600" cy="1905000"/>
          </a:xfrm>
        </p:spPr>
        <p:txBody>
          <a:bodyPr/>
          <a:lstStyle/>
          <a:p>
            <a:r>
              <a:rPr lang="en-US" altLang="en-US" sz="3200" dirty="0"/>
              <a:t>What Do Interest Rates Mean and What Is Their Role in Valuation?</a:t>
            </a:r>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734398"/>
            <a:ext cx="3487828" cy="4361602"/>
          </a:xfrm>
          <a:prstGeom prst="rect">
            <a:avLst/>
          </a:prstGeom>
        </p:spPr>
      </p:pic>
      <p:sp>
        <p:nvSpPr>
          <p:cNvPr id="9" name="Text Placeholder"/>
          <p:cNvSpPr txBox="1"/>
          <p:nvPr/>
        </p:nvSpPr>
        <p:spPr>
          <a:xfrm>
            <a:off x="2489200" y="6428601"/>
            <a:ext cx="63246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2018, 2015, 2012 Pearson Education, Inc. All Rights Reserved</a:t>
            </a:r>
            <a:endParaRPr lang="en-US" altLang="en-US" sz="1200" b="0" dirty="0">
              <a:latin typeface="Verdana" panose="020B0604030504040204" pitchFamily="34" charset="0"/>
              <a:ea typeface="Verdana" panose="020B0604030504040204" pitchFamily="34" charset="0"/>
              <a:cs typeface="Verdana" panose="020B0604030504040204" pitchFamily="34" charset="0"/>
            </a:endParaRPr>
          </a:p>
        </p:txBody>
      </p:sp>
      <p:sp>
        <p:nvSpPr>
          <p:cNvPr id="6" name="TextBox 5" hidden="1"/>
          <p:cNvSpPr txBox="1"/>
          <p:nvPr/>
        </p:nvSpPr>
        <p:spPr>
          <a:xfrm>
            <a:off x="4038600" y="5243661"/>
            <a:ext cx="4927600" cy="1323439"/>
          </a:xfrm>
          <a:prstGeom prst="rect">
            <a:avLst/>
          </a:prstGeom>
          <a:noFill/>
        </p:spPr>
        <p:txBody>
          <a:bodyPr wrap="square" rtlCol="0">
            <a:spAutoFit/>
          </a:bodyPr>
          <a:lstStyle/>
          <a:p>
            <a:r>
              <a:rPr lang="en-IN" sz="2000" dirty="0"/>
              <a:t>"Slides in this presentation contain hyperlinks.</a:t>
            </a:r>
          </a:p>
          <a:p>
            <a:r>
              <a:rPr lang="en-IN" sz="2000" dirty="0"/>
              <a:t>JAWS users should be able to get a list of links by using INSERT+F7."</a:t>
            </a:r>
            <a:endParaRPr lang="en-IN" sz="2000" dirty="0" smtClean="0"/>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(1 of 3)</a:t>
            </a:r>
            <a:endParaRPr lang="en-IN" dirty="0"/>
          </a:p>
        </p:txBody>
      </p:sp>
      <p:sp>
        <p:nvSpPr>
          <p:cNvPr id="3" name="Content Placeholder 2"/>
          <p:cNvSpPr>
            <a:spLocks noGrp="1"/>
          </p:cNvSpPr>
          <p:nvPr>
            <p:ph idx="1"/>
          </p:nvPr>
        </p:nvSpPr>
        <p:spPr/>
        <p:txBody>
          <a:bodyPr/>
          <a:lstStyle/>
          <a:p>
            <a:pPr marL="0" indent="0">
              <a:buNone/>
            </a:pPr>
            <a:r>
              <a:rPr lang="en-US" altLang="en-US" sz="2200" dirty="0">
                <a:ea typeface="ヒラギノ角ゴ Pro W3" pitchFamily="-84" charset="-128"/>
              </a:rPr>
              <a:t>Interest rates are among the most closely watched variables in the economy. It is imperative that what exactly is meant by the phrase </a:t>
            </a:r>
            <a:r>
              <a:rPr lang="en-US" altLang="en-US" sz="2200" i="1" dirty="0">
                <a:ea typeface="ヒラギノ角ゴ Pro W3" pitchFamily="-84" charset="-128"/>
              </a:rPr>
              <a:t>interest rates</a:t>
            </a:r>
            <a:r>
              <a:rPr lang="en-US" altLang="en-US" sz="2200" dirty="0">
                <a:ea typeface="ヒラギノ角ゴ Pro W3" pitchFamily="-84" charset="-128"/>
              </a:rPr>
              <a:t> is understood.</a:t>
            </a:r>
          </a:p>
          <a:p>
            <a:pPr marL="0" indent="0">
              <a:buNone/>
            </a:pPr>
            <a:r>
              <a:rPr lang="en-US" altLang="en-US" sz="2200" dirty="0">
                <a:ea typeface="ヒラギノ角ゴ Pro W3" pitchFamily="-84" charset="-128"/>
              </a:rPr>
              <a:t>In this chapter, we will see that a concept known as </a:t>
            </a:r>
            <a:r>
              <a:rPr lang="en-US" altLang="en-US" sz="2200" i="1" dirty="0">
                <a:ea typeface="ヒラギノ角ゴ Pro W3" pitchFamily="-84" charset="-128"/>
              </a:rPr>
              <a:t>yield to maturity </a:t>
            </a:r>
            <a:r>
              <a:rPr lang="en-US" altLang="en-US" sz="2200" dirty="0">
                <a:ea typeface="ヒラギノ角ゴ Pro W3" pitchFamily="-84" charset="-128"/>
              </a:rPr>
              <a:t>(YTM) is the most accurate measure of interest rates.</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(2 of 3)</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Any description of </a:t>
            </a:r>
            <a:r>
              <a:rPr lang="en-US" altLang="en-US" sz="2200" i="1" dirty="0">
                <a:ea typeface="ヒラギノ角ゴ Pro W3" pitchFamily="-84" charset="-128"/>
              </a:rPr>
              <a:t>interest rates</a:t>
            </a:r>
            <a:r>
              <a:rPr lang="en-US" altLang="en-US" sz="2200" dirty="0">
                <a:ea typeface="ヒラギノ角ゴ Pro W3" pitchFamily="-84" charset="-128"/>
              </a:rPr>
              <a:t> entails an understanding certain vernacular and definitions, most of which will not only pertain directly to interest rates but will also be vital to understanding many other foundational concepts presented later in the text.</a:t>
            </a:r>
            <a:endParaRPr lang="en-US" sz="2200" dirty="0"/>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(3 of 3)</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In this chapter, we will develop a better understanding of interest rates. We examine the terminology and calculation of various rates, and we show the importance of these rates in our lives and the general economy. Topics include:</a:t>
            </a:r>
          </a:p>
          <a:p>
            <a:pPr lvl="1"/>
            <a:r>
              <a:rPr lang="en-US" altLang="en-US" sz="2200" dirty="0">
                <a:ea typeface="ヒラギノ角ゴ Pro W3" pitchFamily="-84" charset="-128"/>
              </a:rPr>
              <a:t>Measuring Interest Rates</a:t>
            </a:r>
            <a:endParaRPr lang="en-US" sz="2200" dirty="0"/>
          </a:p>
          <a:p>
            <a:pPr lvl="1"/>
            <a:r>
              <a:rPr lang="en-US" altLang="en-US" sz="2200" dirty="0">
                <a:ea typeface="ヒラギノ角ゴ Pro W3" pitchFamily="-84" charset="-128"/>
              </a:rPr>
              <a:t>The Distinction Between Real and Nominal </a:t>
            </a:r>
            <a:br>
              <a:rPr lang="en-US" altLang="en-US" sz="2200" dirty="0">
                <a:ea typeface="ヒラギノ角ゴ Pro W3" pitchFamily="-84" charset="-128"/>
              </a:rPr>
            </a:br>
            <a:r>
              <a:rPr lang="en-US" altLang="en-US" sz="2200" dirty="0">
                <a:ea typeface="ヒラギノ角ゴ Pro W3" pitchFamily="-84" charset="-128"/>
              </a:rPr>
              <a:t>Interest Rates</a:t>
            </a:r>
            <a:endParaRPr lang="en-US" sz="2200" dirty="0"/>
          </a:p>
          <a:p>
            <a:pPr lvl="1"/>
            <a:r>
              <a:rPr lang="en-US" altLang="en-US" sz="2200" dirty="0">
                <a:ea typeface="ヒラギノ角ゴ Pro W3" pitchFamily="-84" charset="-128"/>
              </a:rPr>
              <a:t>The Distinction Between Interest Rates and Returns</a:t>
            </a:r>
            <a:endParaRPr lang="en-US" sz="2200" dirty="0"/>
          </a:p>
        </p:txBody>
      </p:sp>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Present Value Introduction</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Different debt instruments have very different streams of cash payments to the holder (known as </a:t>
            </a:r>
            <a:r>
              <a:rPr lang="en-US" altLang="en-US" sz="2200" b="1" dirty="0">
                <a:ea typeface="ヒラギノ角ゴ Pro W3" pitchFamily="-84" charset="-128"/>
              </a:rPr>
              <a:t>cash flows</a:t>
            </a:r>
            <a:r>
              <a:rPr lang="en-US" altLang="en-US" sz="2200" dirty="0">
                <a:ea typeface="ヒラギノ角ゴ Pro W3" pitchFamily="-84" charset="-128"/>
              </a:rPr>
              <a:t>), with very different timing.</a:t>
            </a:r>
          </a:p>
          <a:p>
            <a:r>
              <a:rPr lang="en-US" altLang="en-US" sz="2200" dirty="0">
                <a:ea typeface="ヒラギノ角ゴ Pro W3" pitchFamily="-84" charset="-128"/>
              </a:rPr>
              <a:t>All else being equal, debt instruments are evaluated against one another based on the </a:t>
            </a:r>
            <a:r>
              <a:rPr lang="en-US" altLang="en-US" sz="2200" i="1" dirty="0">
                <a:ea typeface="ヒラギノ角ゴ Pro W3" pitchFamily="-84" charset="-128"/>
              </a:rPr>
              <a:t>amount</a:t>
            </a:r>
            <a:r>
              <a:rPr lang="en-US" altLang="en-US" sz="2200" dirty="0">
                <a:ea typeface="ヒラギノ角ゴ Pro W3" pitchFamily="-84" charset="-128"/>
              </a:rPr>
              <a:t> of each cash flow and the </a:t>
            </a:r>
            <a:r>
              <a:rPr lang="en-US" altLang="en-US" sz="2200" i="1" dirty="0">
                <a:ea typeface="ヒラギノ角ゴ Pro W3" pitchFamily="-84" charset="-128"/>
              </a:rPr>
              <a:t>timing </a:t>
            </a:r>
            <a:r>
              <a:rPr lang="en-US" altLang="en-US" sz="2200" dirty="0">
                <a:ea typeface="ヒラギノ角ゴ Pro W3" pitchFamily="-84" charset="-128"/>
              </a:rPr>
              <a:t>of each cash flow.</a:t>
            </a:r>
          </a:p>
          <a:p>
            <a:r>
              <a:rPr lang="en-US" altLang="en-US" sz="2200" dirty="0">
                <a:ea typeface="ヒラギノ角ゴ Pro W3" pitchFamily="-84" charset="-128"/>
              </a:rPr>
              <a:t>This evaluation, where the analysis of the amount and timing of a debt instrument</a:t>
            </a:r>
            <a:r>
              <a:rPr lang="ja-JP" altLang="en-US" sz="2200" dirty="0"/>
              <a:t>’</a:t>
            </a:r>
            <a:r>
              <a:rPr lang="en-US" altLang="ja-JP" sz="2200" dirty="0">
                <a:ea typeface="ヒラギノ角ゴ Pro W3" pitchFamily="-84" charset="-128"/>
              </a:rPr>
              <a:t>s cash flows lead to its </a:t>
            </a:r>
            <a:r>
              <a:rPr lang="en-US" altLang="ja-JP" sz="2200" i="1" dirty="0">
                <a:ea typeface="ヒラギノ角ゴ Pro W3" pitchFamily="-84" charset="-128"/>
              </a:rPr>
              <a:t>yield to maturity or interest rate</a:t>
            </a:r>
            <a:r>
              <a:rPr lang="en-US" altLang="ja-JP" sz="2200" dirty="0">
                <a:ea typeface="ヒラギノ角ゴ Pro W3" pitchFamily="-84" charset="-128"/>
              </a:rPr>
              <a:t>, is called </a:t>
            </a:r>
            <a:r>
              <a:rPr lang="en-US" altLang="ja-JP" sz="2200" i="1" dirty="0">
                <a:ea typeface="ヒラギノ角ゴ Pro W3" pitchFamily="-84" charset="-128"/>
              </a:rPr>
              <a:t>present value </a:t>
            </a:r>
            <a:r>
              <a:rPr lang="en-US" altLang="ja-JP" sz="2200" dirty="0">
                <a:ea typeface="ヒラギノ角ゴ Pro W3" pitchFamily="-84" charset="-128"/>
              </a:rPr>
              <a:t>analysis.</a:t>
            </a:r>
            <a:endParaRPr lang="en-US" sz="2200" dirty="0"/>
          </a:p>
        </p:txBody>
      </p:sp>
    </p:spTree>
    <p:extLst>
      <p:ext uri="{BB962C8B-B14F-4D97-AF65-F5344CB8AC3E}">
        <p14:creationId xmlns:p14="http://schemas.microsoft.com/office/powerpoint/2010/main" val="3266074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Present Value</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The concept of </a:t>
            </a:r>
            <a:r>
              <a:rPr lang="en-US" altLang="en-US" sz="2200" b="1" dirty="0">
                <a:ea typeface="ヒラギノ角ゴ Pro W3" pitchFamily="-84" charset="-128"/>
              </a:rPr>
              <a:t>present value </a:t>
            </a:r>
            <a:r>
              <a:rPr lang="en-US" altLang="en-US" sz="2200" dirty="0">
                <a:ea typeface="ヒラギノ角ゴ Pro W3" pitchFamily="-84" charset="-128"/>
              </a:rPr>
              <a:t>(or </a:t>
            </a:r>
            <a:r>
              <a:rPr lang="en-US" altLang="en-US" sz="2200" b="1" dirty="0">
                <a:ea typeface="ヒラギノ角ゴ Pro W3" pitchFamily="-84" charset="-128"/>
              </a:rPr>
              <a:t>present discounted value</a:t>
            </a:r>
            <a:r>
              <a:rPr lang="en-US" altLang="en-US" sz="2200" dirty="0">
                <a:ea typeface="ヒラギノ角ゴ Pro W3" pitchFamily="-84" charset="-128"/>
              </a:rPr>
              <a:t>) is based on the commonsense notion that a dollar of cash flow paid to you one year from now is less valuable to you than a dollar paid to you today. This notion is true because you could invest the dollar in a savings account that earns interest and have more than a dollar in one year.</a:t>
            </a:r>
          </a:p>
          <a:p>
            <a:r>
              <a:rPr lang="en-US" altLang="en-US" sz="2200" dirty="0">
                <a:ea typeface="ヒラギノ角ゴ Pro W3" pitchFamily="-84" charset="-128"/>
              </a:rPr>
              <a:t>The term present value (PV) can be extended to mean the PV of a single cash flow or the </a:t>
            </a:r>
            <a:r>
              <a:rPr lang="en-US" altLang="en-US" sz="2200" i="1" dirty="0">
                <a:ea typeface="ヒラギノ角ゴ Pro W3" pitchFamily="-84" charset="-128"/>
              </a:rPr>
              <a:t>sum</a:t>
            </a:r>
            <a:r>
              <a:rPr lang="en-US" altLang="en-US" sz="2200" dirty="0">
                <a:ea typeface="ヒラギノ角ゴ Pro W3" pitchFamily="-84" charset="-128"/>
              </a:rPr>
              <a:t> of a sequence or group of cash flows.</a:t>
            </a:r>
            <a:endParaRPr lang="en-US" sz="2200" dirty="0"/>
          </a:p>
        </p:txBody>
      </p:sp>
    </p:spTree>
    <p:extLst>
      <p:ext uri="{BB962C8B-B14F-4D97-AF65-F5344CB8AC3E}">
        <p14:creationId xmlns:p14="http://schemas.microsoft.com/office/powerpoint/2010/main" val="6288681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Present Value Applications</a:t>
            </a:r>
            <a:endParaRPr lang="en-US" b="1" dirty="0">
              <a:solidFill>
                <a:schemeClr val="bg1"/>
              </a:solidFill>
              <a:latin typeface="+mj-lt"/>
            </a:endParaRPr>
          </a:p>
        </p:txBody>
      </p:sp>
      <p:sp>
        <p:nvSpPr>
          <p:cNvPr id="2" name="content placeholder"/>
          <p:cNvSpPr>
            <a:spLocks noGrp="1"/>
          </p:cNvSpPr>
          <p:nvPr>
            <p:ph idx="1"/>
          </p:nvPr>
        </p:nvSpPr>
        <p:spPr>
          <a:noFill/>
        </p:spPr>
        <p:txBody>
          <a:bodyPr/>
          <a:lstStyle/>
          <a:p>
            <a:pPr marL="0" indent="0">
              <a:buNone/>
            </a:pPr>
            <a:r>
              <a:rPr lang="en-US" altLang="en-US" sz="2200" dirty="0">
                <a:ea typeface="ヒラギノ角ゴ Pro W3" pitchFamily="-84" charset="-128"/>
              </a:rPr>
              <a:t>There are four basic types of credit instruments which incorporate present value concepts:</a:t>
            </a:r>
          </a:p>
          <a:p>
            <a:pPr marL="402336" indent="-402336">
              <a:buFontTx/>
              <a:buAutoNum type="arabicPeriod"/>
            </a:pPr>
            <a:r>
              <a:rPr lang="en-US" altLang="en-US" sz="2200" dirty="0">
                <a:ea typeface="ヒラギノ角ゴ Pro W3" pitchFamily="-84" charset="-128"/>
              </a:rPr>
              <a:t>Simple Loan</a:t>
            </a:r>
          </a:p>
          <a:p>
            <a:pPr marL="402336" indent="-402336">
              <a:buFontTx/>
              <a:buAutoNum type="arabicPeriod"/>
            </a:pPr>
            <a:r>
              <a:rPr lang="en-US" altLang="en-US" sz="2200" dirty="0">
                <a:ea typeface="ヒラギノ角ゴ Pro W3" pitchFamily="-84" charset="-128"/>
              </a:rPr>
              <a:t>Fixed Payment Loan</a:t>
            </a:r>
          </a:p>
          <a:p>
            <a:pPr marL="402336" indent="-402336">
              <a:buFontTx/>
              <a:buAutoNum type="arabicPeriod"/>
            </a:pPr>
            <a:r>
              <a:rPr lang="en-US" altLang="en-US" sz="2200" dirty="0">
                <a:ea typeface="ヒラギノ角ゴ Pro W3" pitchFamily="-84" charset="-128"/>
              </a:rPr>
              <a:t>Coupon Bond</a:t>
            </a:r>
          </a:p>
          <a:p>
            <a:pPr marL="402336" indent="-402336">
              <a:buFontTx/>
              <a:buAutoNum type="arabicPeriod"/>
            </a:pPr>
            <a:r>
              <a:rPr lang="en-US" altLang="en-US" sz="2200" dirty="0">
                <a:ea typeface="ヒラギノ角ゴ Pro W3" pitchFamily="-84" charset="-128"/>
              </a:rPr>
              <a:t>Discount Bond</a:t>
            </a:r>
            <a:endParaRPr lang="en-US" sz="2200" dirty="0"/>
          </a:p>
        </p:txBody>
      </p:sp>
    </p:spTree>
    <p:extLst>
      <p:ext uri="{BB962C8B-B14F-4D97-AF65-F5344CB8AC3E}">
        <p14:creationId xmlns:p14="http://schemas.microsoft.com/office/powerpoint/2010/main" val="30256519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Present Value Concept: Simple Loan Terms</a:t>
            </a:r>
            <a:endParaRPr lang="en-US" b="1" dirty="0">
              <a:latin typeface="+mj-lt"/>
            </a:endParaRPr>
          </a:p>
        </p:txBody>
      </p:sp>
      <p:sp>
        <p:nvSpPr>
          <p:cNvPr id="2" name="Content Placeholder 1"/>
          <p:cNvSpPr>
            <a:spLocks noGrp="1"/>
          </p:cNvSpPr>
          <p:nvPr>
            <p:ph idx="1"/>
          </p:nvPr>
        </p:nvSpPr>
        <p:spPr/>
        <p:txBody>
          <a:bodyPr/>
          <a:lstStyle/>
          <a:p>
            <a:r>
              <a:rPr lang="en-US" altLang="en-US" sz="2200" i="1" dirty="0">
                <a:ea typeface="ヒラギノ角ゴ Pro W3" pitchFamily="-84" charset="-128"/>
              </a:rPr>
              <a:t>Loan Principal:</a:t>
            </a:r>
            <a:r>
              <a:rPr lang="en-US" altLang="en-US" sz="2200" dirty="0">
                <a:ea typeface="ヒラギノ角ゴ Pro W3" pitchFamily="-84" charset="-128"/>
              </a:rPr>
              <a:t> the amount of funds the lender provides to the borrower.</a:t>
            </a:r>
          </a:p>
          <a:p>
            <a:r>
              <a:rPr lang="en-US" altLang="en-US" sz="2200" i="1" dirty="0">
                <a:ea typeface="ヒラギノ角ゴ Pro W3" pitchFamily="-84" charset="-128"/>
              </a:rPr>
              <a:t>Maturity Date:</a:t>
            </a:r>
            <a:r>
              <a:rPr lang="en-US" altLang="en-US" sz="2200" dirty="0">
                <a:ea typeface="ヒラギノ角ゴ Pro W3" pitchFamily="-84" charset="-128"/>
              </a:rPr>
              <a:t> the date the loan must be repaid; the </a:t>
            </a:r>
            <a:r>
              <a:rPr lang="en-US" altLang="en-US" sz="2200" i="1" dirty="0">
                <a:ea typeface="ヒラギノ角ゴ Pro W3" pitchFamily="-84" charset="-128"/>
              </a:rPr>
              <a:t>Loan Term </a:t>
            </a:r>
            <a:r>
              <a:rPr lang="en-US" altLang="en-US" sz="2200" dirty="0">
                <a:ea typeface="ヒラギノ角ゴ Pro W3" pitchFamily="-84" charset="-128"/>
              </a:rPr>
              <a:t>is from initiation to maturity date.</a:t>
            </a:r>
          </a:p>
          <a:p>
            <a:r>
              <a:rPr lang="en-US" altLang="en-US" sz="2200" i="1" dirty="0">
                <a:ea typeface="ヒラギノ角ゴ Pro W3" pitchFamily="-84" charset="-128"/>
              </a:rPr>
              <a:t>Interest Payment:</a:t>
            </a:r>
            <a:r>
              <a:rPr lang="en-US" altLang="en-US" sz="2200" dirty="0">
                <a:ea typeface="ヒラギノ角ゴ Pro W3" pitchFamily="-84" charset="-128"/>
              </a:rPr>
              <a:t> the cash amount that the borrower must pay the lender for the use of the loan principal.</a:t>
            </a:r>
          </a:p>
          <a:p>
            <a:r>
              <a:rPr lang="en-US" altLang="en-US" sz="2200" i="1" dirty="0">
                <a:ea typeface="ヒラギノ角ゴ Pro W3" pitchFamily="-84" charset="-128"/>
              </a:rPr>
              <a:t>Simple Interest Rate:</a:t>
            </a:r>
            <a:r>
              <a:rPr lang="en-US" altLang="en-US" sz="2200" dirty="0">
                <a:ea typeface="ヒラギノ角ゴ Pro W3" pitchFamily="-84" charset="-128"/>
              </a:rPr>
              <a:t> the interest payment divided by the loan principal; the percentage of principal that must be paid as interest to the lender. Convention is to express on an annual basis, irrespective of the loan term.</a:t>
            </a:r>
            <a:endParaRPr lang="en-US" sz="2200" dirty="0"/>
          </a:p>
        </p:txBody>
      </p:sp>
    </p:spTree>
    <p:extLst>
      <p:ext uri="{BB962C8B-B14F-4D97-AF65-F5344CB8AC3E}">
        <p14:creationId xmlns:p14="http://schemas.microsoft.com/office/powerpoint/2010/main" val="1777191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t>Present Value Concept: Simple Loan </a:t>
            </a:r>
            <a:r>
              <a:rPr lang="en-US" altLang="en-US" sz="2000" b="0" dirty="0"/>
              <a:t>(1 of 2)</a:t>
            </a:r>
            <a:endParaRPr lang="en-US" b="1" dirty="0">
              <a:latin typeface="+mj-lt"/>
            </a:endParaRPr>
          </a:p>
        </p:txBody>
      </p:sp>
      <p:sp>
        <p:nvSpPr>
          <p:cNvPr id="2" name="Content Placeholder 1"/>
          <p:cNvSpPr>
            <a:spLocks noGrp="1"/>
          </p:cNvSpPr>
          <p:nvPr>
            <p:ph idx="1"/>
          </p:nvPr>
        </p:nvSpPr>
        <p:spPr>
          <a:xfrm>
            <a:off x="457200" y="1600201"/>
            <a:ext cx="8229600" cy="609600"/>
          </a:xfrm>
        </p:spPr>
        <p:txBody>
          <a:bodyPr anchor="t"/>
          <a:lstStyle/>
          <a:p>
            <a:pPr marL="0" indent="0">
              <a:spcBef>
                <a:spcPts val="0"/>
              </a:spcBef>
              <a:spcAft>
                <a:spcPts val="16000"/>
              </a:spcAft>
              <a:buNone/>
            </a:pPr>
            <a:r>
              <a:rPr lang="en-US" sz="2400" i="1" dirty="0"/>
              <a:t>Simple loan of $</a:t>
            </a:r>
            <a:r>
              <a:rPr lang="en-US" sz="2400" i="1" dirty="0" smtClean="0"/>
              <a:t>100</a:t>
            </a:r>
            <a:endParaRPr lang="en-US" sz="2400" dirty="0"/>
          </a:p>
        </p:txBody>
      </p:sp>
      <p:graphicFrame>
        <p:nvGraphicFramePr>
          <p:cNvPr id="6" name="Table 5"/>
          <p:cNvGraphicFramePr>
            <a:graphicFrameLocks noGrp="1"/>
          </p:cNvGraphicFramePr>
          <p:nvPr>
            <p:extLst>
              <p:ext uri="{D42A27DB-BD31-4B8C-83A1-F6EECF244321}">
                <p14:modId xmlns:p14="http://schemas.microsoft.com/office/powerpoint/2010/main" val="1705959697"/>
              </p:ext>
            </p:extLst>
          </p:nvPr>
        </p:nvGraphicFramePr>
        <p:xfrm>
          <a:off x="1250791" y="2611120"/>
          <a:ext cx="6642418" cy="741680"/>
        </p:xfrm>
        <a:graphic>
          <a:graphicData uri="http://schemas.openxmlformats.org/drawingml/2006/table">
            <a:tbl>
              <a:tblPr firstRow="1">
                <a:tableStyleId>{3B4B98B0-60AC-42C2-AFA5-B58CD77FA1E5}</a:tableStyleId>
              </a:tblPr>
              <a:tblGrid>
                <a:gridCol w="1016000"/>
                <a:gridCol w="1016000"/>
                <a:gridCol w="1016000"/>
                <a:gridCol w="1016000"/>
                <a:gridCol w="1016000"/>
                <a:gridCol w="1562418"/>
              </a:tblGrid>
              <a:tr h="370840">
                <a:tc>
                  <a:txBody>
                    <a:bodyPr/>
                    <a:lstStyle/>
                    <a:p>
                      <a:r>
                        <a:rPr lang="en-US" dirty="0" smtClean="0">
                          <a:latin typeface="Verdana" panose="020B0604030504040204" pitchFamily="34" charset="0"/>
                          <a:ea typeface="Verdana" panose="020B0604030504040204" pitchFamily="34" charset="0"/>
                          <a:cs typeface="Verdana" panose="020B0604030504040204" pitchFamily="34" charset="0"/>
                        </a:rPr>
                        <a:t>Year:</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dirty="0" smtClean="0">
                          <a:latin typeface="Verdana" panose="020B0604030504040204" pitchFamily="34" charset="0"/>
                          <a:ea typeface="Verdana" panose="020B0604030504040204" pitchFamily="34" charset="0"/>
                          <a:cs typeface="Verdana" panose="020B0604030504040204" pitchFamily="34" charset="0"/>
                        </a:rPr>
                        <a:t>0</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dirty="0" smtClean="0">
                          <a:latin typeface="Verdana" panose="020B0604030504040204" pitchFamily="34" charset="0"/>
                          <a:ea typeface="Verdana" panose="020B0604030504040204" pitchFamily="34" charset="0"/>
                          <a:cs typeface="Verdana" panose="020B0604030504040204" pitchFamily="34" charset="0"/>
                        </a:rPr>
                        <a:t>1</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dirty="0" smtClean="0">
                          <a:latin typeface="Verdana" panose="020B0604030504040204" pitchFamily="34" charset="0"/>
                          <a:ea typeface="Verdana" panose="020B0604030504040204" pitchFamily="34" charset="0"/>
                          <a:cs typeface="Verdana" panose="020B0604030504040204" pitchFamily="34" charset="0"/>
                        </a:rPr>
                        <a:t>2</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dirty="0" smtClean="0">
                          <a:latin typeface="Verdana" panose="020B0604030504040204" pitchFamily="34" charset="0"/>
                          <a:ea typeface="Verdana" panose="020B0604030504040204" pitchFamily="34" charset="0"/>
                          <a:cs typeface="Verdana" panose="020B0604030504040204" pitchFamily="34" charset="0"/>
                        </a:rPr>
                        <a:t>3</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i="1" dirty="0" smtClean="0">
                          <a:latin typeface="Verdana" panose="020B0604030504040204" pitchFamily="34" charset="0"/>
                          <a:ea typeface="Verdana" panose="020B0604030504040204" pitchFamily="34" charset="0"/>
                          <a:cs typeface="Verdana" panose="020B0604030504040204" pitchFamily="34" charset="0"/>
                        </a:rPr>
                        <a:t>n</a:t>
                      </a:r>
                      <a:endParaRPr lang="en-US" i="1"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70840">
                <a:tc>
                  <a:txBody>
                    <a:bodyPr/>
                    <a:lstStyle/>
                    <a:p>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r>
                        <a:rPr lang="en-US" sz="1800" kern="12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t>$100</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r>
                        <a:rPr lang="en-US" dirty="0" smtClean="0">
                          <a:latin typeface="Verdana" panose="020B0604030504040204" pitchFamily="34" charset="0"/>
                          <a:ea typeface="Verdana" panose="020B0604030504040204" pitchFamily="34" charset="0"/>
                          <a:cs typeface="Verdana" panose="020B0604030504040204" pitchFamily="34" charset="0"/>
                        </a:rPr>
                        <a:t>$110</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r>
                        <a:rPr lang="en-US" dirty="0" smtClean="0">
                          <a:latin typeface="Verdana" panose="020B0604030504040204" pitchFamily="34" charset="0"/>
                          <a:ea typeface="Verdana" panose="020B0604030504040204" pitchFamily="34" charset="0"/>
                          <a:cs typeface="Verdana" panose="020B0604030504040204" pitchFamily="34" charset="0"/>
                        </a:rPr>
                        <a:t>$121</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r>
                        <a:rPr lang="en-US" dirty="0" smtClean="0">
                          <a:latin typeface="Verdana" panose="020B0604030504040204" pitchFamily="34" charset="0"/>
                          <a:ea typeface="Verdana" panose="020B0604030504040204" pitchFamily="34" charset="0"/>
                          <a:cs typeface="Verdana" panose="020B0604030504040204" pitchFamily="34" charset="0"/>
                        </a:rPr>
                        <a:t>133</a:t>
                      </a:r>
                      <a:endParaRPr lang="en-US"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r>
                        <a:rPr lang="en-US" dirty="0" smtClean="0">
                          <a:latin typeface="Verdana" panose="020B0604030504040204" pitchFamily="34" charset="0"/>
                          <a:ea typeface="Verdana" panose="020B0604030504040204" pitchFamily="34" charset="0"/>
                          <a:cs typeface="Verdana" panose="020B0604030504040204" pitchFamily="34" charset="0"/>
                        </a:rPr>
                        <a:t>100×(1+</a:t>
                      </a:r>
                      <a:r>
                        <a:rPr lang="en-US" i="1" dirty="0" smtClean="0">
                          <a:latin typeface="Verdana" panose="020B0604030504040204" pitchFamily="34" charset="0"/>
                          <a:ea typeface="Verdana" panose="020B0604030504040204" pitchFamily="34" charset="0"/>
                          <a:cs typeface="Verdana" panose="020B0604030504040204" pitchFamily="34" charset="0"/>
                        </a:rPr>
                        <a:t>i</a:t>
                      </a:r>
                      <a:r>
                        <a:rPr lang="en-US" dirty="0" smtClean="0">
                          <a:latin typeface="Verdana" panose="020B0604030504040204" pitchFamily="34" charset="0"/>
                          <a:ea typeface="Verdana" panose="020B0604030504040204" pitchFamily="34" charset="0"/>
                          <a:cs typeface="Verdana" panose="020B0604030504040204" pitchFamily="34" charset="0"/>
                        </a:rPr>
                        <a:t>)</a:t>
                      </a:r>
                      <a:r>
                        <a:rPr lang="en-US" i="1" baseline="30000" dirty="0" smtClean="0">
                          <a:latin typeface="Verdana" panose="020B0604030504040204" pitchFamily="34" charset="0"/>
                          <a:ea typeface="Verdana" panose="020B0604030504040204" pitchFamily="34" charset="0"/>
                          <a:cs typeface="Verdana" panose="020B0604030504040204" pitchFamily="34" charset="0"/>
                        </a:rPr>
                        <a:t>n</a:t>
                      </a:r>
                      <a:endParaRPr lang="en-US" i="1" baseline="30000" dirty="0">
                        <a:latin typeface="Verdana" panose="020B0604030504040204" pitchFamily="34" charset="0"/>
                        <a:ea typeface="Verdana" panose="020B0604030504040204" pitchFamily="34" charset="0"/>
                        <a:cs typeface="Verdana" panose="020B0604030504040204" pitchFamily="34" charset="0"/>
                      </a:endParaRPr>
                    </a:p>
                  </a:txBody>
                  <a:tcPr>
                    <a:lnL>
                      <a:noFill/>
                    </a:lnL>
                    <a:lnR>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r>
            </a:tbl>
          </a:graphicData>
        </a:graphic>
      </p:graphicFrame>
      <mc:AlternateContent xmlns:mc="http://schemas.openxmlformats.org/markup-compatibility/2006" xmlns:a14="http://schemas.microsoft.com/office/drawing/2010/main">
        <mc:Choice Requires="a14">
          <p:sp>
            <p:nvSpPr>
              <p:cNvPr id="5" name="Content Placeholder 1"/>
              <p:cNvSpPr txBox="1">
                <a:spLocks/>
              </p:cNvSpPr>
              <p:nvPr/>
            </p:nvSpPr>
            <p:spPr>
              <a:xfrm>
                <a:off x="457200" y="3962400"/>
                <a:ext cx="8229600" cy="1143000"/>
              </a:xfrm>
              <a:prstGeom prst="rect">
                <a:avLst/>
              </a:prstGeom>
            </p:spPr>
            <p:txBody>
              <a:bodyPr vert="horz" lIns="0" tIns="0" rIns="0" bIns="0" rtlCol="0" anchor="t">
                <a:noAutofit/>
              </a:bodyPr>
              <a:lstStyle>
                <a:lvl1pPr marL="256032" indent="-256032" algn="l" defTabSz="914400" rtl="0" eaLnBrk="1" latinLnBrk="0" hangingPunct="1">
                  <a:spcBef>
                    <a:spcPts val="1500"/>
                  </a:spcBef>
                  <a:buClr>
                    <a:srgbClr val="007FA3"/>
                  </a:buClr>
                  <a:buSzPct val="100000"/>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a:lstStyle>
              <a:p>
                <a:pPr marL="0" indent="0">
                  <a:spcBef>
                    <a:spcPts val="13000"/>
                  </a:spcBef>
                  <a:buFont typeface="Arial" panose="020B0604020202020204" pitchFamily="34" charset="0"/>
                  <a:buNone/>
                </a:pPr>
                <a:endParaRPr lang="en-US" sz="2400" dirty="0" smtClean="0">
                  <a:latin typeface="Cambria Math"/>
                </a:endParaRPr>
              </a:p>
              <a:p>
                <a:pPr marL="0" indent="0">
                  <a:spcBef>
                    <a:spcPts val="13000"/>
                  </a:spcBef>
                  <a:buFont typeface="Arial" panose="020B0604020202020204" pitchFamily="34" charset="0"/>
                  <a:buNone/>
                </a:pPr>
                <a14:m>
                  <m:oMathPara xmlns:m="http://schemas.openxmlformats.org/officeDocument/2006/math">
                    <m:oMathParaPr>
                      <m:jc m:val="left"/>
                    </m:oMathParaPr>
                    <m:oMath xmlns:m="http://schemas.openxmlformats.org/officeDocument/2006/math">
                      <m:r>
                        <m:rPr>
                          <m:sty m:val="p"/>
                        </m:rPr>
                        <a:rPr lang="en-US" sz="2400">
                          <a:latin typeface="Cambria Math"/>
                        </a:rPr>
                        <m:t>PV</m:t>
                      </m:r>
                      <m:r>
                        <a:rPr lang="en-US" sz="2400">
                          <a:latin typeface="Cambria Math"/>
                        </a:rPr>
                        <m:t> </m:t>
                      </m:r>
                      <m:r>
                        <m:rPr>
                          <m:sty m:val="p"/>
                        </m:rPr>
                        <a:rPr lang="en-US" sz="2400">
                          <a:latin typeface="Cambria Math"/>
                        </a:rPr>
                        <m:t>of</m:t>
                      </m:r>
                      <m:r>
                        <a:rPr lang="en-US" sz="2400">
                          <a:latin typeface="Cambria Math"/>
                        </a:rPr>
                        <m:t> </m:t>
                      </m:r>
                      <m:r>
                        <m:rPr>
                          <m:sty m:val="p"/>
                        </m:rPr>
                        <a:rPr lang="en-US" sz="2400">
                          <a:latin typeface="Cambria Math"/>
                        </a:rPr>
                        <m:t>Future</m:t>
                      </m:r>
                    </m:oMath>
                  </m:oMathPara>
                </a14:m>
                <a:endParaRPr lang="en-US" sz="2400" dirty="0"/>
              </a:p>
            </p:txBody>
          </p:sp>
        </mc:Choice>
        <mc:Fallback xmlns="">
          <p:sp>
            <p:nvSpPr>
              <p:cNvPr id="5" name="Content Placeholder 1"/>
              <p:cNvSpPr txBox="1">
                <a:spLocks noRot="1" noChangeAspect="1" noMove="1" noResize="1" noEditPoints="1" noAdjustHandles="1" noChangeArrowheads="1" noChangeShapeType="1" noTextEdit="1"/>
              </p:cNvSpPr>
              <p:nvPr/>
            </p:nvSpPr>
            <p:spPr>
              <a:xfrm>
                <a:off x="457200" y="3962400"/>
                <a:ext cx="8229600" cy="1143000"/>
              </a:xfrm>
              <a:prstGeom prst="rect">
                <a:avLst/>
              </a:prstGeom>
              <a:blipFill rotWithShape="1">
                <a:blip r:embed="rId4"/>
                <a:stretch>
                  <a:fillRect l="-1259"/>
                </a:stretch>
              </a:blipFill>
            </p:spPr>
            <p:txBody>
              <a:bodyPr/>
              <a:lstStyle/>
              <a:p>
                <a:r>
                  <a:rPr lang="en-IN">
                    <a:noFill/>
                  </a:rPr>
                  <a:t> </a:t>
                </a:r>
              </a:p>
            </p:txBody>
          </p:sp>
        </mc:Fallback>
      </mc:AlternateContent>
      <p:graphicFrame>
        <p:nvGraphicFramePr>
          <p:cNvPr id="4" name="Object 3"/>
          <p:cNvGraphicFramePr>
            <a:graphicFrameLocks noChangeAspect="1"/>
          </p:cNvGraphicFramePr>
          <p:nvPr>
            <p:extLst>
              <p:ext uri="{D42A27DB-BD31-4B8C-83A1-F6EECF244321}">
                <p14:modId xmlns:p14="http://schemas.microsoft.com/office/powerpoint/2010/main" val="144104406"/>
              </p:ext>
            </p:extLst>
          </p:nvPr>
        </p:nvGraphicFramePr>
        <p:xfrm>
          <a:off x="2286000" y="4114800"/>
          <a:ext cx="1605456" cy="990600"/>
        </p:xfrm>
        <a:graphic>
          <a:graphicData uri="http://schemas.openxmlformats.org/presentationml/2006/ole">
            <mc:AlternateContent xmlns:mc="http://schemas.openxmlformats.org/markup-compatibility/2006">
              <mc:Choice xmlns:v="urn:schemas-microsoft-com:vml" Requires="v">
                <p:oleObj spid="_x0000_s2056" name="Equation" r:id="rId5" imgW="596880" imgH="368280" progId="Equation.DSMT4">
                  <p:embed/>
                </p:oleObj>
              </mc:Choice>
              <mc:Fallback>
                <p:oleObj name="Equation" r:id="rId5" imgW="596880" imgH="368280" progId="Equation.DSMT4">
                  <p:embed/>
                  <p:pic>
                    <p:nvPicPr>
                      <p:cNvPr id="0" name=""/>
                      <p:cNvPicPr/>
                      <p:nvPr/>
                    </p:nvPicPr>
                    <p:blipFill>
                      <a:blip r:embed="rId6"/>
                      <a:stretch>
                        <a:fillRect/>
                      </a:stretch>
                    </p:blipFill>
                    <p:spPr>
                      <a:xfrm>
                        <a:off x="2286000" y="4114800"/>
                        <a:ext cx="1605456" cy="990600"/>
                      </a:xfrm>
                      <a:prstGeom prst="rect">
                        <a:avLst/>
                      </a:prstGeom>
                    </p:spPr>
                  </p:pic>
                </p:oleObj>
              </mc:Fallback>
            </mc:AlternateContent>
          </a:graphicData>
        </a:graphic>
      </p:graphicFrame>
    </p:spTree>
    <p:extLst>
      <p:ext uri="{BB962C8B-B14F-4D97-AF65-F5344CB8AC3E}">
        <p14:creationId xmlns:p14="http://schemas.microsoft.com/office/powerpoint/2010/main" val="2618394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Present Value Concept: Simple Loan </a:t>
            </a:r>
            <a:r>
              <a:rPr lang="en-US" altLang="en-US" sz="2000" b="0" dirty="0">
                <a:ea typeface="ヒラギノ角ゴ Pro W3" pitchFamily="-84" charset="-128"/>
              </a:rPr>
              <a:t>(2 of 2)</a:t>
            </a:r>
            <a:endParaRPr lang="en-US" b="1" dirty="0">
              <a:latin typeface="+mj-lt"/>
            </a:endParaRPr>
          </a:p>
        </p:txBody>
      </p:sp>
      <p:sp>
        <p:nvSpPr>
          <p:cNvPr id="3" name="content placeholder"/>
          <p:cNvSpPr>
            <a:spLocks noGrp="1"/>
          </p:cNvSpPr>
          <p:nvPr>
            <p:ph idx="1"/>
          </p:nvPr>
        </p:nvSpPr>
        <p:spPr/>
        <p:txBody>
          <a:bodyPr/>
          <a:lstStyle/>
          <a:p>
            <a:pPr marL="255600" indent="-255600">
              <a:buSzPct val="100000"/>
            </a:pPr>
            <a:r>
              <a:rPr lang="en-US" altLang="en-US" sz="2200" dirty="0"/>
              <a:t>The previous example reinforces the concept that $100 today is preferable to $100 a year from now since today</a:t>
            </a:r>
            <a:r>
              <a:rPr lang="ja-JP" altLang="en-US" sz="2200" dirty="0"/>
              <a:t>’</a:t>
            </a:r>
            <a:r>
              <a:rPr lang="en-US" altLang="ja-JP" sz="2200" dirty="0"/>
              <a:t>s $100 could be lent (or deposited) at 10% interest to be worth $110 one year from now, or $121 in two years or $133 in three years.</a:t>
            </a:r>
            <a:endParaRPr lang="en-US" sz="2200" dirty="0"/>
          </a:p>
        </p:txBody>
      </p:sp>
    </p:spTree>
    <p:extLst>
      <p:ext uri="{BB962C8B-B14F-4D97-AF65-F5344CB8AC3E}">
        <p14:creationId xmlns:p14="http://schemas.microsoft.com/office/powerpoint/2010/main" val="37877910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Yield to Maturity: Loans </a:t>
            </a:r>
            <a:r>
              <a:rPr lang="en-US" altLang="en-US" sz="2000" b="0" dirty="0">
                <a:ea typeface="ヒラギノ角ゴ Pro W3" pitchFamily="-84" charset="-128"/>
              </a:rPr>
              <a:t>(1 of 2)</a:t>
            </a:r>
            <a:endParaRPr lang="en-US" dirty="0">
              <a:solidFill>
                <a:srgbClr val="FFFFFF"/>
              </a:solidFill>
              <a:latin typeface="+mj-lt"/>
            </a:endParaRPr>
          </a:p>
        </p:txBody>
      </p:sp>
      <p:sp>
        <p:nvSpPr>
          <p:cNvPr id="3" name="content placeholder"/>
          <p:cNvSpPr>
            <a:spLocks noGrp="1"/>
          </p:cNvSpPr>
          <p:nvPr>
            <p:ph idx="1"/>
          </p:nvPr>
        </p:nvSpPr>
        <p:spPr/>
        <p:txBody>
          <a:bodyPr anchor="t">
            <a:normAutofit/>
          </a:bodyPr>
          <a:lstStyle/>
          <a:p>
            <a:pPr marL="0" indent="0">
              <a:spcBef>
                <a:spcPts val="1200"/>
              </a:spcBef>
              <a:buNone/>
            </a:pPr>
            <a:r>
              <a:rPr lang="en-US" altLang="en-US" sz="2200" dirty="0"/>
              <a:t>Yield to maturity = interest rate that equates today</a:t>
            </a:r>
            <a:r>
              <a:rPr lang="ja-JP" altLang="en-US" sz="2200" dirty="0"/>
              <a:t>’</a:t>
            </a:r>
            <a:r>
              <a:rPr lang="en-US" altLang="ja-JP" sz="2200" dirty="0"/>
              <a:t>s value with present value of all future payments</a:t>
            </a:r>
          </a:p>
          <a:p>
            <a:pPr marL="402336" lvl="1" indent="-402336">
              <a:buFontTx/>
              <a:buAutoNum type="arabicPeriod"/>
            </a:pPr>
            <a:r>
              <a:rPr lang="en-US" altLang="en-US" sz="2200" dirty="0"/>
              <a:t>Simple Loan Interest Rate (</a:t>
            </a:r>
            <a:r>
              <a:rPr lang="en-US" altLang="en-US" sz="2200" i="1" dirty="0" err="1"/>
              <a:t>i</a:t>
            </a:r>
            <a:r>
              <a:rPr lang="en-US" altLang="en-US" sz="2200" dirty="0"/>
              <a:t> = 10%)</a:t>
            </a:r>
          </a:p>
          <a:p>
            <a:pPr marL="0" lvl="1" indent="0">
              <a:spcBef>
                <a:spcPts val="1200"/>
              </a:spcBef>
              <a:buNone/>
            </a:pPr>
            <a:r>
              <a:rPr lang="en-US" altLang="en-US" sz="2200" dirty="0"/>
              <a:t>	$100 = $110 / (1 + </a:t>
            </a:r>
            <a:r>
              <a:rPr lang="en-US" altLang="en-US" sz="2200" i="1" dirty="0" err="1"/>
              <a:t>i</a:t>
            </a:r>
            <a:r>
              <a:rPr lang="en-US" altLang="en-US" sz="2200" dirty="0"/>
              <a:t>), or </a:t>
            </a:r>
            <a:r>
              <a:rPr lang="en-US" altLang="en-US" sz="2200" i="1" dirty="0"/>
              <a:t>I</a:t>
            </a:r>
            <a:r>
              <a:rPr lang="en-US" altLang="en-US" sz="2200" dirty="0"/>
              <a:t> = 10%</a:t>
            </a:r>
            <a:endParaRPr lang="en-US" sz="2200" dirty="0"/>
          </a:p>
        </p:txBody>
      </p:sp>
    </p:spTree>
    <p:extLst>
      <p:ext uri="{BB962C8B-B14F-4D97-AF65-F5344CB8AC3E}">
        <p14:creationId xmlns:p14="http://schemas.microsoft.com/office/powerpoint/2010/main" val="10803344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84" charset="-128"/>
              </a:rPr>
              <a:t>Example 3.1 Simple Present Value</a:t>
            </a:r>
            <a:endParaRPr lang="en-US" b="1" dirty="0">
              <a:solidFill>
                <a:srgbClr val="FFFFFF"/>
              </a:solidFill>
              <a:latin typeface="+mj-lt"/>
            </a:endParaRPr>
          </a:p>
        </p:txBody>
      </p:sp>
      <p:sp>
        <p:nvSpPr>
          <p:cNvPr id="2" name="Content Placeholder 1"/>
          <p:cNvSpPr>
            <a:spLocks noGrp="1"/>
          </p:cNvSpPr>
          <p:nvPr>
            <p:ph idx="1"/>
          </p:nvPr>
        </p:nvSpPr>
        <p:spPr/>
        <p:txBody>
          <a:bodyPr/>
          <a:lstStyle/>
          <a:p>
            <a:pPr marL="0" indent="0">
              <a:spcAft>
                <a:spcPts val="3000"/>
              </a:spcAft>
              <a:buNone/>
            </a:pPr>
            <a:r>
              <a:rPr lang="en-US" sz="2200" dirty="0"/>
              <a:t>What is the present value of $250 to be paid in two years if the interest rate is 15%?</a:t>
            </a:r>
          </a:p>
          <a:p>
            <a:pPr marL="0" indent="0">
              <a:buNone/>
            </a:pPr>
            <a:r>
              <a:rPr lang="en-US" sz="2200" dirty="0"/>
              <a:t>$250 / (1 + 0.15)</a:t>
            </a:r>
            <a:r>
              <a:rPr lang="en-US" sz="2200" baseline="30000" dirty="0"/>
              <a:t>2</a:t>
            </a:r>
            <a:r>
              <a:rPr lang="en-US" sz="2200" dirty="0"/>
              <a:t> = $250 / 1.3225 = $189.04</a:t>
            </a:r>
          </a:p>
        </p:txBody>
      </p:sp>
    </p:spTree>
    <p:extLst>
      <p:ext uri="{BB962C8B-B14F-4D97-AF65-F5344CB8AC3E}">
        <p14:creationId xmlns:p14="http://schemas.microsoft.com/office/powerpoint/2010/main" val="3447746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84" charset="-128"/>
              </a:rPr>
              <a:t>Present Value Concept: Fixed-Payment Loan Terms </a:t>
            </a:r>
            <a:r>
              <a:rPr lang="en-US" altLang="en-US" sz="2000" b="0" dirty="0">
                <a:ea typeface="ヒラギノ角ゴ Pro W3" pitchFamily="-84" charset="-128"/>
              </a:rPr>
              <a:t>(1 of 2)</a:t>
            </a:r>
            <a:endParaRPr lang="en-US" b="1" dirty="0">
              <a:solidFill>
                <a:srgbClr val="FFFFFF"/>
              </a:solidFill>
              <a:latin typeface="+mj-lt"/>
            </a:endParaRPr>
          </a:p>
        </p:txBody>
      </p:sp>
      <p:sp>
        <p:nvSpPr>
          <p:cNvPr id="2" name="Content Placeholder 1"/>
          <p:cNvSpPr>
            <a:spLocks noGrp="1"/>
          </p:cNvSpPr>
          <p:nvPr>
            <p:ph idx="1"/>
          </p:nvPr>
        </p:nvSpPr>
        <p:spPr/>
        <p:txBody>
          <a:bodyPr/>
          <a:lstStyle/>
          <a:p>
            <a:r>
              <a:rPr lang="en-US" altLang="en-US" sz="2200" i="1" dirty="0">
                <a:ea typeface="ヒラギノ角ゴ Pro W3" pitchFamily="-84" charset="-128"/>
              </a:rPr>
              <a:t>Simple Loans</a:t>
            </a:r>
            <a:r>
              <a:rPr lang="en-US" altLang="en-US" sz="2200" dirty="0">
                <a:ea typeface="ヒラギノ角ゴ Pro W3" pitchFamily="-84" charset="-128"/>
              </a:rPr>
              <a:t> require payment of one amount which equals the loan principal plus the interest.</a:t>
            </a:r>
          </a:p>
          <a:p>
            <a:r>
              <a:rPr lang="en-US" altLang="en-US" sz="2200" i="1" dirty="0">
                <a:ea typeface="ヒラギノ角ゴ Pro W3" pitchFamily="-84" charset="-128"/>
              </a:rPr>
              <a:t>Fixed-Payment</a:t>
            </a:r>
            <a:r>
              <a:rPr lang="en-US" altLang="en-US" sz="2200" dirty="0">
                <a:ea typeface="ヒラギノ角ゴ Pro W3" pitchFamily="-84" charset="-128"/>
              </a:rPr>
              <a:t> </a:t>
            </a:r>
            <a:r>
              <a:rPr lang="en-US" altLang="en-US" sz="2200" i="1" dirty="0">
                <a:ea typeface="ヒラギノ角ゴ Pro W3" pitchFamily="-84" charset="-128"/>
              </a:rPr>
              <a:t>Loans</a:t>
            </a:r>
            <a:r>
              <a:rPr lang="en-US" altLang="en-US" sz="2200" dirty="0">
                <a:ea typeface="ヒラギノ角ゴ Pro W3" pitchFamily="-84" charset="-128"/>
              </a:rPr>
              <a:t> are loans where the loan principal and interest are repaid in several payments, often monthly, in equal dollar amounts over the loan term.</a:t>
            </a:r>
            <a:endParaRPr lang="en-US" sz="2200" dirty="0"/>
          </a:p>
        </p:txBody>
      </p:sp>
    </p:spTree>
    <p:extLst>
      <p:ext uri="{BB962C8B-B14F-4D97-AF65-F5344CB8AC3E}">
        <p14:creationId xmlns:p14="http://schemas.microsoft.com/office/powerpoint/2010/main" val="2255021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Present Value Concept: Fixed-Payment Loan Terms </a:t>
            </a:r>
            <a:r>
              <a:rPr lang="en-US" altLang="en-US" sz="2000" b="0" dirty="0">
                <a:ea typeface="ヒラギノ角ゴ Pro W3" pitchFamily="-84" charset="-128"/>
              </a:rPr>
              <a:t>(2 of 2)</a:t>
            </a:r>
            <a:endParaRPr lang="en-US" dirty="0">
              <a:solidFill>
                <a:srgbClr val="FFFFFF"/>
              </a:solidFill>
              <a:latin typeface="+mj-lt"/>
            </a:endParaRPr>
          </a:p>
        </p:txBody>
      </p:sp>
      <p:sp>
        <p:nvSpPr>
          <p:cNvPr id="3" name="content placeholder"/>
          <p:cNvSpPr>
            <a:spLocks noGrp="1"/>
          </p:cNvSpPr>
          <p:nvPr>
            <p:ph idx="1"/>
          </p:nvPr>
        </p:nvSpPr>
        <p:spPr/>
        <p:txBody>
          <a:bodyPr anchor="t"/>
          <a:lstStyle/>
          <a:p>
            <a:r>
              <a:rPr lang="en-US" altLang="en-US" sz="2200" i="1" dirty="0">
                <a:ea typeface="ヒラギノ角ゴ Pro W3" pitchFamily="-84" charset="-128"/>
              </a:rPr>
              <a:t>Installment Loans,</a:t>
            </a:r>
            <a:r>
              <a:rPr lang="en-US" altLang="en-US" sz="2200" dirty="0">
                <a:ea typeface="ヒラギノ角ゴ Pro W3" pitchFamily="-84" charset="-128"/>
              </a:rPr>
              <a:t> such as auto loans and home mortgages are frequently of the fixed-payment type.</a:t>
            </a:r>
            <a:endParaRPr lang="en-US" sz="2200" dirty="0"/>
          </a:p>
        </p:txBody>
      </p:sp>
    </p:spTree>
    <p:extLst>
      <p:ext uri="{BB962C8B-B14F-4D97-AF65-F5344CB8AC3E}">
        <p14:creationId xmlns:p14="http://schemas.microsoft.com/office/powerpoint/2010/main" val="10490109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Yield to Maturity: Loans </a:t>
            </a:r>
            <a:r>
              <a:rPr lang="en-US" altLang="en-US" sz="2000" b="0" dirty="0">
                <a:ea typeface="ヒラギノ角ゴ Pro W3" pitchFamily="-84" charset="-128"/>
              </a:rPr>
              <a:t>(2 of 2)</a:t>
            </a:r>
            <a:endParaRPr lang="en-US" sz="2000" b="1" dirty="0">
              <a:solidFill>
                <a:schemeClr val="bg1">
                  <a:alpha val="0"/>
                </a:schemeClr>
              </a:solidFill>
              <a:latin typeface="+mj-lt"/>
            </a:endParaRPr>
          </a:p>
        </p:txBody>
      </p:sp>
      <p:sp>
        <p:nvSpPr>
          <p:cNvPr id="3" name="Content Placeholder 2"/>
          <p:cNvSpPr>
            <a:spLocks noGrp="1"/>
          </p:cNvSpPr>
          <p:nvPr>
            <p:ph idx="1"/>
          </p:nvPr>
        </p:nvSpPr>
        <p:spPr/>
        <p:txBody>
          <a:bodyPr>
            <a:noAutofit/>
          </a:bodyPr>
          <a:lstStyle/>
          <a:p>
            <a:pPr marL="402336" indent="-402336">
              <a:spcAft>
                <a:spcPts val="3000"/>
              </a:spcAft>
              <a:buFont typeface="+mj-lt"/>
              <a:buAutoNum type="arabicPeriod" startAt="2"/>
            </a:pPr>
            <a:r>
              <a:rPr lang="en-US" altLang="en-US" sz="2200" dirty="0"/>
              <a:t>Fixed Payment Loan (</a:t>
            </a:r>
            <a:r>
              <a:rPr lang="en-US" altLang="en-US" sz="2200" i="1" dirty="0" err="1"/>
              <a:t>i</a:t>
            </a:r>
            <a:r>
              <a:rPr lang="en-US" altLang="en-US" sz="2200" dirty="0"/>
              <a:t> = 12</a:t>
            </a:r>
            <a:r>
              <a:rPr lang="en-US" altLang="en-US" sz="2200" dirty="0" smtClean="0"/>
              <a:t>%)</a:t>
            </a:r>
            <a:endParaRPr lang="en-US" sz="2200" dirty="0"/>
          </a:p>
        </p:txBody>
      </p:sp>
      <p:graphicFrame>
        <p:nvGraphicFramePr>
          <p:cNvPr id="4" name="Object 3"/>
          <p:cNvGraphicFramePr>
            <a:graphicFrameLocks noChangeAspect="1"/>
          </p:cNvGraphicFramePr>
          <p:nvPr>
            <p:extLst>
              <p:ext uri="{D42A27DB-BD31-4B8C-83A1-F6EECF244321}">
                <p14:modId xmlns:p14="http://schemas.microsoft.com/office/powerpoint/2010/main" val="3670321189"/>
              </p:ext>
            </p:extLst>
          </p:nvPr>
        </p:nvGraphicFramePr>
        <p:xfrm>
          <a:off x="1039813" y="2578100"/>
          <a:ext cx="6330950" cy="1003300"/>
        </p:xfrm>
        <a:graphic>
          <a:graphicData uri="http://schemas.openxmlformats.org/presentationml/2006/ole">
            <mc:AlternateContent xmlns:mc="http://schemas.openxmlformats.org/markup-compatibility/2006">
              <mc:Choice xmlns:v="urn:schemas-microsoft-com:vml" Requires="v">
                <p:oleObj spid="_x0000_s1047" name="Equation" r:id="rId4" imgW="2323800" imgH="368280" progId="Equation.DSMT4">
                  <p:embed/>
                </p:oleObj>
              </mc:Choice>
              <mc:Fallback>
                <p:oleObj name="Equation" r:id="rId4" imgW="2323800" imgH="368280" progId="Equation.DSMT4">
                  <p:embed/>
                  <p:pic>
                    <p:nvPicPr>
                      <p:cNvPr id="0" name=""/>
                      <p:cNvPicPr/>
                      <p:nvPr/>
                    </p:nvPicPr>
                    <p:blipFill>
                      <a:blip r:embed="rId5"/>
                      <a:stretch>
                        <a:fillRect/>
                      </a:stretch>
                    </p:blipFill>
                    <p:spPr>
                      <a:xfrm>
                        <a:off x="1039813" y="2578100"/>
                        <a:ext cx="6330950" cy="1003300"/>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251165188"/>
              </p:ext>
            </p:extLst>
          </p:nvPr>
        </p:nvGraphicFramePr>
        <p:xfrm>
          <a:off x="1700213" y="3974595"/>
          <a:ext cx="5843588" cy="1015424"/>
        </p:xfrm>
        <a:graphic>
          <a:graphicData uri="http://schemas.openxmlformats.org/presentationml/2006/ole">
            <mc:AlternateContent xmlns:mc="http://schemas.openxmlformats.org/markup-compatibility/2006">
              <mc:Choice xmlns:v="urn:schemas-microsoft-com:vml" Requires="v">
                <p:oleObj spid="_x0000_s1048" name="Equation" r:id="rId6" imgW="2705040" imgH="469800" progId="Equation.DSMT4">
                  <p:embed/>
                </p:oleObj>
              </mc:Choice>
              <mc:Fallback>
                <p:oleObj name="Equation" r:id="rId6" imgW="2705040" imgH="469800" progId="Equation.DSMT4">
                  <p:embed/>
                  <p:pic>
                    <p:nvPicPr>
                      <p:cNvPr id="0" name=""/>
                      <p:cNvPicPr/>
                      <p:nvPr/>
                    </p:nvPicPr>
                    <p:blipFill>
                      <a:blip r:embed="rId7"/>
                      <a:stretch>
                        <a:fillRect/>
                      </a:stretch>
                    </p:blipFill>
                    <p:spPr>
                      <a:xfrm>
                        <a:off x="1700213" y="3974595"/>
                        <a:ext cx="5843588" cy="1015424"/>
                      </a:xfrm>
                      <a:prstGeom prst="rect">
                        <a:avLst/>
                      </a:prstGeom>
                    </p:spPr>
                  </p:pic>
                </p:oleObj>
              </mc:Fallback>
            </mc:AlternateContent>
          </a:graphicData>
        </a:graphic>
      </p:graphicFrame>
    </p:spTree>
    <p:extLst>
      <p:ext uri="{BB962C8B-B14F-4D97-AF65-F5344CB8AC3E}">
        <p14:creationId xmlns:p14="http://schemas.microsoft.com/office/powerpoint/2010/main" val="3604442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Yield to Maturity: Bonds </a:t>
            </a:r>
            <a:r>
              <a:rPr lang="en-US" altLang="en-US" sz="2000" b="0" dirty="0">
                <a:ea typeface="ヒラギノ角ゴ Pro W3" pitchFamily="-84" charset="-128"/>
              </a:rPr>
              <a:t>(1 of 2)</a:t>
            </a:r>
            <a:endParaRPr lang="en-US" b="1" dirty="0">
              <a:latin typeface="+mj-lt"/>
            </a:endParaRPr>
          </a:p>
        </p:txBody>
      </p:sp>
      <p:sp>
        <p:nvSpPr>
          <p:cNvPr id="3" name="Content Placeholder 2"/>
          <p:cNvSpPr>
            <a:spLocks noGrp="1"/>
          </p:cNvSpPr>
          <p:nvPr>
            <p:ph idx="1"/>
          </p:nvPr>
        </p:nvSpPr>
        <p:spPr/>
        <p:txBody>
          <a:bodyPr>
            <a:noAutofit/>
          </a:bodyPr>
          <a:lstStyle/>
          <a:p>
            <a:pPr marL="402336" indent="-402336">
              <a:spcAft>
                <a:spcPts val="3000"/>
              </a:spcAft>
              <a:buFont typeface="+mj-lt"/>
              <a:buAutoNum type="arabicPeriod" startAt="3"/>
            </a:pPr>
            <a:r>
              <a:rPr lang="en-US" altLang="en-US" sz="2200" dirty="0" smtClean="0"/>
              <a:t>Coupon Bond (Coupon rate = 10% = </a:t>
            </a:r>
            <a:r>
              <a:rPr lang="en-US" altLang="en-US" sz="2200" i="1" dirty="0"/>
              <a:t>C</a:t>
            </a:r>
            <a:r>
              <a:rPr lang="en-US" altLang="en-US" sz="2200" dirty="0"/>
              <a:t>/</a:t>
            </a:r>
            <a:r>
              <a:rPr lang="en-US" altLang="en-US" sz="2200" i="1" dirty="0"/>
              <a:t>F</a:t>
            </a:r>
            <a:r>
              <a:rPr lang="en-US" altLang="en-US" sz="2200" dirty="0" smtClean="0"/>
              <a:t>)</a:t>
            </a:r>
          </a:p>
          <a:p>
            <a:pPr marL="365760" indent="0">
              <a:spcBef>
                <a:spcPts val="20000"/>
              </a:spcBef>
              <a:buNone/>
            </a:pPr>
            <a:r>
              <a:rPr lang="en-US" altLang="en-US" sz="2200" dirty="0" err="1" smtClean="0"/>
              <a:t>Consol</a:t>
            </a:r>
            <a:r>
              <a:rPr lang="en-US" altLang="en-US" sz="2200" dirty="0"/>
              <a:t>: Fixed coupon payments of $C </a:t>
            </a:r>
            <a:r>
              <a:rPr lang="en-US" altLang="en-US" sz="2200" dirty="0" smtClean="0"/>
              <a:t>forever</a:t>
            </a:r>
            <a:endParaRPr lang="en-US" altLang="en-US" sz="2200" dirty="0"/>
          </a:p>
        </p:txBody>
      </p:sp>
      <p:graphicFrame>
        <p:nvGraphicFramePr>
          <p:cNvPr id="4" name="Object 3"/>
          <p:cNvGraphicFramePr>
            <a:graphicFrameLocks noChangeAspect="1"/>
          </p:cNvGraphicFramePr>
          <p:nvPr>
            <p:extLst>
              <p:ext uri="{D42A27DB-BD31-4B8C-83A1-F6EECF244321}">
                <p14:modId xmlns:p14="http://schemas.microsoft.com/office/powerpoint/2010/main" val="1887546518"/>
              </p:ext>
            </p:extLst>
          </p:nvPr>
        </p:nvGraphicFramePr>
        <p:xfrm>
          <a:off x="1447800" y="2438400"/>
          <a:ext cx="5257799" cy="766212"/>
        </p:xfrm>
        <a:graphic>
          <a:graphicData uri="http://schemas.openxmlformats.org/presentationml/2006/ole">
            <mc:AlternateContent xmlns:mc="http://schemas.openxmlformats.org/markup-compatibility/2006">
              <mc:Choice xmlns:v="urn:schemas-microsoft-com:vml" Requires="v">
                <p:oleObj spid="_x0000_s3094" name="Equation" r:id="rId4" imgW="2527200" imgH="368280" progId="Equation.DSMT4">
                  <p:embed/>
                </p:oleObj>
              </mc:Choice>
              <mc:Fallback>
                <p:oleObj name="Equation" r:id="rId4" imgW="2527200" imgH="368280" progId="Equation.DSMT4">
                  <p:embed/>
                  <p:pic>
                    <p:nvPicPr>
                      <p:cNvPr id="0" name=""/>
                      <p:cNvPicPr/>
                      <p:nvPr/>
                    </p:nvPicPr>
                    <p:blipFill>
                      <a:blip r:embed="rId5"/>
                      <a:stretch>
                        <a:fillRect/>
                      </a:stretch>
                    </p:blipFill>
                    <p:spPr>
                      <a:xfrm>
                        <a:off x="1447800" y="2438400"/>
                        <a:ext cx="5257799" cy="766212"/>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3808640793"/>
              </p:ext>
            </p:extLst>
          </p:nvPr>
        </p:nvGraphicFramePr>
        <p:xfrm>
          <a:off x="1676400" y="3581400"/>
          <a:ext cx="4953000" cy="732842"/>
        </p:xfrm>
        <a:graphic>
          <a:graphicData uri="http://schemas.openxmlformats.org/presentationml/2006/ole">
            <mc:AlternateContent xmlns:mc="http://schemas.openxmlformats.org/markup-compatibility/2006">
              <mc:Choice xmlns:v="urn:schemas-microsoft-com:vml" Requires="v">
                <p:oleObj spid="_x0000_s3095" name="Equation" r:id="rId6" imgW="2489040" imgH="368280" progId="Equation.DSMT4">
                  <p:embed/>
                </p:oleObj>
              </mc:Choice>
              <mc:Fallback>
                <p:oleObj name="Equation" r:id="rId6" imgW="2489040" imgH="368280" progId="Equation.DSMT4">
                  <p:embed/>
                  <p:pic>
                    <p:nvPicPr>
                      <p:cNvPr id="0" name=""/>
                      <p:cNvPicPr/>
                      <p:nvPr/>
                    </p:nvPicPr>
                    <p:blipFill>
                      <a:blip r:embed="rId7"/>
                      <a:stretch>
                        <a:fillRect/>
                      </a:stretch>
                    </p:blipFill>
                    <p:spPr>
                      <a:xfrm>
                        <a:off x="1676400" y="3581400"/>
                        <a:ext cx="4953000" cy="732842"/>
                      </a:xfrm>
                      <a:prstGeom prst="rect">
                        <a:avLst/>
                      </a:prstGeom>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3689994008"/>
              </p:ext>
            </p:extLst>
          </p:nvPr>
        </p:nvGraphicFramePr>
        <p:xfrm>
          <a:off x="3352800" y="5241925"/>
          <a:ext cx="1600200" cy="714375"/>
        </p:xfrm>
        <a:graphic>
          <a:graphicData uri="http://schemas.openxmlformats.org/presentationml/2006/ole">
            <mc:AlternateContent xmlns:mc="http://schemas.openxmlformats.org/markup-compatibility/2006">
              <mc:Choice xmlns:v="urn:schemas-microsoft-com:vml" Requires="v">
                <p:oleObj spid="_x0000_s3096" name="Equation" r:id="rId8" imgW="711000" imgH="317160" progId="Equation.DSMT4">
                  <p:embed/>
                </p:oleObj>
              </mc:Choice>
              <mc:Fallback>
                <p:oleObj name="Equation" r:id="rId8" imgW="711000" imgH="317160" progId="Equation.DSMT4">
                  <p:embed/>
                  <p:pic>
                    <p:nvPicPr>
                      <p:cNvPr id="0" name=""/>
                      <p:cNvPicPr/>
                      <p:nvPr/>
                    </p:nvPicPr>
                    <p:blipFill>
                      <a:blip r:embed="rId9"/>
                      <a:stretch>
                        <a:fillRect/>
                      </a:stretch>
                    </p:blipFill>
                    <p:spPr>
                      <a:xfrm>
                        <a:off x="3352800" y="5241925"/>
                        <a:ext cx="1600200" cy="714375"/>
                      </a:xfrm>
                      <a:prstGeom prst="rect">
                        <a:avLst/>
                      </a:prstGeom>
                    </p:spPr>
                  </p:pic>
                </p:oleObj>
              </mc:Fallback>
            </mc:AlternateContent>
          </a:graphicData>
        </a:graphic>
      </p:graphicFrame>
    </p:spTree>
    <p:extLst>
      <p:ext uri="{BB962C8B-B14F-4D97-AF65-F5344CB8AC3E}">
        <p14:creationId xmlns:p14="http://schemas.microsoft.com/office/powerpoint/2010/main" val="25275385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Yield to Maturity: Bonds </a:t>
            </a:r>
            <a:r>
              <a:rPr lang="en-US" altLang="en-US" sz="2000" b="0" dirty="0">
                <a:ea typeface="ヒラギノ角ゴ Pro W3" pitchFamily="-84" charset="-128"/>
              </a:rPr>
              <a:t>(2 of 2)</a:t>
            </a:r>
            <a:endParaRPr lang="en-US" sz="2000" b="1" dirty="0">
              <a:latin typeface="+mj-lt"/>
            </a:endParaRPr>
          </a:p>
        </p:txBody>
      </p:sp>
      <p:sp>
        <p:nvSpPr>
          <p:cNvPr id="2" name="content placeholder"/>
          <p:cNvSpPr>
            <a:spLocks noGrp="1"/>
          </p:cNvSpPr>
          <p:nvPr>
            <p:ph idx="1"/>
          </p:nvPr>
        </p:nvSpPr>
        <p:spPr/>
        <p:txBody>
          <a:bodyPr/>
          <a:lstStyle/>
          <a:p>
            <a:pPr marL="402336" indent="-402336">
              <a:spcAft>
                <a:spcPts val="3000"/>
              </a:spcAft>
              <a:buFontTx/>
              <a:buAutoNum type="arabicPeriod" startAt="4"/>
            </a:pPr>
            <a:r>
              <a:rPr lang="en-US" altLang="en-US" sz="2200" dirty="0"/>
              <a:t>One-Year Discount Bond</a:t>
            </a:r>
            <a:br>
              <a:rPr lang="en-US" altLang="en-US" sz="2200" dirty="0"/>
            </a:br>
            <a:r>
              <a:rPr lang="en-US" altLang="en-US" sz="2200" dirty="0"/>
              <a:t>(</a:t>
            </a:r>
            <a:r>
              <a:rPr lang="en-US" altLang="en-US" sz="2200" i="1" dirty="0"/>
              <a:t>P</a:t>
            </a:r>
            <a:r>
              <a:rPr lang="en-US" altLang="en-US" sz="2200" dirty="0"/>
              <a:t> = $900, </a:t>
            </a:r>
            <a:r>
              <a:rPr lang="en-US" altLang="en-US" sz="2200" i="1" dirty="0"/>
              <a:t>F</a:t>
            </a:r>
            <a:r>
              <a:rPr lang="en-US" altLang="en-US" sz="2200" dirty="0"/>
              <a:t> = $1000)</a:t>
            </a:r>
          </a:p>
          <a:p>
            <a:pPr marL="0" indent="0" algn="ctr">
              <a:buNone/>
            </a:pPr>
            <a:r>
              <a:rPr lang="en-US" altLang="en-US" sz="2200" dirty="0"/>
              <a:t>$900 = $1,000 / (1 + </a:t>
            </a:r>
            <a:r>
              <a:rPr lang="en-US" altLang="en-US" sz="2200" i="1" dirty="0" err="1"/>
              <a:t>i</a:t>
            </a:r>
            <a:r>
              <a:rPr lang="en-US" altLang="en-US" sz="2200" dirty="0"/>
              <a:t>), or </a:t>
            </a:r>
            <a:r>
              <a:rPr lang="en-US" altLang="en-US" sz="2200" i="1" dirty="0" err="1"/>
              <a:t>i</a:t>
            </a:r>
            <a:r>
              <a:rPr lang="en-US" altLang="en-US" sz="2200" i="1" dirty="0"/>
              <a:t> = 11.11%</a:t>
            </a:r>
            <a:endParaRPr lang="en-US" sz="2200" dirty="0"/>
          </a:p>
        </p:txBody>
      </p:sp>
    </p:spTree>
    <p:extLst>
      <p:ext uri="{BB962C8B-B14F-4D97-AF65-F5344CB8AC3E}">
        <p14:creationId xmlns:p14="http://schemas.microsoft.com/office/powerpoint/2010/main" val="82336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2800" dirty="0">
                <a:ea typeface="ヒラギノ角ゴ Pro W3" pitchFamily="-84" charset="-128"/>
              </a:rPr>
              <a:t>Table 3.1 Yields to Maturity on a 10% Coupon Rate Bond Maturing in 10 Years (Face Value = $1,000)</a:t>
            </a:r>
            <a:endParaRPr lang="en-US" sz="2800" dirty="0">
              <a:solidFill>
                <a:srgbClr val="FFFFFF">
                  <a:alpha val="0"/>
                </a:srgbClr>
              </a:solidFill>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512253468"/>
              </p:ext>
            </p:extLst>
          </p:nvPr>
        </p:nvGraphicFramePr>
        <p:xfrm>
          <a:off x="1524000" y="1889760"/>
          <a:ext cx="6096000" cy="2225040"/>
        </p:xfrm>
        <a:graphic>
          <a:graphicData uri="http://schemas.openxmlformats.org/drawingml/2006/table">
            <a:tbl>
              <a:tblPr firstRow="1" bandRow="1">
                <a:tableStyleId>{2D5ABB26-0587-4C30-8999-92F81FD0307C}</a:tableStyleId>
              </a:tblPr>
              <a:tblGrid>
                <a:gridCol w="3048000"/>
                <a:gridCol w="3048000"/>
              </a:tblGrid>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t>Price of Bond($)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t>Yield to Maturity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1,200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7.13</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ctr"/>
                      <a:r>
                        <a:rPr lang="en-US" dirty="0" smtClean="0"/>
                        <a:t>1,100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8.48</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900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11.75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800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13.81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 name="content placeholder"/>
          <p:cNvSpPr>
            <a:spLocks noGrp="1"/>
          </p:cNvSpPr>
          <p:nvPr>
            <p:ph idx="1"/>
          </p:nvPr>
        </p:nvSpPr>
        <p:spPr>
          <a:xfrm>
            <a:off x="457200" y="4495800"/>
            <a:ext cx="8229600" cy="1524000"/>
          </a:xfrm>
        </p:spPr>
        <p:txBody>
          <a:bodyPr anchor="b"/>
          <a:lstStyle/>
          <a:p>
            <a:pPr marL="0" indent="0">
              <a:buNone/>
            </a:pPr>
            <a:r>
              <a:rPr lang="en-US" altLang="en-US" sz="2000" dirty="0">
                <a:ea typeface="ヒラギノ角ゴ Pro W3" pitchFamily="-84" charset="-128"/>
              </a:rPr>
              <a:t>Three interesting facts in Table 3.1</a:t>
            </a:r>
          </a:p>
          <a:p>
            <a:pPr marL="402336" lvl="1" indent="-402336">
              <a:buFontTx/>
              <a:buAutoNum type="arabicPeriod"/>
            </a:pPr>
            <a:r>
              <a:rPr lang="en-US" altLang="en-US" sz="2000" dirty="0">
                <a:ea typeface="ヒラギノ角ゴ Pro W3" pitchFamily="-84" charset="-128"/>
              </a:rPr>
              <a:t>When bond is at par, yield equals coupon rate</a:t>
            </a:r>
          </a:p>
          <a:p>
            <a:pPr marL="402336" lvl="1" indent="-402336">
              <a:buFontTx/>
              <a:buAutoNum type="arabicPeriod"/>
            </a:pPr>
            <a:r>
              <a:rPr lang="en-US" altLang="en-US" sz="2000" dirty="0">
                <a:ea typeface="ヒラギノ角ゴ Pro W3" pitchFamily="-84" charset="-128"/>
              </a:rPr>
              <a:t>Price and yield are negatively related</a:t>
            </a:r>
          </a:p>
          <a:p>
            <a:pPr marL="402336" lvl="1" indent="-402336">
              <a:buFontTx/>
              <a:buAutoNum type="arabicPeriod"/>
            </a:pPr>
            <a:r>
              <a:rPr lang="en-US" altLang="en-US" sz="2000" dirty="0">
                <a:ea typeface="ヒラギノ角ゴ Pro W3" pitchFamily="-84" charset="-128"/>
              </a:rPr>
              <a:t>Yield greater than coupon rate when bond price is below par value</a:t>
            </a:r>
            <a:endParaRPr lang="en-US" sz="2000" dirty="0"/>
          </a:p>
        </p:txBody>
      </p:sp>
    </p:spTree>
    <p:extLst>
      <p:ext uri="{BB962C8B-B14F-4D97-AF65-F5344CB8AC3E}">
        <p14:creationId xmlns:p14="http://schemas.microsoft.com/office/powerpoint/2010/main" val="21473309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Relationship Between Price and Yield to Maturity</a:t>
            </a:r>
            <a:endParaRPr lang="en-US" sz="2000" b="1" dirty="0">
              <a:solidFill>
                <a:srgbClr val="FFFFFF">
                  <a:alpha val="0"/>
                </a:srgbClr>
              </a:solidFill>
              <a:latin typeface="+mj-lt"/>
            </a:endParaRPr>
          </a:p>
        </p:txBody>
      </p:sp>
      <p:sp>
        <p:nvSpPr>
          <p:cNvPr id="2" name="content placeholder"/>
          <p:cNvSpPr>
            <a:spLocks noGrp="1"/>
          </p:cNvSpPr>
          <p:nvPr>
            <p:ph idx="1"/>
          </p:nvPr>
        </p:nvSpPr>
        <p:spPr/>
        <p:txBody>
          <a:bodyPr/>
          <a:lstStyle/>
          <a:p>
            <a:r>
              <a:rPr lang="en-US" altLang="en-US" sz="2200" dirty="0"/>
              <a:t>It</a:t>
            </a:r>
            <a:r>
              <a:rPr lang="ja-JP" altLang="en-US" sz="2200" dirty="0"/>
              <a:t>’</a:t>
            </a:r>
            <a:r>
              <a:rPr lang="en-US" altLang="ja-JP" sz="2200" dirty="0"/>
              <a:t>s also straight-forward to show that the value of a bond (price) and yield to maturity (YTM) are negatively related. If the interest rate </a:t>
            </a:r>
            <a:r>
              <a:rPr lang="en-US" altLang="ja-JP" sz="2200" i="1" dirty="0" err="1"/>
              <a:t>i</a:t>
            </a:r>
            <a:r>
              <a:rPr lang="en-US" altLang="ja-JP" sz="2200" dirty="0"/>
              <a:t> increases (YTM increases), the PV of any given cash flow is lower; hence, the price of the bond must be lower.</a:t>
            </a:r>
            <a:endParaRPr lang="en-US" sz="2200" dirty="0"/>
          </a:p>
        </p:txBody>
      </p:sp>
    </p:spTree>
    <p:extLst>
      <p:ext uri="{BB962C8B-B14F-4D97-AF65-F5344CB8AC3E}">
        <p14:creationId xmlns:p14="http://schemas.microsoft.com/office/powerpoint/2010/main" val="18147193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Current Yield</a:t>
            </a:r>
            <a:endParaRPr lang="en-US" b="1" dirty="0">
              <a:latin typeface="+mj-lt"/>
            </a:endParaRPr>
          </a:p>
        </p:txBody>
      </p:sp>
      <p:sp>
        <p:nvSpPr>
          <p:cNvPr id="2" name="content placeholder"/>
          <p:cNvSpPr>
            <a:spLocks noGrp="1"/>
          </p:cNvSpPr>
          <p:nvPr>
            <p:ph idx="1"/>
          </p:nvPr>
        </p:nvSpPr>
        <p:spPr/>
        <p:txBody>
          <a:bodyPr/>
          <a:lstStyle/>
          <a:p>
            <a:r>
              <a:rPr lang="en-US" altLang="en-US" sz="2200" dirty="0"/>
              <a:t>Current yield (CY) is just an approximation for YTM - easier to calculate. However, we should be aware of its properties:</a:t>
            </a:r>
          </a:p>
          <a:p>
            <a:pPr marL="744538" lvl="1" indent="-398463">
              <a:buFontTx/>
              <a:buAutoNum type="arabicPeriod"/>
            </a:pPr>
            <a:r>
              <a:rPr lang="en-US" altLang="en-US" sz="2200" dirty="0"/>
              <a:t>If a bond</a:t>
            </a:r>
            <a:r>
              <a:rPr lang="ja-JP" altLang="en-US" sz="2200" dirty="0"/>
              <a:t>’</a:t>
            </a:r>
            <a:r>
              <a:rPr lang="en-US" altLang="ja-JP" sz="2200" dirty="0"/>
              <a:t>s price is near par and has a long maturity, then CY is a good approximation.</a:t>
            </a:r>
          </a:p>
          <a:p>
            <a:pPr marL="744538" lvl="1" indent="-398463">
              <a:buFontTx/>
              <a:buAutoNum type="arabicPeriod"/>
            </a:pPr>
            <a:r>
              <a:rPr lang="en-US" altLang="en-US" sz="2200" dirty="0"/>
              <a:t>A change in the current yield always signals change in same direction as yield to </a:t>
            </a:r>
            <a:r>
              <a:rPr lang="en-US" altLang="en-US" sz="2200" dirty="0" smtClean="0"/>
              <a:t>maturity</a:t>
            </a:r>
            <a:endParaRPr lang="en-US" altLang="en-US" sz="2200" dirty="0"/>
          </a:p>
          <a:p>
            <a:pPr marL="346075" lvl="1" indent="0">
              <a:spcBef>
                <a:spcPts val="2500"/>
              </a:spcBef>
              <a:buNone/>
            </a:pPr>
            <a:r>
              <a:rPr lang="en-US" altLang="en-US" sz="2200" dirty="0"/>
              <a:t>Formula: </a:t>
            </a:r>
            <a:r>
              <a:rPr lang="en-US" altLang="en-US" sz="2200" i="1" dirty="0" err="1"/>
              <a:t>i</a:t>
            </a:r>
            <a:r>
              <a:rPr lang="en-US" altLang="en-US" sz="2200" i="1" baseline="-25000" dirty="0" err="1"/>
              <a:t>c</a:t>
            </a:r>
            <a:r>
              <a:rPr lang="en-US" altLang="en-US" sz="2200" i="1" dirty="0"/>
              <a:t> = C / P</a:t>
            </a:r>
            <a:endParaRPr lang="en-US" sz="2200" dirty="0"/>
          </a:p>
        </p:txBody>
      </p:sp>
    </p:spTree>
    <p:extLst>
      <p:ext uri="{BB962C8B-B14F-4D97-AF65-F5344CB8AC3E}">
        <p14:creationId xmlns:p14="http://schemas.microsoft.com/office/powerpoint/2010/main" val="13179776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Yield on a Discount Basis</a:t>
            </a:r>
            <a:endParaRPr lang="en-US" b="1" dirty="0">
              <a:latin typeface="+mj-lt"/>
            </a:endParaRPr>
          </a:p>
        </p:txBody>
      </p:sp>
      <p:sp>
        <p:nvSpPr>
          <p:cNvPr id="2" name="content placeholder"/>
          <p:cNvSpPr>
            <a:spLocks noGrp="1"/>
          </p:cNvSpPr>
          <p:nvPr>
            <p:ph idx="1"/>
          </p:nvPr>
        </p:nvSpPr>
        <p:spPr/>
        <p:txBody>
          <a:bodyPr/>
          <a:lstStyle/>
          <a:p>
            <a:pPr marL="0" indent="0">
              <a:buNone/>
            </a:pPr>
            <a:r>
              <a:rPr lang="en-US" altLang="en-US" sz="2200" dirty="0"/>
              <a:t>One-Year Bill (P = $900, F = $1000, days = 365)</a:t>
            </a:r>
          </a:p>
          <a:p>
            <a:pPr marL="0" indent="0">
              <a:buNone/>
            </a:pPr>
            <a:r>
              <a:rPr lang="en-US" altLang="en-US" sz="2200" dirty="0" err="1"/>
              <a:t>i</a:t>
            </a:r>
            <a:r>
              <a:rPr lang="en-US" altLang="en-US" sz="2200" baseline="-25000" dirty="0" err="1"/>
              <a:t>db</a:t>
            </a:r>
            <a:r>
              <a:rPr lang="en-US" altLang="en-US" sz="2200" dirty="0"/>
              <a:t> = ($1,000−$900) / $1,000 × (360/365) = 9.9</a:t>
            </a:r>
            <a:r>
              <a:rPr lang="en-US" altLang="en-US" sz="2200" dirty="0" smtClean="0"/>
              <a:t>%</a:t>
            </a:r>
          </a:p>
          <a:p>
            <a:pPr>
              <a:spcBef>
                <a:spcPts val="4000"/>
              </a:spcBef>
            </a:pPr>
            <a:r>
              <a:rPr lang="en-US" altLang="en-US" sz="2200" dirty="0"/>
              <a:t>Two Characteristics</a:t>
            </a:r>
          </a:p>
          <a:p>
            <a:pPr marL="740664" lvl="1" indent="-402336">
              <a:buFontTx/>
              <a:buAutoNum type="arabicPeriod"/>
            </a:pPr>
            <a:r>
              <a:rPr lang="en-US" altLang="en-US" sz="2200" dirty="0"/>
              <a:t>Understates yield to maturity; longer the maturity, greater is understatement</a:t>
            </a:r>
          </a:p>
          <a:p>
            <a:pPr marL="740664" lvl="1" indent="-402336">
              <a:buFontTx/>
              <a:buAutoNum type="arabicPeriod"/>
            </a:pPr>
            <a:r>
              <a:rPr lang="en-US" altLang="en-US" sz="2200" dirty="0"/>
              <a:t>Change in discount yield always signals change in same direction as yield to </a:t>
            </a:r>
            <a:r>
              <a:rPr lang="en-US" altLang="en-US" sz="2200" dirty="0" smtClean="0"/>
              <a:t>maturity</a:t>
            </a:r>
            <a:endParaRPr lang="en-US" sz="2200" dirty="0"/>
          </a:p>
        </p:txBody>
      </p:sp>
    </p:spTree>
    <p:extLst>
      <p:ext uri="{BB962C8B-B14F-4D97-AF65-F5344CB8AC3E}">
        <p14:creationId xmlns:p14="http://schemas.microsoft.com/office/powerpoint/2010/main" val="25258697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Global: Negative T-Bill Rates? It Can Happen </a:t>
            </a:r>
            <a:r>
              <a:rPr lang="en-US" altLang="en-US" sz="2000" b="0" dirty="0">
                <a:ea typeface="ヒラギノ角ゴ Pro W3" pitchFamily="-84" charset="-128"/>
              </a:rPr>
              <a:t>(1 of 2)</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In November 1998, rates on Japanese </a:t>
            </a:r>
            <a:br>
              <a:rPr lang="en-US" altLang="en-US" sz="2200" dirty="0">
                <a:ea typeface="ヒラギノ角ゴ Pro W3" pitchFamily="-84" charset="-128"/>
              </a:rPr>
            </a:br>
            <a:r>
              <a:rPr lang="en-US" altLang="en-US" sz="2200" dirty="0">
                <a:ea typeface="ヒラギノ角ゴ Pro W3" pitchFamily="-84" charset="-128"/>
              </a:rPr>
              <a:t>6-month government bonds were negative! Investors were willing to pay </a:t>
            </a:r>
            <a:r>
              <a:rPr lang="en-US" altLang="en-US" sz="2200" i="1" dirty="0">
                <a:ea typeface="ヒラギノ角ゴ Pro W3" pitchFamily="-84" charset="-128"/>
              </a:rPr>
              <a:t>more</a:t>
            </a:r>
            <a:r>
              <a:rPr lang="en-US" altLang="en-US" sz="2200" dirty="0">
                <a:ea typeface="ヒラギノ角ゴ Pro W3" pitchFamily="-84" charset="-128"/>
              </a:rPr>
              <a:t> than they would receive in the future.</a:t>
            </a:r>
          </a:p>
          <a:p>
            <a:r>
              <a:rPr lang="en-US" altLang="en-US" sz="2200" dirty="0">
                <a:ea typeface="ヒラギノ角ゴ Pro W3" pitchFamily="-84" charset="-128"/>
              </a:rPr>
              <a:t>Same thing happened in the U.S. in September of 2008, then Sweden (July 2009), Denmark (July 2012), the Eurozone (June 2014), Switzerland (December 2014), and Japan again in early 2016.</a:t>
            </a:r>
            <a:endParaRPr lang="en-US" sz="2200" dirty="0"/>
          </a:p>
        </p:txBody>
      </p:sp>
    </p:spTree>
    <p:extLst>
      <p:ext uri="{BB962C8B-B14F-4D97-AF65-F5344CB8AC3E}">
        <p14:creationId xmlns:p14="http://schemas.microsoft.com/office/powerpoint/2010/main" val="3193288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Global: Negative T-Bill Rates? It Can Happen </a:t>
            </a:r>
            <a:r>
              <a:rPr lang="en-US" altLang="en-US" sz="2000" b="0" dirty="0">
                <a:ea typeface="ヒラギノ角ゴ Pro W3" pitchFamily="-84" charset="-128"/>
              </a:rPr>
              <a:t>(2 of 2)</a:t>
            </a:r>
            <a:endParaRPr lang="en-US" sz="20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Best explanation is that investors found the convenience of the Treasury bills (in the U.S. case) worth something—more convenient than cash. But that can only go so far—the rate was only slightly negative.</a:t>
            </a:r>
            <a:endParaRPr lang="en-US" sz="2200" dirty="0"/>
          </a:p>
        </p:txBody>
      </p:sp>
    </p:spTree>
    <p:extLst>
      <p:ext uri="{BB962C8B-B14F-4D97-AF65-F5344CB8AC3E}">
        <p14:creationId xmlns:p14="http://schemas.microsoft.com/office/powerpoint/2010/main" val="27527779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Distinction Between Real and Nominal Interest Rates </a:t>
            </a:r>
            <a:r>
              <a:rPr lang="en-US" altLang="en-US" sz="2000" b="0" dirty="0">
                <a:ea typeface="ヒラギノ角ゴ Pro W3" pitchFamily="-84" charset="-128"/>
              </a:rPr>
              <a:t>(1 of 3)</a:t>
            </a:r>
            <a:endParaRPr lang="en-US" sz="3600" dirty="0">
              <a:latin typeface="+mj-lt"/>
            </a:endParaRPr>
          </a:p>
        </p:txBody>
      </p:sp>
      <p:sp>
        <p:nvSpPr>
          <p:cNvPr id="3" name="content placeholder"/>
          <p:cNvSpPr>
            <a:spLocks noGrp="1"/>
          </p:cNvSpPr>
          <p:nvPr>
            <p:ph idx="1"/>
          </p:nvPr>
        </p:nvSpPr>
        <p:spPr/>
        <p:txBody>
          <a:bodyPr/>
          <a:lstStyle/>
          <a:p>
            <a:r>
              <a:rPr lang="en-US" altLang="en-US" sz="2200" dirty="0">
                <a:ea typeface="ヒラギノ角ゴ Pro W3" pitchFamily="-84" charset="-128"/>
              </a:rPr>
              <a:t>Real interest rate</a:t>
            </a:r>
          </a:p>
          <a:p>
            <a:pPr marL="744538" lvl="1" indent="-402336">
              <a:buFontTx/>
              <a:buAutoNum type="arabicPeriod"/>
            </a:pPr>
            <a:r>
              <a:rPr lang="en-US" altLang="en-US" sz="2200" dirty="0">
                <a:ea typeface="ヒラギノ角ゴ Pro W3" pitchFamily="-84" charset="-128"/>
              </a:rPr>
              <a:t>Interest rate that is adjusted for expected changes in the price level</a:t>
            </a:r>
          </a:p>
          <a:p>
            <a:pPr marL="744538" lvl="1" indent="-514350" algn="ctr">
              <a:spcAft>
                <a:spcPts val="1200"/>
              </a:spcAft>
              <a:buNone/>
            </a:pPr>
            <a:r>
              <a:rPr lang="en-US" altLang="en-US" sz="2200" i="1" dirty="0" err="1"/>
              <a:t>i</a:t>
            </a:r>
            <a:r>
              <a:rPr lang="en-US" altLang="en-US" sz="2200" i="1" baseline="-25000" dirty="0" err="1"/>
              <a:t>r</a:t>
            </a:r>
            <a:r>
              <a:rPr lang="en-US" altLang="en-US" sz="2200" dirty="0"/>
              <a:t> = </a:t>
            </a:r>
            <a:r>
              <a:rPr lang="en-US" altLang="en-US" sz="2200" i="1" dirty="0" err="1"/>
              <a:t>i</a:t>
            </a:r>
            <a:r>
              <a:rPr lang="en-US" altLang="en-US" sz="2200" dirty="0"/>
              <a:t> − </a:t>
            </a:r>
            <a:r>
              <a:rPr lang="en-US" altLang="en-US" sz="2200" dirty="0">
                <a:sym typeface="Symbol"/>
              </a:rPr>
              <a:t></a:t>
            </a:r>
            <a:r>
              <a:rPr lang="en-US" altLang="en-US" sz="2200" i="1" baseline="30000" dirty="0"/>
              <a:t>e</a:t>
            </a:r>
            <a:endParaRPr lang="en-US" altLang="en-US" sz="2200" i="1" baseline="30000" dirty="0">
              <a:ea typeface="MS PGothic" panose="020B0600070205080204" pitchFamily="34" charset="-128"/>
            </a:endParaRPr>
          </a:p>
          <a:p>
            <a:pPr marL="744538" lvl="1" indent="-402336">
              <a:buFont typeface="Times" panose="02020603050405020304" pitchFamily="18" charset="0"/>
              <a:buAutoNum type="arabicPeriod" startAt="2"/>
            </a:pPr>
            <a:r>
              <a:rPr lang="en-US" altLang="en-US" sz="2200" dirty="0">
                <a:ea typeface="ヒラギノ角ゴ Pro W3" pitchFamily="-84" charset="-128"/>
              </a:rPr>
              <a:t>Real interest rate more accurately reflects true cost of borrowing</a:t>
            </a:r>
          </a:p>
          <a:p>
            <a:pPr marL="744538" lvl="1" indent="-402336">
              <a:buFont typeface="Times" panose="02020603050405020304" pitchFamily="18" charset="0"/>
              <a:buAutoNum type="arabicPeriod" startAt="2"/>
            </a:pPr>
            <a:r>
              <a:rPr lang="en-US" altLang="en-US" sz="2200" dirty="0">
                <a:ea typeface="ヒラギノ角ゴ Pro W3" pitchFamily="-84" charset="-128"/>
              </a:rPr>
              <a:t>When the real rate is low, there are greater incentives to borrow and less to lend</a:t>
            </a:r>
            <a:endParaRPr lang="en-US" sz="2200" dirty="0"/>
          </a:p>
        </p:txBody>
      </p:sp>
    </p:spTree>
    <p:extLst>
      <p:ext uri="{BB962C8B-B14F-4D97-AF65-F5344CB8AC3E}">
        <p14:creationId xmlns:p14="http://schemas.microsoft.com/office/powerpoint/2010/main" val="17073836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Distinction Between Real and Nominal Interest Rates </a:t>
            </a:r>
            <a:r>
              <a:rPr lang="en-US" altLang="en-US" sz="2000" b="0" dirty="0">
                <a:ea typeface="ヒラギノ角ゴ Pro W3" pitchFamily="-84" charset="-128"/>
              </a:rPr>
              <a:t>(2 of 3)</a:t>
            </a:r>
            <a:endParaRPr lang="en-US" b="1" dirty="0">
              <a:latin typeface="+mj-lt"/>
            </a:endParaRPr>
          </a:p>
        </p:txBody>
      </p:sp>
      <p:sp>
        <p:nvSpPr>
          <p:cNvPr id="2" name="content placeholder"/>
          <p:cNvSpPr>
            <a:spLocks noGrp="1"/>
          </p:cNvSpPr>
          <p:nvPr>
            <p:ph idx="1"/>
          </p:nvPr>
        </p:nvSpPr>
        <p:spPr/>
        <p:txBody>
          <a:bodyPr/>
          <a:lstStyle/>
          <a:p>
            <a:pPr>
              <a:spcBef>
                <a:spcPts val="1200"/>
              </a:spcBef>
            </a:pPr>
            <a:r>
              <a:rPr lang="en-US" altLang="en-US" sz="2200" dirty="0"/>
              <a:t>Real interest rate</a:t>
            </a:r>
          </a:p>
          <a:p>
            <a:pPr marL="347663" indent="-347663" algn="ctr">
              <a:spcBef>
                <a:spcPts val="1200"/>
              </a:spcBef>
              <a:buNone/>
            </a:pPr>
            <a:r>
              <a:rPr lang="en-US" altLang="en-US" sz="2200" i="1" dirty="0" err="1"/>
              <a:t>i</a:t>
            </a:r>
            <a:r>
              <a:rPr lang="en-US" altLang="en-US" sz="2200" i="1" baseline="-25000" dirty="0" err="1"/>
              <a:t>r</a:t>
            </a:r>
            <a:r>
              <a:rPr lang="en-US" altLang="en-US" sz="2200" dirty="0"/>
              <a:t> = </a:t>
            </a:r>
            <a:r>
              <a:rPr lang="en-US" altLang="en-US" sz="2200" i="1" dirty="0" err="1"/>
              <a:t>i</a:t>
            </a:r>
            <a:r>
              <a:rPr lang="en-US" altLang="en-US" sz="2200" dirty="0"/>
              <a:t> − </a:t>
            </a:r>
            <a:r>
              <a:rPr lang="en-US" altLang="en-US" sz="2200" dirty="0">
                <a:sym typeface="Symbol"/>
              </a:rPr>
              <a:t></a:t>
            </a:r>
            <a:r>
              <a:rPr lang="en-US" altLang="en-US" sz="2200" i="1" baseline="30000" dirty="0"/>
              <a:t>e</a:t>
            </a:r>
            <a:endParaRPr lang="en-US" altLang="en-US" sz="2200" dirty="0"/>
          </a:p>
          <a:p>
            <a:pPr marL="354013" lvl="1" indent="0">
              <a:spcBef>
                <a:spcPts val="1200"/>
              </a:spcBef>
              <a:buNone/>
            </a:pPr>
            <a:r>
              <a:rPr lang="en-US" altLang="en-US" sz="2200" dirty="0"/>
              <a:t>We usually refer to this rate as the </a:t>
            </a:r>
            <a:r>
              <a:rPr lang="en-US" altLang="en-US" sz="2200" i="1" dirty="0"/>
              <a:t>ex ante</a:t>
            </a:r>
            <a:r>
              <a:rPr lang="en-US" altLang="en-US" sz="2200" dirty="0"/>
              <a:t> real rate of interest because it is adjusted for the </a:t>
            </a:r>
            <a:r>
              <a:rPr lang="en-US" altLang="en-US" sz="2200" i="1" dirty="0"/>
              <a:t>expected</a:t>
            </a:r>
            <a:r>
              <a:rPr lang="en-US" altLang="en-US" sz="2200" dirty="0"/>
              <a:t> level of inflation. After the fact, we can calculate the </a:t>
            </a:r>
            <a:r>
              <a:rPr lang="en-US" altLang="en-US" sz="2200" i="1" dirty="0"/>
              <a:t>ex post</a:t>
            </a:r>
            <a:r>
              <a:rPr lang="en-US" altLang="en-US" sz="2200" dirty="0"/>
              <a:t> real rate based on the observed level of inflation.</a:t>
            </a:r>
            <a:endParaRPr lang="en-US" sz="2200" dirty="0"/>
          </a:p>
        </p:txBody>
      </p:sp>
    </p:spTree>
    <p:extLst>
      <p:ext uri="{BB962C8B-B14F-4D97-AF65-F5344CB8AC3E}">
        <p14:creationId xmlns:p14="http://schemas.microsoft.com/office/powerpoint/2010/main" val="7465745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Distinction Between Real and Nominal Interest Rates </a:t>
            </a:r>
            <a:r>
              <a:rPr lang="en-US" altLang="en-US" sz="2000" b="0" dirty="0">
                <a:ea typeface="ヒラギノ角ゴ Pro W3" pitchFamily="-84" charset="-128"/>
              </a:rPr>
              <a:t>(3 of 3)</a:t>
            </a:r>
            <a:endParaRPr lang="en-US" sz="2800" b="1" dirty="0">
              <a:latin typeface="+mj-lt"/>
            </a:endParaRPr>
          </a:p>
        </p:txBody>
      </p:sp>
      <p:sp>
        <p:nvSpPr>
          <p:cNvPr id="2" name="content placeholder"/>
          <p:cNvSpPr>
            <a:spLocks noGrp="1"/>
          </p:cNvSpPr>
          <p:nvPr>
            <p:ph idx="1"/>
          </p:nvPr>
        </p:nvSpPr>
        <p:spPr/>
        <p:txBody>
          <a:bodyPr/>
          <a:lstStyle/>
          <a:p>
            <a:pPr marL="0" lvl="0" indent="0">
              <a:spcBef>
                <a:spcPct val="50000"/>
              </a:spcBef>
              <a:buClrTx/>
              <a:buNone/>
            </a:pPr>
            <a:r>
              <a:rPr lang="en-US" altLang="en-US" sz="2200" dirty="0">
                <a:solidFill>
                  <a:prstClr val="black"/>
                </a:solidFill>
              </a:rPr>
              <a:t>If </a:t>
            </a:r>
            <a:r>
              <a:rPr lang="en-US" altLang="en-US" sz="2200" i="1" dirty="0" err="1">
                <a:solidFill>
                  <a:prstClr val="black"/>
                </a:solidFill>
              </a:rPr>
              <a:t>i</a:t>
            </a:r>
            <a:r>
              <a:rPr lang="en-US" altLang="en-US" sz="2200" dirty="0">
                <a:solidFill>
                  <a:prstClr val="black"/>
                </a:solidFill>
              </a:rPr>
              <a:t> </a:t>
            </a:r>
            <a:r>
              <a:rPr lang="en-US" altLang="en-US" sz="2200" dirty="0">
                <a:solidFill>
                  <a:srgbClr val="000000"/>
                </a:solidFill>
              </a:rPr>
              <a:t>=</a:t>
            </a:r>
            <a:r>
              <a:rPr lang="en-US" altLang="en-US" sz="2200" dirty="0">
                <a:solidFill>
                  <a:prstClr val="black"/>
                </a:solidFill>
              </a:rPr>
              <a:t> 5% and </a:t>
            </a:r>
            <a:r>
              <a:rPr lang="en-US" altLang="en-US" sz="2200" dirty="0">
                <a:solidFill>
                  <a:prstClr val="black"/>
                </a:solidFill>
                <a:sym typeface="Symbol"/>
              </a:rPr>
              <a:t></a:t>
            </a:r>
            <a:r>
              <a:rPr lang="en-US" altLang="en-US" sz="2200" i="1" baseline="30000" dirty="0">
                <a:solidFill>
                  <a:prstClr val="black"/>
                </a:solidFill>
              </a:rPr>
              <a:t>e</a:t>
            </a:r>
            <a:r>
              <a:rPr lang="en-US" altLang="en-US" sz="2200" dirty="0">
                <a:solidFill>
                  <a:prstClr val="black"/>
                </a:solidFill>
              </a:rPr>
              <a:t> </a:t>
            </a:r>
            <a:r>
              <a:rPr lang="en-US" altLang="en-US" sz="2200" dirty="0">
                <a:solidFill>
                  <a:srgbClr val="000000"/>
                </a:solidFill>
              </a:rPr>
              <a:t>=</a:t>
            </a:r>
            <a:r>
              <a:rPr lang="en-US" altLang="en-US" sz="2200" dirty="0">
                <a:solidFill>
                  <a:prstClr val="black"/>
                </a:solidFill>
              </a:rPr>
              <a:t> 0% then</a:t>
            </a:r>
          </a:p>
          <a:p>
            <a:pPr marL="0" lvl="0" indent="0">
              <a:spcBef>
                <a:spcPct val="50000"/>
              </a:spcBef>
              <a:buClrTx/>
              <a:buNone/>
            </a:pPr>
            <a:r>
              <a:rPr lang="en-US" altLang="en-US" sz="2200" dirty="0">
                <a:solidFill>
                  <a:prstClr val="black"/>
                </a:solidFill>
              </a:rPr>
              <a:t>	5% − 0% = 5</a:t>
            </a:r>
            <a:r>
              <a:rPr lang="en-US" altLang="en-US" sz="2200" dirty="0" smtClean="0">
                <a:solidFill>
                  <a:prstClr val="black"/>
                </a:solidFill>
              </a:rPr>
              <a:t>%</a:t>
            </a:r>
          </a:p>
          <a:p>
            <a:pPr marL="0" lvl="0" indent="0">
              <a:spcBef>
                <a:spcPts val="2500"/>
              </a:spcBef>
              <a:buClr>
                <a:prstClr val="black"/>
              </a:buClr>
              <a:buNone/>
            </a:pPr>
            <a:r>
              <a:rPr lang="en-US" altLang="en-US" sz="2200" dirty="0">
                <a:solidFill>
                  <a:srgbClr val="000000"/>
                </a:solidFill>
              </a:rPr>
              <a:t>If </a:t>
            </a:r>
            <a:r>
              <a:rPr lang="en-US" altLang="en-US" sz="2200" i="1" dirty="0" err="1">
                <a:solidFill>
                  <a:srgbClr val="000000"/>
                </a:solidFill>
              </a:rPr>
              <a:t>i</a:t>
            </a:r>
            <a:r>
              <a:rPr lang="en-US" altLang="en-US" sz="2200" dirty="0">
                <a:solidFill>
                  <a:srgbClr val="000000"/>
                </a:solidFill>
              </a:rPr>
              <a:t> = 10% and </a:t>
            </a:r>
            <a:r>
              <a:rPr lang="en-US" altLang="en-US" sz="2200" dirty="0">
                <a:solidFill>
                  <a:prstClr val="black"/>
                </a:solidFill>
                <a:sym typeface="Symbol"/>
              </a:rPr>
              <a:t></a:t>
            </a:r>
            <a:r>
              <a:rPr lang="en-US" altLang="en-US" sz="2200" i="1" baseline="30000" dirty="0">
                <a:solidFill>
                  <a:srgbClr val="000000"/>
                </a:solidFill>
              </a:rPr>
              <a:t>e</a:t>
            </a:r>
            <a:r>
              <a:rPr lang="en-US" altLang="en-US" sz="2200" dirty="0">
                <a:solidFill>
                  <a:srgbClr val="000000"/>
                </a:solidFill>
              </a:rPr>
              <a:t> = 20% then</a:t>
            </a:r>
          </a:p>
          <a:p>
            <a:pPr marL="0" lvl="0" indent="0">
              <a:spcBef>
                <a:spcPts val="2500"/>
              </a:spcBef>
              <a:buClr>
                <a:prstClr val="black"/>
              </a:buClr>
              <a:buNone/>
            </a:pPr>
            <a:r>
              <a:rPr lang="en-US" altLang="en-US" sz="2200" dirty="0">
                <a:solidFill>
                  <a:srgbClr val="000000"/>
                </a:solidFill>
              </a:rPr>
              <a:t>	10% − 20% = − 10</a:t>
            </a:r>
            <a:r>
              <a:rPr lang="en-US" altLang="en-US" sz="2200" dirty="0" smtClean="0">
                <a:solidFill>
                  <a:srgbClr val="000000"/>
                </a:solidFill>
              </a:rPr>
              <a:t>%</a:t>
            </a:r>
            <a:endParaRPr lang="en-US" sz="2200" dirty="0"/>
          </a:p>
        </p:txBody>
      </p:sp>
    </p:spTree>
    <p:extLst>
      <p:ext uri="{BB962C8B-B14F-4D97-AF65-F5344CB8AC3E}">
        <p14:creationId xmlns:p14="http://schemas.microsoft.com/office/powerpoint/2010/main" val="16713326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dirty="0">
                <a:ea typeface="ヒラギノ角ゴ Pro W3" pitchFamily="-84" charset="-128"/>
              </a:rPr>
              <a:t>Figure 3.1 Real and Nominal Interest Rates (Three-Month Treasury Bill), 1953–2016</a:t>
            </a:r>
            <a:endParaRPr lang="en-US" dirty="0">
              <a:latin typeface="+mj-lt"/>
            </a:endParaRPr>
          </a:p>
        </p:txBody>
      </p:sp>
      <p:pic>
        <p:nvPicPr>
          <p:cNvPr id="4" name="Picture 2" descr="The vertical axis is labeled &quot;Interest rate (percent)&quot; and ranges from negative 8 to 16 in increments of 4. The horizontal axis lists dates from 1955 to 2015 in 5-year increments. The interest rate estimated real rate for the year 1955 is shown as 1.5 percent which decreases down almost to 0 by the year 1960. The interest rate however, recovers back and reaches to a value of 1.75 by the year 1965 but show a declining trend once again thereafter and falls down to a value of negative 4 percent by the year 1980. It shows a sudden growth thereafter and reach to a value of 6 percent by 1982. The interest rate for estimated real rate shows a net declining trend thereafter and falls down to 0 percent by 1990 and to negative 4 percent by the year 2010 but recovers back to 0 percent by the 2015.&#10;The interest rate for nominal rate is shown as 2 percent for the year 1995 and with the net growth rate over the years it reaches to a value of 15 percent by the year 1980. The interest for nominal rate shows a net decline thereafter and falls down to a value of 0 percent by the year 2010 and remain changed till 2015.&#10;The values used in the description are approxim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3196" y="1676400"/>
            <a:ext cx="5335804" cy="3000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p:cNvSpPr>
            <a:spLocks noGrp="1"/>
          </p:cNvSpPr>
          <p:nvPr>
            <p:ph idx="1"/>
          </p:nvPr>
        </p:nvSpPr>
        <p:spPr>
          <a:xfrm>
            <a:off x="457200" y="4800600"/>
            <a:ext cx="8229600" cy="1325563"/>
          </a:xfrm>
        </p:spPr>
        <p:txBody>
          <a:bodyPr anchor="b"/>
          <a:lstStyle/>
          <a:p>
            <a:pPr marL="0" indent="0">
              <a:buNone/>
            </a:pPr>
            <a:r>
              <a:rPr lang="en-US" sz="1400" i="1" dirty="0"/>
              <a:t>Sources:</a:t>
            </a:r>
            <a:r>
              <a:rPr lang="en-US" sz="1400" dirty="0"/>
              <a:t> Federal Reserve Bank of St. Louis FRED database: </a:t>
            </a:r>
            <a:r>
              <a:rPr lang="en-US" sz="1400" dirty="0">
                <a:hlinkClick r:id="rId4" tooltip="https://fred.stlouisfed.org/series/TB3MS "/>
              </a:rPr>
              <a:t>https://fred.stlouisfed.org/series/TB3MS </a:t>
            </a:r>
            <a:r>
              <a:rPr lang="en-US" sz="1400" dirty="0"/>
              <a:t>and </a:t>
            </a:r>
            <a:r>
              <a:rPr lang="en-US" sz="1400" dirty="0">
                <a:hlinkClick r:id="rId5" tooltip="https://fred.stlouisfed.org/series/CPIAUCSL"/>
              </a:rPr>
              <a:t>https://fred.stlouisfed.org/series/CPIAUCSL</a:t>
            </a:r>
            <a:r>
              <a:rPr lang="en-US" sz="1400" dirty="0"/>
              <a:t>. The real rate is constructed using the procedure outlined in Frederic S. </a:t>
            </a:r>
            <a:r>
              <a:rPr lang="en-US" sz="1400" dirty="0" err="1"/>
              <a:t>Mishkin</a:t>
            </a:r>
            <a:r>
              <a:rPr lang="en-US" sz="1400" dirty="0"/>
              <a:t>, “The Real Interest Rate: An Empirical Investigation,” </a:t>
            </a:r>
            <a:r>
              <a:rPr lang="en-US" sz="1400" i="1" dirty="0"/>
              <a:t>Carnegie–Rochester Conference Series on Public Policy</a:t>
            </a:r>
            <a:r>
              <a:rPr lang="en-US" sz="1400" dirty="0"/>
              <a:t> 15 (1981): 151–200. This involves estimating expected inflation as a function of past interest rates, inflation, and time trends and then subtracting the expected inflation measure from the nominal interest rate.</a:t>
            </a:r>
          </a:p>
        </p:txBody>
      </p:sp>
    </p:spTree>
    <p:extLst>
      <p:ext uri="{BB962C8B-B14F-4D97-AF65-F5344CB8AC3E}">
        <p14:creationId xmlns:p14="http://schemas.microsoft.com/office/powerpoint/2010/main" val="11577233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Distinction Between Interest Rates and Returns</a:t>
            </a:r>
            <a:endParaRPr lang="en-US"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pitchFamily="-84" charset="-128"/>
              </a:rPr>
              <a:t>Rate of Return: we can decompose returns into two pieces:</a:t>
            </a:r>
          </a:p>
          <a:p>
            <a:pPr marL="0" indent="0">
              <a:spcAft>
                <a:spcPts val="1500"/>
              </a:spcAft>
              <a:buNone/>
            </a:pPr>
            <a:r>
              <a:rPr lang="en-US" altLang="en-US" sz="2200" dirty="0">
                <a:ea typeface="ヒラギノ角ゴ Pro W3" pitchFamily="-84" charset="-128"/>
              </a:rPr>
              <a:t>	Return = C/P</a:t>
            </a:r>
            <a:r>
              <a:rPr lang="en-US" altLang="en-US" sz="2200" baseline="-25000" dirty="0">
                <a:ea typeface="ヒラギノ角ゴ Pro W3" pitchFamily="-84" charset="-128"/>
              </a:rPr>
              <a:t>t</a:t>
            </a:r>
            <a:r>
              <a:rPr lang="en-US" altLang="en-US" sz="2200" dirty="0">
                <a:ea typeface="ヒラギノ角ゴ Pro W3" pitchFamily="-84" charset="-128"/>
              </a:rPr>
              <a:t> + (P</a:t>
            </a:r>
            <a:r>
              <a:rPr lang="en-US" altLang="en-US" sz="2200" baseline="-25000" dirty="0">
                <a:ea typeface="ヒラギノ角ゴ Pro W3" pitchFamily="-84" charset="-128"/>
              </a:rPr>
              <a:t>t+1</a:t>
            </a:r>
            <a:r>
              <a:rPr lang="en-US" altLang="en-US" sz="2200" dirty="0">
                <a:ea typeface="ヒラギノ角ゴ Pro W3" pitchFamily="-84" charset="-128"/>
              </a:rPr>
              <a:t> – P</a:t>
            </a:r>
            <a:r>
              <a:rPr lang="en-US" altLang="en-US" sz="2200" baseline="-25000" dirty="0">
                <a:ea typeface="ヒラギノ角ゴ Pro W3" pitchFamily="-84" charset="-128"/>
              </a:rPr>
              <a:t>t</a:t>
            </a:r>
            <a:r>
              <a:rPr lang="en-US" altLang="en-US" sz="2200" dirty="0">
                <a:ea typeface="ヒラギノ角ゴ Pro W3" pitchFamily="-84" charset="-128"/>
              </a:rPr>
              <a:t>)/P</a:t>
            </a:r>
            <a:r>
              <a:rPr lang="en-US" altLang="en-US" sz="2200" baseline="-25000" dirty="0">
                <a:ea typeface="ヒラギノ角ゴ Pro W3" pitchFamily="-84" charset="-128"/>
              </a:rPr>
              <a:t>t</a:t>
            </a:r>
            <a:endParaRPr lang="en-US" altLang="en-US" sz="2200" dirty="0">
              <a:ea typeface="ヒラギノ角ゴ Pro W3" pitchFamily="-84" charset="-128"/>
            </a:endParaRPr>
          </a:p>
          <a:p>
            <a:pPr marL="0" indent="0">
              <a:buNone/>
            </a:pPr>
            <a:r>
              <a:rPr lang="en-US" altLang="en-US" sz="2200" dirty="0">
                <a:ea typeface="ヒラギノ角ゴ Pro W3" pitchFamily="-84" charset="-128"/>
              </a:rPr>
              <a:t>	Return = Current Yield + Capital Gain Yield</a:t>
            </a:r>
            <a:endParaRPr lang="en-US" sz="2200" dirty="0"/>
          </a:p>
        </p:txBody>
      </p:sp>
    </p:spTree>
    <p:extLst>
      <p:ext uri="{BB962C8B-B14F-4D97-AF65-F5344CB8AC3E}">
        <p14:creationId xmlns:p14="http://schemas.microsoft.com/office/powerpoint/2010/main" val="18945091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2600" dirty="0">
                <a:ea typeface="ヒラギノ角ゴ Pro W3" pitchFamily="-84" charset="-128"/>
              </a:rPr>
              <a:t>Table 3.2 One-Year Returns on Different-Maturity 10% Coupon Rate Bonds When Interest Rates Rise from 10% to 20%</a:t>
            </a:r>
            <a:endParaRPr lang="en-US" sz="2600"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196021237"/>
              </p:ext>
            </p:extLst>
          </p:nvPr>
        </p:nvGraphicFramePr>
        <p:xfrm>
          <a:off x="990600" y="1600200"/>
          <a:ext cx="7162800" cy="3788226"/>
        </p:xfrm>
        <a:graphic>
          <a:graphicData uri="http://schemas.openxmlformats.org/drawingml/2006/table">
            <a:tbl>
              <a:tblPr firstRow="1" bandRow="1">
                <a:tableStyleId>{2D5ABB26-0587-4C30-8999-92F81FD0307C}</a:tableStyleId>
              </a:tblPr>
              <a:tblGrid>
                <a:gridCol w="1193800"/>
                <a:gridCol w="1193800"/>
                <a:gridCol w="1193800"/>
                <a:gridCol w="1193800"/>
                <a:gridCol w="1193800"/>
                <a:gridCol w="1193800"/>
              </a:tblGrid>
              <a:tr h="478971">
                <a:tc>
                  <a:txBody>
                    <a:bodyPr/>
                    <a:lstStyle/>
                    <a:p>
                      <a:pPr algn="ctr"/>
                      <a:r>
                        <a:rPr lang="en-US" b="1" dirty="0" smtClean="0"/>
                        <a:t>Original maturity</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Initial Current Yield</a:t>
                      </a:r>
                      <a:r>
                        <a:rPr lang="en-US" b="1" baseline="0" dirty="0" smtClean="0"/>
                        <a:t> (%)</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Initial Price</a:t>
                      </a:r>
                      <a:r>
                        <a:rPr lang="en-US" b="1" baseline="0" dirty="0" smtClean="0"/>
                        <a:t> ($)</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Price Next Year</a:t>
                      </a:r>
                      <a:r>
                        <a:rPr lang="en-US" b="1" baseline="0" dirty="0" smtClean="0"/>
                        <a:t> ($)</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Rate of Capital Gain (%)</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Rate of Return (%)</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dirty="0">
                          <a:effectLst/>
                        </a:rPr>
                        <a:t>30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10</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1,000</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503</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−49.7</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−39.7</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dirty="0">
                          <a:effectLst/>
                        </a:rPr>
                        <a:t>20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1,000</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516</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−48.4</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−38.4</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dirty="0">
                          <a:effectLst/>
                        </a:rPr>
                        <a:t>10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1,000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597</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−40.3</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−30.3</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a:effectLst/>
                        </a:rPr>
                        <a:t>5</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1,000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741</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−25.9</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−15.9</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a:effectLst/>
                        </a:rPr>
                        <a:t>2</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10</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1,000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917</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smtClean="0">
                          <a:effectLst/>
                        </a:rPr>
                        <a:t>−8.3</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1.7</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78971">
                <a:tc>
                  <a:txBody>
                    <a:bodyPr/>
                    <a:lstStyle/>
                    <a:p>
                      <a:pPr algn="ctr" fontAlgn="b"/>
                      <a:r>
                        <a:rPr lang="en-US" sz="2000" u="none" strike="noStrike">
                          <a:effectLst/>
                        </a:rPr>
                        <a:t>1</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a:effectLst/>
                        </a:rPr>
                        <a:t>10</a:t>
                      </a:r>
                      <a:endParaRPr lang="en-US" sz="2000" b="0" i="0" u="none" strike="noStrike">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1,000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1,000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u="none" strike="noStrike" dirty="0">
                          <a:effectLst/>
                        </a:rPr>
                        <a:t>10</a:t>
                      </a:r>
                      <a:endParaRPr lang="en-US" sz="2000" b="0" i="0" u="none" strike="noStrike" dirty="0">
                        <a:solidFill>
                          <a:srgbClr val="000000"/>
                        </a:solidFill>
                        <a:effectLst/>
                        <a:latin typeface="+mn-lt"/>
                        <a:ea typeface="Verdana" panose="020B0604030504040204" pitchFamily="34" charset="0"/>
                        <a:cs typeface="Verdana" panose="020B060403050404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 name="content placeholder"/>
          <p:cNvSpPr>
            <a:spLocks noGrp="1"/>
          </p:cNvSpPr>
          <p:nvPr>
            <p:ph idx="1"/>
          </p:nvPr>
        </p:nvSpPr>
        <p:spPr>
          <a:xfrm>
            <a:off x="457200" y="5638800"/>
            <a:ext cx="8229600" cy="487363"/>
          </a:xfrm>
        </p:spPr>
        <p:txBody>
          <a:bodyPr anchor="b"/>
          <a:lstStyle/>
          <a:p>
            <a:pPr>
              <a:spcBef>
                <a:spcPct val="0"/>
              </a:spcBef>
              <a:buNone/>
            </a:pPr>
            <a:r>
              <a:rPr lang="en-US" altLang="en-US" sz="1400" dirty="0"/>
              <a:t>Sample of current coupon rates and yields on government bonds</a:t>
            </a:r>
          </a:p>
          <a:p>
            <a:pPr>
              <a:spcBef>
                <a:spcPct val="0"/>
              </a:spcBef>
              <a:buNone/>
            </a:pPr>
            <a:r>
              <a:rPr lang="en-US" altLang="en-US" sz="1400" dirty="0">
                <a:hlinkClick r:id="rId3" tooltip="http://www.bloomberg.com/markets/iyc.html"/>
              </a:rPr>
              <a:t>http://www.bloomberg.com/markets/iyc.html</a:t>
            </a:r>
            <a:endParaRPr lang="en-US" sz="1400" dirty="0"/>
          </a:p>
        </p:txBody>
      </p:sp>
    </p:spTree>
    <p:extLst>
      <p:ext uri="{BB962C8B-B14F-4D97-AF65-F5344CB8AC3E}">
        <p14:creationId xmlns:p14="http://schemas.microsoft.com/office/powerpoint/2010/main" val="24821611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Maturity and the Volatility of Bond Returns </a:t>
            </a:r>
            <a:r>
              <a:rPr lang="en-US" altLang="en-US" sz="2000" b="0" dirty="0">
                <a:ea typeface="ヒラギノ角ゴ Pro W3" pitchFamily="-84" charset="-128"/>
              </a:rPr>
              <a:t>(1 of 3)</a:t>
            </a:r>
            <a:endParaRPr lang="en-US" dirty="0">
              <a:latin typeface="+mj-lt"/>
            </a:endParaRPr>
          </a:p>
        </p:txBody>
      </p:sp>
      <p:sp>
        <p:nvSpPr>
          <p:cNvPr id="3" name="content placeholder"/>
          <p:cNvSpPr>
            <a:spLocks noGrp="1"/>
          </p:cNvSpPr>
          <p:nvPr>
            <p:ph idx="1"/>
          </p:nvPr>
        </p:nvSpPr>
        <p:spPr/>
        <p:txBody>
          <a:bodyPr anchor="t"/>
          <a:lstStyle/>
          <a:p>
            <a:r>
              <a:rPr lang="en-US" altLang="en-US" sz="2200" dirty="0">
                <a:ea typeface="ヒラギノ角ゴ Pro W3" pitchFamily="-84" charset="-128"/>
              </a:rPr>
              <a:t>Key findings from Table 3.2 (1 of 2)</a:t>
            </a:r>
          </a:p>
          <a:p>
            <a:pPr marL="740664" lvl="1" indent="-402336">
              <a:buFontTx/>
              <a:buAutoNum type="arabicPeriod"/>
            </a:pPr>
            <a:r>
              <a:rPr lang="en-US" altLang="en-US" sz="2200" dirty="0"/>
              <a:t>Only bond whose return = yield is one with </a:t>
            </a:r>
            <a:br>
              <a:rPr lang="en-US" altLang="en-US" sz="2200" dirty="0"/>
            </a:br>
            <a:r>
              <a:rPr lang="en-US" altLang="en-US" sz="2200" dirty="0"/>
              <a:t>maturity = holding period</a:t>
            </a:r>
          </a:p>
          <a:p>
            <a:pPr marL="740664" lvl="1" indent="-402336">
              <a:buFontTx/>
              <a:buAutoNum type="arabicPeriod"/>
            </a:pPr>
            <a:r>
              <a:rPr lang="en-US" altLang="en-US" sz="2200" dirty="0"/>
              <a:t>For bonds with maturity &gt; holding period, </a:t>
            </a:r>
            <a:br>
              <a:rPr lang="en-US" altLang="en-US" sz="2200" dirty="0"/>
            </a:br>
            <a:r>
              <a:rPr lang="en-US" altLang="en-US" sz="2200" dirty="0"/>
              <a:t>as rates increase, price falls, </a:t>
            </a:r>
            <a:r>
              <a:rPr lang="en-US" altLang="en-US" sz="2200" dirty="0">
                <a:sym typeface="Symbol" panose="05050102010706020507" pitchFamily="18" charset="2"/>
              </a:rPr>
              <a:t>implying capital loss</a:t>
            </a:r>
          </a:p>
          <a:p>
            <a:pPr marL="740664" lvl="1" indent="-402336">
              <a:buFontTx/>
              <a:buAutoNum type="arabicPeriod"/>
            </a:pPr>
            <a:r>
              <a:rPr lang="en-US" altLang="en-US" sz="2200" dirty="0"/>
              <a:t>Longer is maturity, greater is price change associated with interest rate change</a:t>
            </a:r>
            <a:endParaRPr lang="en-US" sz="2200" dirty="0"/>
          </a:p>
        </p:txBody>
      </p:sp>
    </p:spTree>
    <p:extLst>
      <p:ext uri="{BB962C8B-B14F-4D97-AF65-F5344CB8AC3E}">
        <p14:creationId xmlns:p14="http://schemas.microsoft.com/office/powerpoint/2010/main" val="16422904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Maturity and the Volatility of Bond Returns </a:t>
            </a:r>
            <a:r>
              <a:rPr lang="en-US" altLang="en-US" sz="2000" b="0" dirty="0">
                <a:ea typeface="ヒラギノ角ゴ Pro W3" pitchFamily="-84" charset="-128"/>
              </a:rPr>
              <a:t>(2 of 3)</a:t>
            </a:r>
            <a:endParaRPr lang="en-US" dirty="0">
              <a:latin typeface="+mj-lt"/>
            </a:endParaRPr>
          </a:p>
        </p:txBody>
      </p:sp>
      <p:sp>
        <p:nvSpPr>
          <p:cNvPr id="3" name="content placeholder"/>
          <p:cNvSpPr>
            <a:spLocks noGrp="1"/>
          </p:cNvSpPr>
          <p:nvPr>
            <p:ph idx="1"/>
          </p:nvPr>
        </p:nvSpPr>
        <p:spPr/>
        <p:txBody>
          <a:bodyPr anchor="t"/>
          <a:lstStyle/>
          <a:p>
            <a:r>
              <a:rPr lang="en-US" altLang="en-US" sz="2200" dirty="0">
                <a:ea typeface="ヒラギノ角ゴ Pro W3" pitchFamily="-84" charset="-128"/>
              </a:rPr>
              <a:t>Key findings from Table 3.2 (2 of 2)</a:t>
            </a:r>
          </a:p>
          <a:p>
            <a:pPr marL="740664" lvl="1" indent="-402336">
              <a:buFontTx/>
              <a:buAutoNum type="arabicPeriod" startAt="4"/>
            </a:pPr>
            <a:r>
              <a:rPr lang="en-US" altLang="en-US" sz="2200" dirty="0">
                <a:ea typeface="ヒラギノ角ゴ Pro W3" pitchFamily="-84" charset="-128"/>
              </a:rPr>
              <a:t>Longer is maturity, more return changes with change in interest rate</a:t>
            </a:r>
          </a:p>
          <a:p>
            <a:pPr marL="740664" lvl="1" indent="-402336">
              <a:buFontTx/>
              <a:buAutoNum type="arabicPeriod" startAt="4"/>
            </a:pPr>
            <a:r>
              <a:rPr lang="en-US" altLang="en-US" sz="2200" dirty="0">
                <a:ea typeface="ヒラギノ角ゴ Pro W3" pitchFamily="-84" charset="-128"/>
              </a:rPr>
              <a:t>Bond with high initial interest rate can still have negative return if </a:t>
            </a:r>
            <a:r>
              <a:rPr lang="en-US" altLang="en-US" sz="2200" i="1" dirty="0" err="1">
                <a:ea typeface="ヒラギノ角ゴ Pro W3" pitchFamily="-84" charset="-128"/>
              </a:rPr>
              <a:t>i</a:t>
            </a:r>
            <a:r>
              <a:rPr lang="en-US" altLang="en-US" sz="2200" dirty="0">
                <a:ea typeface="ヒラギノ角ゴ Pro W3" pitchFamily="-84" charset="-128"/>
              </a:rPr>
              <a:t> </a:t>
            </a:r>
            <a:r>
              <a:rPr lang="en-US" altLang="en-US" sz="2200" dirty="0">
                <a:ea typeface="ヒラギノ角ゴ Pro W3" pitchFamily="-84" charset="-128"/>
                <a:cs typeface="Times New Roman"/>
                <a:sym typeface="Symbol" panose="05050102010706020507" pitchFamily="18" charset="2"/>
              </a:rPr>
              <a:t>↑</a:t>
            </a:r>
            <a:endParaRPr lang="en-US" sz="2200" dirty="0"/>
          </a:p>
        </p:txBody>
      </p:sp>
    </p:spTree>
    <p:extLst>
      <p:ext uri="{BB962C8B-B14F-4D97-AF65-F5344CB8AC3E}">
        <p14:creationId xmlns:p14="http://schemas.microsoft.com/office/powerpoint/2010/main" val="40834608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Maturity and the Volatility of Bond Returns </a:t>
            </a:r>
            <a:r>
              <a:rPr lang="en-US" altLang="en-US" sz="2000" b="0" dirty="0">
                <a:ea typeface="ヒラギノ角ゴ Pro W3" pitchFamily="-84" charset="-128"/>
              </a:rPr>
              <a:t>(3 of 3)</a:t>
            </a:r>
            <a:endParaRPr lang="en-US" sz="3600" b="1" dirty="0">
              <a:latin typeface="+mj-lt"/>
            </a:endParaRPr>
          </a:p>
        </p:txBody>
      </p:sp>
      <p:sp>
        <p:nvSpPr>
          <p:cNvPr id="2" name="content placeholder"/>
          <p:cNvSpPr>
            <a:spLocks noGrp="1"/>
          </p:cNvSpPr>
          <p:nvPr>
            <p:ph idx="1"/>
          </p:nvPr>
        </p:nvSpPr>
        <p:spPr/>
        <p:txBody>
          <a:bodyPr>
            <a:normAutofit/>
          </a:bodyPr>
          <a:lstStyle/>
          <a:p>
            <a:r>
              <a:rPr lang="en-US" altLang="en-US" sz="2200" dirty="0">
                <a:ea typeface="ヒラギノ角ゴ Pro W3" pitchFamily="-84" charset="-128"/>
              </a:rPr>
              <a:t>Conclusion from Table 3.2 analysis</a:t>
            </a:r>
          </a:p>
          <a:p>
            <a:pPr marL="740664" lvl="1" indent="-402336">
              <a:buFontTx/>
              <a:buAutoNum type="arabicPeriod"/>
            </a:pPr>
            <a:r>
              <a:rPr lang="en-US" altLang="en-US" sz="2200" dirty="0">
                <a:ea typeface="ヒラギノ角ゴ Pro W3" pitchFamily="-84" charset="-128"/>
              </a:rPr>
              <a:t>Prices and returns more volatile for long-term bonds because they have higher interest-rate risk</a:t>
            </a:r>
          </a:p>
          <a:p>
            <a:pPr marL="740664" lvl="1" indent="-402336">
              <a:buFontTx/>
              <a:buAutoNum type="arabicPeriod"/>
            </a:pPr>
            <a:r>
              <a:rPr lang="en-US" altLang="en-US" sz="2200" dirty="0">
                <a:ea typeface="ヒラギノ角ゴ Pro W3" pitchFamily="-84" charset="-128"/>
              </a:rPr>
              <a:t>No interest-rate risk for any bond whose maturity equals holding period</a:t>
            </a:r>
            <a:endParaRPr lang="en-US" sz="2200" dirty="0"/>
          </a:p>
        </p:txBody>
      </p:sp>
    </p:spTree>
    <p:extLst>
      <p:ext uri="{BB962C8B-B14F-4D97-AF65-F5344CB8AC3E}">
        <p14:creationId xmlns:p14="http://schemas.microsoft.com/office/powerpoint/2010/main" val="38860426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Reinvestment Risk</a:t>
            </a:r>
            <a:endParaRPr lang="en-US" b="1" dirty="0">
              <a:latin typeface="+mj-lt"/>
            </a:endParaRPr>
          </a:p>
        </p:txBody>
      </p:sp>
      <p:sp>
        <p:nvSpPr>
          <p:cNvPr id="2" name="content placeholder"/>
          <p:cNvSpPr>
            <a:spLocks noGrp="1"/>
          </p:cNvSpPr>
          <p:nvPr>
            <p:ph idx="1"/>
          </p:nvPr>
        </p:nvSpPr>
        <p:spPr>
          <a:noFill/>
        </p:spPr>
        <p:txBody>
          <a:bodyPr/>
          <a:lstStyle/>
          <a:p>
            <a:r>
              <a:rPr lang="en-US" altLang="en-US" sz="2200" dirty="0">
                <a:ea typeface="ヒラギノ角ゴ Pro W3" pitchFamily="-84" charset="-128"/>
              </a:rPr>
              <a:t>Occurs if investor holds a series of short bonds over long holding period</a:t>
            </a:r>
          </a:p>
          <a:p>
            <a:r>
              <a:rPr lang="en-US" altLang="en-US" sz="2200" i="1" dirty="0" err="1">
                <a:ea typeface="ヒラギノ角ゴ Pro W3" pitchFamily="-84" charset="-128"/>
              </a:rPr>
              <a:t>i</a:t>
            </a:r>
            <a:r>
              <a:rPr lang="en-US" altLang="en-US" sz="2200" dirty="0">
                <a:ea typeface="ヒラギノ角ゴ Pro W3" pitchFamily="-84" charset="-128"/>
              </a:rPr>
              <a:t> at which reinvest uncertain</a:t>
            </a:r>
          </a:p>
          <a:p>
            <a:r>
              <a:rPr lang="en-US" altLang="en-US" sz="2200" dirty="0">
                <a:ea typeface="ヒラギノ角ゴ Pro W3" pitchFamily="-84" charset="-128"/>
              </a:rPr>
              <a:t>Gain from </a:t>
            </a:r>
            <a:r>
              <a:rPr lang="en-US" altLang="en-US" sz="2200" i="1" dirty="0" err="1">
                <a:ea typeface="ヒラギノ角ゴ Pro W3" pitchFamily="-84" charset="-128"/>
              </a:rPr>
              <a:t>i</a:t>
            </a:r>
            <a:r>
              <a:rPr lang="en-US" altLang="en-US" sz="2200" dirty="0">
                <a:ea typeface="ヒラギノ角ゴ Pro W3" pitchFamily="-84" charset="-128"/>
              </a:rPr>
              <a:t> </a:t>
            </a:r>
            <a:r>
              <a:rPr lang="en-US" altLang="en-US" sz="2200" dirty="0">
                <a:ea typeface="ヒラギノ角ゴ Pro W3" pitchFamily="-84" charset="-128"/>
                <a:cs typeface="Times New Roman"/>
                <a:sym typeface="Symbol" panose="05050102010706020507" pitchFamily="18" charset="2"/>
              </a:rPr>
              <a:t>↑</a:t>
            </a:r>
            <a:r>
              <a:rPr lang="en-US" altLang="en-US" sz="2200" dirty="0">
                <a:ea typeface="ヒラギノ角ゴ Pro W3" pitchFamily="-84" charset="-128"/>
                <a:sym typeface="Symbol" panose="05050102010706020507" pitchFamily="18" charset="2"/>
              </a:rPr>
              <a:t>, lose when </a:t>
            </a:r>
            <a:r>
              <a:rPr lang="en-US" altLang="en-US" sz="2200" i="1" dirty="0" err="1">
                <a:ea typeface="ヒラギノ角ゴ Pro W3" pitchFamily="-84" charset="-128"/>
                <a:sym typeface="Symbol" panose="05050102010706020507" pitchFamily="18" charset="2"/>
              </a:rPr>
              <a:t>i</a:t>
            </a:r>
            <a:r>
              <a:rPr lang="en-US" altLang="en-US" sz="2200" dirty="0">
                <a:ea typeface="ヒラギノ角ゴ Pro W3" pitchFamily="-84" charset="-128"/>
                <a:sym typeface="Symbol" panose="05050102010706020507" pitchFamily="18" charset="2"/>
              </a:rPr>
              <a:t> </a:t>
            </a:r>
            <a:r>
              <a:rPr lang="en-US" altLang="en-US" sz="2200" dirty="0">
                <a:ea typeface="ヒラギノ角ゴ Pro W3" pitchFamily="-84" charset="-128"/>
                <a:cs typeface="Times New Roman"/>
                <a:sym typeface="Symbol" panose="05050102010706020507" pitchFamily="18" charset="2"/>
              </a:rPr>
              <a:t>↓</a:t>
            </a:r>
            <a:endParaRPr lang="en-US" sz="2200" dirty="0"/>
          </a:p>
        </p:txBody>
      </p:sp>
    </p:spTree>
    <p:extLst>
      <p:ext uri="{BB962C8B-B14F-4D97-AF65-F5344CB8AC3E}">
        <p14:creationId xmlns:p14="http://schemas.microsoft.com/office/powerpoint/2010/main" val="132001390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2800" dirty="0"/>
              <a:t>Table 3.3 Calculating Duration on a $1,000 Ten-Year 10% Coupon Bond When Its Interest Rate Is 10%</a:t>
            </a:r>
            <a:endParaRPr lang="en-US" sz="2800" dirty="0">
              <a:latin typeface="+mj-lt"/>
            </a:endParaRPr>
          </a:p>
        </p:txBody>
      </p:sp>
      <p:graphicFrame>
        <p:nvGraphicFramePr>
          <p:cNvPr id="4" name="Table 3"/>
          <p:cNvGraphicFramePr>
            <a:graphicFrameLocks noGrp="1"/>
          </p:cNvGraphicFramePr>
          <p:nvPr>
            <p:extLst>
              <p:ext uri="{D42A27DB-BD31-4B8C-83A1-F6EECF244321}">
                <p14:modId xmlns:p14="http://schemas.microsoft.com/office/powerpoint/2010/main" val="4017132638"/>
              </p:ext>
            </p:extLst>
          </p:nvPr>
        </p:nvGraphicFramePr>
        <p:xfrm>
          <a:off x="598311" y="1702274"/>
          <a:ext cx="8012291" cy="4321868"/>
        </p:xfrm>
        <a:graphic>
          <a:graphicData uri="http://schemas.openxmlformats.org/drawingml/2006/table">
            <a:tbl>
              <a:tblPr firstRow="1" bandRow="1">
                <a:tableStyleId>{2D5ABB26-0587-4C30-8999-92F81FD0307C}</a:tableStyleId>
              </a:tblPr>
              <a:tblGrid>
                <a:gridCol w="743895"/>
                <a:gridCol w="1817099"/>
                <a:gridCol w="1817099"/>
                <a:gridCol w="1817099"/>
                <a:gridCol w="1817099"/>
              </a:tblGrid>
              <a:tr h="279277">
                <a:tc>
                  <a:txBody>
                    <a:bodyPr/>
                    <a:lstStyle/>
                    <a:p>
                      <a:pPr algn="ctr"/>
                      <a:r>
                        <a:rPr lang="en-US" sz="1300" b="1" u="none" strike="noStrike" kern="1200" baseline="0" dirty="0" smtClean="0"/>
                        <a:t>(1)</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(2)</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(3)</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(4)</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(5)</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73269">
                <a:tc>
                  <a:txBody>
                    <a:bodyPr/>
                    <a:lstStyle/>
                    <a:p>
                      <a:pPr algn="ctr"/>
                      <a:r>
                        <a:rPr lang="en-US" sz="1300" b="1" u="none" strike="noStrike" kern="1200" baseline="0" dirty="0" smtClean="0"/>
                        <a:t>Year</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Cash Payments (Zero-Coupon Bonds) ($)</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Present Value (PV) of Cash Payments (</a:t>
                      </a:r>
                      <a:r>
                        <a:rPr lang="en-US" sz="1300" b="1" u="none" strike="noStrike" kern="1200" baseline="0" dirty="0" err="1" smtClean="0"/>
                        <a:t>i</a:t>
                      </a:r>
                      <a:r>
                        <a:rPr lang="en-US" sz="1300" b="1" u="none" strike="noStrike" kern="1200" baseline="0" dirty="0" smtClean="0"/>
                        <a:t> = 10%) ($)</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Weights (% of total PV = PV/$1,000) (%)</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u="none" strike="noStrike" kern="1200" baseline="0" dirty="0" smtClean="0"/>
                        <a:t>Weighted Maturity (1 × 4)/100 (years)</a:t>
                      </a:r>
                      <a:endParaRPr lang="en-US" sz="1300" b="1"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90.91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9.091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0.09091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2</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82.64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8.264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0.16528</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3</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75.13</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7.513</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0.22539</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68.30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6.830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0.27320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62.09</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6.209</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0.31045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6</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56.44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5.644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0.33864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7</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51.32</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5.132</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0.35924</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8</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46.65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4.665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0.37320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9</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42.41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4.241</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0.38169</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10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38.55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3.855</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0.38550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dirty="0" smtClean="0"/>
                        <a:t>10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1,000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sng" strike="noStrike" kern="1200" baseline="0" dirty="0" smtClean="0"/>
                        <a:t>385.54</a:t>
                      </a:r>
                      <a:endParaRPr lang="en-US" sz="1300" u="sng"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sng" strike="noStrike" kern="1200" baseline="0" dirty="0" smtClean="0"/>
                        <a:t>38.554</a:t>
                      </a:r>
                      <a:endParaRPr lang="en-US" sz="1300" u="sng"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sng" strike="noStrike" kern="1200" baseline="0" dirty="0" smtClean="0"/>
                        <a:t>3.85500</a:t>
                      </a:r>
                      <a:endParaRPr lang="en-US" sz="1300" u="sng"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79277">
                <a:tc>
                  <a:txBody>
                    <a:bodyPr/>
                    <a:lstStyle/>
                    <a:p>
                      <a:pPr algn="ctr"/>
                      <a:r>
                        <a:rPr lang="en-US" sz="1300" u="none" strike="noStrike" kern="1200" baseline="0" dirty="0" smtClean="0"/>
                        <a:t>Total</a:t>
                      </a:r>
                      <a:endParaRPr lang="en-US" sz="10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solidFill>
                            <a:schemeClr val="bg1"/>
                          </a:solidFill>
                        </a:rPr>
                        <a:t>Blank</a:t>
                      </a:r>
                      <a:endParaRPr lang="en-US" sz="1300" dirty="0">
                        <a:solidFill>
                          <a:schemeClr val="bg1"/>
                        </a:solidFill>
                      </a:endParaRPr>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1,000.00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100.000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u="none" strike="noStrike" kern="1200" baseline="0" dirty="0" smtClean="0"/>
                        <a:t>6.75850</a:t>
                      </a:r>
                      <a:endParaRPr lang="en-US" sz="1300" dirty="0"/>
                    </a:p>
                  </a:txBody>
                  <a:tcPr marL="82282" marR="82282" marT="41141" marB="4114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6762191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2800" dirty="0">
                <a:ea typeface="ヒラギノ角ゴ Pro W3" pitchFamily="-84" charset="-128"/>
              </a:rPr>
              <a:t>Table 3.4 Calculating Duration on a $1,000 Ten-Year 10% Coupon Bond When Its Interest Rate Is 20%</a:t>
            </a:r>
            <a:endParaRPr lang="en-IN" sz="2800" dirty="0"/>
          </a:p>
        </p:txBody>
      </p:sp>
      <p:graphicFrame>
        <p:nvGraphicFramePr>
          <p:cNvPr id="4" name="Table 3"/>
          <p:cNvGraphicFramePr>
            <a:graphicFrameLocks noGrp="1"/>
          </p:cNvGraphicFramePr>
          <p:nvPr>
            <p:extLst>
              <p:ext uri="{D42A27DB-BD31-4B8C-83A1-F6EECF244321}">
                <p14:modId xmlns:p14="http://schemas.microsoft.com/office/powerpoint/2010/main" val="3479729441"/>
              </p:ext>
            </p:extLst>
          </p:nvPr>
        </p:nvGraphicFramePr>
        <p:xfrm>
          <a:off x="571499" y="1655917"/>
          <a:ext cx="8128002" cy="4368513"/>
        </p:xfrm>
        <a:graphic>
          <a:graphicData uri="http://schemas.openxmlformats.org/drawingml/2006/table">
            <a:tbl>
              <a:tblPr firstRow="1" bandRow="1">
                <a:tableStyleId>{2D5ABB26-0587-4C30-8999-92F81FD0307C}</a:tableStyleId>
              </a:tblPr>
              <a:tblGrid>
                <a:gridCol w="754638"/>
                <a:gridCol w="1843341"/>
                <a:gridCol w="1843341"/>
                <a:gridCol w="1843341"/>
                <a:gridCol w="1843341"/>
              </a:tblGrid>
              <a:tr h="283466">
                <a:tc>
                  <a:txBody>
                    <a:bodyPr/>
                    <a:lstStyle/>
                    <a:p>
                      <a:pPr algn="ctr"/>
                      <a:r>
                        <a:rPr lang="en-US" sz="1300" b="1" i="0" u="none" strike="noStrike" kern="1200" baseline="0" dirty="0" smtClean="0">
                          <a:solidFill>
                            <a:schemeClr val="tx1"/>
                          </a:solidFill>
                          <a:latin typeface="+mn-lt"/>
                          <a:ea typeface="+mn-ea"/>
                          <a:cs typeface="+mn-cs"/>
                        </a:rPr>
                        <a:t>(1)</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(2)</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(3)</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(4)</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(5)</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83455">
                <a:tc>
                  <a:txBody>
                    <a:bodyPr/>
                    <a:lstStyle/>
                    <a:p>
                      <a:pPr algn="ctr"/>
                      <a:r>
                        <a:rPr lang="en-US" sz="1300" b="1" i="0" u="none" strike="noStrike" kern="1200" baseline="0" dirty="0" smtClean="0">
                          <a:solidFill>
                            <a:schemeClr val="tx1"/>
                          </a:solidFill>
                          <a:latin typeface="+mn-lt"/>
                          <a:ea typeface="+mn-ea"/>
                          <a:cs typeface="+mn-cs"/>
                        </a:rPr>
                        <a:t>Year</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Cash Payments (Zero-Coupon Bonds) ($)</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Present Value (</a:t>
                      </a:r>
                      <a:r>
                        <a:rPr lang="en-US" sz="1300" b="1" i="1" u="none" strike="noStrike" kern="1200" baseline="0" dirty="0" smtClean="0">
                          <a:solidFill>
                            <a:schemeClr val="tx1"/>
                          </a:solidFill>
                          <a:latin typeface="+mn-lt"/>
                          <a:ea typeface="+mn-ea"/>
                          <a:cs typeface="+mn-cs"/>
                        </a:rPr>
                        <a:t>PV</a:t>
                      </a:r>
                      <a:r>
                        <a:rPr lang="en-US" sz="1300" b="1" i="0" u="none" strike="noStrike" kern="1200" baseline="0" dirty="0" smtClean="0">
                          <a:solidFill>
                            <a:schemeClr val="tx1"/>
                          </a:solidFill>
                          <a:latin typeface="+mn-lt"/>
                          <a:ea typeface="+mn-ea"/>
                          <a:cs typeface="+mn-cs"/>
                        </a:rPr>
                        <a:t>) of Cash Payments (</a:t>
                      </a:r>
                      <a:r>
                        <a:rPr lang="en-US" sz="1300" b="1" i="1" u="none" strike="noStrike" kern="1200" baseline="0" dirty="0" err="1" smtClean="0">
                          <a:solidFill>
                            <a:schemeClr val="tx1"/>
                          </a:solidFill>
                          <a:latin typeface="+mn-lt"/>
                          <a:ea typeface="+mn-ea"/>
                          <a:cs typeface="+mn-cs"/>
                        </a:rPr>
                        <a:t>i</a:t>
                      </a:r>
                      <a:r>
                        <a:rPr lang="en-US" sz="1300" b="1" i="0" u="none" strike="noStrike" kern="1200" baseline="0" dirty="0" smtClean="0">
                          <a:solidFill>
                            <a:schemeClr val="tx1"/>
                          </a:solidFill>
                          <a:latin typeface="+mn-lt"/>
                          <a:ea typeface="+mn-ea"/>
                          <a:cs typeface="+mn-cs"/>
                        </a:rPr>
                        <a:t> = 20%) ($)</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Weights (% of total </a:t>
                      </a:r>
                      <a:r>
                        <a:rPr lang="en-US" sz="1300" b="1" i="1" u="none" strike="noStrike" kern="1200" baseline="0" dirty="0" smtClean="0">
                          <a:solidFill>
                            <a:schemeClr val="tx1"/>
                          </a:solidFill>
                          <a:latin typeface="+mn-lt"/>
                          <a:ea typeface="+mn-ea"/>
                          <a:cs typeface="+mn-cs"/>
                        </a:rPr>
                        <a:t>PV</a:t>
                      </a:r>
                      <a:r>
                        <a:rPr lang="en-US" sz="1300" b="1" i="0" u="none" strike="noStrike" kern="1200" baseline="0" dirty="0" smtClean="0">
                          <a:solidFill>
                            <a:schemeClr val="tx1"/>
                          </a:solidFill>
                          <a:latin typeface="+mn-lt"/>
                          <a:ea typeface="+mn-ea"/>
                          <a:cs typeface="+mn-cs"/>
                        </a:rPr>
                        <a:t> = </a:t>
                      </a:r>
                      <a:r>
                        <a:rPr lang="en-US" sz="1300" b="1" i="1" u="none" strike="noStrike" kern="1200" baseline="0" dirty="0" smtClean="0">
                          <a:solidFill>
                            <a:schemeClr val="tx1"/>
                          </a:solidFill>
                          <a:latin typeface="+mn-lt"/>
                          <a:ea typeface="+mn-ea"/>
                          <a:cs typeface="+mn-cs"/>
                        </a:rPr>
                        <a:t>PV</a:t>
                      </a:r>
                      <a:r>
                        <a:rPr lang="en-US" sz="1300" b="1" i="0" u="none" strike="noStrike" kern="1200" baseline="0" dirty="0" smtClean="0">
                          <a:solidFill>
                            <a:schemeClr val="tx1"/>
                          </a:solidFill>
                          <a:latin typeface="+mn-lt"/>
                          <a:ea typeface="+mn-ea"/>
                          <a:cs typeface="+mn-cs"/>
                        </a:rPr>
                        <a:t> /$580.76) (%)</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1" i="0" u="none" strike="noStrike" kern="1200" baseline="0" dirty="0" smtClean="0">
                          <a:solidFill>
                            <a:schemeClr val="tx1"/>
                          </a:solidFill>
                          <a:latin typeface="+mn-lt"/>
                          <a:ea typeface="+mn-ea"/>
                          <a:cs typeface="+mn-cs"/>
                        </a:rPr>
                        <a:t>Weighted Maturity (1 × 4)/100 (years)</a:t>
                      </a:r>
                      <a:endParaRPr lang="en-US" sz="1300" b="1"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1</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83.33</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14.348</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0.14348</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2</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69.44</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11.957</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0.23914</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3</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57.87</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9.965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0.29895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4</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48.23</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8.305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0.33220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40.19</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6.920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0.34600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6</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33.49</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5.767</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0.34602</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7</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27.91</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4.806</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0.33642</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8</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23.26</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4.005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0.32040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9</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19.38</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3.337</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0.30033</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10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t>100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16.15</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2.781</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0.27810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dirty="0" smtClean="0"/>
                        <a:t>10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1,000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sng" strike="noStrike" kern="1200" baseline="0" dirty="0" smtClean="0">
                          <a:solidFill>
                            <a:schemeClr val="tx1"/>
                          </a:solidFill>
                          <a:latin typeface="+mn-lt"/>
                          <a:ea typeface="+mn-ea"/>
                          <a:cs typeface="+mn-cs"/>
                        </a:rPr>
                        <a:t>161.51</a:t>
                      </a:r>
                      <a:endParaRPr lang="en-US" sz="1300" u="sng"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sng" strike="noStrike" kern="1200" baseline="0" dirty="0" smtClean="0">
                          <a:solidFill>
                            <a:schemeClr val="tx1"/>
                          </a:solidFill>
                          <a:latin typeface="+mn-lt"/>
                          <a:ea typeface="+mn-ea"/>
                          <a:cs typeface="+mn-cs"/>
                        </a:rPr>
                        <a:t>27.808</a:t>
                      </a:r>
                      <a:endParaRPr lang="en-US" sz="1300" u="sng"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sng" strike="noStrike" kern="1200" baseline="0" dirty="0" smtClean="0">
                          <a:solidFill>
                            <a:schemeClr val="tx1"/>
                          </a:solidFill>
                          <a:latin typeface="+mn-lt"/>
                          <a:ea typeface="+mn-ea"/>
                          <a:cs typeface="+mn-cs"/>
                        </a:rPr>
                        <a:t>2.78100</a:t>
                      </a:r>
                      <a:endParaRPr lang="en-US" sz="1300" u="sng"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83466">
                <a:tc>
                  <a:txBody>
                    <a:bodyPr/>
                    <a:lstStyle/>
                    <a:p>
                      <a:pPr algn="ctr"/>
                      <a:r>
                        <a:rPr lang="en-US" sz="1300" b="0" i="0" u="none" strike="noStrike" kern="1200" baseline="0" dirty="0" smtClean="0">
                          <a:solidFill>
                            <a:schemeClr val="tx1"/>
                          </a:solidFill>
                          <a:latin typeface="+mn-lt"/>
                          <a:ea typeface="+mn-ea"/>
                          <a:cs typeface="+mn-cs"/>
                        </a:rPr>
                        <a:t>Total</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dirty="0" smtClean="0">
                          <a:solidFill>
                            <a:schemeClr val="bg1"/>
                          </a:solidFill>
                        </a:rPr>
                        <a:t>Blank</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580.76</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100.000</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300" b="0" i="0" u="none" strike="noStrike" kern="1200" baseline="0" dirty="0" smtClean="0">
                          <a:solidFill>
                            <a:schemeClr val="tx1"/>
                          </a:solidFill>
                          <a:latin typeface="+mn-lt"/>
                          <a:ea typeface="+mn-ea"/>
                          <a:cs typeface="+mn-cs"/>
                        </a:rPr>
                        <a:t>5.72204</a:t>
                      </a:r>
                      <a:endParaRPr lang="en-US" sz="1300" dirty="0"/>
                    </a:p>
                  </a:txBody>
                  <a:tcPr marL="83469" marR="83469" marT="41735" marB="4173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58124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Formula for Duration </a:t>
            </a:r>
            <a:r>
              <a:rPr lang="en-US" altLang="en-US" sz="2000" b="0" dirty="0">
                <a:ea typeface="ヒラギノ角ゴ Pro W3" pitchFamily="-84" charset="-128"/>
              </a:rPr>
              <a:t>(1 of 2)</a:t>
            </a:r>
            <a:endParaRPr lang="en-IN" dirty="0"/>
          </a:p>
        </p:txBody>
      </p:sp>
      <p:sp>
        <p:nvSpPr>
          <p:cNvPr id="3" name="Content Placeholder 2"/>
          <p:cNvSpPr>
            <a:spLocks noGrp="1"/>
          </p:cNvSpPr>
          <p:nvPr>
            <p:ph idx="1"/>
          </p:nvPr>
        </p:nvSpPr>
        <p:spPr>
          <a:xfrm>
            <a:off x="457200" y="3276600"/>
            <a:ext cx="8229600" cy="2849563"/>
          </a:xfrm>
        </p:spPr>
        <p:txBody>
          <a:bodyPr/>
          <a:lstStyle/>
          <a:p>
            <a:pPr marL="0" indent="0">
              <a:spcBef>
                <a:spcPts val="15000"/>
              </a:spcBef>
              <a:buNone/>
            </a:pPr>
            <a:r>
              <a:rPr lang="en-US" altLang="en-US" sz="2200" dirty="0" smtClean="0">
                <a:ea typeface="ヒラギノ角ゴ Pro W3" pitchFamily="-84" charset="-128"/>
              </a:rPr>
              <a:t>Key </a:t>
            </a:r>
            <a:r>
              <a:rPr lang="en-US" altLang="en-US" sz="2200" dirty="0">
                <a:ea typeface="ヒラギノ角ゴ Pro W3" pitchFamily="-84" charset="-128"/>
              </a:rPr>
              <a:t>facts </a:t>
            </a:r>
            <a:r>
              <a:rPr lang="en-US" altLang="en-US" sz="2200" dirty="0" smtClean="0">
                <a:ea typeface="ヒラギノ角ゴ Pro W3" pitchFamily="-84" charset="-128"/>
              </a:rPr>
              <a:t>about </a:t>
            </a:r>
            <a:r>
              <a:rPr lang="en-US" altLang="en-US" sz="2200" dirty="0">
                <a:ea typeface="ヒラギノ角ゴ Pro W3" pitchFamily="-84" charset="-128"/>
              </a:rPr>
              <a:t>duration</a:t>
            </a:r>
          </a:p>
          <a:p>
            <a:pPr marL="402336" lvl="1" indent="-402336">
              <a:buFontTx/>
              <a:buAutoNum type="arabicPeriod"/>
            </a:pPr>
            <a:r>
              <a:rPr lang="en-US" altLang="en-US" sz="2200" dirty="0">
                <a:ea typeface="ヒラギノ角ゴ Pro W3" pitchFamily="-84" charset="-128"/>
              </a:rPr>
              <a:t>All else equal, when the maturity of a bond lengthens, the duration rises as well</a:t>
            </a:r>
          </a:p>
          <a:p>
            <a:pPr marL="402336" lvl="1" indent="-402336">
              <a:buFontTx/>
              <a:buAutoNum type="arabicPeriod"/>
            </a:pPr>
            <a:r>
              <a:rPr lang="en-US" altLang="en-US" sz="2200" dirty="0">
                <a:ea typeface="ヒラギノ角ゴ Pro W3" pitchFamily="-84" charset="-128"/>
              </a:rPr>
              <a:t>All else equal, when interest rates rise, the duration of a coupon bond </a:t>
            </a:r>
            <a:r>
              <a:rPr lang="en-US" altLang="en-US" sz="2200" dirty="0" smtClean="0">
                <a:ea typeface="ヒラギノ角ゴ Pro W3" pitchFamily="-84" charset="-128"/>
              </a:rPr>
              <a:t>fall</a:t>
            </a:r>
            <a:endParaRPr lang="en-US" sz="2200" dirty="0"/>
          </a:p>
        </p:txBody>
      </p:sp>
      <p:graphicFrame>
        <p:nvGraphicFramePr>
          <p:cNvPr id="6" name="Object 5"/>
          <p:cNvGraphicFramePr>
            <a:graphicFrameLocks noChangeAspect="1"/>
          </p:cNvGraphicFramePr>
          <p:nvPr>
            <p:extLst>
              <p:ext uri="{D42A27DB-BD31-4B8C-83A1-F6EECF244321}">
                <p14:modId xmlns:p14="http://schemas.microsoft.com/office/powerpoint/2010/main" val="1821674785"/>
              </p:ext>
            </p:extLst>
          </p:nvPr>
        </p:nvGraphicFramePr>
        <p:xfrm>
          <a:off x="2743201" y="1868869"/>
          <a:ext cx="3886200" cy="904547"/>
        </p:xfrm>
        <a:graphic>
          <a:graphicData uri="http://schemas.openxmlformats.org/presentationml/2006/ole">
            <mc:AlternateContent xmlns:mc="http://schemas.openxmlformats.org/markup-compatibility/2006">
              <mc:Choice xmlns:v="urn:schemas-microsoft-com:vml" Requires="v">
                <p:oleObj spid="_x0000_s4104" name="Equation" r:id="rId4" imgW="1473120" imgH="342720" progId="Equation.DSMT4">
                  <p:embed/>
                </p:oleObj>
              </mc:Choice>
              <mc:Fallback>
                <p:oleObj name="Equation" r:id="rId4" imgW="1473120" imgH="342720" progId="Equation.DSMT4">
                  <p:embed/>
                  <p:pic>
                    <p:nvPicPr>
                      <p:cNvPr id="0" name=""/>
                      <p:cNvPicPr/>
                      <p:nvPr/>
                    </p:nvPicPr>
                    <p:blipFill>
                      <a:blip r:embed="rId5"/>
                      <a:stretch>
                        <a:fillRect/>
                      </a:stretch>
                    </p:blipFill>
                    <p:spPr>
                      <a:xfrm>
                        <a:off x="2743201" y="1868869"/>
                        <a:ext cx="3886200" cy="904547"/>
                      </a:xfrm>
                      <a:prstGeom prst="rect">
                        <a:avLst/>
                      </a:prstGeom>
                    </p:spPr>
                  </p:pic>
                </p:oleObj>
              </mc:Fallback>
            </mc:AlternateContent>
          </a:graphicData>
        </a:graphic>
      </p:graphicFrame>
    </p:spTree>
    <p:extLst>
      <p:ext uri="{BB962C8B-B14F-4D97-AF65-F5344CB8AC3E}">
        <p14:creationId xmlns:p14="http://schemas.microsoft.com/office/powerpoint/2010/main" val="20426983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Formula for Duration </a:t>
            </a:r>
            <a:r>
              <a:rPr lang="en-US" altLang="en-US" sz="2000" b="0" dirty="0">
                <a:ea typeface="ヒラギノ角ゴ Pro W3" pitchFamily="-84" charset="-128"/>
              </a:rPr>
              <a:t>(2 of 2)</a:t>
            </a:r>
            <a:endParaRPr lang="en-IN" dirty="0"/>
          </a:p>
        </p:txBody>
      </p:sp>
      <p:sp>
        <p:nvSpPr>
          <p:cNvPr id="3" name="Content Placeholder 2"/>
          <p:cNvSpPr>
            <a:spLocks noGrp="1"/>
          </p:cNvSpPr>
          <p:nvPr>
            <p:ph idx="1"/>
          </p:nvPr>
        </p:nvSpPr>
        <p:spPr/>
        <p:txBody>
          <a:bodyPr/>
          <a:lstStyle/>
          <a:p>
            <a:pPr marL="402336" indent="-402336">
              <a:buFontTx/>
              <a:buAutoNum type="arabicPeriod"/>
            </a:pPr>
            <a:r>
              <a:rPr lang="en-US" altLang="en-US" sz="2200" dirty="0">
                <a:ea typeface="ヒラギノ角ゴ Pro W3" pitchFamily="-84" charset="-128"/>
              </a:rPr>
              <a:t>The higher the coupon rate on the bond, the shorter the duration of the bond</a:t>
            </a:r>
          </a:p>
          <a:p>
            <a:pPr marL="402336" indent="-402336">
              <a:buFontTx/>
              <a:buAutoNum type="arabicPeriod"/>
            </a:pPr>
            <a:r>
              <a:rPr lang="en-US" altLang="en-US" sz="2200" dirty="0">
                <a:ea typeface="ヒラギノ角ゴ Pro W3" pitchFamily="-84" charset="-128"/>
              </a:rPr>
              <a:t>Duration is additive: the duration of a portfolio of securities is the weighted-average of the durations of the individual securities, with the weights equaling the proportion of the portfolio invested in each </a:t>
            </a:r>
            <a:r>
              <a:rPr lang="en-US" altLang="en-US" sz="2200" dirty="0" smtClean="0">
                <a:ea typeface="ヒラギノ角ゴ Pro W3" pitchFamily="-84" charset="-128"/>
              </a:rPr>
              <a:t>security</a:t>
            </a:r>
            <a:endParaRPr lang="en-US" sz="2200" dirty="0"/>
          </a:p>
        </p:txBody>
      </p:sp>
    </p:spTree>
    <p:extLst>
      <p:ext uri="{BB962C8B-B14F-4D97-AF65-F5344CB8AC3E}">
        <p14:creationId xmlns:p14="http://schemas.microsoft.com/office/powerpoint/2010/main" val="26756067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Duration and Interest-Rate Risk </a:t>
            </a:r>
            <a:r>
              <a:rPr lang="en-US" altLang="en-US" sz="2000" b="0" dirty="0">
                <a:ea typeface="ヒラギノ角ゴ Pro W3" pitchFamily="-84" charset="-128"/>
              </a:rPr>
              <a:t>(1 of 3)</a:t>
            </a:r>
            <a:endParaRPr lang="en-IN" dirty="0"/>
          </a:p>
        </p:txBody>
      </p:sp>
      <p:sp>
        <p:nvSpPr>
          <p:cNvPr id="3" name="Content Placeholder 2"/>
          <p:cNvSpPr>
            <a:spLocks noGrp="1"/>
          </p:cNvSpPr>
          <p:nvPr>
            <p:ph idx="1"/>
          </p:nvPr>
        </p:nvSpPr>
        <p:spPr/>
        <p:txBody>
          <a:bodyPr/>
          <a:lstStyle/>
          <a:p>
            <a:pPr marL="0" indent="0">
              <a:buNone/>
            </a:pPr>
            <a:r>
              <a:rPr lang="en-US" altLang="en-US" sz="2200" dirty="0">
                <a:ea typeface="ヒラギノ角ゴ Pro W3" pitchFamily="-84" charset="-128"/>
                <a:sym typeface="Symbol" panose="05050102010706020507" pitchFamily="18" charset="2"/>
              </a:rPr>
              <a:t>Duration can be used to show that the approximate change in price is related to duration, as follows:</a:t>
            </a:r>
          </a:p>
          <a:p>
            <a:pPr marL="0" indent="0">
              <a:buNone/>
            </a:pPr>
            <a:r>
              <a:rPr lang="en-US" altLang="en-US" sz="2200" dirty="0">
                <a:ea typeface="ヒラギノ角ゴ Pro W3" pitchFamily="-84" charset="-128"/>
                <a:sym typeface="Symbol" panose="05050102010706020507" pitchFamily="18" charset="2"/>
              </a:rPr>
              <a:t>	%∆Price = </a:t>
            </a:r>
            <a:r>
              <a:rPr lang="en-US" altLang="en-US" sz="2200" dirty="0">
                <a:ea typeface="Verdana"/>
                <a:cs typeface="Verdana"/>
                <a:sym typeface="Symbol" panose="05050102010706020507" pitchFamily="18" charset="2"/>
              </a:rPr>
              <a:t>−</a:t>
            </a:r>
            <a:r>
              <a:rPr lang="en-US" altLang="en-US" sz="2200" dirty="0">
                <a:ea typeface="ヒラギノ角ゴ Pro W3" pitchFamily="-84" charset="-128"/>
                <a:sym typeface="Symbol" panose="05050102010706020507" pitchFamily="18" charset="2"/>
              </a:rPr>
              <a:t> DUR </a:t>
            </a:r>
            <a:r>
              <a:rPr lang="en-US" altLang="en-US" sz="2200" dirty="0">
                <a:sym typeface="Symbol" panose="05050102010706020507" pitchFamily="18" charset="2"/>
              </a:rPr>
              <a:t>× </a:t>
            </a:r>
            <a:r>
              <a:rPr lang="en-US" altLang="en-US" sz="2200" dirty="0">
                <a:ea typeface="ヒラギノ角ゴ Pro W3" pitchFamily="-84" charset="-128"/>
                <a:sym typeface="Symbol" panose="05050102010706020507" pitchFamily="18" charset="2"/>
              </a:rPr>
              <a:t>(∆</a:t>
            </a:r>
            <a:r>
              <a:rPr lang="en-US" altLang="en-US" sz="2200" dirty="0" err="1">
                <a:ea typeface="ヒラギノ角ゴ Pro W3" pitchFamily="-84" charset="-128"/>
                <a:sym typeface="Symbol" panose="05050102010706020507" pitchFamily="18" charset="2"/>
              </a:rPr>
              <a:t>i</a:t>
            </a:r>
            <a:r>
              <a:rPr lang="en-US" altLang="en-US" sz="2200" dirty="0">
                <a:ea typeface="ヒラギノ角ゴ Pro W3" pitchFamily="-84" charset="-128"/>
                <a:sym typeface="Symbol" panose="05050102010706020507" pitchFamily="18" charset="2"/>
              </a:rPr>
              <a:t> / (1 + </a:t>
            </a:r>
            <a:r>
              <a:rPr lang="en-US" altLang="en-US" sz="2200" dirty="0" err="1">
                <a:ea typeface="ヒラギノ角ゴ Pro W3" pitchFamily="-84" charset="-128"/>
                <a:sym typeface="Symbol" panose="05050102010706020507" pitchFamily="18" charset="2"/>
              </a:rPr>
              <a:t>i</a:t>
            </a:r>
            <a:r>
              <a:rPr lang="en-US" altLang="en-US" sz="2200" dirty="0">
                <a:ea typeface="ヒラギノ角ゴ Pro W3" pitchFamily="-84" charset="-128"/>
                <a:sym typeface="Symbol" panose="05050102010706020507" pitchFamily="18" charset="2"/>
              </a:rPr>
              <a:t>)</a:t>
            </a:r>
            <a:endParaRPr lang="en-US" sz="2200" dirty="0"/>
          </a:p>
          <a:p>
            <a:r>
              <a:rPr lang="en-US" altLang="en-US" sz="2200" i="1" dirty="0" err="1">
                <a:ea typeface="ヒラギノ角ゴ Pro W3" pitchFamily="-84" charset="-128"/>
              </a:rPr>
              <a:t>i</a:t>
            </a:r>
            <a:r>
              <a:rPr lang="en-US" altLang="en-US" sz="2200" dirty="0">
                <a:ea typeface="ヒラギノ角ゴ Pro W3" pitchFamily="-84" charset="-128"/>
              </a:rPr>
              <a:t> </a:t>
            </a:r>
            <a:r>
              <a:rPr lang="en-US" altLang="en-US" sz="2200" dirty="0">
                <a:ea typeface="ヒラギノ角ゴ Pro W3" pitchFamily="-84" charset="-128"/>
                <a:cs typeface="Times New Roman"/>
                <a:sym typeface="Symbol" panose="05050102010706020507" pitchFamily="18" charset="2"/>
              </a:rPr>
              <a:t>↑</a:t>
            </a:r>
            <a:r>
              <a:rPr lang="en-US" altLang="en-US" sz="2200" dirty="0">
                <a:ea typeface="ヒラギノ角ゴ Pro W3" pitchFamily="-84" charset="-128"/>
                <a:sym typeface="Symbol" panose="05050102010706020507" pitchFamily="18" charset="2"/>
              </a:rPr>
              <a:t> 10% to 11%:</a:t>
            </a:r>
          </a:p>
          <a:p>
            <a:pPr lvl="1"/>
            <a:r>
              <a:rPr lang="en-US" altLang="en-US" sz="2200" dirty="0">
                <a:ea typeface="ヒラギノ角ゴ Pro W3" pitchFamily="-84" charset="-128"/>
              </a:rPr>
              <a:t>Table 3.4, </a:t>
            </a:r>
            <a:r>
              <a:rPr lang="en-US" altLang="en-US" sz="2200" dirty="0">
                <a:ea typeface="Verdana"/>
                <a:cs typeface="Verdana"/>
                <a:sym typeface="Symbol" panose="05050102010706020507" pitchFamily="18" charset="2"/>
              </a:rPr>
              <a:t>−</a:t>
            </a:r>
            <a:r>
              <a:rPr lang="en-US" altLang="en-US" sz="2200" dirty="0">
                <a:ea typeface="ヒラギノ角ゴ Pro W3" pitchFamily="-84" charset="-128"/>
                <a:sym typeface="Symbol" panose="05050102010706020507" pitchFamily="18" charset="2"/>
              </a:rPr>
              <a:t>10% coupon bond</a:t>
            </a:r>
            <a:endParaRPr lang="en-US" sz="2200" dirty="0"/>
          </a:p>
          <a:p>
            <a:pPr lvl="1"/>
            <a:r>
              <a:rPr lang="en-US" altLang="en-US" sz="2200" dirty="0">
                <a:ea typeface="ヒラギノ角ゴ Pro W3" pitchFamily="-84" charset="-128"/>
                <a:sym typeface="Symbol" panose="05050102010706020507" pitchFamily="18" charset="2"/>
              </a:rPr>
              <a:t>%∆Price = </a:t>
            </a:r>
            <a:r>
              <a:rPr lang="en-US" altLang="en-US" sz="2200" dirty="0">
                <a:ea typeface="Verdana"/>
                <a:cs typeface="Verdana"/>
                <a:sym typeface="Symbol" panose="05050102010706020507" pitchFamily="18" charset="2"/>
              </a:rPr>
              <a:t>−</a:t>
            </a:r>
            <a:r>
              <a:rPr lang="en-US" altLang="en-US" sz="2200" dirty="0">
                <a:ea typeface="ヒラギノ角ゴ Pro W3" pitchFamily="-84" charset="-128"/>
                <a:sym typeface="Symbol" panose="05050102010706020507" pitchFamily="18" charset="2"/>
              </a:rPr>
              <a:t>6.76 × (0.01 / 1.10) = </a:t>
            </a:r>
            <a:r>
              <a:rPr lang="en-US" altLang="en-US" sz="2200" dirty="0">
                <a:ea typeface="Verdana"/>
                <a:cs typeface="Verdana"/>
                <a:sym typeface="Symbol" panose="05050102010706020507" pitchFamily="18" charset="2"/>
              </a:rPr>
              <a:t>−</a:t>
            </a:r>
            <a:r>
              <a:rPr lang="en-US" altLang="en-US" sz="2200" dirty="0">
                <a:ea typeface="ヒラギノ角ゴ Pro W3" pitchFamily="-84" charset="-128"/>
                <a:sym typeface="Symbol" panose="05050102010706020507" pitchFamily="18" charset="2"/>
              </a:rPr>
              <a:t>6.15</a:t>
            </a:r>
            <a:r>
              <a:rPr lang="en-US" altLang="en-US" sz="2200" dirty="0" smtClean="0">
                <a:ea typeface="ヒラギノ角ゴ Pro W3" pitchFamily="-84" charset="-128"/>
                <a:sym typeface="Symbol" panose="05050102010706020507" pitchFamily="18" charset="2"/>
              </a:rPr>
              <a:t>%</a:t>
            </a:r>
            <a:endParaRPr lang="en-US" sz="2200" dirty="0"/>
          </a:p>
        </p:txBody>
      </p:sp>
    </p:spTree>
    <p:extLst>
      <p:ext uri="{BB962C8B-B14F-4D97-AF65-F5344CB8AC3E}">
        <p14:creationId xmlns:p14="http://schemas.microsoft.com/office/powerpoint/2010/main" val="30299276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Duration and Interest-Rate Risk </a:t>
            </a:r>
            <a:r>
              <a:rPr lang="en-US" altLang="en-US" sz="2000" b="0" dirty="0">
                <a:ea typeface="ヒラギノ角ゴ Pro W3" pitchFamily="-84" charset="-128"/>
              </a:rPr>
              <a:t>(2 of 3)</a:t>
            </a:r>
            <a:endParaRPr lang="en-IN" dirty="0"/>
          </a:p>
        </p:txBody>
      </p:sp>
      <p:sp>
        <p:nvSpPr>
          <p:cNvPr id="3" name="Content Placeholder 2"/>
          <p:cNvSpPr>
            <a:spLocks noGrp="1"/>
          </p:cNvSpPr>
          <p:nvPr>
            <p:ph idx="1"/>
          </p:nvPr>
        </p:nvSpPr>
        <p:spPr/>
        <p:txBody>
          <a:bodyPr/>
          <a:lstStyle/>
          <a:p>
            <a:r>
              <a:rPr lang="en-US" altLang="en-US" sz="2200" i="1" dirty="0" err="1">
                <a:ea typeface="ヒラギノ角ゴ Pro W3" pitchFamily="-84" charset="-128"/>
              </a:rPr>
              <a:t>i</a:t>
            </a:r>
            <a:r>
              <a:rPr lang="en-US" altLang="en-US" sz="2200" dirty="0">
                <a:ea typeface="ヒラギノ角ゴ Pro W3" pitchFamily="-84" charset="-128"/>
              </a:rPr>
              <a:t> </a:t>
            </a:r>
            <a:r>
              <a:rPr lang="en-US" altLang="en-US" sz="2200" dirty="0">
                <a:ea typeface="ヒラギノ角ゴ Pro W3" pitchFamily="-84" charset="-128"/>
                <a:cs typeface="Times New Roman"/>
                <a:sym typeface="Symbol" panose="05050102010706020507" pitchFamily="18" charset="2"/>
              </a:rPr>
              <a:t>↑</a:t>
            </a:r>
            <a:r>
              <a:rPr lang="en-US" altLang="en-US" sz="2200" dirty="0">
                <a:ea typeface="ヒラギノ角ゴ Pro W3" pitchFamily="-84" charset="-128"/>
                <a:sym typeface="Symbol" panose="05050102010706020507" pitchFamily="18" charset="2"/>
              </a:rPr>
              <a:t> 10% to 11%:</a:t>
            </a:r>
          </a:p>
          <a:p>
            <a:pPr lvl="1"/>
            <a:r>
              <a:rPr lang="en-US" altLang="en-US" sz="2200" dirty="0"/>
              <a:t>20% coupon bond, </a:t>
            </a:r>
            <a:r>
              <a:rPr lang="en-US" altLang="en-US" sz="2200" i="1" dirty="0"/>
              <a:t>DUR </a:t>
            </a:r>
            <a:r>
              <a:rPr lang="en-US" altLang="en-US" sz="2200" dirty="0"/>
              <a:t>= 5.72 years</a:t>
            </a:r>
            <a:endParaRPr lang="en-US" sz="2200" dirty="0"/>
          </a:p>
          <a:p>
            <a:pPr lvl="1"/>
            <a:r>
              <a:rPr lang="en-US" altLang="en-US" sz="2200" dirty="0">
                <a:sym typeface="Symbol" panose="05050102010706020507" pitchFamily="18" charset="2"/>
              </a:rPr>
              <a:t>%∆Price = </a:t>
            </a:r>
            <a:r>
              <a:rPr lang="en-US" altLang="en-US" sz="2200" dirty="0">
                <a:ea typeface="Verdana"/>
                <a:cs typeface="Verdana"/>
                <a:sym typeface="Symbol" panose="05050102010706020507" pitchFamily="18" charset="2"/>
              </a:rPr>
              <a:t>−</a:t>
            </a:r>
            <a:r>
              <a:rPr lang="en-US" altLang="en-US" sz="2200" dirty="0">
                <a:sym typeface="Symbol" panose="05050102010706020507" pitchFamily="18" charset="2"/>
              </a:rPr>
              <a:t>5.72 × (0.01 / 1.10) = −5.20</a:t>
            </a:r>
            <a:r>
              <a:rPr lang="en-US" altLang="en-US" sz="2200" dirty="0" smtClean="0">
                <a:sym typeface="Symbol" panose="05050102010706020507" pitchFamily="18" charset="2"/>
              </a:rPr>
              <a:t>%</a:t>
            </a:r>
            <a:endParaRPr lang="en-US" sz="2200" dirty="0"/>
          </a:p>
        </p:txBody>
      </p:sp>
    </p:spTree>
    <p:extLst>
      <p:ext uri="{BB962C8B-B14F-4D97-AF65-F5344CB8AC3E}">
        <p14:creationId xmlns:p14="http://schemas.microsoft.com/office/powerpoint/2010/main" val="27619724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Duration and Interest-Rate Risk </a:t>
            </a:r>
            <a:r>
              <a:rPr lang="en-US" altLang="en-US" sz="2000" b="0" dirty="0">
                <a:ea typeface="ヒラギノ角ゴ Pro W3" pitchFamily="-84" charset="-128"/>
              </a:rPr>
              <a:t>(3 of 3)</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The greater the duration of a security, the greater the percentage change in the market value of the security for a given change in interest rates</a:t>
            </a:r>
          </a:p>
          <a:p>
            <a:r>
              <a:rPr lang="en-US" altLang="en-US" sz="2200" dirty="0">
                <a:ea typeface="ヒラギノ角ゴ Pro W3" pitchFamily="-84" charset="-128"/>
              </a:rPr>
              <a:t>Therefore, the greater the duration of a security, the greater its interest-rate </a:t>
            </a:r>
            <a:r>
              <a:rPr lang="en-US" altLang="en-US" sz="2200" dirty="0" smtClean="0">
                <a:ea typeface="ヒラギノ角ゴ Pro W3" pitchFamily="-84" charset="-128"/>
              </a:rPr>
              <a:t>risk</a:t>
            </a:r>
            <a:endParaRPr lang="en-US" sz="2200" dirty="0"/>
          </a:p>
        </p:txBody>
      </p:sp>
    </p:spTree>
    <p:extLst>
      <p:ext uri="{BB962C8B-B14F-4D97-AF65-F5344CB8AC3E}">
        <p14:creationId xmlns:p14="http://schemas.microsoft.com/office/powerpoint/2010/main" val="14186784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Summary </a:t>
            </a:r>
            <a:r>
              <a:rPr lang="en-US" altLang="en-US" sz="2000" b="0" dirty="0">
                <a:ea typeface="ヒラギノ角ゴ Pro W3" pitchFamily="-84" charset="-128"/>
              </a:rPr>
              <a:t>(1 of 2)</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Measuring Interest Rates: We examined several techniques for measuring the interest rate required on debt instruments.</a:t>
            </a:r>
          </a:p>
          <a:p>
            <a:r>
              <a:rPr lang="en-US" altLang="en-US" sz="2200" dirty="0">
                <a:ea typeface="ヒラギノ角ゴ Pro W3" pitchFamily="-84" charset="-128"/>
              </a:rPr>
              <a:t>The Distinction Between Real and Nominal Interest Rates: We examined the meaning of interest in the context of price inflation</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20348816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Summary </a:t>
            </a:r>
            <a:r>
              <a:rPr lang="en-US" altLang="en-US" sz="2000" b="0" dirty="0">
                <a:ea typeface="ヒラギノ角ゴ Pro W3" pitchFamily="-84" charset="-128"/>
              </a:rPr>
              <a:t>(2 of 2)</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The Distinction Between Interest Rates and Returns: We examined what each means and how they should be viewed for asset valuation</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4250638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IN" sz="3600" dirty="0"/>
              <a:t>Copyright</a:t>
            </a:r>
            <a:endParaRPr lang="en-US" sz="3600" b="1" dirty="0">
              <a:latin typeface="+mj-lt"/>
            </a:endParaRPr>
          </a:p>
        </p:txBody>
      </p:sp>
      <p:pic>
        <p:nvPicPr>
          <p:cNvPr id="4" name="Picture 3"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4220144422"/>
      </p:ext>
    </p:extLst>
  </p:cSld>
  <p:clrMapOvr>
    <a:masterClrMapping/>
  </p:clrMapOvr>
  <p:timing>
    <p:tnLst>
      <p:par>
        <p:cTn id="1" dur="indefinite" restart="never" nodeType="tmRoot"/>
      </p:par>
    </p:tnLst>
  </p:timing>
</p:sld>
</file>

<file path=ppt/theme/theme1.xml><?xml version="1.0" encoding="utf-8"?>
<a:theme xmlns:a="http://schemas.openxmlformats.org/drawingml/2006/main" name="508 Lectur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7100</TotalTime>
  <Words>2388</Words>
  <Application>Microsoft Office PowerPoint</Application>
  <PresentationFormat>On-screen Show (4:3)</PresentationFormat>
  <Paragraphs>363</Paragraphs>
  <Slides>43</Slides>
  <Notes>43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45" baseType="lpstr">
      <vt:lpstr>508 Lecture</vt:lpstr>
      <vt:lpstr>Equation</vt:lpstr>
      <vt:lpstr>Financial Markets and Institutions</vt:lpstr>
      <vt:lpstr>Chapter Preview (1 of 3)</vt:lpstr>
      <vt:lpstr>Chapter Preview (2 of 3)</vt:lpstr>
      <vt:lpstr>Chapter Preview (3 of 3)</vt:lpstr>
      <vt:lpstr>Present Value Introduction</vt:lpstr>
      <vt:lpstr>Present Value</vt:lpstr>
      <vt:lpstr>Present Value Applications</vt:lpstr>
      <vt:lpstr>Present Value Concept: Simple Loan Terms</vt:lpstr>
      <vt:lpstr>Present Value Concept: Simple Loan (1 of 2)</vt:lpstr>
      <vt:lpstr>Present Value Concept: Simple Loan (2 of 2)</vt:lpstr>
      <vt:lpstr>Yield to Maturity: Loans (1 of 2)</vt:lpstr>
      <vt:lpstr>Example 3.1 Simple Present Value</vt:lpstr>
      <vt:lpstr>Present Value Concept: Fixed-Payment Loan Terms (1 of 2)</vt:lpstr>
      <vt:lpstr>Present Value Concept: Fixed-Payment Loan Terms (2 of 2)</vt:lpstr>
      <vt:lpstr>Yield to Maturity: Loans (2 of 2)</vt:lpstr>
      <vt:lpstr>Yield to Maturity: Bonds (1 of 2)</vt:lpstr>
      <vt:lpstr>Yield to Maturity: Bonds (2 of 2)</vt:lpstr>
      <vt:lpstr>Table 3.1 Yields to Maturity on a 10% Coupon Rate Bond Maturing in 10 Years (Face Value = $1,000)</vt:lpstr>
      <vt:lpstr>Relationship Between Price and Yield to Maturity</vt:lpstr>
      <vt:lpstr>Current Yield</vt:lpstr>
      <vt:lpstr>Yield on a Discount Basis</vt:lpstr>
      <vt:lpstr>Global: Negative T-Bill Rates? It Can Happen (1 of 2)</vt:lpstr>
      <vt:lpstr>Global: Negative T-Bill Rates? It Can Happen (2 of 2)</vt:lpstr>
      <vt:lpstr>Distinction Between Real and Nominal Interest Rates (1 of 3)</vt:lpstr>
      <vt:lpstr>Distinction Between Real and Nominal Interest Rates (2 of 3)</vt:lpstr>
      <vt:lpstr>Distinction Between Real and Nominal Interest Rates (3 of 3)</vt:lpstr>
      <vt:lpstr>Figure 3.1 Real and Nominal Interest Rates (Three-Month Treasury Bill), 1953–2016</vt:lpstr>
      <vt:lpstr>Distinction Between Interest Rates and Returns</vt:lpstr>
      <vt:lpstr>Table 3.2 One-Year Returns on Different-Maturity 10% Coupon Rate Bonds When Interest Rates Rise from 10% to 20%</vt:lpstr>
      <vt:lpstr>Maturity and the Volatility of Bond Returns (1 of 3)</vt:lpstr>
      <vt:lpstr>Maturity and the Volatility of Bond Returns (2 of 3)</vt:lpstr>
      <vt:lpstr>Maturity and the Volatility of Bond Returns (3 of 3)</vt:lpstr>
      <vt:lpstr>Reinvestment Risk</vt:lpstr>
      <vt:lpstr>Table 3.3 Calculating Duration on a $1,000 Ten-Year 10% Coupon Bond When Its Interest Rate Is 10%</vt:lpstr>
      <vt:lpstr>Table 3.4 Calculating Duration on a $1,000 Ten-Year 10% Coupon Bond When Its Interest Rate Is 20%</vt:lpstr>
      <vt:lpstr>Formula for Duration (1 of 2)</vt:lpstr>
      <vt:lpstr>Formula for Duration (2 of 2)</vt:lpstr>
      <vt:lpstr>Duration and Interest-Rate Risk (1 of 3)</vt:lpstr>
      <vt:lpstr>Duration and Interest-Rate Risk (2 of 3)</vt:lpstr>
      <vt:lpstr>Duration and Interest-Rate Risk (3 of 3)</vt:lpstr>
      <vt:lpstr>Chapter Summary (1 of 2)</vt:lpstr>
      <vt:lpstr>Chapter Summary (2 of 2)</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296</cp:revision>
  <dcterms:created xsi:type="dcterms:W3CDTF">2014-07-14T20:04:21Z</dcterms:created>
  <dcterms:modified xsi:type="dcterms:W3CDTF">2018-03-07T09:30:00Z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